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Lst>
  <p:notesMasterIdLst>
    <p:notesMasterId r:id="rId69"/>
  </p:notesMasterIdLst>
  <p:handoutMasterIdLst>
    <p:handoutMasterId r:id="rId70"/>
  </p:handoutMasterIdLst>
  <p:sldIdLst>
    <p:sldId id="759" r:id="rId2"/>
    <p:sldId id="698" r:id="rId3"/>
    <p:sldId id="693" r:id="rId4"/>
    <p:sldId id="694" r:id="rId5"/>
    <p:sldId id="695" r:id="rId6"/>
    <p:sldId id="691" r:id="rId7"/>
    <p:sldId id="699" r:id="rId8"/>
    <p:sldId id="700" r:id="rId9"/>
    <p:sldId id="701" r:id="rId10"/>
    <p:sldId id="703" r:id="rId11"/>
    <p:sldId id="702"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692" r:id="rId31"/>
    <p:sldId id="722" r:id="rId32"/>
    <p:sldId id="723" r:id="rId33"/>
    <p:sldId id="724" r:id="rId34"/>
    <p:sldId id="725" r:id="rId35"/>
    <p:sldId id="726" r:id="rId36"/>
    <p:sldId id="727" r:id="rId37"/>
    <p:sldId id="728" r:id="rId38"/>
    <p:sldId id="729" r:id="rId39"/>
    <p:sldId id="730" r:id="rId40"/>
    <p:sldId id="731" r:id="rId41"/>
    <p:sldId id="732" r:id="rId42"/>
    <p:sldId id="733" r:id="rId43"/>
    <p:sldId id="734" r:id="rId44"/>
    <p:sldId id="735" r:id="rId45"/>
    <p:sldId id="736" r:id="rId46"/>
    <p:sldId id="737" r:id="rId47"/>
    <p:sldId id="738" r:id="rId48"/>
    <p:sldId id="739" r:id="rId49"/>
    <p:sldId id="740" r:id="rId50"/>
    <p:sldId id="741" r:id="rId51"/>
    <p:sldId id="742" r:id="rId52"/>
    <p:sldId id="743" r:id="rId53"/>
    <p:sldId id="744" r:id="rId54"/>
    <p:sldId id="745" r:id="rId55"/>
    <p:sldId id="746" r:id="rId56"/>
    <p:sldId id="747" r:id="rId57"/>
    <p:sldId id="748" r:id="rId58"/>
    <p:sldId id="749" r:id="rId59"/>
    <p:sldId id="750" r:id="rId60"/>
    <p:sldId id="751" r:id="rId61"/>
    <p:sldId id="752" r:id="rId62"/>
    <p:sldId id="753" r:id="rId63"/>
    <p:sldId id="754" r:id="rId64"/>
    <p:sldId id="755" r:id="rId65"/>
    <p:sldId id="756" r:id="rId66"/>
    <p:sldId id="757" r:id="rId67"/>
    <p:sldId id="697" r:id="rId68"/>
  </p:sldIdLst>
  <p:sldSz cx="9144000" cy="6858000" type="screen4x3"/>
  <p:notesSz cx="6781800" cy="9918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808080"/>
    <a:srgbClr val="3333FF"/>
    <a:srgbClr val="003399"/>
    <a:srgbClr val="336699"/>
    <a:srgbClr val="008080"/>
    <a:srgbClr val="0099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898" autoAdjust="0"/>
  </p:normalViewPr>
  <p:slideViewPr>
    <p:cSldViewPr snapToGrid="0">
      <p:cViewPr varScale="1">
        <p:scale>
          <a:sx n="68" d="100"/>
          <a:sy n="68" d="100"/>
        </p:scale>
        <p:origin x="-55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84"/>
    </p:cViewPr>
  </p:sorterViewPr>
  <p:notesViewPr>
    <p:cSldViewPr snapToGrid="0">
      <p:cViewPr varScale="1">
        <p:scale>
          <a:sx n="56" d="100"/>
          <a:sy n="56" d="100"/>
        </p:scale>
        <p:origin x="-1722" y="-84"/>
      </p:cViewPr>
      <p:guideLst>
        <p:guide orient="horz" pos="3123"/>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defTabSz="915988"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4175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algn="r" defTabSz="915988" eaLnBrk="0" hangingPunct="0">
              <a:defRPr sz="1200">
                <a:latin typeface="Times New Roman" pitchFamily="18" charset="0"/>
              </a:defRPr>
            </a:lvl1pPr>
          </a:lstStyle>
          <a:p>
            <a:pPr>
              <a:defRPr/>
            </a:pPr>
            <a:fld id="{D5FF6837-25DE-4835-B077-2F67B369CF92}" type="datetime1">
              <a:rPr lang="en-US" altLang="en-US"/>
              <a:pPr>
                <a:defRPr/>
              </a:pPr>
              <a:t>5/15/2017</a:t>
            </a:fld>
            <a:endParaRPr lang="en-US" altLang="en-US"/>
          </a:p>
        </p:txBody>
      </p:sp>
      <p:sp>
        <p:nvSpPr>
          <p:cNvPr id="14340" name="Rectangle 4"/>
          <p:cNvSpPr>
            <a:spLocks noGrp="1" noChangeArrowheads="1"/>
          </p:cNvSpPr>
          <p:nvPr>
            <p:ph type="ftr" sz="quarter" idx="2"/>
          </p:nvPr>
        </p:nvSpPr>
        <p:spPr bwMode="auto">
          <a:xfrm>
            <a:off x="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defTabSz="915988" eaLnBrk="0" hangingPunct="0">
              <a:defRPr sz="1200">
                <a:latin typeface="Times New Roman" pitchFamily="18" charset="0"/>
              </a:defRPr>
            </a:lvl1pPr>
          </a:lstStyle>
          <a:p>
            <a:pPr>
              <a:defRPr/>
            </a:pPr>
            <a:r>
              <a:rPr lang="en-US" altLang="en-US"/>
              <a:t>COMP37332, 2008/2009</a:t>
            </a:r>
          </a:p>
        </p:txBody>
      </p:sp>
      <p:sp>
        <p:nvSpPr>
          <p:cNvPr id="14341" name="Rectangle 5"/>
          <p:cNvSpPr>
            <a:spLocks noGrp="1" noChangeArrowheads="1"/>
          </p:cNvSpPr>
          <p:nvPr>
            <p:ph type="sldNum" sz="quarter" idx="3"/>
          </p:nvPr>
        </p:nvSpPr>
        <p:spPr bwMode="auto">
          <a:xfrm>
            <a:off x="384175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algn="r" defTabSz="915988" eaLnBrk="0" hangingPunct="0">
              <a:defRPr sz="1200">
                <a:latin typeface="Times New Roman" pitchFamily="18" charset="0"/>
              </a:defRPr>
            </a:lvl1pPr>
          </a:lstStyle>
          <a:p>
            <a:pPr>
              <a:defRPr/>
            </a:pPr>
            <a:fld id="{52A2FA04-4499-46DF-822D-ED75D4E9F23A}" type="slidenum">
              <a:rPr lang="en-US" altLang="en-US"/>
              <a:pPr>
                <a:defRPr/>
              </a:pPr>
              <a:t>‹#›</a:t>
            </a:fld>
            <a:endParaRPr lang="en-US" altLang="en-US"/>
          </a:p>
        </p:txBody>
      </p:sp>
    </p:spTree>
    <p:extLst>
      <p:ext uri="{BB962C8B-B14F-4D97-AF65-F5344CB8AC3E}">
        <p14:creationId xmlns:p14="http://schemas.microsoft.com/office/powerpoint/2010/main" val="1584002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defTabSz="915988" eaLnBrk="0" hangingPunct="0">
              <a:defRPr sz="1200">
                <a:latin typeface="Times New Roman" pitchFamily="18" charset="0"/>
              </a:defRPr>
            </a:lvl1pPr>
          </a:lstStyle>
          <a:p>
            <a:pPr>
              <a:defRPr/>
            </a:pPr>
            <a:endParaRPr lang="en-US" altLang="en-US"/>
          </a:p>
        </p:txBody>
      </p:sp>
      <p:sp>
        <p:nvSpPr>
          <p:cNvPr id="72707" name="Rectangle 9"/>
          <p:cNvSpPr>
            <a:spLocks noGrp="1" noRot="1" noChangeAspect="1" noChangeArrowheads="1"/>
          </p:cNvSpPr>
          <p:nvPr>
            <p:ph type="sldImg" idx="2"/>
          </p:nvPr>
        </p:nvSpPr>
        <p:spPr bwMode="auto">
          <a:xfrm>
            <a:off x="912813" y="742950"/>
            <a:ext cx="4959350" cy="3717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904875" y="4710113"/>
            <a:ext cx="4972050" cy="446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9" name="Rectangle 11"/>
          <p:cNvSpPr>
            <a:spLocks noGrp="1" noChangeArrowheads="1"/>
          </p:cNvSpPr>
          <p:nvPr>
            <p:ph type="dt" idx="1"/>
          </p:nvPr>
        </p:nvSpPr>
        <p:spPr bwMode="auto">
          <a:xfrm>
            <a:off x="384175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algn="r" defTabSz="915988" eaLnBrk="0" hangingPunct="0">
              <a:defRPr sz="1200">
                <a:latin typeface="Times New Roman" pitchFamily="18" charset="0"/>
              </a:defRPr>
            </a:lvl1pPr>
          </a:lstStyle>
          <a:p>
            <a:pPr>
              <a:defRPr/>
            </a:pPr>
            <a:fld id="{F4AA558F-975A-4982-ADC1-A73D4F882127}" type="datetime1">
              <a:rPr lang="en-US" altLang="en-US"/>
              <a:pPr>
                <a:defRPr/>
              </a:pPr>
              <a:t>5/15/2017</a:t>
            </a:fld>
            <a:endParaRPr lang="en-US" altLang="en-US"/>
          </a:p>
        </p:txBody>
      </p:sp>
      <p:sp>
        <p:nvSpPr>
          <p:cNvPr id="2060" name="Rectangle 12"/>
          <p:cNvSpPr>
            <a:spLocks noGrp="1" noChangeArrowheads="1"/>
          </p:cNvSpPr>
          <p:nvPr>
            <p:ph type="ftr" sz="quarter" idx="4"/>
          </p:nvPr>
        </p:nvSpPr>
        <p:spPr bwMode="auto">
          <a:xfrm>
            <a:off x="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defTabSz="915988" eaLnBrk="0" hangingPunct="0">
              <a:defRPr sz="1200">
                <a:latin typeface="Times New Roman" pitchFamily="18" charset="0"/>
              </a:defRPr>
            </a:lvl1pPr>
          </a:lstStyle>
          <a:p>
            <a:pPr>
              <a:defRPr/>
            </a:pPr>
            <a:r>
              <a:rPr lang="en-US" altLang="en-US"/>
              <a:t>COMP37332, 2008/2009</a:t>
            </a:r>
          </a:p>
        </p:txBody>
      </p:sp>
      <p:sp>
        <p:nvSpPr>
          <p:cNvPr id="2061" name="Rectangle 13"/>
          <p:cNvSpPr>
            <a:spLocks noGrp="1" noChangeArrowheads="1"/>
          </p:cNvSpPr>
          <p:nvPr>
            <p:ph type="sldNum" sz="quarter" idx="5"/>
          </p:nvPr>
        </p:nvSpPr>
        <p:spPr bwMode="auto">
          <a:xfrm>
            <a:off x="384175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algn="r" defTabSz="915988" eaLnBrk="0" hangingPunct="0">
              <a:defRPr sz="1200">
                <a:latin typeface="Times New Roman" pitchFamily="18" charset="0"/>
              </a:defRPr>
            </a:lvl1pPr>
          </a:lstStyle>
          <a:p>
            <a:pPr>
              <a:defRPr/>
            </a:pPr>
            <a:fld id="{B6A1B3CD-91EB-4F72-BDC2-4EBF82341351}" type="slidenum">
              <a:rPr lang="en-US" altLang="en-US"/>
              <a:pPr>
                <a:defRPr/>
              </a:pPr>
              <a:t>‹#›</a:t>
            </a:fld>
            <a:endParaRPr lang="en-US" altLang="en-US"/>
          </a:p>
        </p:txBody>
      </p:sp>
    </p:spTree>
    <p:extLst>
      <p:ext uri="{BB962C8B-B14F-4D97-AF65-F5344CB8AC3E}">
        <p14:creationId xmlns:p14="http://schemas.microsoft.com/office/powerpoint/2010/main" val="53432231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73731"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E54321E1-6A7F-4714-908A-7E5FF6C37F35}" type="slidenum">
              <a:rPr kumimoji="0" lang="en-US" altLang="en-US" smtClean="0">
                <a:latin typeface="Times New Roman" pitchFamily="18" charset="0"/>
              </a:rPr>
              <a:pPr>
                <a:spcBef>
                  <a:spcPct val="0"/>
                </a:spcBef>
              </a:pPr>
              <a:t>2</a:t>
            </a:fld>
            <a:endParaRPr kumimoji="0" lang="en-US" altLang="en-US" smtClean="0">
              <a:latin typeface="Times New Roman" pitchFamily="18" charset="0"/>
            </a:endParaRPr>
          </a:p>
        </p:txBody>
      </p:sp>
      <p:sp>
        <p:nvSpPr>
          <p:cNvPr id="73732" name="Rectangle 2"/>
          <p:cNvSpPr>
            <a:spLocks noGrp="1" noRot="1" noChangeAspect="1" noChangeArrowheads="1" noTextEdit="1"/>
          </p:cNvSpPr>
          <p:nvPr>
            <p:ph type="sldImg"/>
          </p:nvPr>
        </p:nvSpPr>
        <p:spPr>
          <a:xfrm>
            <a:off x="914400" y="742950"/>
            <a:ext cx="4956175" cy="3717925"/>
          </a:xfrm>
          <a:ln/>
        </p:spPr>
      </p:sp>
      <p:sp>
        <p:nvSpPr>
          <p:cNvPr id="73733"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74755"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E9EA7CDD-9D16-4188-BD12-2C3612C066DD}" type="slidenum">
              <a:rPr kumimoji="0" lang="en-US" altLang="en-US" smtClean="0">
                <a:latin typeface="Times New Roman" pitchFamily="18" charset="0"/>
              </a:rPr>
              <a:pPr>
                <a:spcBef>
                  <a:spcPct val="0"/>
                </a:spcBef>
              </a:pPr>
              <a:t>3</a:t>
            </a:fld>
            <a:endParaRPr kumimoji="0" lang="en-US" altLang="en-US" smtClean="0">
              <a:latin typeface="Times New Roman" pitchFamily="18" charset="0"/>
            </a:endParaRPr>
          </a:p>
        </p:txBody>
      </p:sp>
      <p:sp>
        <p:nvSpPr>
          <p:cNvPr id="74756" name="Rectangle 2"/>
          <p:cNvSpPr>
            <a:spLocks noGrp="1" noRot="1" noChangeAspect="1" noChangeArrowheads="1" noTextEdit="1"/>
          </p:cNvSpPr>
          <p:nvPr>
            <p:ph type="sldImg"/>
          </p:nvPr>
        </p:nvSpPr>
        <p:spPr>
          <a:xfrm>
            <a:off x="914400" y="742950"/>
            <a:ext cx="4956175" cy="3717925"/>
          </a:xfrm>
          <a:ln/>
        </p:spPr>
      </p:sp>
      <p:sp>
        <p:nvSpPr>
          <p:cNvPr id="74757"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75779"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5FA2AE54-43DD-4DDE-8492-B9A3FEA68B2E}" type="slidenum">
              <a:rPr kumimoji="0" lang="en-US" altLang="en-US" smtClean="0">
                <a:latin typeface="Times New Roman" pitchFamily="18" charset="0"/>
              </a:rPr>
              <a:pPr>
                <a:spcBef>
                  <a:spcPct val="0"/>
                </a:spcBef>
              </a:pPr>
              <a:t>6</a:t>
            </a:fld>
            <a:endParaRPr kumimoji="0" lang="en-US" altLang="en-US" smtClean="0">
              <a:latin typeface="Times New Roman" pitchFamily="18" charset="0"/>
            </a:endParaRPr>
          </a:p>
        </p:txBody>
      </p:sp>
      <p:sp>
        <p:nvSpPr>
          <p:cNvPr id="75780" name="Rectangle 2"/>
          <p:cNvSpPr>
            <a:spLocks noGrp="1" noRot="1" noChangeAspect="1" noChangeArrowheads="1" noTextEdit="1"/>
          </p:cNvSpPr>
          <p:nvPr>
            <p:ph type="sldImg"/>
          </p:nvPr>
        </p:nvSpPr>
        <p:spPr>
          <a:xfrm>
            <a:off x="914400" y="742950"/>
            <a:ext cx="4956175" cy="3717925"/>
          </a:xfrm>
          <a:ln/>
        </p:spPr>
      </p:sp>
      <p:sp>
        <p:nvSpPr>
          <p:cNvPr id="75781"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76803"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B2F28DD2-29F2-483B-93B8-C0656415D9C3}" type="slidenum">
              <a:rPr kumimoji="0" lang="en-US" altLang="en-US" smtClean="0">
                <a:latin typeface="Times New Roman" pitchFamily="18" charset="0"/>
              </a:rPr>
              <a:pPr>
                <a:spcBef>
                  <a:spcPct val="0"/>
                </a:spcBef>
              </a:pPr>
              <a:t>30</a:t>
            </a:fld>
            <a:endParaRPr kumimoji="0" lang="en-US" altLang="en-US" smtClean="0">
              <a:latin typeface="Times New Roman" pitchFamily="18" charset="0"/>
            </a:endParaRPr>
          </a:p>
        </p:txBody>
      </p:sp>
      <p:sp>
        <p:nvSpPr>
          <p:cNvPr id="76804" name="Rectangle 2"/>
          <p:cNvSpPr>
            <a:spLocks noGrp="1" noRot="1" noChangeAspect="1" noChangeArrowheads="1" noTextEdit="1"/>
          </p:cNvSpPr>
          <p:nvPr>
            <p:ph type="sldImg"/>
          </p:nvPr>
        </p:nvSpPr>
        <p:spPr>
          <a:xfrm>
            <a:off x="914400" y="742950"/>
            <a:ext cx="4956175" cy="3717925"/>
          </a:xfrm>
          <a:ln/>
        </p:spPr>
      </p:sp>
      <p:sp>
        <p:nvSpPr>
          <p:cNvPr id="76805"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grpSp>
      <p:sp>
        <p:nvSpPr>
          <p:cNvPr id="32780" name="Rectangle 12"/>
          <p:cNvSpPr>
            <a:spLocks noGrp="1" noChangeArrowheads="1"/>
          </p:cNvSpPr>
          <p:nvPr>
            <p:ph type="ctrTitle"/>
          </p:nvPr>
        </p:nvSpPr>
        <p:spPr>
          <a:xfrm>
            <a:off x="685800" y="1219200"/>
            <a:ext cx="7772400" cy="1933575"/>
          </a:xfrm>
        </p:spPr>
        <p:txBody>
          <a:bodyPr anchor="b"/>
          <a:lstStyle>
            <a:lvl1pPr algn="r">
              <a:defRPr sz="6000"/>
            </a:lvl1pPr>
          </a:lstStyle>
          <a:p>
            <a:r>
              <a:rPr lang="sr-Latn-CS"/>
              <a:t>Click to edit Master title style</a:t>
            </a:r>
          </a:p>
        </p:txBody>
      </p:sp>
      <p:sp>
        <p:nvSpPr>
          <p:cNvPr id="3278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sz="4000"/>
            </a:lvl1pPr>
          </a:lstStyle>
          <a:p>
            <a:r>
              <a:rPr lang="sr-Latn-CS"/>
              <a:t>Click to edit Master subtitle style</a:t>
            </a:r>
          </a:p>
        </p:txBody>
      </p:sp>
      <p:sp>
        <p:nvSpPr>
          <p:cNvPr id="11" name="Rectangle 9"/>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endParaRPr lang="sr-Latn-CS"/>
          </a:p>
        </p:txBody>
      </p:sp>
      <p:sp>
        <p:nvSpPr>
          <p:cNvPr id="12" name="Rectangle 10"/>
          <p:cNvSpPr>
            <a:spLocks noGrp="1" noChangeArrowheads="1"/>
          </p:cNvSpPr>
          <p:nvPr>
            <p:ph type="ftr" sz="quarter" idx="11"/>
          </p:nvPr>
        </p:nvSpPr>
        <p:spPr>
          <a:xfrm>
            <a:off x="3124200" y="6248400"/>
            <a:ext cx="2895600" cy="457200"/>
          </a:xfrm>
          <a:prstGeom prst="rect">
            <a:avLst/>
          </a:prstGeom>
        </p:spPr>
        <p:txBody>
          <a:bodyPr/>
          <a:lstStyle>
            <a:lvl1pPr>
              <a:defRPr>
                <a:solidFill>
                  <a:schemeClr val="tx1"/>
                </a:solidFill>
              </a:defRPr>
            </a:lvl1pPr>
          </a:lstStyle>
          <a:p>
            <a:pPr>
              <a:defRPr/>
            </a:pPr>
            <a:endParaRPr lang="sr-Latn-CS"/>
          </a:p>
        </p:txBody>
      </p:sp>
      <p:sp>
        <p:nvSpPr>
          <p:cNvPr id="13" name="Rectangle 11"/>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fld id="{F646CE80-167D-45ED-A7D8-571FEEFB75CC}" type="slidenum">
              <a:rPr lang="sr-Latn-CS"/>
              <a:pPr>
                <a:defRPr/>
              </a:pPr>
              <a:t>‹#›</a:t>
            </a:fld>
            <a:endParaRPr lang="sr-Latn-CS"/>
          </a:p>
        </p:txBody>
      </p:sp>
    </p:spTree>
    <p:extLst>
      <p:ext uri="{BB962C8B-B14F-4D97-AF65-F5344CB8AC3E}">
        <p14:creationId xmlns:p14="http://schemas.microsoft.com/office/powerpoint/2010/main" val="334026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197053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9275"/>
            <a:ext cx="2057400" cy="6308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5"/>
            <a:ext cx="6019800"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80044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74777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265639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6"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61581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8"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53554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4"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33927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3"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214740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6"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68004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xfrm>
            <a:off x="492125" y="260350"/>
            <a:ext cx="2133600" cy="457200"/>
          </a:xfrm>
          <a:prstGeom prst="rect">
            <a:avLst/>
          </a:prstGeom>
          <a:ln/>
        </p:spPr>
        <p:txBody>
          <a:bodyPr/>
          <a:lstStyle>
            <a:lvl1pPr>
              <a:defRPr/>
            </a:lvl1pPr>
          </a:lstStyle>
          <a:p>
            <a:pPr>
              <a:defRPr/>
            </a:pPr>
            <a:r>
              <a:rPr lang="sr-Latn-CS"/>
              <a:t>Računarski fakultet</a:t>
            </a:r>
          </a:p>
        </p:txBody>
      </p:sp>
      <p:sp>
        <p:nvSpPr>
          <p:cNvPr id="6" name="Rectangle 10"/>
          <p:cNvSpPr>
            <a:spLocks noGrp="1" noChangeArrowheads="1"/>
          </p:cNvSpPr>
          <p:nvPr>
            <p:ph type="ftr" sz="quarter" idx="11"/>
          </p:nvPr>
        </p:nvSpPr>
        <p:spPr>
          <a:xfrm>
            <a:off x="2700338" y="260350"/>
            <a:ext cx="3354387" cy="457200"/>
          </a:xfrm>
          <a:prstGeom prst="rect">
            <a:avLst/>
          </a:prstGeom>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75310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3"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4"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5"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6"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7"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r-Latn-CS" altLang="en-US" smtClean="0"/>
              <a:t>Click to edit Master text styles</a:t>
            </a:r>
          </a:p>
          <a:p>
            <a:pPr lvl="1"/>
            <a:r>
              <a:rPr lang="sr-Latn-CS" altLang="en-US" smtClean="0"/>
              <a:t>Second level</a:t>
            </a:r>
          </a:p>
          <a:p>
            <a:pPr lvl="2"/>
            <a:r>
              <a:rPr lang="sr-Latn-CS" altLang="en-US" smtClean="0"/>
              <a:t>Third level</a:t>
            </a:r>
          </a:p>
          <a:p>
            <a:pPr lvl="3"/>
            <a:r>
              <a:rPr lang="sr-Latn-CS" altLang="en-US" smtClean="0"/>
              <a:t>Fourth level</a:t>
            </a:r>
          </a:p>
          <a:p>
            <a:pPr lvl="4"/>
            <a:r>
              <a:rPr lang="sr-Latn-CS" altLang="en-US" smtClean="0"/>
              <a:t>Fifth level</a:t>
            </a:r>
          </a:p>
        </p:txBody>
      </p:sp>
      <p:sp>
        <p:nvSpPr>
          <p:cNvPr id="1030" name="Rectangle 12"/>
          <p:cNvSpPr>
            <a:spLocks noGrp="1" noChangeArrowheads="1"/>
          </p:cNvSpPr>
          <p:nvPr>
            <p:ph type="title"/>
          </p:nvPr>
        </p:nvSpPr>
        <p:spPr bwMode="auto">
          <a:xfrm>
            <a:off x="457200" y="549275"/>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r-Latn-CS" altLang="en-US" smtClean="0"/>
              <a:t>Click to edit Master title style</a:t>
            </a:r>
          </a:p>
        </p:txBody>
      </p:sp>
      <p:sp>
        <p:nvSpPr>
          <p:cNvPr id="1031" name="Rectangle 13"/>
          <p:cNvSpPr>
            <a:spLocks noChangeArrowheads="1"/>
          </p:cNvSpPr>
          <p:nvPr/>
        </p:nvSpPr>
        <p:spPr bwMode="auto">
          <a:xfrm>
            <a:off x="6156325" y="2603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r" eaLnBrk="1" hangingPunct="1">
              <a:defRPr/>
            </a:pPr>
            <a:r>
              <a:rPr lang="sr-Latn-CS" altLang="en-US" sz="1000" smtClean="0">
                <a:latin typeface="Arial" pitchFamily="34" charset="0"/>
              </a:rPr>
              <a:t>v</a:t>
            </a:r>
            <a:r>
              <a:rPr lang="en-US" altLang="en-US" sz="1000" smtClean="0">
                <a:latin typeface="Arial" pitchFamily="34" charset="0"/>
              </a:rPr>
              <a:t>ladaf@matf.bg.ac.rs</a:t>
            </a:r>
            <a:endParaRPr lang="sr-Latn-CS" altLang="en-US" sz="1000" smtClean="0">
              <a:latin typeface="Arial" pitchFamily="34" charset="0"/>
            </a:endParaRPr>
          </a:p>
        </p:txBody>
      </p:sp>
      <p:sp>
        <p:nvSpPr>
          <p:cNvPr id="1032" name="Rectangle 14"/>
          <p:cNvSpPr>
            <a:spLocks noChangeArrowheads="1"/>
          </p:cNvSpPr>
          <p:nvPr/>
        </p:nvSpPr>
        <p:spPr bwMode="auto">
          <a:xfrm>
            <a:off x="8459788" y="260350"/>
            <a:ext cx="684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fld id="{FB743BF3-25ED-4B5D-9FA8-F2D702C41866}" type="slidenum">
              <a:rPr lang="en-US" altLang="en-US" sz="800" smtClean="0">
                <a:latin typeface="Arial" pitchFamily="34" charset="0"/>
              </a:rPr>
              <a:pPr eaLnBrk="1" hangingPunct="1">
                <a:defRPr/>
              </a:pPr>
              <a:t>‹#›</a:t>
            </a:fld>
            <a:r>
              <a:rPr lang="en-US" altLang="en-US" sz="800" dirty="0" smtClean="0">
                <a:latin typeface="Arial" pitchFamily="34" charset="0"/>
              </a:rPr>
              <a:t> / 6</a:t>
            </a:r>
            <a:r>
              <a:rPr lang="sr-Latn-RS" altLang="en-US" sz="800" dirty="0" smtClean="0">
                <a:latin typeface="Arial" pitchFamily="34" charset="0"/>
              </a:rPr>
              <a:t>7</a:t>
            </a:r>
            <a:endParaRPr lang="sr-Latn-CS" altLang="en-US" sz="800" dirty="0" smtClean="0">
              <a:latin typeface="Arial" pitchFamily="34" charset="0"/>
            </a:endParaRPr>
          </a:p>
        </p:txBody>
      </p:sp>
    </p:spTree>
  </p:cSld>
  <p:clrMap bg1="lt1" tx1="dk1" bg2="lt2" tx2="dk2" accent1="accent1" accent2="accent2" accent3="accent3" accent4="accent4" accent5="accent5" accent6="accent6" hlink="hlink" folHlink="folHlink"/>
  <p:sldLayoutIdLst>
    <p:sldLayoutId id="2147483938"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e-statistika.rs/" TargetMode="External"/><Relationship Id="rId2" Type="http://schemas.openxmlformats.org/officeDocument/2006/relationships/hyperlink" Target="http://www.r-tuto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250825" y="1219200"/>
            <a:ext cx="8569325" cy="1201738"/>
          </a:xfrm>
        </p:spPr>
        <p:txBody>
          <a:bodyPr/>
          <a:lstStyle/>
          <a:p>
            <a:pPr eaLnBrk="1" hangingPunct="1"/>
            <a:r>
              <a:rPr lang="sr-Latn-CS" altLang="en-US" dirty="0" smtClean="0"/>
              <a:t>Primjena računara u biologiji</a:t>
            </a:r>
          </a:p>
        </p:txBody>
      </p:sp>
      <p:sp>
        <p:nvSpPr>
          <p:cNvPr id="12291" name="Rectangle 7"/>
          <p:cNvSpPr>
            <a:spLocks noChangeArrowheads="1"/>
          </p:cNvSpPr>
          <p:nvPr/>
        </p:nvSpPr>
        <p:spPr bwMode="auto">
          <a:xfrm>
            <a:off x="5220072" y="4005609"/>
            <a:ext cx="3528392"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r" eaLnBrk="1" hangingPunct="1">
              <a:buFont typeface="Wingdings" pitchFamily="2" charset="2"/>
              <a:buNone/>
            </a:pPr>
            <a:r>
              <a:rPr lang="en-US" altLang="en-US" sz="4000" dirty="0">
                <a:solidFill>
                  <a:srgbClr val="993300"/>
                </a:solidFill>
                <a:latin typeface="YUTms" charset="0"/>
              </a:rPr>
              <a:t> </a:t>
            </a:r>
            <a:r>
              <a:rPr lang="en-US" altLang="en-US" b="1" dirty="0">
                <a:solidFill>
                  <a:srgbClr val="993300"/>
                </a:solidFill>
                <a:latin typeface="Garamond" pitchFamily="18" charset="0"/>
              </a:rPr>
              <a:t>Vladimir </a:t>
            </a:r>
            <a:r>
              <a:rPr lang="en-US" altLang="en-US" b="1" dirty="0" err="1">
                <a:solidFill>
                  <a:srgbClr val="993300"/>
                </a:solidFill>
                <a:latin typeface="Garamond" pitchFamily="18" charset="0"/>
              </a:rPr>
              <a:t>Filipovi</a:t>
            </a:r>
            <a:r>
              <a:rPr lang="sr-Latn-CS" altLang="en-US" b="1" dirty="0">
                <a:solidFill>
                  <a:srgbClr val="993300"/>
                </a:solidFill>
                <a:latin typeface="Garamond" pitchFamily="18" charset="0"/>
              </a:rPr>
              <a:t>ć</a:t>
            </a:r>
            <a:endParaRPr lang="en-US" altLang="en-US" b="1" dirty="0">
              <a:solidFill>
                <a:srgbClr val="993300"/>
              </a:solidFill>
              <a:latin typeface="Garamond" pitchFamily="18" charset="0"/>
            </a:endParaRPr>
          </a:p>
          <a:p>
            <a:pPr algn="r" eaLnBrk="1" hangingPunct="1">
              <a:buFont typeface="Wingdings" pitchFamily="2" charset="2"/>
              <a:buNone/>
            </a:pPr>
            <a:r>
              <a:rPr lang="en-US" altLang="en-US" sz="2400" dirty="0">
                <a:solidFill>
                  <a:schemeClr val="hlink"/>
                </a:solidFill>
              </a:rPr>
              <a:t>vladaf@matf.bg.ac.rs</a:t>
            </a:r>
          </a:p>
        </p:txBody>
      </p:sp>
      <p:pic>
        <p:nvPicPr>
          <p:cNvPr id="1026" name="Picture 2" descr="C:\Temp\pmfb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573" y="3356992"/>
            <a:ext cx="4018467" cy="301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545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smtClean="0"/>
              <a:t>Raspodela frekfencija kod kvalitativnih podataka</a:t>
            </a:r>
            <a:endParaRPr lang="en-GB" altLang="en-US" sz="2800" dirty="0" smtClean="0"/>
          </a:p>
        </p:txBody>
      </p:sp>
      <p:sp>
        <p:nvSpPr>
          <p:cNvPr id="10243" name="Rectangle 1"/>
          <p:cNvSpPr>
            <a:spLocks noChangeArrowheads="1"/>
          </p:cNvSpPr>
          <p:nvPr/>
        </p:nvSpPr>
        <p:spPr bwMode="auto">
          <a:xfrm>
            <a:off x="549275" y="1479233"/>
            <a:ext cx="8483600" cy="50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Raspodela frekfencija </a:t>
            </a:r>
            <a:r>
              <a:rPr lang="sr-Latn-RS" altLang="en-US" sz="1800" dirty="0" smtClean="0"/>
              <a:t>za promenljivu koja sadrži podatke je sumarni pregled </a:t>
            </a:r>
            <a:r>
              <a:rPr lang="sr-Latn-RS" altLang="en-US" sz="1800" b="1" i="1" dirty="0" smtClean="0"/>
              <a:t>broja javljanja</a:t>
            </a:r>
            <a:r>
              <a:rPr lang="sr-Latn-RS" altLang="en-US" sz="1800" dirty="0" smtClean="0"/>
              <a:t> podataka u kolekciji kategorija koje se međusobno ne preklapaju.</a:t>
            </a:r>
          </a:p>
          <a:p>
            <a:pPr eaLnBrk="1" hangingPunct="1">
              <a:spcBef>
                <a:spcPts val="600"/>
              </a:spcBef>
              <a:buClrTx/>
              <a:buFontTx/>
              <a:buNone/>
            </a:pPr>
            <a:endParaRPr lang="sr-Latn-RS" altLang="en-US" sz="800" dirty="0" smtClean="0"/>
          </a:p>
          <a:p>
            <a:pPr eaLnBrk="1" hangingPunct="1">
              <a:spcBef>
                <a:spcPts val="600"/>
              </a:spcBef>
              <a:buClrTx/>
              <a:buFontTx/>
              <a:buNone/>
            </a:pPr>
            <a:r>
              <a:rPr lang="sr-Latn-RS" altLang="en-US" sz="1800" b="1" dirty="0" smtClean="0"/>
              <a:t>Primer</a:t>
            </a:r>
            <a:r>
              <a:rPr lang="sr-Latn-RS" altLang="en-US" sz="1800" b="1" dirty="0"/>
              <a:t>. </a:t>
            </a:r>
            <a:r>
              <a:rPr lang="sr-Latn-RS" altLang="en-US" sz="1800" dirty="0" smtClean="0"/>
              <a:t>U okviru </a:t>
            </a:r>
            <a:r>
              <a:rPr lang="sr-Latn-RS" altLang="en-US" sz="1800" dirty="0"/>
              <a:t>sa podacima </a:t>
            </a:r>
            <a:r>
              <a:rPr lang="sr-Latn-RS" altLang="en-US" sz="1800" dirty="0" smtClean="0">
                <a:solidFill>
                  <a:schemeClr val="accent5">
                    <a:lumMod val="25000"/>
                  </a:schemeClr>
                </a:solidFill>
              </a:rPr>
              <a:t>painters</a:t>
            </a:r>
            <a:r>
              <a:rPr lang="sr-Latn-RS" altLang="en-US" sz="1800" dirty="0" smtClean="0"/>
              <a:t>, raspodela frekefencija za promenljivu </a:t>
            </a:r>
            <a:r>
              <a:rPr lang="sr-Latn-RS" altLang="en-US" sz="1800" dirty="0" smtClean="0">
                <a:solidFill>
                  <a:schemeClr val="accent5">
                    <a:lumMod val="25000"/>
                  </a:schemeClr>
                </a:solidFill>
              </a:rPr>
              <a:t>School</a:t>
            </a:r>
            <a:r>
              <a:rPr lang="sr-Latn-RS" altLang="en-US" sz="1800" dirty="0" smtClean="0"/>
              <a:t>  je sumarni pregled informacija koliko slikara pripada kojoj slikarskoj školi. </a:t>
            </a:r>
            <a:r>
              <a:rPr lang="sr-Latn-RS" altLang="en-US" sz="1800" dirty="0"/>
              <a:t>Škole su označene slovima A, B, C itd. </a:t>
            </a:r>
            <a:br>
              <a:rPr lang="sr-Latn-RS" altLang="en-US" sz="1800" dirty="0"/>
            </a:br>
            <a:r>
              <a:rPr lang="sr-Latn-RS" altLang="en-US" sz="1800" b="1" dirty="0" smtClean="0"/>
              <a:t>Problem.</a:t>
            </a:r>
            <a:r>
              <a:rPr lang="sr-Latn-RS" altLang="en-US" sz="1800" dirty="0" smtClean="0"/>
              <a:t> Odrediti raspodelu frekefencija za promenljivu </a:t>
            </a:r>
            <a:r>
              <a:rPr lang="sr-Latn-RS" altLang="en-US" sz="1800" dirty="0" smtClean="0">
                <a:solidFill>
                  <a:schemeClr val="accent5">
                    <a:lumMod val="25000"/>
                  </a:schemeClr>
                </a:solidFill>
              </a:rPr>
              <a:t>School</a:t>
            </a:r>
            <a:r>
              <a:rPr lang="sr-Latn-RS" altLang="en-US" sz="1800" dirty="0" smtClean="0"/>
              <a:t> u </a:t>
            </a:r>
            <a:r>
              <a:rPr lang="sr-Latn-RS" altLang="en-US" sz="1800" dirty="0"/>
              <a:t>okviru sa podacima </a:t>
            </a:r>
            <a:r>
              <a:rPr lang="sr-Latn-RS" altLang="en-US" sz="1800" dirty="0" smtClean="0">
                <a:solidFill>
                  <a:schemeClr val="accent5">
                    <a:lumMod val="25000"/>
                  </a:schemeClr>
                </a:solidFill>
              </a:rPr>
              <a:t>painters</a:t>
            </a:r>
            <a:r>
              <a:rPr lang="sr-Latn-RS" altLang="en-US" sz="1800" dirty="0" smtClean="0"/>
              <a:t>.</a:t>
            </a:r>
          </a:p>
          <a:p>
            <a:pPr eaLnBrk="1" hangingPunct="1">
              <a:spcBef>
                <a:spcPts val="600"/>
              </a:spcBef>
              <a:buClrTx/>
              <a:buFontTx/>
              <a:buNone/>
            </a:pPr>
            <a:r>
              <a:rPr lang="sr-Latn-RS" altLang="en-US" sz="1800" b="1" dirty="0" smtClean="0"/>
              <a:t>Rešenje.</a:t>
            </a:r>
            <a:r>
              <a:rPr lang="sr-Latn-RS" altLang="en-US" sz="1800" dirty="0" smtClean="0"/>
              <a:t> Za određivanje raspodele frekefencija biće primenjena funkcija </a:t>
            </a:r>
            <a:r>
              <a:rPr lang="sr-Latn-RS" altLang="en-US" sz="1800" b="1" dirty="0" smtClean="0">
                <a:solidFill>
                  <a:schemeClr val="accent5">
                    <a:lumMod val="25000"/>
                  </a:schemeClr>
                </a:solidFill>
              </a:rPr>
              <a:t>table</a:t>
            </a:r>
            <a:r>
              <a:rPr lang="sr-Latn-RS" altLang="en-US" sz="1800" dirty="0" smtClean="0"/>
              <a:t>:</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dirty="0" smtClean="0"/>
              <a:t>Dakle, raspodela frekfencija za promenljivu </a:t>
            </a:r>
            <a:r>
              <a:rPr lang="sr-Latn-RS" altLang="en-US" sz="1800" dirty="0" smtClean="0">
                <a:solidFill>
                  <a:schemeClr val="accent5">
                    <a:lumMod val="25000"/>
                  </a:schemeClr>
                </a:solidFill>
              </a:rPr>
              <a:t>School</a:t>
            </a:r>
            <a:r>
              <a:rPr lang="sr-Latn-RS" altLang="en-US" sz="1800" dirty="0" smtClean="0"/>
              <a:t> u okviru sa podacima </a:t>
            </a:r>
            <a:r>
              <a:rPr lang="sr-Latn-RS" altLang="en-US" sz="1800" dirty="0" smtClean="0">
                <a:solidFill>
                  <a:schemeClr val="accent5">
                    <a:lumMod val="25000"/>
                  </a:schemeClr>
                </a:solidFill>
              </a:rPr>
              <a:t>painters</a:t>
            </a:r>
            <a:r>
              <a:rPr lang="sr-Latn-RS" altLang="en-US" sz="1800" dirty="0" smtClean="0"/>
              <a:t> je:</a:t>
            </a: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00" b="36258"/>
          <a:stretch/>
        </p:blipFill>
        <p:spPr bwMode="auto">
          <a:xfrm>
            <a:off x="546100" y="4114800"/>
            <a:ext cx="7329488" cy="74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9626" b="2621"/>
          <a:stretch/>
        </p:blipFill>
        <p:spPr bwMode="auto">
          <a:xfrm>
            <a:off x="546100" y="5435600"/>
            <a:ext cx="732948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974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11200" y="549275"/>
            <a:ext cx="8432800" cy="868363"/>
          </a:xfrm>
        </p:spPr>
        <p:txBody>
          <a:bodyPr/>
          <a:lstStyle/>
          <a:p>
            <a:r>
              <a:rPr lang="sr-Latn-RS" altLang="en-US" sz="2800" dirty="0" smtClean="0"/>
              <a:t>Raspodela frekfencija kod kvalitativnih podataka (2)</a:t>
            </a:r>
            <a:endParaRPr lang="en-GB" altLang="en-US" sz="2800" dirty="0" smtClean="0"/>
          </a:p>
        </p:txBody>
      </p:sp>
      <p:sp>
        <p:nvSpPr>
          <p:cNvPr id="10243" name="Rectangle 1"/>
          <p:cNvSpPr>
            <a:spLocks noChangeArrowheads="1"/>
          </p:cNvSpPr>
          <p:nvPr/>
        </p:nvSpPr>
        <p:spPr bwMode="auto">
          <a:xfrm>
            <a:off x="549275" y="1479233"/>
            <a:ext cx="84836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Problem.</a:t>
            </a:r>
            <a:r>
              <a:rPr lang="sr-Latn-RS" altLang="en-US" sz="1800" dirty="0" smtClean="0"/>
              <a:t> Odrediti raspodelu frekefencija za promenljivu </a:t>
            </a:r>
            <a:r>
              <a:rPr lang="sr-Latn-RS" altLang="en-US" sz="1800" dirty="0" smtClean="0">
                <a:solidFill>
                  <a:schemeClr val="accent5">
                    <a:lumMod val="25000"/>
                  </a:schemeClr>
                </a:solidFill>
              </a:rPr>
              <a:t>School</a:t>
            </a:r>
            <a:r>
              <a:rPr lang="sr-Latn-RS" altLang="en-US" sz="1800" dirty="0" smtClean="0"/>
              <a:t> u </a:t>
            </a:r>
            <a:r>
              <a:rPr lang="sr-Latn-RS" altLang="en-US" sz="1800" dirty="0"/>
              <a:t>okviru sa podacima </a:t>
            </a:r>
            <a:r>
              <a:rPr lang="sr-Latn-RS" altLang="en-US" sz="1800" dirty="0" smtClean="0">
                <a:solidFill>
                  <a:schemeClr val="accent5">
                    <a:lumMod val="25000"/>
                  </a:schemeClr>
                </a:solidFill>
              </a:rPr>
              <a:t>painters</a:t>
            </a:r>
            <a:r>
              <a:rPr lang="sr-Latn-RS" altLang="en-US" sz="1800" dirty="0" smtClean="0"/>
              <a:t>. Dobijenu raspodelu frekfencija prikazati kao kolonu, a ne kao vrstu.</a:t>
            </a:r>
          </a:p>
          <a:p>
            <a:pPr eaLnBrk="1" hangingPunct="1">
              <a:spcBef>
                <a:spcPts val="600"/>
              </a:spcBef>
              <a:buClrTx/>
              <a:buFontTx/>
              <a:buNone/>
            </a:pPr>
            <a:r>
              <a:rPr lang="sr-Latn-RS" altLang="en-US" sz="1800" b="1" dirty="0" smtClean="0"/>
              <a:t>Rešenje.</a:t>
            </a:r>
            <a:r>
              <a:rPr lang="sr-Latn-RS" altLang="en-US" sz="1800" dirty="0" smtClean="0"/>
              <a:t> Za određivanje raspodele frekefencija biće primenjena funkcija </a:t>
            </a:r>
            <a:r>
              <a:rPr lang="sr-Latn-RS" altLang="en-US" sz="1800" b="1" dirty="0" smtClean="0">
                <a:solidFill>
                  <a:schemeClr val="accent5">
                    <a:lumMod val="25000"/>
                  </a:schemeClr>
                </a:solidFill>
              </a:rPr>
              <a:t>table</a:t>
            </a:r>
            <a:r>
              <a:rPr lang="sr-Latn-RS" altLang="en-US" sz="1800" dirty="0" smtClean="0"/>
              <a:t>, a za prikaz u obliku kolone funkcija </a:t>
            </a:r>
            <a:r>
              <a:rPr lang="sr-Latn-RS" altLang="en-US" sz="1800" b="1" dirty="0" smtClean="0">
                <a:solidFill>
                  <a:schemeClr val="accent5">
                    <a:lumMod val="25000"/>
                  </a:schemeClr>
                </a:solidFill>
              </a:rPr>
              <a:t>cbind</a:t>
            </a:r>
            <a:r>
              <a:rPr lang="sr-Latn-RS" altLang="en-US" sz="1800" dirty="0" smtClean="0"/>
              <a:t>.</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b="1" dirty="0" smtClean="0"/>
          </a:p>
          <a:p>
            <a:pPr eaLnBrk="1" hangingPunct="1">
              <a:spcBef>
                <a:spcPts val="600"/>
              </a:spcBef>
              <a:buClrTx/>
              <a:buFontTx/>
              <a:buNone/>
            </a:pPr>
            <a:endParaRPr lang="sr-Latn-RS" altLang="en-US" sz="1800" b="1"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p:grpSp>
        <p:nvGrpSpPr>
          <p:cNvPr id="2" name="Group 1"/>
          <p:cNvGrpSpPr/>
          <p:nvPr/>
        </p:nvGrpSpPr>
        <p:grpSpPr>
          <a:xfrm>
            <a:off x="529908" y="3048000"/>
            <a:ext cx="7345680" cy="2854960"/>
            <a:chOff x="529908" y="2987040"/>
            <a:chExt cx="7345680" cy="285496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00" b="36258"/>
            <a:stretch/>
          </p:blipFill>
          <p:spPr bwMode="auto">
            <a:xfrm>
              <a:off x="546100" y="2987040"/>
              <a:ext cx="7329488" cy="74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223" b="24490"/>
            <a:stretch/>
          </p:blipFill>
          <p:spPr bwMode="auto">
            <a:xfrm>
              <a:off x="529908" y="3464560"/>
              <a:ext cx="7327900"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83816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11200" y="549275"/>
            <a:ext cx="8432800" cy="868363"/>
          </a:xfrm>
        </p:spPr>
        <p:txBody>
          <a:bodyPr/>
          <a:lstStyle/>
          <a:p>
            <a:r>
              <a:rPr lang="sr-Latn-RS" altLang="en-US" sz="2800" dirty="0" smtClean="0"/>
              <a:t>Raspodela frekfencija kod kvalitativnih podataka (3)</a:t>
            </a:r>
            <a:endParaRPr lang="en-GB" altLang="en-US" sz="2800" dirty="0" smtClean="0"/>
          </a:p>
        </p:txBody>
      </p:sp>
      <p:sp>
        <p:nvSpPr>
          <p:cNvPr id="10243" name="Rectangle 1"/>
          <p:cNvSpPr>
            <a:spLocks noChangeArrowheads="1"/>
          </p:cNvSpPr>
          <p:nvPr/>
        </p:nvSpPr>
        <p:spPr bwMode="auto">
          <a:xfrm>
            <a:off x="549275" y="1479233"/>
            <a:ext cx="84836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Zadatak 1.</a:t>
            </a:r>
            <a:r>
              <a:rPr lang="sr-Latn-RS" altLang="en-US" sz="1800" dirty="0" smtClean="0"/>
              <a:t> Odrediti raspodelu frekfencija za promenljivu koja opisuje ocenu za kompoziciju (composition score) u </a:t>
            </a:r>
            <a:r>
              <a:rPr lang="sr-Latn-RS" altLang="en-US" sz="1800" dirty="0"/>
              <a:t>okviru sa podacima </a:t>
            </a:r>
            <a:r>
              <a:rPr lang="sr-Latn-RS" altLang="en-US" sz="1800" dirty="0" smtClean="0"/>
              <a:t>painters. </a:t>
            </a:r>
          </a:p>
          <a:p>
            <a:pPr eaLnBrk="1" hangingPunct="1">
              <a:spcBef>
                <a:spcPts val="600"/>
              </a:spcBef>
              <a:buClrTx/>
              <a:buNone/>
            </a:pPr>
            <a:r>
              <a:rPr lang="sr-Latn-RS" altLang="en-US" sz="1800" b="1" dirty="0" smtClean="0"/>
              <a:t>Zadatak 2.</a:t>
            </a:r>
            <a:r>
              <a:rPr lang="sr-Latn-RS" altLang="en-US" sz="1800" dirty="0" smtClean="0"/>
              <a:t> Odrediti raspodelu frekfencija za promenljivu koja opisuje ocenu za kompoziciju (composition score) u okviru sa podacima painters. Dobijenu raspodelu frekfencija prikazati kao kolonu, a ne kao vrstu.</a:t>
            </a:r>
          </a:p>
          <a:p>
            <a:pPr eaLnBrk="1" hangingPunct="1">
              <a:spcBef>
                <a:spcPts val="600"/>
              </a:spcBef>
              <a:buClrTx/>
              <a:buFontTx/>
              <a:buNone/>
            </a:pPr>
            <a:r>
              <a:rPr lang="sr-Latn-RS" altLang="en-US" sz="1800" b="1" dirty="0" smtClean="0"/>
              <a:t>Zadatak 3.</a:t>
            </a:r>
            <a:r>
              <a:rPr lang="sr-Latn-RS" altLang="en-US" sz="1800" dirty="0" smtClean="0"/>
              <a:t> Odredi (programirajući, ne „ručnim“ prebrojavanjem) koja škola u okviru sa podacima painters ima najviše učenika.</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b="1" dirty="0" smtClean="0"/>
          </a:p>
          <a:p>
            <a:pPr eaLnBrk="1" hangingPunct="1">
              <a:spcBef>
                <a:spcPts val="600"/>
              </a:spcBef>
              <a:buClrTx/>
              <a:buFontTx/>
              <a:buNone/>
            </a:pPr>
            <a:endParaRPr lang="sr-Latn-RS" altLang="en-US" sz="1800" b="1"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p:spTree>
    <p:extLst>
      <p:ext uri="{BB962C8B-B14F-4D97-AF65-F5344CB8AC3E}">
        <p14:creationId xmlns:p14="http://schemas.microsoft.com/office/powerpoint/2010/main" val="4102747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en-US" altLang="en-US" sz="2400" dirty="0" smtClean="0"/>
              <a:t>R</a:t>
            </a:r>
            <a:r>
              <a:rPr lang="sr-Latn-RS" altLang="en-US" sz="2400" dirty="0"/>
              <a:t>aspodela </a:t>
            </a:r>
            <a:r>
              <a:rPr lang="en-US" altLang="en-US" sz="2400" dirty="0" smtClean="0"/>
              <a:t>r</a:t>
            </a:r>
            <a:r>
              <a:rPr lang="sr-Latn-RS" altLang="en-US" sz="2400" dirty="0" smtClean="0"/>
              <a:t>elativn</a:t>
            </a:r>
            <a:r>
              <a:rPr lang="en-US" altLang="en-US" sz="2400" dirty="0" err="1" smtClean="0"/>
              <a:t>ih</a:t>
            </a:r>
            <a:r>
              <a:rPr lang="sr-Latn-RS" altLang="en-US" sz="2400" dirty="0" smtClean="0"/>
              <a:t> </a:t>
            </a:r>
            <a:r>
              <a:rPr lang="sr-Latn-RS" altLang="en-US" sz="2400" dirty="0"/>
              <a:t>frekfencija </a:t>
            </a:r>
            <a:r>
              <a:rPr lang="sr-Latn-RS" altLang="en-US" sz="2400" dirty="0" smtClean="0"/>
              <a:t>kod kvalitativnih podataka</a:t>
            </a:r>
            <a:endParaRPr lang="en-GB" altLang="en-US" sz="2400" dirty="0" smtClean="0"/>
          </a:p>
        </p:txBody>
      </p:sp>
      <mc:AlternateContent xmlns:mc="http://schemas.openxmlformats.org/markup-compatibility/2006" xmlns:a14="http://schemas.microsoft.com/office/drawing/2010/main">
        <mc:Choice Requires="a14">
          <p:sp>
            <p:nvSpPr>
              <p:cNvPr id="10243" name="Rectangle 1"/>
              <p:cNvSpPr>
                <a:spLocks noChangeArrowheads="1"/>
              </p:cNvSpPr>
              <p:nvPr/>
            </p:nvSpPr>
            <p:spPr bwMode="auto">
              <a:xfrm>
                <a:off x="549275" y="1479233"/>
                <a:ext cx="8483600" cy="47530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a:solidFill>
                      <a:schemeClr val="accent5">
                        <a:lumMod val="25000"/>
                      </a:schemeClr>
                    </a:solidFill>
                  </a:rPr>
                  <a:t>Raspodela relativnih frekfencija </a:t>
                </a:r>
                <a:r>
                  <a:rPr lang="sr-Latn-RS" altLang="en-US" sz="1800" dirty="0" smtClean="0"/>
                  <a:t>za promenljivu koja sadrži podatke je sumarni pregled </a:t>
                </a:r>
                <a:r>
                  <a:rPr lang="sr-Latn-RS" altLang="en-US" sz="1800" b="1" i="1" dirty="0" smtClean="0"/>
                  <a:t>učešća</a:t>
                </a:r>
                <a:r>
                  <a:rPr lang="sr-Latn-RS" altLang="en-US" sz="1800" dirty="0" smtClean="0"/>
                  <a:t> podataka u kolekciji kategorija koje se međusobno ne preklapaju.</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dirty="0" smtClean="0"/>
                  <a:t>Veza između frekfencije i relativne frekfencije je data sledećom formulom:</a:t>
                </a:r>
              </a:p>
              <a:p>
                <a:pPr eaLnBrk="1" hangingPunct="1">
                  <a:spcBef>
                    <a:spcPts val="600"/>
                  </a:spcBef>
                  <a:buClrTx/>
                  <a:buFontTx/>
                  <a:buNone/>
                </a:pPr>
                <a14:m>
                  <m:oMathPara xmlns:m="http://schemas.openxmlformats.org/officeDocument/2006/math">
                    <m:oMathParaPr>
                      <m:jc m:val="centerGroup"/>
                    </m:oMathParaPr>
                    <m:oMath xmlns:m="http://schemas.openxmlformats.org/officeDocument/2006/math">
                      <m:r>
                        <a:rPr lang="sr-Latn-RS" altLang="en-US" sz="1800" b="0" i="1" smtClean="0">
                          <a:latin typeface="Cambria Math"/>
                          <a:ea typeface="Cambria Math"/>
                        </a:rPr>
                        <m:t>𝑅𝑒𝑙𝑎𝑡𝑖𝑣𝑛𝑎</m:t>
                      </m:r>
                      <m:r>
                        <a:rPr lang="sr-Latn-RS" altLang="en-US" sz="1800" b="0" i="1" smtClean="0">
                          <a:latin typeface="Cambria Math"/>
                          <a:ea typeface="Cambria Math"/>
                        </a:rPr>
                        <m:t>_</m:t>
                      </m:r>
                      <m:r>
                        <a:rPr lang="sr-Latn-RS" altLang="en-US" sz="1800" b="0" i="1" smtClean="0">
                          <a:latin typeface="Cambria Math"/>
                          <a:ea typeface="Cambria Math"/>
                        </a:rPr>
                        <m:t>𝑓𝑟𝑒𝑘𝑓𝑒𝑛𝑐𝑖𝑗𝑎</m:t>
                      </m:r>
                      <m:r>
                        <a:rPr lang="sr-Latn-RS" altLang="en-US" sz="1800" b="0" i="1" smtClean="0">
                          <a:latin typeface="Cambria Math"/>
                          <a:ea typeface="Cambria Math"/>
                        </a:rPr>
                        <m:t>=</m:t>
                      </m:r>
                      <m:f>
                        <m:fPr>
                          <m:ctrlPr>
                            <a:rPr lang="sr-Latn-RS" altLang="en-US" sz="1800" i="1" smtClean="0">
                              <a:latin typeface="Cambria Math"/>
                              <a:ea typeface="Cambria Math"/>
                            </a:rPr>
                          </m:ctrlPr>
                        </m:fPr>
                        <m:num>
                          <m:r>
                            <a:rPr lang="sr-Latn-RS" altLang="en-US" sz="1800" b="0" i="1" smtClean="0">
                              <a:latin typeface="Cambria Math"/>
                              <a:ea typeface="Cambria Math"/>
                            </a:rPr>
                            <m:t>𝐹𝑟𝑒𝑘𝑓𝑒𝑛𝑐𝑖𝑗𝑎</m:t>
                          </m:r>
                        </m:num>
                        <m:den>
                          <m:r>
                            <a:rPr lang="sr-Latn-RS" altLang="en-US" sz="1800" b="0" i="1" smtClean="0">
                              <a:latin typeface="Cambria Math"/>
                              <a:ea typeface="Cambria Math"/>
                            </a:rPr>
                            <m:t>𝑉𝑒𝑙𝑖</m:t>
                          </m:r>
                          <m:r>
                            <a:rPr lang="sr-Latn-RS" altLang="en-US" sz="1800" b="0" i="1" smtClean="0">
                              <a:latin typeface="Cambria Math"/>
                              <a:ea typeface="Cambria Math"/>
                            </a:rPr>
                            <m:t>č</m:t>
                          </m:r>
                          <m:r>
                            <a:rPr lang="sr-Latn-RS" altLang="en-US" sz="1800" b="0" i="1" smtClean="0">
                              <a:latin typeface="Cambria Math"/>
                              <a:ea typeface="Cambria Math"/>
                            </a:rPr>
                            <m:t>𝑖𝑛𝑎</m:t>
                          </m:r>
                          <m:r>
                            <a:rPr lang="sr-Latn-RS" altLang="en-US" sz="1800" b="0" i="1" smtClean="0">
                              <a:latin typeface="Cambria Math"/>
                              <a:ea typeface="Cambria Math"/>
                            </a:rPr>
                            <m:t>_</m:t>
                          </m:r>
                          <m:r>
                            <a:rPr lang="sr-Latn-RS" altLang="en-US" sz="1800" b="0" i="1" smtClean="0">
                              <a:latin typeface="Cambria Math"/>
                              <a:ea typeface="Cambria Math"/>
                            </a:rPr>
                            <m:t>𝑢𝑧𝑜𝑟𝑘𝑎</m:t>
                          </m:r>
                        </m:den>
                      </m:f>
                    </m:oMath>
                  </m:oMathPara>
                </a14:m>
                <a:endParaRPr lang="sr-Latn-RS" altLang="en-US" sz="1800" dirty="0" smtClean="0"/>
              </a:p>
              <a:p>
                <a:pPr eaLnBrk="1" hangingPunct="1">
                  <a:spcBef>
                    <a:spcPts val="600"/>
                  </a:spcBef>
                  <a:buClrTx/>
                  <a:buFontTx/>
                  <a:buNone/>
                </a:pPr>
                <a:endParaRPr lang="sr-Latn-RS" altLang="en-US" sz="800" dirty="0" smtClean="0"/>
              </a:p>
              <a:p>
                <a:pPr eaLnBrk="1" hangingPunct="1">
                  <a:spcBef>
                    <a:spcPts val="600"/>
                  </a:spcBef>
                  <a:buClrTx/>
                  <a:buFontTx/>
                  <a:buNone/>
                </a:pPr>
                <a:r>
                  <a:rPr lang="sr-Latn-RS" altLang="en-US" sz="1800" b="1" dirty="0" smtClean="0"/>
                  <a:t>Primer</a:t>
                </a:r>
                <a:r>
                  <a:rPr lang="sr-Latn-RS" altLang="en-US" sz="1800" b="1" dirty="0"/>
                  <a:t>. </a:t>
                </a:r>
                <a:r>
                  <a:rPr lang="sr-Latn-RS" altLang="en-US" sz="1800" dirty="0" smtClean="0"/>
                  <a:t>U okviru </a:t>
                </a:r>
                <a:r>
                  <a:rPr lang="sr-Latn-RS" altLang="en-US" sz="1800" dirty="0"/>
                  <a:t>sa podacima </a:t>
                </a:r>
                <a:r>
                  <a:rPr lang="sr-Latn-RS" altLang="en-US" sz="1800" dirty="0" smtClean="0">
                    <a:solidFill>
                      <a:schemeClr val="accent5">
                        <a:lumMod val="25000"/>
                      </a:schemeClr>
                    </a:solidFill>
                  </a:rPr>
                  <a:t>painters</a:t>
                </a:r>
                <a:r>
                  <a:rPr lang="sr-Latn-RS" altLang="en-US" sz="1800" dirty="0" smtClean="0"/>
                  <a:t>, relativna raspodela frekefencija za promenljivu </a:t>
                </a:r>
                <a:r>
                  <a:rPr lang="sr-Latn-RS" altLang="en-US" sz="1800" dirty="0" smtClean="0">
                    <a:solidFill>
                      <a:schemeClr val="accent5">
                        <a:lumMod val="25000"/>
                      </a:schemeClr>
                    </a:solidFill>
                  </a:rPr>
                  <a:t>School</a:t>
                </a:r>
                <a:r>
                  <a:rPr lang="sr-Latn-RS" altLang="en-US" sz="1800" dirty="0" smtClean="0"/>
                  <a:t>  je sumarni pregled učešća broja slikara koji pripadaju datoj slikarskoj školi. </a:t>
                </a:r>
                <a:r>
                  <a:rPr lang="sr-Latn-RS" altLang="en-US" sz="1800" dirty="0"/>
                  <a:t/>
                </a:r>
                <a:br>
                  <a:rPr lang="sr-Latn-RS" altLang="en-US" sz="1800" dirty="0"/>
                </a:br>
                <a:r>
                  <a:rPr lang="sr-Latn-RS" altLang="en-US" sz="1800" b="1" dirty="0" smtClean="0"/>
                  <a:t>Problem.</a:t>
                </a:r>
                <a:r>
                  <a:rPr lang="sr-Latn-RS" altLang="en-US" sz="1800" dirty="0" smtClean="0"/>
                  <a:t> Odrediti relativnu raspodelu frekefencija za promenljivu </a:t>
                </a:r>
                <a:r>
                  <a:rPr lang="sr-Latn-RS" altLang="en-US" sz="1800" dirty="0" smtClean="0">
                    <a:solidFill>
                      <a:schemeClr val="accent5">
                        <a:lumMod val="25000"/>
                      </a:schemeClr>
                    </a:solidFill>
                  </a:rPr>
                  <a:t>School</a:t>
                </a:r>
                <a:r>
                  <a:rPr lang="sr-Latn-RS" altLang="en-US" sz="1800" dirty="0" smtClean="0"/>
                  <a:t> u </a:t>
                </a:r>
                <a:r>
                  <a:rPr lang="sr-Latn-RS" altLang="en-US" sz="1800" dirty="0"/>
                  <a:t>okviru sa podacima </a:t>
                </a:r>
                <a:r>
                  <a:rPr lang="sr-Latn-RS" altLang="en-US" sz="1800" dirty="0" smtClean="0">
                    <a:solidFill>
                      <a:schemeClr val="accent5">
                        <a:lumMod val="25000"/>
                      </a:schemeClr>
                    </a:solidFill>
                  </a:rPr>
                  <a:t>painters</a:t>
                </a:r>
                <a:r>
                  <a:rPr lang="sr-Latn-RS" altLang="en-US" sz="1800" dirty="0" smtClean="0"/>
                  <a:t>.</a:t>
                </a:r>
              </a:p>
              <a:p>
                <a:pPr eaLnBrk="1" hangingPunct="1">
                  <a:spcBef>
                    <a:spcPts val="600"/>
                  </a:spcBef>
                  <a:buClrTx/>
                  <a:buFontTx/>
                  <a:buNone/>
                </a:pPr>
                <a:r>
                  <a:rPr lang="sr-Latn-RS" altLang="en-US" sz="1800" b="1" dirty="0" smtClean="0"/>
                  <a:t>Rešenje.</a:t>
                </a:r>
                <a:r>
                  <a:rPr lang="sr-Latn-RS" altLang="en-US" sz="1800" dirty="0" smtClean="0"/>
                  <a:t> Radi određivanja relativne raspodele frekefencija za promenljivu </a:t>
                </a:r>
                <a:r>
                  <a:rPr lang="sr-Latn-RS" altLang="en-US" sz="1800" dirty="0" smtClean="0">
                    <a:solidFill>
                      <a:schemeClr val="accent5">
                        <a:lumMod val="25000"/>
                      </a:schemeClr>
                    </a:solidFill>
                  </a:rPr>
                  <a:t>School</a:t>
                </a:r>
                <a:r>
                  <a:rPr lang="sr-Latn-RS" altLang="en-US" sz="1800" dirty="0" smtClean="0"/>
                  <a:t>, biće prvo određena raspodela frekfencija za promenljivu </a:t>
                </a:r>
                <a:r>
                  <a:rPr lang="sr-Latn-RS" altLang="en-US" sz="1800" dirty="0" smtClean="0">
                    <a:solidFill>
                      <a:schemeClr val="accent5">
                        <a:lumMod val="25000"/>
                      </a:schemeClr>
                    </a:solidFill>
                  </a:rPr>
                  <a:t>School</a:t>
                </a:r>
                <a:r>
                  <a:rPr lang="sr-Latn-RS" altLang="en-US" sz="1800" dirty="0" smtClean="0"/>
                  <a:t>:</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mc:Choice>
        <mc:Fallback xmlns="">
          <p:sp>
            <p:nvSpPr>
              <p:cNvPr id="10243" name="Rectangle 1"/>
              <p:cNvSpPr>
                <a:spLocks noRot="1" noChangeAspect="1" noMove="1" noResize="1" noEditPoints="1" noAdjustHandles="1" noChangeArrowheads="1" noChangeShapeType="1" noTextEdit="1"/>
              </p:cNvSpPr>
              <p:nvPr/>
            </p:nvSpPr>
            <p:spPr bwMode="auto">
              <a:xfrm>
                <a:off x="549275" y="1479233"/>
                <a:ext cx="8483600" cy="4753096"/>
              </a:xfrm>
              <a:prstGeom prst="rect">
                <a:avLst/>
              </a:prstGeom>
              <a:blipFill rotWithShape="1">
                <a:blip r:embed="rId2"/>
                <a:stretch>
                  <a:fillRect l="-575" t="-642" r="-5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920" b="68060"/>
          <a:stretch/>
        </p:blipFill>
        <p:spPr bwMode="auto">
          <a:xfrm>
            <a:off x="665163" y="5496560"/>
            <a:ext cx="7364412" cy="72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828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sr-Latn-RS" altLang="en-US" sz="2400" dirty="0" smtClean="0"/>
              <a:t>Relativna raspodela frekfencija kod kvalitativnih podataka (2)</a:t>
            </a:r>
            <a:endParaRPr lang="en-GB" altLang="en-US" sz="2400" dirty="0" smtClean="0"/>
          </a:p>
        </p:txBody>
      </p:sp>
      <p:sp>
        <p:nvSpPr>
          <p:cNvPr id="10243" name="Rectangle 1"/>
          <p:cNvSpPr>
            <a:spLocks noChangeArrowheads="1"/>
          </p:cNvSpPr>
          <p:nvPr/>
        </p:nvSpPr>
        <p:spPr bwMode="auto">
          <a:xfrm>
            <a:off x="549275" y="1479233"/>
            <a:ext cx="84836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Rešenje(nastavak).</a:t>
            </a:r>
            <a:r>
              <a:rPr lang="sr-Latn-RS" altLang="en-US" sz="1800" dirty="0" smtClean="0"/>
              <a:t> </a:t>
            </a:r>
            <a:r>
              <a:rPr lang="en-US" altLang="en-US" sz="1800" dirty="0" smtClean="0"/>
              <a:t>da bi se </a:t>
            </a:r>
            <a:r>
              <a:rPr lang="en-US" altLang="en-US" sz="1800" dirty="0" err="1" smtClean="0"/>
              <a:t>odredila</a:t>
            </a:r>
            <a:r>
              <a:rPr lang="sr-Latn-RS" altLang="en-US" sz="1800" dirty="0" smtClean="0"/>
              <a:t> re</a:t>
            </a:r>
            <a:r>
              <a:rPr lang="en-US" altLang="en-US" sz="1800" dirty="0" err="1" smtClean="0"/>
              <a:t>lativna</a:t>
            </a:r>
            <a:r>
              <a:rPr lang="en-US" altLang="en-US" sz="1800" dirty="0" smtClean="0"/>
              <a:t> </a:t>
            </a:r>
            <a:r>
              <a:rPr lang="en-US" altLang="en-US" sz="1800" dirty="0" err="1" smtClean="0"/>
              <a:t>frekfencija</a:t>
            </a:r>
            <a:r>
              <a:rPr lang="en-US" altLang="en-US" sz="1800" dirty="0" smtClean="0"/>
              <a:t> </a:t>
            </a:r>
            <a:r>
              <a:rPr lang="en-US" altLang="en-US" sz="1800" dirty="0" err="1" smtClean="0"/>
              <a:t>svake</a:t>
            </a:r>
            <a:r>
              <a:rPr lang="en-US" altLang="en-US" sz="1800" dirty="0" smtClean="0"/>
              <a:t> od </a:t>
            </a:r>
            <a:r>
              <a:rPr lang="en-US" altLang="en-US" sz="1800" dirty="0" err="1" smtClean="0"/>
              <a:t>ocena</a:t>
            </a:r>
            <a:r>
              <a:rPr lang="en-US" altLang="en-US" sz="1800" dirty="0" smtClean="0"/>
              <a:t>, </a:t>
            </a:r>
            <a:r>
              <a:rPr lang="en-US" altLang="en-US" sz="1800" dirty="0" err="1" smtClean="0"/>
              <a:t>broj</a:t>
            </a:r>
            <a:r>
              <a:rPr lang="en-US" altLang="en-US" sz="1800" dirty="0" smtClean="0"/>
              <a:t> </a:t>
            </a:r>
            <a:r>
              <a:rPr lang="en-US" altLang="en-US" sz="1800" dirty="0" err="1" smtClean="0"/>
              <a:t>ocena</a:t>
            </a:r>
            <a:r>
              <a:rPr lang="en-US" altLang="en-US" sz="1800" dirty="0" smtClean="0"/>
              <a:t> </a:t>
            </a:r>
            <a:r>
              <a:rPr lang="en-US" altLang="en-US" sz="1800" dirty="0" err="1" smtClean="0"/>
              <a:t>treba</a:t>
            </a:r>
            <a:r>
              <a:rPr lang="en-US" altLang="en-US" sz="1800" dirty="0" smtClean="0"/>
              <a:t> </a:t>
            </a:r>
            <a:r>
              <a:rPr lang="en-US" altLang="en-US" sz="1800" dirty="0" err="1" smtClean="0"/>
              <a:t>podeliti</a:t>
            </a:r>
            <a:r>
              <a:rPr lang="en-US" altLang="en-US" sz="1800" dirty="0" smtClean="0"/>
              <a:t> </a:t>
            </a:r>
            <a:r>
              <a:rPr lang="en-US" altLang="en-US" sz="1800" dirty="0" err="1" smtClean="0"/>
              <a:t>sa</a:t>
            </a:r>
            <a:r>
              <a:rPr lang="en-US" altLang="en-US" sz="1800" dirty="0" smtClean="0"/>
              <a:t> </a:t>
            </a:r>
            <a:r>
              <a:rPr lang="en-US" altLang="en-US" sz="1800" dirty="0" err="1" smtClean="0"/>
              <a:t>veli</a:t>
            </a:r>
            <a:r>
              <a:rPr lang="sr-Latn-RS" altLang="en-US" sz="1800" dirty="0" smtClean="0"/>
              <a:t>činom uzorka. Veličina uzorka se može odrediti primenom funkcije </a:t>
            </a:r>
            <a:r>
              <a:rPr lang="sr-Latn-RS" altLang="en-US" sz="1800" dirty="0" smtClean="0">
                <a:solidFill>
                  <a:schemeClr val="accent5">
                    <a:lumMod val="25000"/>
                  </a:schemeClr>
                </a:solidFill>
              </a:rPr>
              <a:t>nrow</a:t>
            </a:r>
            <a:r>
              <a:rPr lang="sr-Latn-RS" altLang="en-US" sz="1800" dirty="0" smtClean="0"/>
              <a:t> na okvir sa podacima.</a:t>
            </a:r>
          </a:p>
          <a:p>
            <a:pPr eaLnBrk="1" hangingPunct="1">
              <a:spcBef>
                <a:spcPts val="600"/>
              </a:spcBef>
              <a:buClrTx/>
              <a:buFontTx/>
              <a:buNone/>
            </a:pPr>
            <a:endParaRPr lang="sr-Latn-RS" altLang="en-US" sz="1800" b="1" dirty="0"/>
          </a:p>
          <a:p>
            <a:pPr eaLnBrk="1" hangingPunct="1">
              <a:spcBef>
                <a:spcPts val="600"/>
              </a:spcBef>
              <a:buClrTx/>
              <a:buFontTx/>
              <a:buNone/>
            </a:pPr>
            <a:r>
              <a:rPr lang="sr-Latn-RS" altLang="en-US" sz="1800" dirty="0" smtClean="0"/>
              <a:t>Na taj način, promenljiva </a:t>
            </a:r>
            <a:r>
              <a:rPr lang="sr-Latn-RS" altLang="en-US" sz="1800" dirty="0" smtClean="0">
                <a:solidFill>
                  <a:schemeClr val="accent5">
                    <a:lumMod val="25000"/>
                  </a:schemeClr>
                </a:solidFill>
              </a:rPr>
              <a:t>school.relfreq </a:t>
            </a:r>
            <a:r>
              <a:rPr lang="sr-Latn-RS" altLang="en-US" sz="1800" dirty="0" smtClean="0"/>
              <a:t> sadrži relativnu frekfenciju ocena, tj. sledeće vrednosti:</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541" b="44857"/>
          <a:stretch/>
        </p:blipFill>
        <p:spPr bwMode="auto">
          <a:xfrm>
            <a:off x="665163" y="2367280"/>
            <a:ext cx="7364412" cy="39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9657"/>
          <a:stretch/>
        </p:blipFill>
        <p:spPr bwMode="auto">
          <a:xfrm>
            <a:off x="665163" y="3383280"/>
            <a:ext cx="7364412" cy="156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254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59" y="549275"/>
            <a:ext cx="8473441" cy="868363"/>
          </a:xfrm>
        </p:spPr>
        <p:txBody>
          <a:bodyPr/>
          <a:lstStyle/>
          <a:p>
            <a:r>
              <a:rPr lang="sr-Latn-RS" altLang="en-US" sz="2400" dirty="0" smtClean="0"/>
              <a:t>Relativna raspodela frekfencija kod kvalitativnih podataka (3)</a:t>
            </a:r>
            <a:endParaRPr lang="en-GB" altLang="en-US" sz="2400" dirty="0" smtClean="0"/>
          </a:p>
        </p:txBody>
      </p:sp>
      <p:sp>
        <p:nvSpPr>
          <p:cNvPr id="10243" name="Rectangle 1"/>
          <p:cNvSpPr>
            <a:spLocks noChangeArrowheads="1"/>
          </p:cNvSpPr>
          <p:nvPr/>
        </p:nvSpPr>
        <p:spPr bwMode="auto">
          <a:xfrm>
            <a:off x="549275" y="1479233"/>
            <a:ext cx="84836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Problem.</a:t>
            </a:r>
            <a:r>
              <a:rPr lang="sr-Latn-RS" altLang="en-US" sz="1800" dirty="0" smtClean="0"/>
              <a:t> Odrediti relativnu raspodelu frekefencija za promenljivu </a:t>
            </a:r>
            <a:r>
              <a:rPr lang="sr-Latn-RS" altLang="en-US" sz="1800" dirty="0" smtClean="0">
                <a:solidFill>
                  <a:schemeClr val="accent5">
                    <a:lumMod val="25000"/>
                  </a:schemeClr>
                </a:solidFill>
              </a:rPr>
              <a:t>School</a:t>
            </a:r>
            <a:r>
              <a:rPr lang="sr-Latn-RS" altLang="en-US" sz="1800" dirty="0" smtClean="0"/>
              <a:t> u </a:t>
            </a:r>
            <a:r>
              <a:rPr lang="sr-Latn-RS" altLang="en-US" sz="1800" dirty="0"/>
              <a:t>okviru sa podacima </a:t>
            </a:r>
            <a:r>
              <a:rPr lang="sr-Latn-RS" altLang="en-US" sz="1800" dirty="0" smtClean="0">
                <a:solidFill>
                  <a:schemeClr val="accent5">
                    <a:lumMod val="25000"/>
                  </a:schemeClr>
                </a:solidFill>
              </a:rPr>
              <a:t>painters</a:t>
            </a:r>
            <a:r>
              <a:rPr lang="sr-Latn-RS" altLang="en-US" sz="1800" dirty="0" smtClean="0"/>
              <a:t>, tako da se relativne frekfence zaokruže na dve decimale.</a:t>
            </a:r>
          </a:p>
          <a:p>
            <a:pPr eaLnBrk="1" hangingPunct="1">
              <a:spcBef>
                <a:spcPts val="600"/>
              </a:spcBef>
              <a:buClrTx/>
              <a:buFontTx/>
              <a:buNone/>
            </a:pPr>
            <a:r>
              <a:rPr lang="sr-Latn-RS" altLang="en-US" sz="1800" dirty="0" smtClean="0"/>
              <a:t>Dobijene realtivne frekfencije prikazati u formi vrste i u formi kolone</a:t>
            </a:r>
          </a:p>
          <a:p>
            <a:pPr eaLnBrk="1" hangingPunct="1">
              <a:spcBef>
                <a:spcPts val="600"/>
              </a:spcBef>
              <a:buClrTx/>
              <a:buFontTx/>
              <a:buNone/>
            </a:pPr>
            <a:r>
              <a:rPr lang="sr-Latn-RS" altLang="en-US" sz="1800" b="1" dirty="0" smtClean="0"/>
              <a:t>Rešenje.</a:t>
            </a:r>
            <a:r>
              <a:rPr lang="sr-Latn-RS" altLang="en-US" sz="1800" dirty="0" smtClean="0"/>
              <a:t> Relativne frekfencije se računaju na isti način kao u prethodnom primeru:</a:t>
            </a:r>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dirty="0" smtClean="0"/>
              <a:t>Korišćenjem funkcije </a:t>
            </a:r>
            <a:r>
              <a:rPr lang="sr-Latn-RS" altLang="en-US" sz="1800" b="1" dirty="0" smtClean="0">
                <a:solidFill>
                  <a:schemeClr val="accent5">
                    <a:lumMod val="25000"/>
                  </a:schemeClr>
                </a:solidFill>
              </a:rPr>
              <a:t>options</a:t>
            </a:r>
            <a:r>
              <a:rPr lang="sr-Latn-RS" altLang="en-US" sz="1800" dirty="0" smtClean="0"/>
              <a:t> sa imenovnim argumentom </a:t>
            </a:r>
            <a:r>
              <a:rPr lang="sr-Latn-RS" altLang="en-US" sz="1800" b="1" dirty="0" smtClean="0">
                <a:solidFill>
                  <a:schemeClr val="accent5">
                    <a:lumMod val="25000"/>
                  </a:schemeClr>
                </a:solidFill>
              </a:rPr>
              <a:t>digits</a:t>
            </a:r>
            <a:r>
              <a:rPr lang="sr-Latn-RS" altLang="en-US" sz="1800" dirty="0" smtClean="0">
                <a:solidFill>
                  <a:schemeClr val="accent5">
                    <a:lumMod val="25000"/>
                  </a:schemeClr>
                </a:solidFill>
              </a:rPr>
              <a:t> </a:t>
            </a:r>
            <a:r>
              <a:rPr lang="sr-Latn-RS" altLang="en-US" sz="1800" dirty="0" smtClean="0"/>
              <a:t>se podešava broj cifara za prikaz. Ova funkcija, pored postavljanja novog podešavanja, kao rezulata vraće ranije postavljena podešavanja, što se može iskoristiti da se stara podešavanja sačuvaju u promenljivu i (po potrebi) kasnije restaurišu.  </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  </a:t>
            </a:r>
            <a:endParaRPr lang="sr-Latn-RS" altLang="en-US" sz="1800" dirty="0"/>
          </a:p>
        </p:txBody>
      </p:sp>
      <p:grpSp>
        <p:nvGrpSpPr>
          <p:cNvPr id="2" name="Group 1"/>
          <p:cNvGrpSpPr/>
          <p:nvPr/>
        </p:nvGrpSpPr>
        <p:grpSpPr>
          <a:xfrm>
            <a:off x="512763" y="2821633"/>
            <a:ext cx="7364412" cy="1115308"/>
            <a:chOff x="512763" y="2730193"/>
            <a:chExt cx="7364412" cy="1115308"/>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920" b="68060"/>
            <a:stretch/>
          </p:blipFill>
          <p:spPr bwMode="auto">
            <a:xfrm>
              <a:off x="512763" y="2730193"/>
              <a:ext cx="7364412" cy="72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541" b="44857"/>
            <a:stretch/>
          </p:blipFill>
          <p:spPr bwMode="auto">
            <a:xfrm>
              <a:off x="512763" y="3454400"/>
              <a:ext cx="7364412" cy="39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371" b="29346"/>
          <a:stretch/>
        </p:blipFill>
        <p:spPr bwMode="auto">
          <a:xfrm>
            <a:off x="549275" y="5019039"/>
            <a:ext cx="7258050" cy="148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29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sr-Latn-RS" altLang="en-US" sz="2400" dirty="0" smtClean="0"/>
              <a:t>Relativna raspodela frekfencija kod kvalitativnih podataka (4)</a:t>
            </a:r>
            <a:endParaRPr lang="en-GB" altLang="en-US" sz="2400" dirty="0" smtClean="0"/>
          </a:p>
        </p:txBody>
      </p:sp>
      <p:sp>
        <p:nvSpPr>
          <p:cNvPr id="10243" name="Rectangle 1"/>
          <p:cNvSpPr>
            <a:spLocks noChangeArrowheads="1"/>
          </p:cNvSpPr>
          <p:nvPr/>
        </p:nvSpPr>
        <p:spPr bwMode="auto">
          <a:xfrm>
            <a:off x="549275" y="1479233"/>
            <a:ext cx="8483600" cy="55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a:t>
            </a:r>
            <a:r>
              <a:rPr lang="sr-Latn-RS" altLang="en-US" sz="1800" dirty="0" smtClean="0"/>
              <a:t> Prikaz dobijenih rezultata u obliku kolone se postiže korišćenjem funkcije </a:t>
            </a:r>
            <a:r>
              <a:rPr lang="sr-Latn-RS" altLang="en-US" sz="1800" dirty="0" smtClean="0">
                <a:solidFill>
                  <a:schemeClr val="accent5">
                    <a:lumMod val="25000"/>
                  </a:schemeClr>
                </a:solidFill>
              </a:rPr>
              <a:t>cbind</a:t>
            </a:r>
            <a:r>
              <a:rPr lang="sr-Latn-RS" altLang="en-US" sz="1800" dirty="0" smtClean="0"/>
              <a:t>:</a:t>
            </a:r>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b="1" dirty="0"/>
              <a:t>Zadatak 1.</a:t>
            </a:r>
            <a:r>
              <a:rPr lang="sr-Latn-RS" altLang="en-US" sz="1800" dirty="0"/>
              <a:t> Odrediti </a:t>
            </a:r>
            <a:r>
              <a:rPr lang="sr-Latn-RS" altLang="en-US" sz="1800" dirty="0" smtClean="0"/>
              <a:t>relativnu raspodelu frekfencija </a:t>
            </a:r>
            <a:r>
              <a:rPr lang="sr-Latn-RS" altLang="en-US" sz="1800" dirty="0"/>
              <a:t>za promenljivu koja opisuje ocenu za kompoziciju </a:t>
            </a:r>
            <a:r>
              <a:rPr lang="sr-Latn-RS" altLang="en-US" sz="1800" dirty="0" smtClean="0"/>
              <a:t>u </a:t>
            </a:r>
            <a:r>
              <a:rPr lang="sr-Latn-RS" altLang="en-US" sz="1800" dirty="0"/>
              <a:t>okviru sa podacima painters. </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  </a:t>
            </a:r>
            <a:endParaRPr lang="sr-Latn-RS" altLang="en-US" sz="1800" dirty="0"/>
          </a:p>
        </p:txBody>
      </p:sp>
      <p:grpSp>
        <p:nvGrpSpPr>
          <p:cNvPr id="3" name="Group 2"/>
          <p:cNvGrpSpPr/>
          <p:nvPr/>
        </p:nvGrpSpPr>
        <p:grpSpPr>
          <a:xfrm>
            <a:off x="539115" y="2068510"/>
            <a:ext cx="7298690" cy="2706690"/>
            <a:chOff x="539115" y="2068510"/>
            <a:chExt cx="7298690" cy="2706690"/>
          </a:xfrm>
        </p:grpSpPr>
        <p:grpSp>
          <p:nvGrpSpPr>
            <p:cNvPr id="8" name="Group 7"/>
            <p:cNvGrpSpPr/>
            <p:nvPr/>
          </p:nvGrpSpPr>
          <p:grpSpPr>
            <a:xfrm>
              <a:off x="539115" y="2068510"/>
              <a:ext cx="7294563" cy="2563179"/>
              <a:chOff x="549275" y="4277359"/>
              <a:chExt cx="7294563" cy="2563179"/>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9895"/>
              <a:stretch/>
            </p:blipFill>
            <p:spPr bwMode="auto">
              <a:xfrm>
                <a:off x="549275" y="4277359"/>
                <a:ext cx="725805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4581525"/>
                <a:ext cx="7294563"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72517" b="17849"/>
            <a:stretch/>
          </p:blipFill>
          <p:spPr bwMode="auto">
            <a:xfrm>
              <a:off x="544830" y="4469129"/>
              <a:ext cx="7292975" cy="30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60387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Stubičasti dijagram</a:t>
            </a:r>
            <a:endParaRPr lang="en-GB" altLang="en-US" dirty="0" smtClean="0"/>
          </a:p>
        </p:txBody>
      </p:sp>
      <p:sp>
        <p:nvSpPr>
          <p:cNvPr id="10243" name="Rectangle 1"/>
          <p:cNvSpPr>
            <a:spLocks noChangeArrowheads="1"/>
          </p:cNvSpPr>
          <p:nvPr/>
        </p:nvSpPr>
        <p:spPr bwMode="auto">
          <a:xfrm>
            <a:off x="549275" y="1479233"/>
            <a:ext cx="8483600" cy="42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Stubičasti dijagram (bar graph) </a:t>
            </a:r>
            <a:r>
              <a:rPr lang="sr-Latn-RS" altLang="en-US" sz="1800" dirty="0" smtClean="0"/>
              <a:t>za kvalitativni uzorak podataka se sastoji od paralelnih vertikalnih stubova kojima se grafički prikazuje raspodela frekfenci.</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dirty="0" smtClean="0"/>
              <a:t>Ova vrsta dijagrama se dominantno koriste kod ordinalnih podataka.</a:t>
            </a:r>
          </a:p>
          <a:p>
            <a:pPr eaLnBrk="1" hangingPunct="1">
              <a:spcBef>
                <a:spcPts val="600"/>
              </a:spcBef>
              <a:buClrTx/>
              <a:buFontTx/>
              <a:buNone/>
            </a:pPr>
            <a:endParaRPr lang="sr-Latn-RS" altLang="en-US" sz="800" b="1" dirty="0" smtClean="0"/>
          </a:p>
          <a:p>
            <a:pPr eaLnBrk="1" hangingPunct="1">
              <a:spcBef>
                <a:spcPts val="600"/>
              </a:spcBef>
              <a:buClrTx/>
              <a:buFontTx/>
              <a:buNone/>
            </a:pPr>
            <a:r>
              <a:rPr lang="sr-Latn-RS" altLang="en-US" sz="1800" b="1" dirty="0" smtClean="0"/>
              <a:t>Pr</a:t>
            </a:r>
            <a:r>
              <a:rPr lang="en-US" altLang="en-US" sz="1800" b="1" dirty="0" err="1" smtClean="0"/>
              <a:t>oblem</a:t>
            </a:r>
            <a:r>
              <a:rPr lang="sr-Latn-RS" altLang="en-US" sz="1800" b="1" dirty="0" smtClean="0"/>
              <a:t>.</a:t>
            </a:r>
            <a:r>
              <a:rPr lang="sr-Latn-RS" altLang="en-US" sz="1800" dirty="0" smtClean="0"/>
              <a:t> Oformiti stubičasti dijagram za promenljivu </a:t>
            </a:r>
            <a:r>
              <a:rPr lang="sr-Latn-RS" altLang="en-US" sz="1800" dirty="0" smtClean="0">
                <a:solidFill>
                  <a:schemeClr val="accent5">
                    <a:lumMod val="25000"/>
                  </a:schemeClr>
                </a:solidFill>
              </a:rPr>
              <a:t>School </a:t>
            </a:r>
            <a:r>
              <a:rPr lang="sr-Latn-RS" altLang="en-US" sz="1800" dirty="0" smtClean="0"/>
              <a:t>okvira </a:t>
            </a:r>
            <a:r>
              <a:rPr lang="sr-Latn-RS" altLang="en-US" sz="1800" dirty="0"/>
              <a:t>sa podacima </a:t>
            </a:r>
            <a:r>
              <a:rPr lang="sr-Latn-RS" altLang="en-US" sz="1800" dirty="0" smtClean="0">
                <a:solidFill>
                  <a:schemeClr val="accent5">
                    <a:lumMod val="25000"/>
                  </a:schemeClr>
                </a:solidFill>
              </a:rPr>
              <a:t>painters</a:t>
            </a:r>
            <a:r>
              <a:rPr lang="sr-Latn-RS" altLang="en-US" sz="1800" dirty="0" smtClean="0"/>
              <a:t>. </a:t>
            </a:r>
          </a:p>
          <a:p>
            <a:pPr eaLnBrk="1" hangingPunct="1">
              <a:spcBef>
                <a:spcPts val="600"/>
              </a:spcBef>
              <a:buClrTx/>
              <a:buFontTx/>
              <a:buNone/>
            </a:pPr>
            <a:r>
              <a:rPr lang="sr-Latn-RS" altLang="en-US" sz="1800" b="1" dirty="0" smtClean="0"/>
              <a:t>Rešenje. </a:t>
            </a:r>
            <a:r>
              <a:rPr lang="sr-Latn-RS" altLang="en-US" sz="1800" dirty="0" smtClean="0"/>
              <a:t>Prvo treba odrediti raspodelu frekfencija promenljive </a:t>
            </a:r>
            <a:r>
              <a:rPr lang="sr-Latn-RS" altLang="en-US" sz="1800" dirty="0" smtClean="0">
                <a:solidFill>
                  <a:schemeClr val="accent5">
                    <a:lumMod val="25000"/>
                  </a:schemeClr>
                </a:solidFill>
              </a:rPr>
              <a:t>School:</a:t>
            </a: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Dijagram se dobija primenom </a:t>
            </a:r>
            <a:r>
              <a:rPr lang="sr-Latn-RS" altLang="en-US" sz="1800" b="1" dirty="0" smtClean="0">
                <a:solidFill>
                  <a:schemeClr val="accent5">
                    <a:lumMod val="25000"/>
                  </a:schemeClr>
                </a:solidFill>
              </a:rPr>
              <a:t>barplot</a:t>
            </a:r>
            <a:r>
              <a:rPr lang="sr-Latn-RS" altLang="en-US" sz="1800" dirty="0" smtClean="0"/>
              <a:t> funkcije na promenljivu koja sadrži raspodelu frekfencija:</a:t>
            </a:r>
            <a:endParaRPr lang="sr-Latn-RS" altLang="en-US" sz="1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24" b="18088"/>
          <a:stretch/>
        </p:blipFill>
        <p:spPr bwMode="auto">
          <a:xfrm>
            <a:off x="561975" y="3850639"/>
            <a:ext cx="7294563" cy="82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3352"/>
          <a:stretch/>
        </p:blipFill>
        <p:spPr bwMode="auto">
          <a:xfrm>
            <a:off x="561975" y="5577839"/>
            <a:ext cx="7294563" cy="3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437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Stubičasti dijagram (2)</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 </a:t>
            </a:r>
            <a:r>
              <a:rPr lang="sr-Latn-RS" altLang="en-US" sz="1800" dirty="0" smtClean="0"/>
              <a:t>Dijagram </a:t>
            </a:r>
            <a:r>
              <a:rPr lang="sr-Latn-RS" altLang="en-US" sz="1800" dirty="0"/>
              <a:t>dobijen primenom funkcije </a:t>
            </a:r>
            <a:r>
              <a:rPr lang="sr-Latn-RS" altLang="en-US" sz="1800" dirty="0" smtClean="0">
                <a:solidFill>
                  <a:schemeClr val="accent5">
                    <a:lumMod val="25000"/>
                  </a:schemeClr>
                </a:solidFill>
              </a:rPr>
              <a:t>barplot</a:t>
            </a:r>
            <a:r>
              <a:rPr lang="sr-Latn-RS" altLang="en-US" sz="1800" dirty="0" smtClean="0"/>
              <a:t> ima sledeći izgled:</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772"/>
          <a:stretch/>
        </p:blipFill>
        <p:spPr bwMode="auto">
          <a:xfrm>
            <a:off x="561975" y="2092960"/>
            <a:ext cx="7293452" cy="470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669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Stubičasti dijagram (3)</a:t>
            </a:r>
            <a:endParaRPr lang="en-GB" altLang="en-US" dirty="0" smtClean="0"/>
          </a:p>
        </p:txBody>
      </p:sp>
      <p:sp>
        <p:nvSpPr>
          <p:cNvPr id="10243" name="Rectangle 1"/>
          <p:cNvSpPr>
            <a:spLocks noChangeArrowheads="1"/>
          </p:cNvSpPr>
          <p:nvPr/>
        </p:nvSpPr>
        <p:spPr bwMode="auto">
          <a:xfrm>
            <a:off x="549275" y="1479233"/>
            <a:ext cx="8483600" cy="352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Pr</a:t>
            </a:r>
            <a:r>
              <a:rPr lang="en-US" altLang="en-US" sz="1800" b="1" dirty="0" err="1" smtClean="0"/>
              <a:t>oblem</a:t>
            </a:r>
            <a:r>
              <a:rPr lang="sr-Latn-RS" altLang="en-US" sz="1800" b="1" dirty="0" smtClean="0"/>
              <a:t>.</a:t>
            </a:r>
            <a:r>
              <a:rPr lang="sr-Latn-RS" altLang="en-US" sz="1800" dirty="0" smtClean="0"/>
              <a:t> Oformiti </a:t>
            </a:r>
            <a:r>
              <a:rPr lang="sr-Latn-RS" altLang="en-US" sz="1800" dirty="0" smtClean="0">
                <a:solidFill>
                  <a:srgbClr val="002060"/>
                </a:solidFill>
              </a:rPr>
              <a:t>obojeni</a:t>
            </a:r>
            <a:r>
              <a:rPr lang="sr-Latn-RS" altLang="en-US" sz="1800" dirty="0" smtClean="0"/>
              <a:t> stubičasti dijagram za promenljivu </a:t>
            </a:r>
            <a:r>
              <a:rPr lang="sr-Latn-RS" altLang="en-US" sz="1800" dirty="0" smtClean="0">
                <a:solidFill>
                  <a:schemeClr val="accent5">
                    <a:lumMod val="25000"/>
                  </a:schemeClr>
                </a:solidFill>
              </a:rPr>
              <a:t>School </a:t>
            </a:r>
            <a:r>
              <a:rPr lang="sr-Latn-RS" altLang="en-US" sz="1800" dirty="0" smtClean="0"/>
              <a:t>okvira </a:t>
            </a:r>
            <a:r>
              <a:rPr lang="sr-Latn-RS" altLang="en-US" sz="1800" dirty="0"/>
              <a:t>sa podacima </a:t>
            </a:r>
            <a:r>
              <a:rPr lang="sr-Latn-RS" altLang="en-US" sz="1800" dirty="0" smtClean="0">
                <a:solidFill>
                  <a:schemeClr val="accent5">
                    <a:lumMod val="25000"/>
                  </a:schemeClr>
                </a:solidFill>
              </a:rPr>
              <a:t>painters</a:t>
            </a:r>
            <a:r>
              <a:rPr lang="sr-Latn-RS" altLang="en-US" sz="1800" dirty="0" smtClean="0"/>
              <a:t>. </a:t>
            </a:r>
          </a:p>
          <a:p>
            <a:pPr eaLnBrk="1" hangingPunct="1">
              <a:spcBef>
                <a:spcPts val="600"/>
              </a:spcBef>
              <a:buClrTx/>
              <a:buFontTx/>
              <a:buNone/>
            </a:pPr>
            <a:r>
              <a:rPr lang="sr-Latn-RS" altLang="en-US" sz="1800" b="1" dirty="0" smtClean="0"/>
              <a:t>Rešenje. </a:t>
            </a:r>
            <a:r>
              <a:rPr lang="sr-Latn-RS" altLang="en-US" sz="1800" dirty="0" smtClean="0"/>
              <a:t>Prvo, isto kao u prethodnom primeru, treba odrediti raspodelu frekfencija promenljive </a:t>
            </a:r>
            <a:r>
              <a:rPr lang="sr-Latn-RS" altLang="en-US" sz="1800" dirty="0" smtClean="0">
                <a:solidFill>
                  <a:schemeClr val="accent5">
                    <a:lumMod val="25000"/>
                  </a:schemeClr>
                </a:solidFill>
              </a:rPr>
              <a:t>School:</a:t>
            </a: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a:t>Da bi se obojili stubovi stubičastog dijagrama, potrebno je formirati vektor boja i tako oformljeni vektor proslediti kao imenovani argument </a:t>
            </a:r>
            <a:r>
              <a:rPr lang="sr-Latn-RS" altLang="en-US" sz="1800" b="1" dirty="0">
                <a:solidFill>
                  <a:schemeClr val="accent5">
                    <a:lumMod val="25000"/>
                  </a:schemeClr>
                </a:solidFill>
              </a:rPr>
              <a:t>col</a:t>
            </a:r>
            <a:r>
              <a:rPr lang="sr-Latn-RS" altLang="en-US" sz="1800" dirty="0"/>
              <a:t> prilikom poziva funkcije </a:t>
            </a:r>
            <a:r>
              <a:rPr lang="sr-Latn-RS" altLang="en-US" sz="1800" dirty="0" smtClean="0">
                <a:solidFill>
                  <a:schemeClr val="accent5">
                    <a:lumMod val="25000"/>
                  </a:schemeClr>
                </a:solidFill>
              </a:rPr>
              <a:t>barplot</a:t>
            </a:r>
            <a:r>
              <a:rPr lang="sr-Latn-RS" altLang="en-US" sz="1800" dirty="0" smtClean="0"/>
              <a:t>. U ovom primeru promenljiva </a:t>
            </a:r>
            <a:r>
              <a:rPr lang="sr-Latn-RS" altLang="en-US" sz="1800" dirty="0" smtClean="0">
                <a:solidFill>
                  <a:schemeClr val="accent5">
                    <a:lumMod val="25000"/>
                  </a:schemeClr>
                </a:solidFill>
              </a:rPr>
              <a:t>colors</a:t>
            </a:r>
            <a:r>
              <a:rPr lang="sr-Latn-RS" altLang="en-US" sz="1800" dirty="0" smtClean="0"/>
              <a:t> ima vrednost vektora boja koji se koriste za bojenje stubića:</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24" b="18088"/>
          <a:stretch/>
        </p:blipFill>
        <p:spPr bwMode="auto">
          <a:xfrm>
            <a:off x="561975" y="2743199"/>
            <a:ext cx="7294563" cy="82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1663" y="5181600"/>
            <a:ext cx="7342187" cy="1205201"/>
            <a:chOff x="601663" y="5334000"/>
            <a:chExt cx="7342187" cy="1205201"/>
          </a:xfrm>
        </p:grpSpPr>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320"/>
            <a:stretch/>
          </p:blipFill>
          <p:spPr bwMode="auto">
            <a:xfrm>
              <a:off x="601663" y="5334000"/>
              <a:ext cx="7292975" cy="106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5972463"/>
              <a:ext cx="7329487"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8227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3075" name="Text Box 2"/>
          <p:cNvSpPr txBox="1">
            <a:spLocks noChangeArrowheads="1"/>
          </p:cNvSpPr>
          <p:nvPr/>
        </p:nvSpPr>
        <p:spPr bwMode="auto">
          <a:xfrm>
            <a:off x="533400" y="1733550"/>
            <a:ext cx="8077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en-US" altLang="en-US" sz="4800" dirty="0" err="1">
                <a:latin typeface="Comic Sans MS" pitchFamily="66" charset="0"/>
              </a:rPr>
              <a:t>Kvalitativni</a:t>
            </a:r>
            <a:r>
              <a:rPr kumimoji="1" lang="en-US" altLang="en-US" sz="4800" dirty="0">
                <a:latin typeface="Comic Sans MS" pitchFamily="66" charset="0"/>
              </a:rPr>
              <a:t> </a:t>
            </a:r>
            <a:r>
              <a:rPr kumimoji="1" lang="en-US" altLang="en-US" sz="4800" dirty="0" err="1">
                <a:latin typeface="Comic Sans MS" pitchFamily="66" charset="0"/>
              </a:rPr>
              <a:t>i</a:t>
            </a:r>
            <a:r>
              <a:rPr kumimoji="1" lang="en-US" altLang="en-US" sz="4800" dirty="0">
                <a:latin typeface="Comic Sans MS" pitchFamily="66" charset="0"/>
              </a:rPr>
              <a:t> </a:t>
            </a:r>
            <a:r>
              <a:rPr kumimoji="1" lang="en-US" altLang="en-US" sz="4800" dirty="0" err="1">
                <a:latin typeface="Comic Sans MS" pitchFamily="66" charset="0"/>
              </a:rPr>
              <a:t>kvantitativni</a:t>
            </a:r>
            <a:r>
              <a:rPr kumimoji="1" lang="en-US" altLang="en-US" sz="4800" dirty="0">
                <a:latin typeface="Comic Sans MS" pitchFamily="66" charset="0"/>
              </a:rPr>
              <a:t> </a:t>
            </a:r>
            <a:r>
              <a:rPr kumimoji="1" lang="en-US" altLang="en-US" sz="4800" dirty="0" err="1">
                <a:latin typeface="Comic Sans MS" pitchFamily="66" charset="0"/>
              </a:rPr>
              <a:t>podaci</a:t>
            </a:r>
            <a:r>
              <a:rPr kumimoji="1" lang="sr-Latn-RS" altLang="en-US" sz="4800" dirty="0" smtClean="0">
                <a:latin typeface="Comic Sans MS" pitchFamily="66" charset="0"/>
              </a:rPr>
              <a:t> </a:t>
            </a:r>
            <a:endParaRPr kumimoji="1" lang="en-GB" altLang="en-US" sz="4800" dirty="0">
              <a:latin typeface="Comic Sans MS" pitchFamily="66" charset="0"/>
            </a:endParaRPr>
          </a:p>
          <a:p>
            <a:pPr algn="ctr">
              <a:spcBef>
                <a:spcPct val="0"/>
              </a:spcBef>
              <a:buClrTx/>
              <a:buFontTx/>
              <a:buNone/>
            </a:pPr>
            <a:endParaRPr kumimoji="1" lang="en-GB" altLang="en-US" sz="4000" dirty="0">
              <a:latin typeface="Comic Sans MS" pitchFamily="66" charset="0"/>
            </a:endParaRPr>
          </a:p>
          <a:p>
            <a:pPr algn="ctr">
              <a:spcBef>
                <a:spcPct val="0"/>
              </a:spcBef>
              <a:buClrTx/>
              <a:buFontTx/>
              <a:buNone/>
            </a:pPr>
            <a:endParaRPr kumimoji="1" lang="en-GB" altLang="en-US" sz="2800" dirty="0">
              <a:latin typeface="Comic Sans MS" pitchFamily="66" charset="0"/>
            </a:endParaRPr>
          </a:p>
          <a:p>
            <a:pPr algn="ctr">
              <a:spcBef>
                <a:spcPct val="0"/>
              </a:spcBef>
              <a:buClrTx/>
              <a:buFontTx/>
              <a:buNone/>
            </a:pPr>
            <a:endParaRPr kumimoji="1" lang="en-GB" altLang="en-US" dirty="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Stubičasti dijagram (4)</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 </a:t>
            </a:r>
            <a:r>
              <a:rPr lang="sr-Latn-RS" altLang="en-US" sz="1800" dirty="0" smtClean="0"/>
              <a:t>Dijagram </a:t>
            </a:r>
            <a:r>
              <a:rPr lang="sr-Latn-RS" altLang="en-US" sz="1800" dirty="0"/>
              <a:t>dobijen primenom funkcije </a:t>
            </a:r>
            <a:r>
              <a:rPr lang="sr-Latn-RS" altLang="en-US" sz="1800" dirty="0" smtClean="0">
                <a:solidFill>
                  <a:schemeClr val="accent5">
                    <a:lumMod val="25000"/>
                  </a:schemeClr>
                </a:solidFill>
              </a:rPr>
              <a:t>barplot</a:t>
            </a:r>
            <a:r>
              <a:rPr lang="sr-Latn-RS" altLang="en-US" sz="1800" dirty="0" smtClean="0"/>
              <a:t> ima sledeći izgled:</a:t>
            </a: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377"/>
          <a:stretch/>
        </p:blipFill>
        <p:spPr bwMode="auto">
          <a:xfrm>
            <a:off x="523875" y="2124075"/>
            <a:ext cx="7258050" cy="46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40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Stubičasti dijagram (5)</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a:t>Z</a:t>
            </a:r>
            <a:r>
              <a:rPr lang="sr-Latn-RS" altLang="en-US" sz="1800" b="1" dirty="0" smtClean="0"/>
              <a:t>adatak 1. </a:t>
            </a:r>
            <a:r>
              <a:rPr lang="sr-Latn-RS" altLang="en-US" sz="1800" dirty="0" smtClean="0"/>
              <a:t>Oformiti stubičasti dijagram </a:t>
            </a:r>
            <a:r>
              <a:rPr lang="sr-Latn-RS" altLang="en-US" sz="1800" dirty="0"/>
              <a:t>za za promenljivu koja opisuje ocenu za kompoziciju u okviru sa podacima painters. </a:t>
            </a:r>
          </a:p>
        </p:txBody>
      </p:sp>
    </p:spTree>
    <p:extLst>
      <p:ext uri="{BB962C8B-B14F-4D97-AF65-F5344CB8AC3E}">
        <p14:creationId xmlns:p14="http://schemas.microsoft.com/office/powerpoint/2010/main" val="3116326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Kružni dijagram</a:t>
            </a:r>
            <a:endParaRPr lang="en-GB" altLang="en-US" dirty="0" smtClean="0"/>
          </a:p>
        </p:txBody>
      </p:sp>
      <p:sp>
        <p:nvSpPr>
          <p:cNvPr id="10243" name="Rectangle 1"/>
          <p:cNvSpPr>
            <a:spLocks noChangeArrowheads="1"/>
          </p:cNvSpPr>
          <p:nvPr/>
        </p:nvSpPr>
        <p:spPr bwMode="auto">
          <a:xfrm>
            <a:off x="549275" y="1479233"/>
            <a:ext cx="8483600" cy="42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Kružni dijagram </a:t>
            </a:r>
            <a:r>
              <a:rPr lang="sr-Latn-RS" altLang="en-US" sz="1800" dirty="0" smtClean="0"/>
              <a:t>ili</a:t>
            </a:r>
            <a:r>
              <a:rPr lang="sr-Latn-RS" altLang="en-US" sz="1800" b="1" i="1" dirty="0" smtClean="0">
                <a:solidFill>
                  <a:schemeClr val="accent5">
                    <a:lumMod val="25000"/>
                  </a:schemeClr>
                </a:solidFill>
              </a:rPr>
              <a:t> pita (pie chart) </a:t>
            </a:r>
            <a:r>
              <a:rPr lang="sr-Latn-RS" altLang="en-US" sz="1800" dirty="0" smtClean="0"/>
              <a:t>se sastoji od kružnih isečaka koji graafički prikazuju raspodelu frekfencija.</a:t>
            </a:r>
          </a:p>
          <a:p>
            <a:pPr eaLnBrk="1" hangingPunct="1">
              <a:spcBef>
                <a:spcPts val="600"/>
              </a:spcBef>
              <a:buClrTx/>
              <a:buFontTx/>
              <a:buNone/>
            </a:pPr>
            <a:endParaRPr lang="sr-Latn-RS" altLang="en-US" sz="800" b="1" dirty="0" smtClean="0"/>
          </a:p>
          <a:p>
            <a:pPr eaLnBrk="1" hangingPunct="1">
              <a:spcBef>
                <a:spcPts val="600"/>
              </a:spcBef>
              <a:buClrTx/>
              <a:buFontTx/>
              <a:buNone/>
            </a:pPr>
            <a:r>
              <a:rPr lang="sr-Latn-RS" altLang="en-US" sz="1800" dirty="0" smtClean="0"/>
              <a:t>Družni dijagram se dominantno koristi kod nominalnih podataka.</a:t>
            </a:r>
          </a:p>
          <a:p>
            <a:pPr eaLnBrk="1" hangingPunct="1">
              <a:spcBef>
                <a:spcPts val="600"/>
              </a:spcBef>
              <a:buClrTx/>
              <a:buFontTx/>
              <a:buNone/>
            </a:pPr>
            <a:endParaRPr lang="sr-Latn-RS" altLang="en-US" sz="800" b="1" dirty="0" smtClean="0"/>
          </a:p>
          <a:p>
            <a:pPr eaLnBrk="1" hangingPunct="1">
              <a:spcBef>
                <a:spcPts val="600"/>
              </a:spcBef>
              <a:buClrTx/>
              <a:buFontTx/>
              <a:buNone/>
            </a:pPr>
            <a:r>
              <a:rPr lang="sr-Latn-RS" altLang="en-US" sz="1800" b="1" dirty="0" smtClean="0"/>
              <a:t>Pr</a:t>
            </a:r>
            <a:r>
              <a:rPr lang="en-US" altLang="en-US" sz="1800" b="1" dirty="0" err="1" smtClean="0"/>
              <a:t>oblem</a:t>
            </a:r>
            <a:r>
              <a:rPr lang="sr-Latn-RS" altLang="en-US" sz="1800" b="1" dirty="0" smtClean="0"/>
              <a:t>.</a:t>
            </a:r>
            <a:r>
              <a:rPr lang="sr-Latn-RS" altLang="en-US" sz="1800" dirty="0" smtClean="0"/>
              <a:t> Oformiti kružni dijagram za promenljivu </a:t>
            </a:r>
            <a:r>
              <a:rPr lang="sr-Latn-RS" altLang="en-US" sz="1800" dirty="0" smtClean="0">
                <a:solidFill>
                  <a:schemeClr val="accent5">
                    <a:lumMod val="25000"/>
                  </a:schemeClr>
                </a:solidFill>
              </a:rPr>
              <a:t>School </a:t>
            </a:r>
            <a:r>
              <a:rPr lang="sr-Latn-RS" altLang="en-US" sz="1800" dirty="0" smtClean="0"/>
              <a:t>okvira </a:t>
            </a:r>
            <a:r>
              <a:rPr lang="sr-Latn-RS" altLang="en-US" sz="1800" dirty="0"/>
              <a:t>sa podacima </a:t>
            </a:r>
            <a:r>
              <a:rPr lang="sr-Latn-RS" altLang="en-US" sz="1800" dirty="0" smtClean="0">
                <a:solidFill>
                  <a:schemeClr val="accent5">
                    <a:lumMod val="25000"/>
                  </a:schemeClr>
                </a:solidFill>
              </a:rPr>
              <a:t>painters</a:t>
            </a:r>
            <a:r>
              <a:rPr lang="sr-Latn-RS" altLang="en-US" sz="1800" dirty="0" smtClean="0"/>
              <a:t>. </a:t>
            </a:r>
          </a:p>
          <a:p>
            <a:pPr eaLnBrk="1" hangingPunct="1">
              <a:spcBef>
                <a:spcPts val="600"/>
              </a:spcBef>
              <a:buClrTx/>
              <a:buFontTx/>
              <a:buNone/>
            </a:pPr>
            <a:r>
              <a:rPr lang="sr-Latn-RS" altLang="en-US" sz="1800" b="1" dirty="0" smtClean="0"/>
              <a:t>Rešenje. </a:t>
            </a:r>
            <a:r>
              <a:rPr lang="sr-Latn-RS" altLang="en-US" sz="1800" dirty="0" smtClean="0"/>
              <a:t>Prvo treba odrediti raspodelu frekfencija promenljive </a:t>
            </a:r>
            <a:r>
              <a:rPr lang="sr-Latn-RS" altLang="en-US" sz="1800" dirty="0" smtClean="0">
                <a:solidFill>
                  <a:schemeClr val="accent5">
                    <a:lumMod val="25000"/>
                  </a:schemeClr>
                </a:solidFill>
              </a:rPr>
              <a:t>School:</a:t>
            </a: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Dijagram se dobija primenom </a:t>
            </a:r>
            <a:r>
              <a:rPr lang="sr-Latn-RS" altLang="en-US" sz="1800" b="1" dirty="0" smtClean="0">
                <a:solidFill>
                  <a:schemeClr val="accent5">
                    <a:lumMod val="25000"/>
                  </a:schemeClr>
                </a:solidFill>
              </a:rPr>
              <a:t>pie</a:t>
            </a:r>
            <a:r>
              <a:rPr lang="sr-Latn-RS" altLang="en-US" sz="1800" dirty="0" smtClean="0"/>
              <a:t> funkcije na promenljivu koja sadrži raspodelu frekfencija:</a:t>
            </a:r>
            <a:endParaRPr lang="sr-Latn-RS" altLang="en-US" sz="1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24" b="18088"/>
          <a:stretch/>
        </p:blipFill>
        <p:spPr bwMode="auto">
          <a:xfrm>
            <a:off x="561975" y="3495039"/>
            <a:ext cx="7294563" cy="82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8383"/>
          <a:stretch/>
        </p:blipFill>
        <p:spPr bwMode="auto">
          <a:xfrm>
            <a:off x="490538" y="5506720"/>
            <a:ext cx="7151687" cy="51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23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Kružni dijagram (2)</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 </a:t>
            </a:r>
            <a:r>
              <a:rPr lang="sr-Latn-RS" altLang="en-US" sz="1800" dirty="0" smtClean="0"/>
              <a:t>Kružni dijagram </a:t>
            </a:r>
            <a:r>
              <a:rPr lang="sr-Latn-RS" altLang="en-US" sz="1800" dirty="0"/>
              <a:t>dobijen primenom funkcije </a:t>
            </a:r>
            <a:r>
              <a:rPr lang="sr-Latn-RS" altLang="en-US" sz="1800" dirty="0" smtClean="0">
                <a:solidFill>
                  <a:schemeClr val="accent5">
                    <a:lumMod val="25000"/>
                  </a:schemeClr>
                </a:solidFill>
              </a:rPr>
              <a:t>pie</a:t>
            </a:r>
            <a:r>
              <a:rPr lang="sr-Latn-RS" altLang="en-US" sz="1800" dirty="0" smtClean="0"/>
              <a:t> ima sledeći izgled:</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488" b="17284"/>
          <a:stretch/>
        </p:blipFill>
        <p:spPr bwMode="auto">
          <a:xfrm>
            <a:off x="525463" y="2123440"/>
            <a:ext cx="8288337" cy="4348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327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Kružni dijagram (3)</a:t>
            </a:r>
            <a:endParaRPr lang="en-GB" altLang="en-US" dirty="0" smtClean="0"/>
          </a:p>
        </p:txBody>
      </p:sp>
      <p:sp>
        <p:nvSpPr>
          <p:cNvPr id="10243" name="Rectangle 1"/>
          <p:cNvSpPr>
            <a:spLocks noChangeArrowheads="1"/>
          </p:cNvSpPr>
          <p:nvPr/>
        </p:nvSpPr>
        <p:spPr bwMode="auto">
          <a:xfrm>
            <a:off x="549275" y="1479233"/>
            <a:ext cx="8483600"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Pr</a:t>
            </a:r>
            <a:r>
              <a:rPr lang="en-US" altLang="en-US" sz="1800" b="1" dirty="0" err="1" smtClean="0"/>
              <a:t>oblem</a:t>
            </a:r>
            <a:r>
              <a:rPr lang="sr-Latn-RS" altLang="en-US" sz="1800" b="1" dirty="0" smtClean="0"/>
              <a:t>.</a:t>
            </a:r>
            <a:r>
              <a:rPr lang="sr-Latn-RS" altLang="en-US" sz="1800" dirty="0" smtClean="0"/>
              <a:t> Oformiti </a:t>
            </a:r>
            <a:r>
              <a:rPr lang="sr-Latn-RS" altLang="en-US" sz="1800" dirty="0" smtClean="0">
                <a:solidFill>
                  <a:srgbClr val="002060"/>
                </a:solidFill>
              </a:rPr>
              <a:t>obojeni</a:t>
            </a:r>
            <a:r>
              <a:rPr lang="sr-Latn-RS" altLang="en-US" sz="1800" dirty="0" smtClean="0"/>
              <a:t> kružni dijagram za promenljivu </a:t>
            </a:r>
            <a:r>
              <a:rPr lang="sr-Latn-RS" altLang="en-US" sz="1800" dirty="0" smtClean="0">
                <a:solidFill>
                  <a:schemeClr val="accent5">
                    <a:lumMod val="25000"/>
                  </a:schemeClr>
                </a:solidFill>
              </a:rPr>
              <a:t>School </a:t>
            </a:r>
            <a:r>
              <a:rPr lang="sr-Latn-RS" altLang="en-US" sz="1800" dirty="0" smtClean="0"/>
              <a:t>okvira </a:t>
            </a:r>
            <a:r>
              <a:rPr lang="sr-Latn-RS" altLang="en-US" sz="1800" dirty="0"/>
              <a:t>sa podacima </a:t>
            </a:r>
            <a:r>
              <a:rPr lang="sr-Latn-RS" altLang="en-US" sz="1800" dirty="0" smtClean="0">
                <a:solidFill>
                  <a:schemeClr val="accent5">
                    <a:lumMod val="25000"/>
                  </a:schemeClr>
                </a:solidFill>
              </a:rPr>
              <a:t>painters</a:t>
            </a:r>
            <a:r>
              <a:rPr lang="sr-Latn-RS" altLang="en-US" sz="1800" dirty="0" smtClean="0"/>
              <a:t>. </a:t>
            </a:r>
          </a:p>
          <a:p>
            <a:pPr eaLnBrk="1" hangingPunct="1">
              <a:spcBef>
                <a:spcPts val="600"/>
              </a:spcBef>
              <a:buClrTx/>
              <a:buFontTx/>
              <a:buNone/>
            </a:pPr>
            <a:r>
              <a:rPr lang="sr-Latn-RS" altLang="en-US" sz="1800" b="1" dirty="0" smtClean="0"/>
              <a:t>Rešenje. </a:t>
            </a:r>
            <a:r>
              <a:rPr lang="sr-Latn-RS" altLang="en-US" sz="1800" dirty="0" smtClean="0"/>
              <a:t>Prvo, isto kao u prethodnom primeru, treba odrediti raspodelu frekfencija promenljive </a:t>
            </a:r>
            <a:r>
              <a:rPr lang="sr-Latn-RS" altLang="en-US" sz="1800" dirty="0" smtClean="0">
                <a:solidFill>
                  <a:schemeClr val="accent5">
                    <a:lumMod val="25000"/>
                  </a:schemeClr>
                </a:solidFill>
              </a:rPr>
              <a:t>School:</a:t>
            </a: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a:t>Da bi se obojili </a:t>
            </a:r>
            <a:r>
              <a:rPr lang="sr-Latn-RS" altLang="en-US" sz="1800" dirty="0" smtClean="0"/>
              <a:t>isečci kružnog dijagrama</a:t>
            </a:r>
            <a:r>
              <a:rPr lang="sr-Latn-RS" altLang="en-US" sz="1800" dirty="0"/>
              <a:t>, potrebno je formirati vektor boja i tako oformljeni vektor proslediti kao imenovani argument </a:t>
            </a:r>
            <a:r>
              <a:rPr lang="sr-Latn-RS" altLang="en-US" sz="1800" b="1" dirty="0">
                <a:solidFill>
                  <a:schemeClr val="accent5">
                    <a:lumMod val="25000"/>
                  </a:schemeClr>
                </a:solidFill>
              </a:rPr>
              <a:t>col</a:t>
            </a:r>
            <a:r>
              <a:rPr lang="sr-Latn-RS" altLang="en-US" sz="1800" dirty="0"/>
              <a:t> prilikom poziva funkcije </a:t>
            </a:r>
            <a:r>
              <a:rPr lang="sr-Latn-RS" altLang="en-US" sz="1800" dirty="0" smtClean="0">
                <a:solidFill>
                  <a:schemeClr val="accent5">
                    <a:lumMod val="25000"/>
                  </a:schemeClr>
                </a:solidFill>
              </a:rPr>
              <a:t>pie</a:t>
            </a:r>
            <a:r>
              <a:rPr lang="sr-Latn-RS" altLang="en-US" sz="1800" dirty="0" smtClean="0"/>
              <a:t>:</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824" b="18088"/>
          <a:stretch/>
        </p:blipFill>
        <p:spPr bwMode="auto">
          <a:xfrm>
            <a:off x="561975" y="2743199"/>
            <a:ext cx="7294563" cy="82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516255" y="4822190"/>
            <a:ext cx="7118350" cy="1122363"/>
            <a:chOff x="587375" y="2292350"/>
            <a:chExt cx="7118350" cy="1122363"/>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4475" b="11049"/>
            <a:stretch/>
          </p:blipFill>
          <p:spPr bwMode="auto">
            <a:xfrm>
              <a:off x="587375" y="2292350"/>
              <a:ext cx="71183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3048000"/>
              <a:ext cx="7050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11595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Kružni dijagram (4)</a:t>
            </a:r>
            <a:endParaRPr lang="en-GB" altLang="en-US" dirty="0" smtClean="0"/>
          </a:p>
        </p:txBody>
      </p:sp>
      <p:sp>
        <p:nvSpPr>
          <p:cNvPr id="10243" name="Rectangle 1"/>
          <p:cNvSpPr>
            <a:spLocks noChangeArrowheads="1"/>
          </p:cNvSpPr>
          <p:nvPr/>
        </p:nvSpPr>
        <p:spPr bwMode="auto">
          <a:xfrm>
            <a:off x="549275" y="1479233"/>
            <a:ext cx="8483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 </a:t>
            </a:r>
            <a:r>
              <a:rPr lang="sr-Latn-RS" altLang="en-US" sz="1800" dirty="0" smtClean="0"/>
              <a:t>Kružni dijagram </a:t>
            </a:r>
            <a:r>
              <a:rPr lang="sr-Latn-RS" altLang="en-US" sz="1800" dirty="0"/>
              <a:t>dobijen primenom funkcije </a:t>
            </a:r>
            <a:r>
              <a:rPr lang="sr-Latn-RS" altLang="en-US" sz="1800" dirty="0" smtClean="0">
                <a:solidFill>
                  <a:schemeClr val="accent5">
                    <a:lumMod val="25000"/>
                  </a:schemeClr>
                </a:solidFill>
              </a:rPr>
              <a:t>pie</a:t>
            </a:r>
            <a:r>
              <a:rPr lang="sr-Latn-RS" altLang="en-US" sz="1800" dirty="0" smtClean="0"/>
              <a:t> nad neimenovanim argumentom </a:t>
            </a:r>
            <a:r>
              <a:rPr lang="sr-Latn-RS" altLang="en-US" sz="1800" dirty="0" smtClean="0">
                <a:solidFill>
                  <a:schemeClr val="accent5">
                    <a:lumMod val="25000"/>
                  </a:schemeClr>
                </a:solidFill>
              </a:rPr>
              <a:t>school.freq</a:t>
            </a:r>
            <a:r>
              <a:rPr lang="sr-Latn-RS" altLang="en-US" sz="1800" dirty="0" smtClean="0"/>
              <a:t>  i imenovanim argumentom (</a:t>
            </a:r>
            <a:r>
              <a:rPr lang="sr-Latn-RS" altLang="en-US" sz="1800" dirty="0" smtClean="0">
                <a:solidFill>
                  <a:schemeClr val="accent5">
                    <a:lumMod val="25000"/>
                  </a:schemeClr>
                </a:solidFill>
              </a:rPr>
              <a:t>col</a:t>
            </a:r>
            <a:r>
              <a:rPr lang="sr-Latn-RS" altLang="en-US" sz="1800" dirty="0" smtClean="0"/>
              <a:t> je ime argumenta) </a:t>
            </a:r>
            <a:r>
              <a:rPr lang="sr-Latn-RS" altLang="en-US" sz="1800" dirty="0" smtClean="0">
                <a:solidFill>
                  <a:schemeClr val="accent5">
                    <a:lumMod val="25000"/>
                  </a:schemeClr>
                </a:solidFill>
              </a:rPr>
              <a:t>colors</a:t>
            </a:r>
            <a:r>
              <a:rPr lang="sr-Latn-RS" altLang="en-US" sz="1800" dirty="0" smtClean="0"/>
              <a:t> koji ima sledeći izgled:</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442" b="18310"/>
          <a:stretch/>
        </p:blipFill>
        <p:spPr bwMode="auto">
          <a:xfrm>
            <a:off x="536575" y="2402563"/>
            <a:ext cx="7746326" cy="424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676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Kružni dijagram (5)</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a:t>Z</a:t>
            </a:r>
            <a:r>
              <a:rPr lang="sr-Latn-RS" altLang="en-US" sz="1800" b="1" dirty="0" smtClean="0"/>
              <a:t>adatak 1. </a:t>
            </a:r>
            <a:r>
              <a:rPr lang="sr-Latn-RS" altLang="en-US" sz="1800" dirty="0" smtClean="0"/>
              <a:t>Oformiti kružni dijagram </a:t>
            </a:r>
            <a:r>
              <a:rPr lang="sr-Latn-RS" altLang="en-US" sz="1800" dirty="0"/>
              <a:t>za za promenljivu koja opisuje ocenu za kompoziciju u okviru sa podacima painters. </a:t>
            </a:r>
          </a:p>
        </p:txBody>
      </p:sp>
    </p:spTree>
    <p:extLst>
      <p:ext uri="{BB962C8B-B14F-4D97-AF65-F5344CB8AC3E}">
        <p14:creationId xmlns:p14="http://schemas.microsoft.com/office/powerpoint/2010/main" val="39986481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Statistike za kategoriju</a:t>
            </a:r>
            <a:endParaRPr lang="en-GB" altLang="en-US" dirty="0" smtClean="0"/>
          </a:p>
        </p:txBody>
      </p:sp>
      <p:sp>
        <p:nvSpPr>
          <p:cNvPr id="10243" name="Rectangle 1"/>
          <p:cNvSpPr>
            <a:spLocks noChangeArrowheads="1"/>
          </p:cNvSpPr>
          <p:nvPr/>
        </p:nvSpPr>
        <p:spPr bwMode="auto">
          <a:xfrm>
            <a:off x="549275" y="1479233"/>
            <a:ext cx="8483600"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dirty="0" smtClean="0"/>
              <a:t>Ponekad je potrebno odrediti sredinu, ali ne za sve podatke, već samo za podatke iz date kategorije.</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dirty="0" smtClean="0"/>
              <a:t>Jedan način da se to postigne je da se prvo izdvoje podaci koji se imaju jednu vrednost date kategorije, a da se potom na te podatke primeni </a:t>
            </a:r>
            <a:r>
              <a:rPr lang="sr-Latn-RS" altLang="en-US" sz="1800" b="1" dirty="0" smtClean="0">
                <a:solidFill>
                  <a:schemeClr val="accent5">
                    <a:lumMod val="25000"/>
                  </a:schemeClr>
                </a:solidFill>
              </a:rPr>
              <a:t>mean</a:t>
            </a:r>
            <a:r>
              <a:rPr lang="sr-Latn-RS" altLang="en-US" sz="1800" dirty="0" smtClean="0"/>
              <a:t> funkcija.</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b="1" dirty="0" smtClean="0"/>
              <a:t>Primer. </a:t>
            </a:r>
            <a:r>
              <a:rPr lang="sr-Latn-RS" altLang="en-US" sz="1800" dirty="0" smtClean="0"/>
              <a:t>Okvira sa podacima </a:t>
            </a:r>
            <a:r>
              <a:rPr lang="sr-Latn-RS" altLang="en-US" sz="1800" dirty="0" smtClean="0">
                <a:solidFill>
                  <a:schemeClr val="accent5">
                    <a:lumMod val="25000"/>
                  </a:schemeClr>
                </a:solidFill>
              </a:rPr>
              <a:t>painters</a:t>
            </a:r>
            <a:r>
              <a:rPr lang="sr-Latn-RS" altLang="en-US" sz="1800" dirty="0" smtClean="0"/>
              <a:t> sadrži informacije o slikarima koji pripadaju različitim slikarskim školama. Svaka od škola u okviru sa podacima može biti opisana različitim statistikama, kao što su </a:t>
            </a:r>
            <a:r>
              <a:rPr lang="sr-Latn-RS" altLang="en-US" sz="1800" dirty="0" smtClean="0">
                <a:solidFill>
                  <a:srgbClr val="333399"/>
                </a:solidFill>
              </a:rPr>
              <a:t>prosečne ocene </a:t>
            </a:r>
            <a:r>
              <a:rPr lang="sr-Latn-RS" altLang="en-US" sz="1800" dirty="0" smtClean="0"/>
              <a:t>za kompoziciju, za korišćenje boja i za izražajnost. </a:t>
            </a:r>
          </a:p>
          <a:p>
            <a:pPr eaLnBrk="1" hangingPunct="1">
              <a:spcBef>
                <a:spcPts val="600"/>
              </a:spcBef>
              <a:buClrTx/>
              <a:buFontTx/>
              <a:buNone/>
            </a:pPr>
            <a:r>
              <a:rPr lang="sr-Latn-RS" altLang="en-US" sz="1800" dirty="0" smtClean="0"/>
              <a:t>Prepostavimo da treba utvrditi koja škola ima najvišu prosečnu ocenu za kompoziciju. Jedan način da se dobije ta informacija je da se odvojeno izračuna prosečna ocena za kompoziciju za pripadnike svake od slikarskih škola (A, B, C, D i E), pa da se potom te ocene međusobno uporede.  </a:t>
            </a:r>
            <a:endParaRPr lang="sr-Latn-RS" altLang="en-US" sz="1800" dirty="0"/>
          </a:p>
        </p:txBody>
      </p:sp>
    </p:spTree>
    <p:extLst>
      <p:ext uri="{BB962C8B-B14F-4D97-AF65-F5344CB8AC3E}">
        <p14:creationId xmlns:p14="http://schemas.microsoft.com/office/powerpoint/2010/main" val="3143461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Statistike za kategoriju (2)</a:t>
            </a:r>
            <a:endParaRPr lang="en-GB" altLang="en-US" dirty="0" smtClean="0"/>
          </a:p>
        </p:txBody>
      </p:sp>
      <p:sp>
        <p:nvSpPr>
          <p:cNvPr id="10243" name="Rectangle 1"/>
          <p:cNvSpPr>
            <a:spLocks noChangeArrowheads="1"/>
          </p:cNvSpPr>
          <p:nvPr/>
        </p:nvSpPr>
        <p:spPr bwMode="auto">
          <a:xfrm>
            <a:off x="549275" y="1479233"/>
            <a:ext cx="84836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Problem. </a:t>
            </a:r>
            <a:r>
              <a:rPr lang="sr-Latn-RS" altLang="en-US" sz="1800" dirty="0" smtClean="0"/>
              <a:t>Odrediti prosečnu ocenu za kompoziciju za pripadnike slikarske škole C.  </a:t>
            </a:r>
          </a:p>
          <a:p>
            <a:pPr eaLnBrk="1" hangingPunct="1">
              <a:spcBef>
                <a:spcPts val="600"/>
              </a:spcBef>
              <a:buClrTx/>
              <a:buFontTx/>
              <a:buNone/>
            </a:pPr>
            <a:r>
              <a:rPr lang="sr-Latn-RS" altLang="en-US" sz="1800" b="1" dirty="0" smtClean="0"/>
              <a:t>Rešenje. </a:t>
            </a:r>
            <a:r>
              <a:rPr lang="sr-Latn-RS" altLang="en-US" sz="1800" dirty="0" smtClean="0"/>
              <a:t>U prvom koraku se kreira logički vektor </a:t>
            </a:r>
            <a:r>
              <a:rPr lang="sr-Latn-RS" altLang="en-US" sz="1800" dirty="0" smtClean="0">
                <a:solidFill>
                  <a:schemeClr val="accent5">
                    <a:lumMod val="25000"/>
                  </a:schemeClr>
                </a:solidFill>
              </a:rPr>
              <a:t>c_school</a:t>
            </a:r>
            <a:r>
              <a:rPr lang="sr-Latn-RS" altLang="en-US" sz="1800" dirty="0" smtClean="0"/>
              <a:t>, za isecanje onih vrsta okvira sa podacima u kojima su informacije o slikarima iz škole C:</a:t>
            </a: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U drugom koraku se određuju podaci o slikarima iz škole C i postavlja promenljiva </a:t>
            </a:r>
            <a:r>
              <a:rPr lang="sr-Latn-RS" altLang="en-US" sz="1800" dirty="0" smtClean="0">
                <a:solidFill>
                  <a:schemeClr val="accent5">
                    <a:lumMod val="25000"/>
                  </a:schemeClr>
                </a:solidFill>
              </a:rPr>
              <a:t>c_painters</a:t>
            </a:r>
            <a:r>
              <a:rPr lang="sr-Latn-RS" altLang="en-US" sz="1800" dirty="0" smtClean="0"/>
              <a:t> da referiše na njih:</a:t>
            </a:r>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U trećem koraku se primenom funkcije </a:t>
            </a:r>
            <a:r>
              <a:rPr lang="sr-Latn-RS" altLang="en-US" sz="1800" dirty="0" smtClean="0">
                <a:solidFill>
                  <a:schemeClr val="accent5">
                    <a:lumMod val="25000"/>
                  </a:schemeClr>
                </a:solidFill>
              </a:rPr>
              <a:t>mean</a:t>
            </a:r>
            <a:r>
              <a:rPr lang="sr-Latn-RS" altLang="en-US" sz="1800" dirty="0" smtClean="0"/>
              <a:t> određuje prosek ocene za kompoziciju kod slikara iz škole C: </a:t>
            </a:r>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dirty="0" smtClean="0"/>
              <a:t>Dakle, dobijeni prosek ocena je 13.167. </a:t>
            </a:r>
            <a:endParaRPr lang="sr-Latn-RS" altLang="en-US" sz="1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624" b="61609"/>
          <a:stretch/>
        </p:blipFill>
        <p:spPr bwMode="auto">
          <a:xfrm>
            <a:off x="612775" y="2733040"/>
            <a:ext cx="7083425" cy="72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4686" b="37757"/>
          <a:stretch/>
        </p:blipFill>
        <p:spPr bwMode="auto">
          <a:xfrm>
            <a:off x="612775" y="4094480"/>
            <a:ext cx="7083425" cy="32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0982" b="16974"/>
          <a:stretch/>
        </p:blipFill>
        <p:spPr bwMode="auto">
          <a:xfrm>
            <a:off x="612775" y="5029200"/>
            <a:ext cx="7083425" cy="51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831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Statistike za kategoriju (3)</a:t>
            </a:r>
            <a:endParaRPr lang="en-GB" altLang="en-US" dirty="0" smtClean="0"/>
          </a:p>
        </p:txBody>
      </p:sp>
      <p:sp>
        <p:nvSpPr>
          <p:cNvPr id="10243" name="Rectangle 1"/>
          <p:cNvSpPr>
            <a:spLocks noChangeArrowheads="1"/>
          </p:cNvSpPr>
          <p:nvPr/>
        </p:nvSpPr>
        <p:spPr bwMode="auto">
          <a:xfrm>
            <a:off x="549275" y="1479233"/>
            <a:ext cx="8483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dirty="0" smtClean="0"/>
              <a:t>Ponekad je potrebno odrediti sredinu, ali ne za sve podatke, već samo za podatke iz date kategorije.</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dirty="0" smtClean="0"/>
              <a:t>Drugi način da se odredi sredina za podatke date katogorije, istovremeno za sve vrednosti koje može da uzme ta kategorija, je primenom funkcije </a:t>
            </a:r>
            <a:r>
              <a:rPr lang="sr-Latn-RS" altLang="en-US" sz="1800" b="1" dirty="0" smtClean="0">
                <a:solidFill>
                  <a:schemeClr val="accent5">
                    <a:lumMod val="25000"/>
                  </a:schemeClr>
                </a:solidFill>
              </a:rPr>
              <a:t>tapply</a:t>
            </a:r>
            <a:r>
              <a:rPr lang="sr-Latn-RS" altLang="en-US" sz="1800" dirty="0" smtClean="0"/>
              <a:t>.</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b="1" dirty="0" smtClean="0"/>
              <a:t>Primer. </a:t>
            </a:r>
            <a:r>
              <a:rPr lang="sr-Latn-RS" altLang="en-US" sz="1800" dirty="0"/>
              <a:t>Odrediti </a:t>
            </a:r>
            <a:r>
              <a:rPr lang="sr-Latn-RS" altLang="en-US" sz="1800" dirty="0" smtClean="0"/>
              <a:t>istovremeno prosečne ocene </a:t>
            </a:r>
            <a:r>
              <a:rPr lang="sr-Latn-RS" altLang="en-US" sz="1800" dirty="0"/>
              <a:t>za kompoziciju </a:t>
            </a:r>
            <a:r>
              <a:rPr lang="sr-Latn-RS" altLang="en-US" sz="1800" dirty="0" smtClean="0"/>
              <a:t>pripadnika slikarskih škola, za sve postojeće slikarske škole A, B, C. D i E.  </a:t>
            </a:r>
          </a:p>
          <a:p>
            <a:pPr eaLnBrk="1" hangingPunct="1">
              <a:spcBef>
                <a:spcPts val="600"/>
              </a:spcBef>
              <a:buClrTx/>
              <a:buNone/>
            </a:pPr>
            <a:r>
              <a:rPr lang="sr-Latn-RS" altLang="en-US" sz="1800" b="1" dirty="0"/>
              <a:t>Rešenje. </a:t>
            </a:r>
            <a:r>
              <a:rPr lang="sr-Latn-RS" altLang="en-US" sz="1800" dirty="0" smtClean="0"/>
              <a:t>Primenom funkcije </a:t>
            </a:r>
            <a:r>
              <a:rPr lang="sr-Latn-RS" altLang="en-US" sz="1800" dirty="0" smtClean="0">
                <a:solidFill>
                  <a:schemeClr val="accent5">
                    <a:lumMod val="25000"/>
                  </a:schemeClr>
                </a:solidFill>
              </a:rPr>
              <a:t>tapply</a:t>
            </a:r>
            <a:r>
              <a:rPr lang="sr-Latn-RS" altLang="en-US" sz="1800" dirty="0" smtClean="0"/>
              <a:t> se jednom naredbom dolazi do traženog rezultata:</a:t>
            </a: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b="1" dirty="0" smtClean="0"/>
              <a:t>Zadatak 1. </a:t>
            </a:r>
            <a:r>
              <a:rPr lang="sr-Latn-RS" altLang="en-US" sz="1800" dirty="0" smtClean="0"/>
              <a:t>Odrediti programiranjem (bez „ručnog“ poređenja) školu čiji pripadnici u proseku imaju najvišu ocenu za kompoziciju.</a:t>
            </a:r>
          </a:p>
          <a:p>
            <a:pPr eaLnBrk="1" hangingPunct="1">
              <a:spcBef>
                <a:spcPts val="600"/>
              </a:spcBef>
              <a:buClrTx/>
              <a:buNone/>
            </a:pPr>
            <a:r>
              <a:rPr lang="sr-Latn-RS" altLang="en-US" sz="1800" b="1" dirty="0"/>
              <a:t>Zadatak </a:t>
            </a:r>
            <a:r>
              <a:rPr lang="sr-Latn-RS" altLang="en-US" sz="1800" b="1" dirty="0" smtClean="0"/>
              <a:t>2. </a:t>
            </a:r>
            <a:r>
              <a:rPr lang="sr-Latn-RS" altLang="en-US" sz="1800" dirty="0"/>
              <a:t>Odrediti </a:t>
            </a:r>
            <a:r>
              <a:rPr lang="sr-Latn-RS" altLang="en-US" sz="1800" dirty="0" smtClean="0"/>
              <a:t>procenat slikara čija je ocena za korišćenje boja veća ili jednaka od 14.</a:t>
            </a:r>
            <a:endParaRPr lang="sr-Latn-RS" altLang="en-US" sz="1800" dirty="0"/>
          </a:p>
          <a:p>
            <a:pPr eaLnBrk="1" hangingPunct="1">
              <a:spcBef>
                <a:spcPts val="600"/>
              </a:spcBef>
              <a:buClrTx/>
              <a:buFontTx/>
              <a:buNone/>
            </a:pPr>
            <a:endParaRPr lang="sr-Latn-RS" altLang="en-US" sz="1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877" b="35960"/>
          <a:stretch/>
        </p:blipFill>
        <p:spPr bwMode="auto">
          <a:xfrm>
            <a:off x="550863" y="4368800"/>
            <a:ext cx="7085012" cy="75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164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4099" name="Text Box 2"/>
          <p:cNvSpPr txBox="1">
            <a:spLocks noChangeArrowheads="1"/>
          </p:cNvSpPr>
          <p:nvPr/>
        </p:nvSpPr>
        <p:spPr bwMode="auto">
          <a:xfrm>
            <a:off x="533400" y="1733550"/>
            <a:ext cx="80772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sr-Latn-RS" altLang="en-US" sz="4800">
                <a:latin typeface="Comic Sans MS" pitchFamily="66" charset="0"/>
              </a:rPr>
              <a:t>Deskriptivna statistika</a:t>
            </a: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29699" name="Text Box 2"/>
          <p:cNvSpPr txBox="1">
            <a:spLocks noChangeArrowheads="1"/>
          </p:cNvSpPr>
          <p:nvPr/>
        </p:nvSpPr>
        <p:spPr bwMode="auto">
          <a:xfrm>
            <a:off x="533400" y="1733550"/>
            <a:ext cx="80772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sr-Latn-RS" altLang="en-US" sz="4800" dirty="0" smtClean="0">
                <a:latin typeface="Comic Sans MS" pitchFamily="66" charset="0"/>
              </a:rPr>
              <a:t>Kvantitativni podaci</a:t>
            </a:r>
            <a:endParaRPr kumimoji="1" lang="en-GB" altLang="en-US" sz="4000" dirty="0">
              <a:latin typeface="Comic Sans MS" pitchFamily="66" charset="0"/>
            </a:endParaRPr>
          </a:p>
          <a:p>
            <a:pPr algn="ctr">
              <a:spcBef>
                <a:spcPct val="0"/>
              </a:spcBef>
              <a:buClrTx/>
              <a:buFontTx/>
              <a:buNone/>
            </a:pPr>
            <a:endParaRPr kumimoji="1" lang="en-GB" altLang="en-US" sz="2800" dirty="0">
              <a:latin typeface="Comic Sans MS" pitchFamily="66" charset="0"/>
            </a:endParaRPr>
          </a:p>
          <a:p>
            <a:pPr algn="ctr">
              <a:spcBef>
                <a:spcPct val="0"/>
              </a:spcBef>
              <a:buClrTx/>
              <a:buFontTx/>
              <a:buNone/>
            </a:pPr>
            <a:endParaRPr kumimoji="1" lang="en-GB" altLang="en-US" dirty="0">
              <a:latin typeface="Comic Sans MS" pitchFamily="66"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sr-Latn-RS" altLang="en-US" dirty="0" smtClean="0"/>
              <a:t>Kvantitativni podaci</a:t>
            </a:r>
            <a:endParaRPr lang="en-GB" altLang="en-US" dirty="0" smtClean="0"/>
          </a:p>
        </p:txBody>
      </p:sp>
      <p:sp>
        <p:nvSpPr>
          <p:cNvPr id="8195" name="Rectangle 1"/>
          <p:cNvSpPr>
            <a:spLocks noChangeArrowheads="1"/>
          </p:cNvSpPr>
          <p:nvPr/>
        </p:nvSpPr>
        <p:spPr bwMode="auto">
          <a:xfrm>
            <a:off x="3068638" y="1550353"/>
            <a:ext cx="5964237"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t>Kvantitativni podaci </a:t>
            </a:r>
            <a:r>
              <a:rPr lang="sr-Latn-RS" altLang="en-US" sz="1800" dirty="0" smtClean="0"/>
              <a:t>se sastoje od numeričkih vrednosti.</a:t>
            </a:r>
          </a:p>
          <a:p>
            <a:pPr eaLnBrk="1" hangingPunct="1">
              <a:spcBef>
                <a:spcPts val="600"/>
              </a:spcBef>
              <a:buClrTx/>
              <a:buFontTx/>
              <a:buNone/>
            </a:pPr>
            <a:r>
              <a:rPr lang="sr-Latn-RS" altLang="en-US" sz="1800" b="1" dirty="0" smtClean="0"/>
              <a:t>Primer.</a:t>
            </a:r>
            <a:r>
              <a:rPr lang="sr-Latn-RS" altLang="en-US" sz="1800" dirty="0" smtClean="0"/>
              <a:t> Kvanititativni podaci su: količina padavina, prihod, temperatura itd.</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3297" b="67924"/>
          <a:stretch/>
        </p:blipFill>
        <p:spPr bwMode="auto">
          <a:xfrm>
            <a:off x="328295" y="1457325"/>
            <a:ext cx="2750185" cy="186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
          <p:cNvSpPr>
            <a:spLocks noChangeArrowheads="1"/>
          </p:cNvSpPr>
          <p:nvPr/>
        </p:nvSpPr>
        <p:spPr bwMode="auto">
          <a:xfrm>
            <a:off x="268288" y="3362008"/>
            <a:ext cx="8682037"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Kvantitativni podaci mogu biti: </a:t>
            </a:r>
          </a:p>
          <a:p>
            <a:pPr marL="285750" eaLnBrk="1" hangingPunct="1">
              <a:spcBef>
                <a:spcPts val="600"/>
              </a:spcBef>
              <a:buClrTx/>
              <a:defRPr/>
            </a:pPr>
            <a:r>
              <a:rPr lang="sr-Latn-RS" altLang="en-US" sz="1800" dirty="0" smtClean="0"/>
              <a:t>diskretni i </a:t>
            </a:r>
          </a:p>
          <a:p>
            <a:pPr marL="285750" eaLnBrk="1" hangingPunct="1">
              <a:spcBef>
                <a:spcPts val="600"/>
              </a:spcBef>
              <a:buClrTx/>
              <a:defRPr/>
            </a:pPr>
            <a:r>
              <a:rPr lang="sr-Latn-RS" altLang="en-US" sz="1800" dirty="0" smtClean="0"/>
              <a:t>neprekidni. </a:t>
            </a:r>
          </a:p>
          <a:p>
            <a:pPr eaLnBrk="1" hangingPunct="1">
              <a:spcBef>
                <a:spcPts val="600"/>
              </a:spcBef>
              <a:buClrTx/>
              <a:buFontTx/>
              <a:buNone/>
              <a:defRPr/>
            </a:pPr>
            <a:r>
              <a:rPr lang="sr-Latn-RS" altLang="en-US" sz="1800" b="1" dirty="0" smtClean="0">
                <a:solidFill>
                  <a:srgbClr val="333399"/>
                </a:solidFill>
              </a:rPr>
              <a:t>Diskretni </a:t>
            </a:r>
            <a:r>
              <a:rPr lang="sr-Latn-RS" altLang="en-US" sz="1800" dirty="0" smtClean="0"/>
              <a:t>podaci predstavljaju one veličine koje uzimaju vrednost iz prebrojivog domena (npr. broj dece u porodici, broj kišnih/sunčanih dana u određenom periodu posmatranja, broj lajkova za datu veb stranu itd.).</a:t>
            </a:r>
          </a:p>
          <a:p>
            <a:pPr eaLnBrk="1" hangingPunct="1">
              <a:spcBef>
                <a:spcPts val="600"/>
              </a:spcBef>
              <a:buClrTx/>
              <a:buFontTx/>
              <a:buNone/>
              <a:defRPr/>
            </a:pPr>
            <a:r>
              <a:rPr lang="sr-Latn-RS" altLang="en-US" sz="1800" b="1" dirty="0" smtClean="0">
                <a:solidFill>
                  <a:srgbClr val="333399"/>
                </a:solidFill>
              </a:rPr>
              <a:t>Neprekidne</a:t>
            </a:r>
            <a:r>
              <a:rPr lang="sr-Latn-RS" altLang="en-US" sz="1800" dirty="0" smtClean="0"/>
              <a:t> su one veličine koje imaju neprekidnu prirodu i koje su merljive (npr. težina, visina, dužina trajanja proizvodnog ciklusa itd.). </a:t>
            </a:r>
          </a:p>
          <a:p>
            <a:pPr eaLnBrk="1" hangingPunct="1">
              <a:spcBef>
                <a:spcPts val="600"/>
              </a:spcBef>
              <a:buClrTx/>
              <a:buFontTx/>
              <a:buNone/>
              <a:defRPr/>
            </a:pPr>
            <a:endParaRPr lang="sr-Latn-RS" altLang="en-US" sz="1800" dirty="0" smtClean="0"/>
          </a:p>
        </p:txBody>
      </p:sp>
    </p:spTree>
    <p:extLst>
      <p:ext uri="{BB962C8B-B14F-4D97-AF65-F5344CB8AC3E}">
        <p14:creationId xmlns:p14="http://schemas.microsoft.com/office/powerpoint/2010/main" val="2134543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sr-Latn-RS" altLang="en-US" dirty="0" smtClean="0"/>
              <a:t>Kvantitativni podaci (2)</a:t>
            </a:r>
            <a:endParaRPr lang="en-GB" altLang="en-US" dirty="0" smtClean="0"/>
          </a:p>
        </p:txBody>
      </p:sp>
      <p:sp>
        <p:nvSpPr>
          <p:cNvPr id="9219" name="Rectangle 1"/>
          <p:cNvSpPr>
            <a:spLocks noChangeArrowheads="1"/>
          </p:cNvSpPr>
          <p:nvPr/>
        </p:nvSpPr>
        <p:spPr bwMode="auto">
          <a:xfrm>
            <a:off x="549275" y="1408113"/>
            <a:ext cx="8483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U razmatranjima koja slede, </a:t>
            </a:r>
            <a:r>
              <a:rPr lang="sr-Latn-RS" altLang="en-US" sz="1800" dirty="0"/>
              <a:t>koristi </a:t>
            </a:r>
            <a:r>
              <a:rPr lang="sr-Latn-RS" altLang="en-US" sz="1800" dirty="0" smtClean="0"/>
              <a:t>se ugrađeni okvir </a:t>
            </a:r>
            <a:r>
              <a:rPr lang="sr-Latn-RS" altLang="en-US" sz="1800" dirty="0"/>
              <a:t>sa podacima </a:t>
            </a:r>
            <a:r>
              <a:rPr lang="sr-Latn-RS" altLang="en-US" sz="1800" dirty="0" smtClean="0">
                <a:solidFill>
                  <a:schemeClr val="accent5">
                    <a:lumMod val="25000"/>
                  </a:schemeClr>
                </a:solidFill>
              </a:rPr>
              <a:t>faithful</a:t>
            </a:r>
            <a:r>
              <a:rPr lang="sr-Latn-RS" altLang="en-US" sz="1800" dirty="0" smtClean="0"/>
              <a:t>, koji sadrži informacije o posmatranjima gejzira Old Faithfull u Nacionalnom parku Jelouston, USA. </a:t>
            </a:r>
          </a:p>
          <a:p>
            <a:pPr eaLnBrk="1" hangingPunct="1">
              <a:spcBef>
                <a:spcPts val="600"/>
              </a:spcBef>
              <a:buClrTx/>
              <a:buFontTx/>
              <a:buNone/>
              <a:defRPr/>
            </a:pPr>
            <a:r>
              <a:rPr lang="sr-Latn-RS" altLang="en-US" sz="1800" dirty="0" smtClean="0"/>
              <a:t>S obzirom da je </a:t>
            </a:r>
            <a:r>
              <a:rPr lang="sr-Latn-RS" altLang="en-US" sz="1800" dirty="0">
                <a:solidFill>
                  <a:schemeClr val="accent5">
                    <a:lumMod val="25000"/>
                  </a:schemeClr>
                </a:solidFill>
              </a:rPr>
              <a:t>faithful</a:t>
            </a:r>
            <a:r>
              <a:rPr lang="sr-Latn-RS" altLang="en-US" sz="1800" dirty="0"/>
              <a:t> </a:t>
            </a:r>
            <a:r>
              <a:rPr lang="sr-Latn-RS" altLang="en-US" sz="1800" dirty="0" smtClean="0"/>
              <a:t>ugrađen okvir sa podacima, to korišćenje ovog okvira sa podacima ne zahteva da prethodno bude učitana bilo kakva biblioteka.</a:t>
            </a:r>
          </a:p>
          <a:p>
            <a:pPr eaLnBrk="1" hangingPunct="1">
              <a:spcBef>
                <a:spcPts val="600"/>
              </a:spcBef>
              <a:buClrTx/>
              <a:buFontTx/>
              <a:buNone/>
              <a:defRPr/>
            </a:pPr>
            <a:endParaRPr lang="sr-Latn-RS" altLang="en-US" sz="800" dirty="0"/>
          </a:p>
          <a:p>
            <a:pPr eaLnBrk="1" hangingPunct="1">
              <a:spcBef>
                <a:spcPts val="600"/>
              </a:spcBef>
              <a:buClrTx/>
              <a:buFontTx/>
              <a:buNone/>
            </a:pPr>
            <a:r>
              <a:rPr lang="sr-Latn-RS" altLang="en-US" sz="1800" b="1" dirty="0" smtClean="0"/>
              <a:t>Primer</a:t>
            </a:r>
            <a:r>
              <a:rPr lang="sr-Latn-RS" altLang="en-US" sz="1800" b="1" dirty="0"/>
              <a:t>. </a:t>
            </a:r>
            <a:r>
              <a:rPr lang="sr-Latn-RS" altLang="en-US" sz="1800" dirty="0"/>
              <a:t>Sledećom naredbom se </a:t>
            </a:r>
            <a:r>
              <a:rPr lang="sr-Latn-RS" altLang="en-US" sz="1800" dirty="0" smtClean="0"/>
              <a:t>prikazuje prikaz dela okvira sa podacima, korišćenjem </a:t>
            </a:r>
            <a:r>
              <a:rPr lang="sr-Latn-RS" altLang="en-US" sz="1800" dirty="0" smtClean="0">
                <a:solidFill>
                  <a:schemeClr val="accent5">
                    <a:lumMod val="25000"/>
                  </a:schemeClr>
                </a:solidFill>
              </a:rPr>
              <a:t>head</a:t>
            </a:r>
            <a:r>
              <a:rPr lang="sr-Latn-RS" altLang="en-US" sz="1800" dirty="0" smtClean="0"/>
              <a:t> funkcije:</a:t>
            </a: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800" dirty="0" smtClean="0"/>
          </a:p>
          <a:p>
            <a:pPr eaLnBrk="1" hangingPunct="1">
              <a:spcBef>
                <a:spcPts val="600"/>
              </a:spcBef>
              <a:buClrTx/>
              <a:buFontTx/>
              <a:buNone/>
            </a:pPr>
            <a:r>
              <a:rPr lang="sr-Latn-RS" altLang="en-US" sz="1800" dirty="0" smtClean="0"/>
              <a:t>Okvir sa podacima sadrži dve observacije </a:t>
            </a:r>
            <a:r>
              <a:rPr lang="en-US" altLang="en-US" sz="1800" dirty="0" err="1" smtClean="0"/>
              <a:t>promenljivih</a:t>
            </a:r>
            <a:r>
              <a:rPr lang="en-US" altLang="en-US" sz="1800" dirty="0" smtClean="0"/>
              <a:t> u </a:t>
            </a:r>
            <a:r>
              <a:rPr lang="en-US" altLang="en-US" sz="1800" dirty="0" err="1" smtClean="0"/>
              <a:t>okviru</a:t>
            </a:r>
            <a:r>
              <a:rPr lang="en-US" altLang="en-US" sz="1800" dirty="0" smtClean="0"/>
              <a:t> </a:t>
            </a:r>
            <a:r>
              <a:rPr lang="en-US" altLang="en-US" sz="1800" dirty="0" err="1" smtClean="0"/>
              <a:t>sa</a:t>
            </a:r>
            <a:r>
              <a:rPr lang="en-US" altLang="en-US" sz="1800" dirty="0" smtClean="0"/>
              <a:t> </a:t>
            </a:r>
            <a:r>
              <a:rPr lang="en-US" altLang="en-US" sz="1800" dirty="0" err="1" smtClean="0"/>
              <a:t>podacima</a:t>
            </a:r>
            <a:r>
              <a:rPr lang="sr-Latn-RS" altLang="en-US" sz="1800" dirty="0" smtClean="0"/>
              <a:t>. Prva među njima, nazvana </a:t>
            </a:r>
            <a:r>
              <a:rPr lang="sr-Latn-RS" altLang="en-US" sz="1800" dirty="0" smtClean="0">
                <a:solidFill>
                  <a:schemeClr val="accent5">
                    <a:lumMod val="25000"/>
                  </a:schemeClr>
                </a:solidFill>
              </a:rPr>
              <a:t>eruptions</a:t>
            </a:r>
            <a:r>
              <a:rPr lang="sr-Latn-RS" altLang="en-US" sz="1800" dirty="0" smtClean="0"/>
              <a:t>, sadrži trajanje erupcije gejzira. Druga se zove </a:t>
            </a:r>
            <a:r>
              <a:rPr lang="sr-Latn-RS" altLang="en-US" sz="1800" dirty="0" smtClean="0">
                <a:solidFill>
                  <a:schemeClr val="accent5">
                    <a:lumMod val="25000"/>
                  </a:schemeClr>
                </a:solidFill>
              </a:rPr>
              <a:t>waiting</a:t>
            </a:r>
            <a:r>
              <a:rPr lang="sr-Latn-RS" altLang="en-US" sz="1800" dirty="0" smtClean="0"/>
              <a:t> i ona sadrži trajanje čekanja između dve erupcije.</a:t>
            </a: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6406" b="21267"/>
          <a:stretch/>
        </p:blipFill>
        <p:spPr bwMode="auto">
          <a:xfrm>
            <a:off x="561975" y="3749040"/>
            <a:ext cx="7493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881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6422" b="3078"/>
          <a:stretch/>
        </p:blipFill>
        <p:spPr bwMode="auto">
          <a:xfrm>
            <a:off x="550863" y="5201919"/>
            <a:ext cx="7085012" cy="83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a:xfrm>
            <a:off x="670560" y="549275"/>
            <a:ext cx="8473440" cy="868363"/>
          </a:xfrm>
        </p:spPr>
        <p:txBody>
          <a:bodyPr/>
          <a:lstStyle/>
          <a:p>
            <a:r>
              <a:rPr lang="sr-Latn-RS" altLang="en-US" sz="2400" dirty="0" smtClean="0"/>
              <a:t>Raspodela frekfencija kod kvantitativnih podataka</a:t>
            </a:r>
            <a:endParaRPr lang="en-GB" altLang="en-US" sz="2400" dirty="0" smtClean="0"/>
          </a:p>
        </p:txBody>
      </p:sp>
      <p:sp>
        <p:nvSpPr>
          <p:cNvPr id="10243" name="Rectangle 1"/>
          <p:cNvSpPr>
            <a:spLocks noChangeArrowheads="1"/>
          </p:cNvSpPr>
          <p:nvPr/>
        </p:nvSpPr>
        <p:spPr bwMode="auto">
          <a:xfrm>
            <a:off x="549275" y="1479233"/>
            <a:ext cx="8483600" cy="54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Raspodela frekfencija </a:t>
            </a:r>
            <a:r>
              <a:rPr lang="sr-Latn-RS" altLang="en-US" sz="1800" dirty="0" smtClean="0"/>
              <a:t>za promenljivu koja sadrži podatke je sumarni pregled </a:t>
            </a:r>
            <a:r>
              <a:rPr lang="sr-Latn-RS" altLang="en-US" sz="1800" b="1" i="1" dirty="0" smtClean="0"/>
              <a:t>broja javljanja</a:t>
            </a:r>
            <a:r>
              <a:rPr lang="sr-Latn-RS" altLang="en-US" sz="1800" dirty="0" smtClean="0"/>
              <a:t> podataka u kolekciji kategorija koje se međusobno ne preklapaju.</a:t>
            </a:r>
          </a:p>
          <a:p>
            <a:pPr eaLnBrk="1" hangingPunct="1">
              <a:spcBef>
                <a:spcPts val="600"/>
              </a:spcBef>
              <a:buClrTx/>
              <a:buFontTx/>
              <a:buNone/>
            </a:pPr>
            <a:endParaRPr lang="sr-Latn-RS" altLang="en-US" sz="800" dirty="0" smtClean="0"/>
          </a:p>
          <a:p>
            <a:pPr eaLnBrk="1" hangingPunct="1">
              <a:spcBef>
                <a:spcPts val="600"/>
              </a:spcBef>
              <a:buClrTx/>
              <a:buFontTx/>
              <a:buNone/>
            </a:pPr>
            <a:r>
              <a:rPr lang="sr-Latn-RS" altLang="en-US" sz="1800" b="1" dirty="0" smtClean="0"/>
              <a:t>Primer</a:t>
            </a:r>
            <a:r>
              <a:rPr lang="sr-Latn-RS" altLang="en-US" sz="1800" b="1" dirty="0"/>
              <a:t>. </a:t>
            </a:r>
            <a:r>
              <a:rPr lang="sr-Latn-RS" altLang="en-US" sz="1800" dirty="0" smtClean="0"/>
              <a:t>U okviru </a:t>
            </a:r>
            <a:r>
              <a:rPr lang="sr-Latn-RS" altLang="en-US" sz="1800" dirty="0"/>
              <a:t>sa podacima </a:t>
            </a:r>
            <a:r>
              <a:rPr lang="sr-Latn-RS" altLang="en-US" sz="1800" dirty="0" smtClean="0">
                <a:solidFill>
                  <a:schemeClr val="accent5">
                    <a:lumMod val="25000"/>
                  </a:schemeClr>
                </a:solidFill>
              </a:rPr>
              <a:t>faithful</a:t>
            </a:r>
            <a:r>
              <a:rPr lang="sr-Latn-RS" altLang="en-US" sz="1800" dirty="0" smtClean="0"/>
              <a:t>, raspodela frekefencija za promenljivu </a:t>
            </a:r>
            <a:r>
              <a:rPr lang="sr-Latn-RS" altLang="en-US" sz="1800" dirty="0" smtClean="0">
                <a:solidFill>
                  <a:schemeClr val="accent5">
                    <a:lumMod val="25000"/>
                  </a:schemeClr>
                </a:solidFill>
              </a:rPr>
              <a:t>eruptions</a:t>
            </a:r>
            <a:r>
              <a:rPr lang="sr-Latn-RS" altLang="en-US" sz="1800" dirty="0" smtClean="0"/>
              <a:t>  je sumarni pregled trajanja erupcija u skladu sa usvojenom klasifikacijom trajanja. </a:t>
            </a:r>
            <a:r>
              <a:rPr lang="sr-Latn-RS" altLang="en-US" sz="1800" dirty="0"/>
              <a:t/>
            </a:r>
            <a:br>
              <a:rPr lang="sr-Latn-RS" altLang="en-US" sz="1800" dirty="0"/>
            </a:br>
            <a:r>
              <a:rPr lang="sr-Latn-RS" altLang="en-US" sz="1800" b="1" dirty="0" smtClean="0"/>
              <a:t>Problem.</a:t>
            </a:r>
            <a:r>
              <a:rPr lang="sr-Latn-RS" altLang="en-US" sz="1800" dirty="0" smtClean="0"/>
              <a:t> Odrediti raspodelu frekefencija za promenljivu </a:t>
            </a:r>
            <a:r>
              <a:rPr lang="sr-Latn-RS" altLang="en-US" sz="1800" dirty="0">
                <a:solidFill>
                  <a:schemeClr val="accent5">
                    <a:lumMod val="25000"/>
                  </a:schemeClr>
                </a:solidFill>
              </a:rPr>
              <a:t>eruptions</a:t>
            </a:r>
            <a:r>
              <a:rPr lang="sr-Latn-RS" altLang="en-US" sz="1800" dirty="0"/>
              <a:t> u okviru sa podacima </a:t>
            </a:r>
            <a:r>
              <a:rPr lang="sr-Latn-RS" altLang="en-US" sz="1800" dirty="0">
                <a:solidFill>
                  <a:schemeClr val="accent5">
                    <a:lumMod val="25000"/>
                  </a:schemeClr>
                </a:solidFill>
              </a:rPr>
              <a:t>faithful</a:t>
            </a:r>
            <a:r>
              <a:rPr lang="sr-Latn-RS" altLang="en-US" sz="1800" dirty="0" smtClean="0"/>
              <a:t>.</a:t>
            </a:r>
          </a:p>
          <a:p>
            <a:pPr eaLnBrk="1" hangingPunct="1">
              <a:spcBef>
                <a:spcPts val="600"/>
              </a:spcBef>
              <a:buClrTx/>
              <a:buFontTx/>
              <a:buNone/>
            </a:pPr>
            <a:r>
              <a:rPr lang="sr-Latn-RS" altLang="en-US" sz="1800" b="1" dirty="0" smtClean="0"/>
              <a:t>Rešenje.</a:t>
            </a:r>
            <a:r>
              <a:rPr lang="sr-Latn-RS" altLang="en-US" sz="1800" dirty="0" smtClean="0"/>
              <a:t> Prvo se promenljivoj </a:t>
            </a:r>
            <a:r>
              <a:rPr lang="sr-Latn-RS" altLang="en-US" sz="1800" dirty="0" smtClean="0">
                <a:solidFill>
                  <a:schemeClr val="accent5">
                    <a:lumMod val="25000"/>
                  </a:schemeClr>
                </a:solidFill>
              </a:rPr>
              <a:t>durations</a:t>
            </a:r>
            <a:r>
              <a:rPr lang="sr-Latn-RS" altLang="en-US" sz="1800" dirty="0" smtClean="0"/>
              <a:t> dodeli vektor vrednosti čija se raspodela frekfencija očekuje.</a:t>
            </a:r>
          </a:p>
          <a:p>
            <a:pPr eaLnBrk="1" hangingPunct="1">
              <a:spcBef>
                <a:spcPts val="600"/>
              </a:spcBef>
              <a:buClrTx/>
              <a:buFontTx/>
              <a:buNone/>
            </a:pPr>
            <a:r>
              <a:rPr lang="sr-Latn-RS" altLang="en-US" sz="1800" dirty="0" smtClean="0"/>
              <a:t>Potom treba odrediti klasifikaciju trajanja erupcija. Da bi se to uspešno uradilo, potrebno je, odrediti u kom opsegu vrednosti se nalaze opservirane vrednosti promenljive </a:t>
            </a:r>
            <a:r>
              <a:rPr lang="sr-Latn-RS" altLang="en-US" sz="1800" dirty="0" smtClean="0">
                <a:solidFill>
                  <a:schemeClr val="accent5">
                    <a:lumMod val="25000"/>
                  </a:schemeClr>
                </a:solidFill>
              </a:rPr>
              <a:t>eruptions</a:t>
            </a:r>
            <a:r>
              <a:rPr lang="sr-Latn-RS" altLang="en-US" sz="1800" dirty="0" smtClean="0"/>
              <a:t>. Opseg se određuje funkcijom </a:t>
            </a:r>
            <a:r>
              <a:rPr lang="sr-Latn-RS" altLang="en-US" sz="1800" b="1" dirty="0" smtClean="0">
                <a:solidFill>
                  <a:schemeClr val="accent5">
                    <a:lumMod val="25000"/>
                  </a:schemeClr>
                </a:solidFill>
              </a:rPr>
              <a:t>range</a:t>
            </a:r>
            <a:r>
              <a:rPr lang="sr-Latn-RS" altLang="en-US" sz="1800" dirty="0" smtClean="0"/>
              <a:t>.</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dirty="0" smtClean="0"/>
              <a:t>U ovom slučaju je opseg vrednosti za trajanje erupcija interval [1.6, 5.1]</a:t>
            </a:r>
            <a:r>
              <a:rPr lang="en-US" altLang="en-US" sz="1800" dirty="0" smtClean="0"/>
              <a:t>. </a:t>
            </a:r>
            <a:r>
              <a:rPr lang="en-US" altLang="en-US" sz="1800" dirty="0" err="1" smtClean="0"/>
              <a:t>Sada</a:t>
            </a:r>
            <a:r>
              <a:rPr lang="en-US" altLang="en-US" sz="1800" dirty="0" smtClean="0"/>
              <a:t> se </a:t>
            </a:r>
            <a:r>
              <a:rPr lang="en-US" altLang="en-US" sz="1800" dirty="0" err="1" smtClean="0"/>
              <a:t>mo</a:t>
            </a:r>
            <a:r>
              <a:rPr lang="sr-Latn-RS" altLang="en-US" sz="1800" dirty="0"/>
              <a:t>ž</a:t>
            </a:r>
            <a:r>
              <a:rPr lang="en-US" altLang="en-US" sz="1800" dirty="0" smtClean="0"/>
              <a:t>e pre</a:t>
            </a:r>
            <a:r>
              <a:rPr lang="sr-Latn-RS" altLang="en-US" sz="1800" dirty="0" smtClean="0"/>
              <a:t>ć</a:t>
            </a:r>
            <a:r>
              <a:rPr lang="en-US" altLang="en-US" sz="1800" dirty="0" err="1" smtClean="0"/>
              <a:t>i</a:t>
            </a:r>
            <a:r>
              <a:rPr lang="en-US" altLang="en-US" sz="1800" dirty="0" smtClean="0"/>
              <a:t> </a:t>
            </a:r>
            <a:r>
              <a:rPr lang="en-US" altLang="en-US" sz="1800" dirty="0" err="1" smtClean="0"/>
              <a:t>na</a:t>
            </a:r>
            <a:r>
              <a:rPr lang="en-US" altLang="en-US" sz="1800" dirty="0" smtClean="0"/>
              <a:t> </a:t>
            </a:r>
            <a:r>
              <a:rPr lang="en-US" altLang="en-US" sz="1800" dirty="0" err="1" smtClean="0"/>
              <a:t>definisanje</a:t>
            </a:r>
            <a:r>
              <a:rPr lang="en-US" altLang="en-US" sz="1800" dirty="0" smtClean="0"/>
              <a:t> </a:t>
            </a:r>
            <a:r>
              <a:rPr lang="en-US" altLang="en-US" sz="1800" dirty="0" err="1" smtClean="0"/>
              <a:t>intervala</a:t>
            </a:r>
            <a:r>
              <a:rPr lang="en-US" altLang="en-US" sz="1800" dirty="0" smtClean="0"/>
              <a:t> </a:t>
            </a:r>
            <a:r>
              <a:rPr lang="en-US" altLang="en-US" sz="1800" dirty="0" err="1" smtClean="0"/>
              <a:t>koji</a:t>
            </a:r>
            <a:r>
              <a:rPr lang="en-US" altLang="en-US" sz="1800" dirty="0" smtClean="0"/>
              <a:t> se </a:t>
            </a:r>
            <a:r>
              <a:rPr lang="sr-Latn-RS" altLang="en-US" sz="1800" dirty="0" smtClean="0"/>
              <a:t>ne preklapaju kako bi se prebroijlo koliko ima trajanja erupcija u svakom od ovih intervala.</a:t>
            </a:r>
            <a:endParaRPr lang="sr-Latn-RS" altLang="en-US" sz="1800" dirty="0"/>
          </a:p>
        </p:txBody>
      </p:sp>
    </p:spTree>
    <p:extLst>
      <p:ext uri="{BB962C8B-B14F-4D97-AF65-F5344CB8AC3E}">
        <p14:creationId xmlns:p14="http://schemas.microsoft.com/office/powerpoint/2010/main" val="1036393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sr-Latn-RS" altLang="en-US" sz="2400" dirty="0" smtClean="0"/>
              <a:t>Raspodela frekfencija kod kvantitativnih podataka (2)</a:t>
            </a:r>
            <a:endParaRPr lang="en-GB" altLang="en-US" sz="2400" dirty="0" smtClean="0"/>
          </a:p>
        </p:txBody>
      </p:sp>
      <p:sp>
        <p:nvSpPr>
          <p:cNvPr id="10243" name="Rectangle 1"/>
          <p:cNvSpPr>
            <a:spLocks noChangeArrowheads="1"/>
          </p:cNvSpPr>
          <p:nvPr/>
        </p:nvSpPr>
        <p:spPr bwMode="auto">
          <a:xfrm>
            <a:off x="549275" y="1479233"/>
            <a:ext cx="8483600"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a:t>
            </a:r>
            <a:r>
              <a:rPr lang="sr-Latn-RS" altLang="en-US" sz="1800" dirty="0" smtClean="0"/>
              <a:t> Potredno je da intervali koji se ne preklapaju „pokriju“ ceo opseg. Poželjno je da intervali budu iste širine, kao i da krajevi tih intervala budu „okrugli“ brojevi. </a:t>
            </a:r>
          </a:p>
          <a:p>
            <a:pPr eaLnBrk="1" hangingPunct="1">
              <a:spcBef>
                <a:spcPts val="600"/>
              </a:spcBef>
              <a:buClrTx/>
              <a:buFontTx/>
              <a:buNone/>
            </a:pPr>
            <a:r>
              <a:rPr lang="sr-Latn-RS" altLang="en-US" sz="1800" dirty="0" smtClean="0"/>
              <a:t>U konkretnom slučaju je usvojeno da intervali budu širine 0.5, a da krajevi intervala budu smešteni u sekvenci na koju referiše promenljiva </a:t>
            </a:r>
            <a:r>
              <a:rPr lang="sr-Latn-RS" altLang="en-US" sz="1800" dirty="0" smtClean="0">
                <a:solidFill>
                  <a:schemeClr val="accent5">
                    <a:lumMod val="25000"/>
                  </a:schemeClr>
                </a:solidFill>
              </a:rPr>
              <a:t>breaks</a:t>
            </a:r>
            <a:r>
              <a:rPr lang="sr-Latn-RS" altLang="en-US" sz="1800" dirty="0" smtClean="0"/>
              <a:t>. Kreiranje sekvence sa datim granicama je realizovano korišćenjem funkcije </a:t>
            </a:r>
            <a:r>
              <a:rPr lang="sr-Latn-RS" altLang="en-US" sz="1800" b="1" dirty="0" smtClean="0">
                <a:solidFill>
                  <a:schemeClr val="accent5">
                    <a:lumMod val="25000"/>
                  </a:schemeClr>
                </a:solidFill>
              </a:rPr>
              <a:t>seq</a:t>
            </a:r>
            <a:r>
              <a:rPr lang="sr-Latn-RS" altLang="en-US" sz="1800" dirty="0" smtClean="0"/>
              <a:t>:</a:t>
            </a:r>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Po određivanju granica intervala, pozivom funkcije </a:t>
            </a:r>
            <a:r>
              <a:rPr lang="sr-Latn-RS" altLang="en-US" sz="1800" b="1" dirty="0" smtClean="0">
                <a:solidFill>
                  <a:schemeClr val="accent5">
                    <a:lumMod val="25000"/>
                  </a:schemeClr>
                </a:solidFill>
              </a:rPr>
              <a:t>cut</a:t>
            </a:r>
            <a:r>
              <a:rPr lang="sr-Latn-RS" altLang="en-US" sz="1800" dirty="0" smtClean="0"/>
              <a:t>, se kreiraju intervali sa granicama </a:t>
            </a:r>
            <a:r>
              <a:rPr lang="sr-Latn-RS" altLang="en-US" sz="1800" dirty="0" smtClean="0">
                <a:solidFill>
                  <a:schemeClr val="accent5">
                    <a:lumMod val="25000"/>
                  </a:schemeClr>
                </a:solidFill>
              </a:rPr>
              <a:t>breaks</a:t>
            </a:r>
            <a:r>
              <a:rPr lang="sr-Latn-RS" altLang="en-US" sz="1800" dirty="0" smtClean="0"/>
              <a:t> koji bivaju pridruženi podacima </a:t>
            </a:r>
            <a:r>
              <a:rPr lang="sr-Latn-RS" altLang="en-US" sz="1800" dirty="0" smtClean="0">
                <a:solidFill>
                  <a:schemeClr val="accent5">
                    <a:lumMod val="25000"/>
                  </a:schemeClr>
                </a:solidFill>
              </a:rPr>
              <a:t>duration</a:t>
            </a:r>
            <a:r>
              <a:rPr lang="sr-Latn-RS" altLang="en-US" sz="1800" dirty="0" smtClean="0"/>
              <a:t>. S obzirom da treba kreirati poluotvorene intervale (sadrže levi kraj, ali ne sadrže desni) to je imenovani argument </a:t>
            </a:r>
            <a:r>
              <a:rPr lang="sr-Latn-RS" altLang="en-US" sz="1800" b="1" dirty="0" smtClean="0">
                <a:solidFill>
                  <a:schemeClr val="accent5">
                    <a:lumMod val="25000"/>
                  </a:schemeClr>
                </a:solidFill>
              </a:rPr>
              <a:t>right</a:t>
            </a:r>
            <a:r>
              <a:rPr lang="sr-Latn-RS" altLang="en-US" sz="1800" dirty="0" smtClean="0"/>
              <a:t> postavljen na </a:t>
            </a:r>
            <a:r>
              <a:rPr lang="sr-Latn-RS" altLang="en-US" sz="1800" b="1" dirty="0" smtClean="0">
                <a:solidFill>
                  <a:schemeClr val="accent5">
                    <a:lumMod val="25000"/>
                  </a:schemeClr>
                </a:solidFill>
              </a:rPr>
              <a:t>FALSE</a:t>
            </a:r>
            <a:r>
              <a:rPr lang="sr-Latn-RS" altLang="en-US" sz="1800" dirty="0" smtClean="0"/>
              <a:t>. Dobijeni rezulat </a:t>
            </a:r>
            <a:r>
              <a:rPr lang="sr-Latn-RS" altLang="en-US" sz="1800" dirty="0"/>
              <a:t>se dodeljuje promenljivoj </a:t>
            </a:r>
            <a:r>
              <a:rPr lang="sr-Latn-RS" altLang="en-US" sz="1800" dirty="0" smtClean="0">
                <a:solidFill>
                  <a:schemeClr val="accent5">
                    <a:lumMod val="25000"/>
                  </a:schemeClr>
                </a:solidFill>
              </a:rPr>
              <a:t>duration.cut</a:t>
            </a:r>
            <a:r>
              <a:rPr lang="sr-Latn-RS" altLang="en-US" sz="1800" dirty="0" smtClean="0"/>
              <a:t>:</a:t>
            </a:r>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Koriššćenjem funkcije </a:t>
            </a:r>
            <a:r>
              <a:rPr lang="sr-Latn-RS" altLang="en-US" sz="1800" b="1" dirty="0" smtClean="0">
                <a:solidFill>
                  <a:schemeClr val="accent5">
                    <a:lumMod val="25000"/>
                  </a:schemeClr>
                </a:solidFill>
              </a:rPr>
              <a:t>table</a:t>
            </a:r>
            <a:r>
              <a:rPr lang="sr-Latn-RS" altLang="en-US" sz="1800" dirty="0" smtClean="0"/>
              <a:t>, određuje se frekfencija  erupcija u svakom od intervala i dodeljuje promenljivoj </a:t>
            </a:r>
            <a:r>
              <a:rPr lang="sr-Latn-RS" altLang="en-US" sz="1800" dirty="0" smtClean="0">
                <a:solidFill>
                  <a:schemeClr val="accent5">
                    <a:lumMod val="25000"/>
                  </a:schemeClr>
                </a:solidFill>
              </a:rPr>
              <a:t>duration.freq</a:t>
            </a:r>
            <a:r>
              <a:rPr lang="sr-Latn-RS" altLang="en-US" sz="1800" dirty="0" smtClean="0"/>
              <a:t>:</a:t>
            </a:r>
          </a:p>
          <a:p>
            <a:pPr eaLnBrk="1" hangingPunct="1">
              <a:spcBef>
                <a:spcPts val="600"/>
              </a:spcBef>
              <a:buClrTx/>
              <a:buFontTx/>
              <a:buNone/>
            </a:pP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354" b="57629"/>
          <a:stretch/>
        </p:blipFill>
        <p:spPr bwMode="auto">
          <a:xfrm>
            <a:off x="557213" y="3291841"/>
            <a:ext cx="7186612" cy="72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5971" b="27939"/>
          <a:stretch/>
        </p:blipFill>
        <p:spPr bwMode="auto">
          <a:xfrm>
            <a:off x="557213" y="5496561"/>
            <a:ext cx="718661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9318" b="3830"/>
          <a:stretch/>
        </p:blipFill>
        <p:spPr bwMode="auto">
          <a:xfrm>
            <a:off x="557213" y="6410960"/>
            <a:ext cx="7186612" cy="274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574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t="3465" b="4842"/>
          <a:stretch>
            <a:fillRect/>
          </a:stretch>
        </p:blipFill>
        <p:spPr bwMode="auto">
          <a:xfrm>
            <a:off x="582613" y="4587240"/>
            <a:ext cx="7083425"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a:xfrm>
            <a:off x="670560" y="549275"/>
            <a:ext cx="8016240" cy="868363"/>
          </a:xfrm>
        </p:spPr>
        <p:txBody>
          <a:bodyPr/>
          <a:lstStyle/>
          <a:p>
            <a:r>
              <a:rPr lang="sr-Latn-RS" altLang="en-US" sz="2400" dirty="0" smtClean="0"/>
              <a:t>Raspodela frekfencija kod kvantitativnih podataka (3)</a:t>
            </a:r>
            <a:endParaRPr lang="en-GB" altLang="en-US" sz="2400" dirty="0" smtClean="0"/>
          </a:p>
        </p:txBody>
      </p:sp>
      <p:sp>
        <p:nvSpPr>
          <p:cNvPr id="10243" name="Rectangle 1"/>
          <p:cNvSpPr>
            <a:spLocks noChangeArrowheads="1"/>
          </p:cNvSpPr>
          <p:nvPr/>
        </p:nvSpPr>
        <p:spPr bwMode="auto">
          <a:xfrm>
            <a:off x="549275" y="1479233"/>
            <a:ext cx="8483600" cy="352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a:t>
            </a:r>
            <a:r>
              <a:rPr lang="sr-Latn-RS" altLang="en-US" sz="1800" dirty="0" smtClean="0"/>
              <a:t> Dobijena raspodela frekfencija je: </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0"/>
              </a:spcBef>
              <a:buClrTx/>
              <a:buNone/>
            </a:pPr>
            <a:r>
              <a:rPr lang="sr-Latn-RS" altLang="en-US" sz="1800" b="1" dirty="0" smtClean="0"/>
              <a:t>Problem.</a:t>
            </a:r>
            <a:r>
              <a:rPr lang="sr-Latn-RS" altLang="en-US" sz="1800" dirty="0"/>
              <a:t> Odrediti raspodelu frekefencija za promenljivu </a:t>
            </a:r>
            <a:r>
              <a:rPr lang="sr-Latn-RS" altLang="en-US" sz="1800" dirty="0">
                <a:solidFill>
                  <a:schemeClr val="accent5">
                    <a:lumMod val="25000"/>
                  </a:schemeClr>
                </a:solidFill>
              </a:rPr>
              <a:t>eruptions</a:t>
            </a:r>
            <a:r>
              <a:rPr lang="sr-Latn-RS" altLang="en-US" sz="1800" dirty="0"/>
              <a:t> u okviru sa </a:t>
            </a:r>
            <a:r>
              <a:rPr lang="sr-Latn-RS" altLang="en-US" sz="1800" dirty="0">
                <a:solidFill>
                  <a:schemeClr val="accent5">
                    <a:lumMod val="25000"/>
                  </a:schemeClr>
                </a:solidFill>
              </a:rPr>
              <a:t>podacima</a:t>
            </a:r>
            <a:r>
              <a:rPr lang="sr-Latn-RS" altLang="en-US" sz="1800" dirty="0"/>
              <a:t> </a:t>
            </a:r>
            <a:r>
              <a:rPr lang="sr-Latn-RS" altLang="en-US" sz="1800" dirty="0" smtClean="0"/>
              <a:t>faithful i prikazati je po kolonama.</a:t>
            </a:r>
          </a:p>
          <a:p>
            <a:pPr eaLnBrk="1" hangingPunct="1">
              <a:spcBef>
                <a:spcPts val="0"/>
              </a:spcBef>
              <a:buClrTx/>
              <a:buNone/>
            </a:pPr>
            <a:r>
              <a:rPr lang="sr-Latn-RS" altLang="en-US" sz="1800" b="1" dirty="0" smtClean="0"/>
              <a:t>Rešenje.</a:t>
            </a:r>
            <a:r>
              <a:rPr lang="sr-Latn-RS" altLang="en-US" sz="1800" dirty="0" smtClean="0"/>
              <a:t> Određivanje raspodele frekfencija prikazane po vrstama je isto kao u prethodnom primeru i promenljiva </a:t>
            </a:r>
            <a:r>
              <a:rPr lang="sr-Latn-RS" altLang="en-US" sz="1800" dirty="0" smtClean="0">
                <a:solidFill>
                  <a:schemeClr val="accent5">
                    <a:lumMod val="25000"/>
                  </a:schemeClr>
                </a:solidFill>
              </a:rPr>
              <a:t>duration.freq</a:t>
            </a:r>
            <a:r>
              <a:rPr lang="sr-Latn-RS" altLang="en-US" sz="1800" dirty="0" smtClean="0"/>
              <a:t> referiše na tu raspodelu. </a:t>
            </a:r>
            <a:br>
              <a:rPr lang="sr-Latn-RS" altLang="en-US" sz="1800" dirty="0" smtClean="0"/>
            </a:br>
            <a:r>
              <a:rPr lang="sr-Latn-RS" altLang="en-US" sz="1800" dirty="0" smtClean="0"/>
              <a:t>Prikaz po kolonama se realizuje pomoću funkcije </a:t>
            </a:r>
            <a:r>
              <a:rPr lang="sr-Latn-RS" altLang="en-US" sz="1800" dirty="0" smtClean="0">
                <a:solidFill>
                  <a:schemeClr val="accent5">
                    <a:lumMod val="25000"/>
                  </a:schemeClr>
                </a:solidFill>
              </a:rPr>
              <a:t>cbind</a:t>
            </a:r>
            <a:r>
              <a:rPr lang="sr-Latn-RS" altLang="en-US" sz="1800" dirty="0" smtClean="0"/>
              <a:t>:</a:t>
            </a:r>
            <a:endParaRPr lang="sr-Latn-RS" altLang="en-US" sz="1800" dirty="0"/>
          </a:p>
          <a:p>
            <a:pPr eaLnBrk="1" hangingPunct="1">
              <a:spcBef>
                <a:spcPts val="600"/>
              </a:spcBef>
              <a:buClrTx/>
              <a:buNone/>
            </a:pPr>
            <a:endParaRPr lang="sr-Latn-RS" altLang="en-US" sz="1800"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0967" b="27929"/>
          <a:stretch/>
        </p:blipFill>
        <p:spPr bwMode="auto">
          <a:xfrm>
            <a:off x="500063" y="1818893"/>
            <a:ext cx="7085012" cy="142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080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400" dirty="0" smtClean="0"/>
              <a:t>Raspodela frekfencija kod kvantitativnih podataka (4)</a:t>
            </a:r>
            <a:endParaRPr lang="en-GB" altLang="en-US" sz="2400" dirty="0" smtClean="0"/>
          </a:p>
        </p:txBody>
      </p:sp>
      <p:sp>
        <p:nvSpPr>
          <p:cNvPr id="10243" name="Rectangle 1"/>
          <p:cNvSpPr>
            <a:spLocks noChangeArrowheads="1"/>
          </p:cNvSpPr>
          <p:nvPr/>
        </p:nvSpPr>
        <p:spPr bwMode="auto">
          <a:xfrm>
            <a:off x="549275" y="1479233"/>
            <a:ext cx="84836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Napomena.</a:t>
            </a:r>
            <a:r>
              <a:rPr lang="sr-Latn-RS" altLang="en-US" sz="1800" dirty="0" smtClean="0"/>
              <a:t> Dokumentacija sistema R upućuje da se bolje performanse postižu ako se za kreiranje raspodele frekfencija kod kvantitativnih podataka umesto prethodno opisanog pristupa koristi </a:t>
            </a:r>
            <a:r>
              <a:rPr lang="sr-Latn-RS" altLang="en-US" sz="1800" b="1" dirty="0" smtClean="0">
                <a:solidFill>
                  <a:schemeClr val="accent5">
                    <a:lumMod val="25000"/>
                  </a:schemeClr>
                </a:solidFill>
              </a:rPr>
              <a:t>hist</a:t>
            </a:r>
            <a:r>
              <a:rPr lang="sr-Latn-RS" altLang="en-US" sz="1800" dirty="0" smtClean="0"/>
              <a:t> funkcija. </a:t>
            </a:r>
          </a:p>
          <a:p>
            <a:pPr eaLnBrk="1" hangingPunct="1">
              <a:spcBef>
                <a:spcPts val="600"/>
              </a:spcBef>
              <a:buClrTx/>
              <a:buFontTx/>
              <a:buNone/>
            </a:pPr>
            <a:endParaRPr lang="sr-Latn-RS" altLang="en-US" sz="800" dirty="0"/>
          </a:p>
          <a:p>
            <a:pPr eaLnBrk="1" hangingPunct="1">
              <a:spcBef>
                <a:spcPts val="0"/>
              </a:spcBef>
              <a:buClrTx/>
              <a:buNone/>
            </a:pPr>
            <a:r>
              <a:rPr lang="sr-Latn-RS" altLang="en-US" sz="1800" b="1" dirty="0"/>
              <a:t>Z</a:t>
            </a:r>
            <a:r>
              <a:rPr lang="sr-Latn-RS" altLang="en-US" sz="1800" b="1" dirty="0" smtClean="0"/>
              <a:t>adatak 1.</a:t>
            </a:r>
            <a:r>
              <a:rPr lang="sr-Latn-RS" altLang="en-US" sz="1800" dirty="0" smtClean="0"/>
              <a:t> </a:t>
            </a:r>
            <a:r>
              <a:rPr lang="sr-Latn-RS" altLang="en-US" sz="1800" dirty="0"/>
              <a:t>Odrediti raspodelu frekefencija za promenljivu </a:t>
            </a:r>
            <a:r>
              <a:rPr lang="sr-Latn-RS" altLang="en-US" sz="1800" dirty="0" smtClean="0"/>
              <a:t>waiting</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t>faithful.</a:t>
            </a:r>
          </a:p>
          <a:p>
            <a:pPr eaLnBrk="1" hangingPunct="1">
              <a:spcBef>
                <a:spcPts val="0"/>
              </a:spcBef>
              <a:buClrTx/>
              <a:buNone/>
            </a:pPr>
            <a:r>
              <a:rPr lang="sr-Latn-RS" altLang="en-US" sz="1800" b="1" dirty="0"/>
              <a:t>Zadatak </a:t>
            </a:r>
            <a:r>
              <a:rPr lang="sr-Latn-RS" altLang="en-US" sz="1800" b="1" dirty="0" smtClean="0"/>
              <a:t>2.</a:t>
            </a:r>
            <a:r>
              <a:rPr lang="sr-Latn-RS" altLang="en-US" sz="1800" dirty="0" smtClean="0"/>
              <a:t> </a:t>
            </a:r>
            <a:r>
              <a:rPr lang="sr-Latn-RS" altLang="en-US" sz="1800" dirty="0"/>
              <a:t>Odrediti </a:t>
            </a:r>
            <a:r>
              <a:rPr lang="sr-Latn-RS" altLang="en-US" sz="1800" dirty="0" smtClean="0"/>
              <a:t>programskim putem interval za trajanje koji sadrži najviše erupcija.</a:t>
            </a:r>
            <a:endParaRPr lang="sr-Latn-RS" altLang="en-US" sz="1800" dirty="0"/>
          </a:p>
          <a:p>
            <a:pPr eaLnBrk="1" hangingPunct="1">
              <a:spcBef>
                <a:spcPts val="600"/>
              </a:spcBef>
              <a:buClrTx/>
              <a:buNone/>
            </a:pPr>
            <a:endParaRPr lang="sr-Latn-RS" altLang="en-US" sz="1800" dirty="0"/>
          </a:p>
        </p:txBody>
      </p:sp>
    </p:spTree>
    <p:extLst>
      <p:ext uri="{BB962C8B-B14F-4D97-AF65-F5344CB8AC3E}">
        <p14:creationId xmlns:p14="http://schemas.microsoft.com/office/powerpoint/2010/main" val="468991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Histogram</a:t>
            </a:r>
            <a:endParaRPr lang="en-GB" altLang="en-US" dirty="0" smtClean="0"/>
          </a:p>
        </p:txBody>
      </p:sp>
      <p:sp>
        <p:nvSpPr>
          <p:cNvPr id="10243" name="Rectangle 1"/>
          <p:cNvSpPr>
            <a:spLocks noChangeArrowheads="1"/>
          </p:cNvSpPr>
          <p:nvPr/>
        </p:nvSpPr>
        <p:spPr bwMode="auto">
          <a:xfrm>
            <a:off x="549275" y="1479233"/>
            <a:ext cx="8483600" cy="51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en-US" altLang="en-US" sz="1800" b="1" i="1" dirty="0" smtClean="0">
                <a:solidFill>
                  <a:schemeClr val="accent5">
                    <a:lumMod val="25000"/>
                  </a:schemeClr>
                </a:solidFill>
              </a:rPr>
              <a:t>Histogram</a:t>
            </a:r>
            <a:r>
              <a:rPr lang="sr-Latn-RS" altLang="en-US" sz="1800" b="1" i="1" dirty="0" smtClean="0">
                <a:solidFill>
                  <a:schemeClr val="accent5">
                    <a:lumMod val="25000"/>
                  </a:schemeClr>
                </a:solidFill>
              </a:rPr>
              <a:t> </a:t>
            </a:r>
            <a:r>
              <a:rPr lang="sr-Latn-RS" altLang="en-US" sz="1800" dirty="0" smtClean="0"/>
              <a:t>se </a:t>
            </a:r>
            <a:r>
              <a:rPr lang="sr-Latn-RS" altLang="en-US" sz="1800" dirty="0"/>
              <a:t>sastoji od paralelnih vertikalnih stubova kojima se grafički prikazuje raspodela </a:t>
            </a:r>
            <a:r>
              <a:rPr lang="sr-Latn-RS" altLang="en-US" sz="1800" dirty="0" smtClean="0"/>
              <a:t>frekfenci</a:t>
            </a:r>
            <a:r>
              <a:rPr lang="en-US" altLang="en-US" sz="1800" dirty="0" smtClean="0"/>
              <a:t> </a:t>
            </a:r>
            <a:r>
              <a:rPr lang="sr-Latn-RS" altLang="en-US" sz="1800" dirty="0"/>
              <a:t>za kva</a:t>
            </a:r>
            <a:r>
              <a:rPr lang="en-US" altLang="en-US" sz="1800" dirty="0" err="1"/>
              <a:t>ntitativ</a:t>
            </a:r>
            <a:r>
              <a:rPr lang="sr-Latn-RS" altLang="en-US" sz="1800" dirty="0"/>
              <a:t>ni uzorak </a:t>
            </a:r>
            <a:r>
              <a:rPr lang="sr-Latn-RS" altLang="en-US" sz="1800" dirty="0" smtClean="0"/>
              <a:t>podataka.</a:t>
            </a:r>
            <a:r>
              <a:rPr lang="en-US" altLang="en-US" sz="1800" dirty="0" smtClean="0"/>
              <a:t> </a:t>
            </a:r>
            <a:r>
              <a:rPr lang="en-US" altLang="en-US" sz="1800" dirty="0" err="1" smtClean="0"/>
              <a:t>Povr</a:t>
            </a:r>
            <a:r>
              <a:rPr lang="sr-Latn-RS" altLang="en-US" sz="1800" dirty="0"/>
              <a:t>š</a:t>
            </a:r>
            <a:r>
              <a:rPr lang="en-US" altLang="en-US" sz="1800" dirty="0" err="1" smtClean="0"/>
              <a:t>ina</a:t>
            </a:r>
            <a:r>
              <a:rPr lang="en-US" altLang="en-US" sz="1800" dirty="0" smtClean="0"/>
              <a:t> </a:t>
            </a:r>
            <a:r>
              <a:rPr lang="en-US" altLang="en-US" sz="1800" dirty="0" err="1" smtClean="0"/>
              <a:t>svakog</a:t>
            </a:r>
            <a:r>
              <a:rPr lang="en-US" altLang="en-US" sz="1800" dirty="0" smtClean="0"/>
              <a:t> od </a:t>
            </a:r>
            <a:r>
              <a:rPr lang="en-US" altLang="en-US" sz="1800" dirty="0" err="1" smtClean="0"/>
              <a:t>stubova</a:t>
            </a:r>
            <a:r>
              <a:rPr lang="en-US" altLang="en-US" sz="1800" dirty="0" smtClean="0"/>
              <a:t> je </a:t>
            </a:r>
            <a:r>
              <a:rPr lang="en-US" altLang="en-US" sz="1800" dirty="0" err="1" smtClean="0"/>
              <a:t>proporcionalna</a:t>
            </a:r>
            <a:r>
              <a:rPr lang="en-US" altLang="en-US" sz="1800" dirty="0" smtClean="0"/>
              <a:t> </a:t>
            </a:r>
            <a:r>
              <a:rPr lang="sr-Latn-RS" altLang="en-US" sz="1800" dirty="0" smtClean="0"/>
              <a:t>frekfenciji podataka iz klase koja odgovara datom stubu.</a:t>
            </a:r>
            <a:endParaRPr lang="sr-Latn-RS" altLang="en-US" sz="1800" dirty="0"/>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dirty="0"/>
              <a:t>Ova vrsta dijagrama se dominantno koriste kod </a:t>
            </a:r>
            <a:r>
              <a:rPr lang="en-US" altLang="en-US" sz="1800" dirty="0" err="1" smtClean="0"/>
              <a:t>neprekid</a:t>
            </a:r>
            <a:r>
              <a:rPr lang="sr-Latn-RS" altLang="en-US" sz="1800" dirty="0" smtClean="0"/>
              <a:t>nih </a:t>
            </a:r>
            <a:r>
              <a:rPr lang="sr-Latn-RS" altLang="en-US" sz="1800" dirty="0"/>
              <a:t>podataka.</a:t>
            </a:r>
          </a:p>
          <a:p>
            <a:pPr eaLnBrk="1" hangingPunct="1">
              <a:spcBef>
                <a:spcPts val="600"/>
              </a:spcBef>
              <a:buClrTx/>
              <a:buFontTx/>
              <a:buNone/>
            </a:pPr>
            <a:endParaRPr lang="sr-Latn-RS" altLang="en-US" sz="800" b="1" dirty="0"/>
          </a:p>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histogram za trajanje erupcije (tj. promenljivu </a:t>
            </a:r>
            <a:r>
              <a:rPr lang="sr-Latn-RS" altLang="en-US" sz="1800" dirty="0" smtClean="0">
                <a:solidFill>
                  <a:schemeClr val="accent5">
                    <a:lumMod val="25000"/>
                  </a:schemeClr>
                </a:solidFill>
              </a:rPr>
              <a:t>eruptions</a:t>
            </a:r>
            <a:r>
              <a:rPr lang="sr-Latn-RS" altLang="en-US" sz="1800" dirty="0" smtClean="0"/>
              <a:t>)</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Za određivanje histograma, primenjuje se </a:t>
            </a:r>
            <a:r>
              <a:rPr lang="sr-Latn-RS" altLang="en-US" sz="1800" b="1" dirty="0" smtClean="0">
                <a:solidFill>
                  <a:schemeClr val="accent5">
                    <a:lumMod val="25000"/>
                  </a:schemeClr>
                </a:solidFill>
              </a:rPr>
              <a:t>hist</a:t>
            </a:r>
            <a:r>
              <a:rPr lang="sr-Latn-RS" altLang="en-US" sz="1800" dirty="0" smtClean="0"/>
              <a:t> funkcija: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r>
              <a:rPr lang="sr-Latn-RS" altLang="en-US" sz="1800" dirty="0" smtClean="0"/>
              <a:t>Promenljiva </a:t>
            </a:r>
            <a:r>
              <a:rPr lang="sr-Latn-RS" altLang="en-US" sz="1800" dirty="0" smtClean="0">
                <a:solidFill>
                  <a:schemeClr val="accent5">
                    <a:lumMod val="25000"/>
                  </a:schemeClr>
                </a:solidFill>
              </a:rPr>
              <a:t>duration</a:t>
            </a:r>
            <a:r>
              <a:rPr lang="sr-Latn-RS" altLang="en-US" sz="1800" dirty="0" smtClean="0"/>
              <a:t> sadrži trajanja erupcija, a intervali koji se koriste za formirnje histograma su poluotvoreni (sadrže levu, ali ne sadrže desnu krajnju tačku), što je postignuto podešavanjem vrednosti za imenovani argument </a:t>
            </a:r>
            <a:r>
              <a:rPr lang="sr-Latn-RS" altLang="en-US" sz="1800" dirty="0" smtClean="0">
                <a:solidFill>
                  <a:schemeClr val="accent5">
                    <a:lumMod val="25000"/>
                  </a:schemeClr>
                </a:solidFill>
              </a:rPr>
              <a:t>right</a:t>
            </a:r>
            <a:r>
              <a:rPr lang="sr-Latn-RS" altLang="en-US" sz="1800" dirty="0" smtClean="0"/>
              <a:t>.</a:t>
            </a:r>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520"/>
          <a:stretch/>
        </p:blipFill>
        <p:spPr bwMode="auto">
          <a:xfrm>
            <a:off x="547688" y="4124960"/>
            <a:ext cx="7116762" cy="83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804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Histogram (2)</a:t>
            </a:r>
            <a:endParaRPr lang="en-GB" altLang="en-US" dirty="0" smtClean="0"/>
          </a:p>
        </p:txBody>
      </p:sp>
      <p:sp>
        <p:nvSpPr>
          <p:cNvPr id="10243" name="Rectangle 1"/>
          <p:cNvSpPr>
            <a:spLocks noChangeArrowheads="1"/>
          </p:cNvSpPr>
          <p:nvPr/>
        </p:nvSpPr>
        <p:spPr bwMode="auto">
          <a:xfrm>
            <a:off x="549275" y="1479233"/>
            <a:ext cx="848360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Rešenje (nastavak).</a:t>
            </a:r>
            <a:r>
              <a:rPr lang="sr-Latn-RS" altLang="en-US" sz="1800" dirty="0" smtClean="0"/>
              <a:t> Rezultat primene </a:t>
            </a:r>
            <a:r>
              <a:rPr lang="sr-Latn-RS" altLang="en-US" sz="1800" dirty="0" smtClean="0">
                <a:solidFill>
                  <a:schemeClr val="accent5">
                    <a:lumMod val="25000"/>
                  </a:schemeClr>
                </a:solidFill>
              </a:rPr>
              <a:t>hist </a:t>
            </a:r>
            <a:r>
              <a:rPr lang="sr-Latn-RS" altLang="en-US" sz="1800" dirty="0" smtClean="0"/>
              <a:t>funkcije je sledeći dijagram:</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905"/>
          <a:stretch/>
        </p:blipFill>
        <p:spPr bwMode="auto">
          <a:xfrm>
            <a:off x="593725" y="1910080"/>
            <a:ext cx="7015163" cy="4531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201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Histogram (3)</a:t>
            </a:r>
            <a:endParaRPr lang="en-GB" altLang="en-US" dirty="0" smtClean="0"/>
          </a:p>
        </p:txBody>
      </p:sp>
      <p:sp>
        <p:nvSpPr>
          <p:cNvPr id="10243" name="Rectangle 1"/>
          <p:cNvSpPr>
            <a:spLocks noChangeArrowheads="1"/>
          </p:cNvSpPr>
          <p:nvPr/>
        </p:nvSpPr>
        <p:spPr bwMode="auto">
          <a:xfrm>
            <a:off x="549275" y="1479233"/>
            <a:ext cx="848360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histogram za trajanje erupcija (tj. promenljivu </a:t>
            </a:r>
            <a:r>
              <a:rPr lang="sr-Latn-RS" altLang="en-US" sz="1800" dirty="0" smtClean="0">
                <a:solidFill>
                  <a:schemeClr val="accent5">
                    <a:lumMod val="25000"/>
                  </a:schemeClr>
                </a:solidFill>
              </a:rPr>
              <a:t>eruptions</a:t>
            </a:r>
            <a:r>
              <a:rPr lang="sr-Latn-RS" altLang="en-US" sz="1800" dirty="0" smtClean="0"/>
              <a:t>)</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 Histogram treba da bude obojen, treba da sadrži naslov i legendu uz apscisu (Ox osu).</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Za određivanje histograma, primenjuje se </a:t>
            </a:r>
            <a:r>
              <a:rPr lang="sr-Latn-RS" altLang="en-US" sz="1800" dirty="0" smtClean="0">
                <a:solidFill>
                  <a:schemeClr val="accent5">
                    <a:lumMod val="25000"/>
                  </a:schemeClr>
                </a:solidFill>
              </a:rPr>
              <a:t>hist</a:t>
            </a:r>
            <a:r>
              <a:rPr lang="sr-Latn-RS" altLang="en-US" sz="1800" dirty="0" smtClean="0"/>
              <a:t> funkcija. </a:t>
            </a:r>
            <a:br>
              <a:rPr lang="sr-Latn-RS" altLang="en-US" sz="1800" dirty="0" smtClean="0"/>
            </a:br>
            <a:r>
              <a:rPr lang="sr-Latn-RS" altLang="en-US" sz="1800" dirty="0" smtClean="0"/>
              <a:t>Podešavanjem imenovanog argumenta </a:t>
            </a:r>
            <a:r>
              <a:rPr lang="sr-Latn-RS" altLang="en-US" sz="1800" dirty="0" smtClean="0">
                <a:solidFill>
                  <a:schemeClr val="accent5">
                    <a:lumMod val="25000"/>
                  </a:schemeClr>
                </a:solidFill>
              </a:rPr>
              <a:t>col</a:t>
            </a:r>
            <a:r>
              <a:rPr lang="sr-Latn-RS" altLang="en-US" sz="1800" dirty="0" smtClean="0"/>
              <a:t> se definiše koja paleta boja se koristi za bojenje stubova histograma.</a:t>
            </a:r>
            <a:br>
              <a:rPr lang="sr-Latn-RS" altLang="en-US" sz="1800" dirty="0" smtClean="0"/>
            </a:br>
            <a:r>
              <a:rPr lang="sr-Latn-RS" altLang="en-US" sz="1800" dirty="0" smtClean="0"/>
              <a:t>Podešavanjem vrednosti za imenovani argument </a:t>
            </a:r>
            <a:r>
              <a:rPr lang="sr-Latn-RS" altLang="en-US" sz="1800" dirty="0" smtClean="0">
                <a:solidFill>
                  <a:schemeClr val="accent5">
                    <a:lumMod val="25000"/>
                  </a:schemeClr>
                </a:solidFill>
              </a:rPr>
              <a:t>main</a:t>
            </a:r>
            <a:r>
              <a:rPr lang="sr-Latn-RS" altLang="en-US" sz="1800" dirty="0" smtClean="0"/>
              <a:t> postiže se postavljanje naslova histograma, a legenda uz Ox osu se postavlja korišćenjem imenovanog argumenta </a:t>
            </a:r>
            <a:r>
              <a:rPr lang="sr-Latn-RS" altLang="en-US" sz="1800" dirty="0" smtClean="0">
                <a:solidFill>
                  <a:schemeClr val="accent5">
                    <a:lumMod val="25000"/>
                  </a:schemeClr>
                </a:solidFill>
              </a:rPr>
              <a:t>xlab</a:t>
            </a:r>
            <a:r>
              <a:rPr lang="sr-Latn-RS" altLang="en-US" sz="1800" dirty="0" smtClean="0"/>
              <a:t>. </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p:txBody>
      </p:sp>
      <p:grpSp>
        <p:nvGrpSpPr>
          <p:cNvPr id="2" name="Group 1"/>
          <p:cNvGrpSpPr/>
          <p:nvPr/>
        </p:nvGrpSpPr>
        <p:grpSpPr>
          <a:xfrm>
            <a:off x="536575" y="4257040"/>
            <a:ext cx="7094538" cy="1805940"/>
            <a:chOff x="536575" y="2346960"/>
            <a:chExt cx="7094538" cy="180594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540" b="16960"/>
            <a:stretch/>
          </p:blipFill>
          <p:spPr bwMode="auto">
            <a:xfrm>
              <a:off x="536575" y="2346960"/>
              <a:ext cx="7050088" cy="120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3530600"/>
              <a:ext cx="70834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27809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sr-Latn-CS" altLang="en-US" smtClean="0"/>
              <a:t>Deskriptivna statistika</a:t>
            </a:r>
          </a:p>
        </p:txBody>
      </p:sp>
      <p:sp>
        <p:nvSpPr>
          <p:cNvPr id="5123" name="Rectangle 1"/>
          <p:cNvSpPr>
            <a:spLocks noChangeArrowheads="1"/>
          </p:cNvSpPr>
          <p:nvPr/>
        </p:nvSpPr>
        <p:spPr bwMode="auto">
          <a:xfrm>
            <a:off x="579438" y="1393825"/>
            <a:ext cx="8564562"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ct val="0"/>
              </a:spcBef>
              <a:spcAft>
                <a:spcPts val="600"/>
              </a:spcAft>
              <a:buClrTx/>
              <a:buFontTx/>
              <a:buNone/>
            </a:pPr>
            <a:r>
              <a:rPr lang="en-US" altLang="en-US" sz="1800" dirty="0" err="1"/>
              <a:t>Deskriptivna</a:t>
            </a:r>
            <a:r>
              <a:rPr lang="en-US" altLang="en-US" sz="1800" dirty="0"/>
              <a:t> </a:t>
            </a:r>
            <a:r>
              <a:rPr lang="en-US" altLang="en-US" sz="1800" dirty="0" err="1"/>
              <a:t>statistika</a:t>
            </a:r>
            <a:r>
              <a:rPr lang="en-US" altLang="en-US" sz="1800" dirty="0"/>
              <a:t> </a:t>
            </a:r>
            <a:r>
              <a:rPr lang="en-US" altLang="en-US" sz="1800" dirty="0" err="1"/>
              <a:t>sadrži</a:t>
            </a:r>
            <a:r>
              <a:rPr lang="en-US" altLang="en-US" sz="1800" dirty="0"/>
              <a:t> </a:t>
            </a:r>
            <a:r>
              <a:rPr lang="en-US" altLang="en-US" sz="1800" dirty="0" err="1"/>
              <a:t>metode</a:t>
            </a:r>
            <a:r>
              <a:rPr lang="en-US" altLang="en-US" sz="1800" dirty="0"/>
              <a:t> </a:t>
            </a:r>
            <a:r>
              <a:rPr lang="en-US" altLang="en-US" sz="1800" dirty="0" err="1"/>
              <a:t>i</a:t>
            </a:r>
            <a:r>
              <a:rPr lang="en-US" altLang="en-US" sz="1800" dirty="0"/>
              <a:t> procedure </a:t>
            </a:r>
            <a:r>
              <a:rPr lang="en-US" altLang="en-US" sz="1800" dirty="0" err="1"/>
              <a:t>za</a:t>
            </a:r>
            <a:r>
              <a:rPr lang="en-US" altLang="en-US" sz="1800" dirty="0"/>
              <a:t> </a:t>
            </a:r>
            <a:r>
              <a:rPr lang="en-US" altLang="en-US" sz="1800" dirty="0" err="1"/>
              <a:t>prezentovanje</a:t>
            </a:r>
            <a:r>
              <a:rPr lang="en-US" altLang="en-US" sz="1800" dirty="0"/>
              <a:t> </a:t>
            </a:r>
            <a:r>
              <a:rPr lang="en-US" altLang="en-US" sz="1800" dirty="0" err="1"/>
              <a:t>i</a:t>
            </a:r>
            <a:r>
              <a:rPr lang="en-US" altLang="en-US" sz="1800" dirty="0"/>
              <a:t> </a:t>
            </a:r>
            <a:r>
              <a:rPr lang="en-US" altLang="en-US" sz="1800" dirty="0" err="1"/>
              <a:t>sumiranje</a:t>
            </a:r>
            <a:r>
              <a:rPr lang="en-US" altLang="en-US" sz="1800" dirty="0"/>
              <a:t> </a:t>
            </a:r>
            <a:r>
              <a:rPr lang="en-US" altLang="en-US" sz="1800" dirty="0" err="1"/>
              <a:t>podataka</a:t>
            </a:r>
            <a:r>
              <a:rPr lang="en-US" altLang="en-US" sz="1800" dirty="0" smtClean="0"/>
              <a:t>.</a:t>
            </a:r>
            <a:endParaRPr lang="sr-Latn-RS" altLang="en-US" sz="1800" dirty="0" smtClean="0"/>
          </a:p>
          <a:p>
            <a:pPr eaLnBrk="1" hangingPunct="1">
              <a:spcBef>
                <a:spcPct val="0"/>
              </a:spcBef>
              <a:spcAft>
                <a:spcPts val="600"/>
              </a:spcAft>
              <a:buClrTx/>
              <a:buFontTx/>
              <a:buNone/>
            </a:pPr>
            <a:endParaRPr lang="en-US" altLang="en-US" sz="800" dirty="0"/>
          </a:p>
          <a:p>
            <a:pPr eaLnBrk="1" hangingPunct="1">
              <a:spcBef>
                <a:spcPct val="0"/>
              </a:spcBef>
              <a:spcAft>
                <a:spcPts val="600"/>
              </a:spcAft>
              <a:buClrTx/>
              <a:buFontTx/>
              <a:buNone/>
            </a:pPr>
            <a:r>
              <a:rPr lang="en-US" altLang="en-US" sz="1800" dirty="0" err="1"/>
              <a:t>Svrha</a:t>
            </a:r>
            <a:r>
              <a:rPr lang="en-US" altLang="en-US" sz="1800" dirty="0"/>
              <a:t> </a:t>
            </a:r>
            <a:r>
              <a:rPr lang="en-US" altLang="en-US" sz="1800" dirty="0" err="1"/>
              <a:t>deskriptivne</a:t>
            </a:r>
            <a:r>
              <a:rPr lang="en-US" altLang="en-US" sz="1800" dirty="0"/>
              <a:t> </a:t>
            </a:r>
            <a:r>
              <a:rPr lang="en-US" altLang="en-US" sz="1800" dirty="0" err="1"/>
              <a:t>statistike</a:t>
            </a:r>
            <a:r>
              <a:rPr lang="en-US" altLang="en-US" sz="1800" dirty="0"/>
              <a:t> je da </a:t>
            </a:r>
            <a:r>
              <a:rPr lang="en-US" altLang="en-US" sz="1800" dirty="0" err="1"/>
              <a:t>pomoću</a:t>
            </a:r>
            <a:r>
              <a:rPr lang="en-US" altLang="en-US" sz="1800" dirty="0"/>
              <a:t> </a:t>
            </a:r>
            <a:r>
              <a:rPr lang="en-US" altLang="en-US" sz="1800" dirty="0" err="1"/>
              <a:t>nekoliko</a:t>
            </a:r>
            <a:r>
              <a:rPr lang="en-US" altLang="en-US" sz="1800" dirty="0"/>
              <a:t> </a:t>
            </a:r>
            <a:r>
              <a:rPr lang="en-US" altLang="en-US" sz="1800" dirty="0" err="1"/>
              <a:t>brojeva</a:t>
            </a:r>
            <a:r>
              <a:rPr lang="en-US" altLang="en-US" sz="1800" dirty="0"/>
              <a:t> </a:t>
            </a:r>
            <a:r>
              <a:rPr lang="en-US" altLang="en-US" sz="1800" dirty="0" err="1"/>
              <a:t>opiše</a:t>
            </a:r>
            <a:r>
              <a:rPr lang="en-US" altLang="en-US" sz="1800" dirty="0"/>
              <a:t> </a:t>
            </a:r>
            <a:r>
              <a:rPr lang="en-US" altLang="en-US" sz="1800" dirty="0" err="1"/>
              <a:t>značenje</a:t>
            </a:r>
            <a:r>
              <a:rPr lang="en-US" altLang="en-US" sz="1800" dirty="0"/>
              <a:t> </a:t>
            </a:r>
            <a:r>
              <a:rPr lang="en-US" altLang="en-US" sz="1800" dirty="0" err="1"/>
              <a:t>podataka</a:t>
            </a:r>
            <a:r>
              <a:rPr lang="en-US" altLang="en-US" sz="1800" dirty="0"/>
              <a:t> </a:t>
            </a:r>
            <a:r>
              <a:rPr lang="en-US" altLang="en-US" sz="1800" dirty="0" err="1"/>
              <a:t>koji</a:t>
            </a:r>
            <a:r>
              <a:rPr lang="en-US" altLang="en-US" sz="1800" dirty="0"/>
              <a:t> </a:t>
            </a:r>
            <a:r>
              <a:rPr lang="en-US" altLang="en-US" sz="1800" dirty="0" err="1"/>
              <a:t>stoje</a:t>
            </a:r>
            <a:r>
              <a:rPr lang="en-US" altLang="en-US" sz="1800" dirty="0"/>
              <a:t> </a:t>
            </a:r>
            <a:r>
              <a:rPr lang="en-US" altLang="en-US" sz="1800" dirty="0" err="1"/>
              <a:t>iza</a:t>
            </a:r>
            <a:r>
              <a:rPr lang="en-US" altLang="en-US" sz="1800" dirty="0"/>
              <a:t> </a:t>
            </a:r>
            <a:r>
              <a:rPr lang="en-US" altLang="en-US" sz="1800" dirty="0" err="1"/>
              <a:t>njih</a:t>
            </a:r>
            <a:r>
              <a:rPr lang="en-US" altLang="en-US" sz="1800" dirty="0"/>
              <a:t>. </a:t>
            </a:r>
            <a:r>
              <a:rPr lang="en-US" altLang="en-US" sz="1800" dirty="0" err="1"/>
              <a:t>Podaci</a:t>
            </a:r>
            <a:r>
              <a:rPr lang="en-US" altLang="en-US" sz="1800" dirty="0"/>
              <a:t> se</a:t>
            </a:r>
            <a:r>
              <a:rPr lang="sr-Latn-RS" altLang="en-US" sz="1800" dirty="0"/>
              <a:t> </a:t>
            </a:r>
            <a:r>
              <a:rPr lang="en-US" altLang="en-US" sz="1800" dirty="0" err="1"/>
              <a:t>dobijaju</a:t>
            </a:r>
            <a:r>
              <a:rPr lang="en-US" altLang="en-US" sz="1800" dirty="0"/>
              <a:t> </a:t>
            </a:r>
            <a:r>
              <a:rPr lang="en-US" altLang="en-US" sz="1800" dirty="0" err="1"/>
              <a:t>na</a:t>
            </a:r>
            <a:r>
              <a:rPr lang="en-US" altLang="en-US" sz="1800" dirty="0"/>
              <a:t> </a:t>
            </a:r>
            <a:r>
              <a:rPr lang="en-US" altLang="en-US" sz="1800" dirty="0" err="1"/>
              <a:t>osnovu</a:t>
            </a:r>
            <a:r>
              <a:rPr lang="en-US" altLang="en-US" sz="1800" dirty="0"/>
              <a:t> </a:t>
            </a:r>
            <a:r>
              <a:rPr lang="en-US" altLang="en-US" sz="1800" dirty="0" err="1"/>
              <a:t>opservacija</a:t>
            </a:r>
            <a:r>
              <a:rPr lang="en-US" altLang="en-US" sz="1800" dirty="0"/>
              <a:t> </a:t>
            </a:r>
            <a:r>
              <a:rPr lang="en-US" altLang="en-US" sz="1800" dirty="0" err="1"/>
              <a:t>na</a:t>
            </a:r>
            <a:r>
              <a:rPr lang="en-US" altLang="en-US" sz="1800" dirty="0"/>
              <a:t> </a:t>
            </a:r>
            <a:r>
              <a:rPr lang="en-US" altLang="en-US" sz="1800" dirty="0" err="1"/>
              <a:t>skupu</a:t>
            </a:r>
            <a:r>
              <a:rPr lang="en-US" altLang="en-US" sz="1800" dirty="0"/>
              <a:t> </a:t>
            </a:r>
            <a:r>
              <a:rPr lang="en-US" altLang="en-US" sz="1800" dirty="0" err="1"/>
              <a:t>različitih</a:t>
            </a:r>
            <a:r>
              <a:rPr lang="en-US" altLang="en-US" sz="1800" dirty="0"/>
              <a:t> </a:t>
            </a:r>
            <a:r>
              <a:rPr lang="en-US" altLang="en-US" sz="1800" dirty="0" err="1"/>
              <a:t>slučajeva</a:t>
            </a:r>
            <a:r>
              <a:rPr lang="en-US" altLang="en-US" sz="1800" dirty="0"/>
              <a:t> </a:t>
            </a:r>
            <a:r>
              <a:rPr lang="en-US" altLang="en-US" sz="1800" dirty="0" err="1"/>
              <a:t>koji</a:t>
            </a:r>
            <a:r>
              <a:rPr lang="en-US" altLang="en-US" sz="1800" dirty="0"/>
              <a:t> </a:t>
            </a:r>
            <a:r>
              <a:rPr lang="en-US" altLang="en-US" sz="1800" dirty="0" err="1"/>
              <a:t>mogu</a:t>
            </a:r>
            <a:r>
              <a:rPr lang="en-US" altLang="en-US" sz="1800" dirty="0"/>
              <a:t> </a:t>
            </a:r>
            <a:r>
              <a:rPr lang="en-US" altLang="en-US" sz="1800" dirty="0" err="1"/>
              <a:t>biti</a:t>
            </a:r>
            <a:r>
              <a:rPr lang="en-US" altLang="en-US" sz="1800" dirty="0"/>
              <a:t> </a:t>
            </a:r>
            <a:r>
              <a:rPr lang="en-US" altLang="en-US" sz="1800" dirty="0" err="1"/>
              <a:t>ljudi</a:t>
            </a:r>
            <a:r>
              <a:rPr lang="en-US" altLang="en-US" sz="1800" dirty="0"/>
              <a:t>, </a:t>
            </a:r>
            <a:r>
              <a:rPr lang="en-US" altLang="en-US" sz="1800" dirty="0" err="1"/>
              <a:t>životinje</a:t>
            </a:r>
            <a:r>
              <a:rPr lang="en-US" altLang="en-US" sz="1800" dirty="0"/>
              <a:t>, </a:t>
            </a:r>
            <a:r>
              <a:rPr lang="en-US" altLang="en-US" sz="1800" dirty="0" err="1"/>
              <a:t>gradovi</a:t>
            </a:r>
            <a:r>
              <a:rPr lang="en-US" altLang="en-US" sz="1800" dirty="0"/>
              <a:t>, </a:t>
            </a:r>
            <a:r>
              <a:rPr lang="en-US" altLang="en-US" sz="1800" dirty="0" err="1"/>
              <a:t>škole</a:t>
            </a:r>
            <a:r>
              <a:rPr lang="en-US" altLang="en-US" sz="1800" dirty="0"/>
              <a:t>, </a:t>
            </a:r>
            <a:r>
              <a:rPr lang="en-US" altLang="en-US" sz="1800" dirty="0" err="1"/>
              <a:t>različiti</a:t>
            </a:r>
            <a:r>
              <a:rPr lang="sr-Latn-RS" altLang="en-US" sz="1800" dirty="0"/>
              <a:t> </a:t>
            </a:r>
            <a:r>
              <a:rPr lang="vi-VN" altLang="en-US" sz="1800" dirty="0"/>
              <a:t>događaji ili neka kombinacija svega navedenog</a:t>
            </a:r>
            <a:r>
              <a:rPr lang="vi-VN" altLang="en-US" sz="1800" dirty="0" smtClean="0"/>
              <a:t>.</a:t>
            </a:r>
            <a:endParaRPr lang="sr-Latn-RS" altLang="en-US" sz="1800" dirty="0" smtClean="0"/>
          </a:p>
          <a:p>
            <a:pPr eaLnBrk="1" hangingPunct="1">
              <a:spcBef>
                <a:spcPct val="0"/>
              </a:spcBef>
              <a:spcAft>
                <a:spcPts val="600"/>
              </a:spcAft>
              <a:buClrTx/>
              <a:buFontTx/>
              <a:buNone/>
            </a:pPr>
            <a:endParaRPr lang="vi-VN" altLang="en-US" sz="800" dirty="0"/>
          </a:p>
          <a:p>
            <a:pPr eaLnBrk="1" hangingPunct="1">
              <a:spcBef>
                <a:spcPct val="0"/>
              </a:spcBef>
              <a:spcAft>
                <a:spcPts val="600"/>
              </a:spcAft>
              <a:buClrTx/>
              <a:buFontTx/>
              <a:buNone/>
            </a:pPr>
            <a:r>
              <a:rPr lang="en-US" altLang="en-US" sz="1800" dirty="0" err="1"/>
              <a:t>Deskriptivna</a:t>
            </a:r>
            <a:r>
              <a:rPr lang="en-US" altLang="en-US" sz="1800" dirty="0"/>
              <a:t> </a:t>
            </a:r>
            <a:r>
              <a:rPr lang="en-US" altLang="en-US" sz="1800" dirty="0" err="1"/>
              <a:t>statistika</a:t>
            </a:r>
            <a:r>
              <a:rPr lang="en-US" altLang="en-US" sz="1800" dirty="0"/>
              <a:t> je </a:t>
            </a:r>
            <a:r>
              <a:rPr lang="en-US" altLang="en-US" sz="1800" dirty="0" err="1"/>
              <a:t>obično</a:t>
            </a:r>
            <a:r>
              <a:rPr lang="en-US" altLang="en-US" sz="1800" dirty="0"/>
              <a:t> </a:t>
            </a:r>
            <a:r>
              <a:rPr lang="en-US" altLang="en-US" sz="1800" dirty="0" err="1"/>
              <a:t>prvi</a:t>
            </a:r>
            <a:r>
              <a:rPr lang="en-US" altLang="en-US" sz="1800" dirty="0"/>
              <a:t> </a:t>
            </a:r>
            <a:r>
              <a:rPr lang="en-US" altLang="en-US" sz="1800" dirty="0" err="1"/>
              <a:t>korak</a:t>
            </a:r>
            <a:r>
              <a:rPr lang="en-US" altLang="en-US" sz="1800" dirty="0"/>
              <a:t> u </a:t>
            </a:r>
            <a:r>
              <a:rPr lang="en-US" altLang="en-US" sz="1800" dirty="0" err="1"/>
              <a:t>analizi</a:t>
            </a:r>
            <a:r>
              <a:rPr lang="en-US" altLang="en-US" sz="1800" dirty="0"/>
              <a:t> </a:t>
            </a:r>
            <a:r>
              <a:rPr lang="en-US" altLang="en-US" sz="1800" dirty="0" err="1"/>
              <a:t>podataka</a:t>
            </a:r>
            <a:r>
              <a:rPr lang="en-US" altLang="en-US" sz="1800" dirty="0"/>
              <a:t>, a </a:t>
            </a:r>
            <a:r>
              <a:rPr lang="en-US" altLang="en-US" sz="1800" dirty="0" err="1"/>
              <a:t>služi</a:t>
            </a:r>
            <a:r>
              <a:rPr lang="en-US" altLang="en-US" sz="1800" dirty="0"/>
              <a:t> </a:t>
            </a:r>
            <a:r>
              <a:rPr lang="en-US" altLang="en-US" sz="1800" dirty="0" err="1"/>
              <a:t>za</a:t>
            </a:r>
            <a:r>
              <a:rPr lang="en-US" altLang="en-US" sz="1800" dirty="0"/>
              <a:t> </a:t>
            </a:r>
            <a:r>
              <a:rPr lang="en-US" altLang="en-US" sz="1800" dirty="0" err="1">
                <a:solidFill>
                  <a:srgbClr val="333399"/>
                </a:solidFill>
              </a:rPr>
              <a:t>opisivanje</a:t>
            </a:r>
            <a:r>
              <a:rPr lang="en-US" altLang="en-US" sz="1800" dirty="0"/>
              <a:t> </a:t>
            </a:r>
            <a:r>
              <a:rPr lang="en-US" altLang="en-US" sz="1800" dirty="0" err="1"/>
              <a:t>prikupljenih</a:t>
            </a:r>
            <a:r>
              <a:rPr lang="en-US" altLang="en-US" sz="1800" dirty="0"/>
              <a:t> </a:t>
            </a:r>
            <a:r>
              <a:rPr lang="en-US" altLang="en-US" sz="1800" dirty="0" err="1"/>
              <a:t>podataka</a:t>
            </a:r>
            <a:r>
              <a:rPr lang="en-US" altLang="en-US" sz="1800" dirty="0"/>
              <a:t>.</a:t>
            </a:r>
          </a:p>
          <a:p>
            <a:pPr eaLnBrk="1" hangingPunct="1">
              <a:spcBef>
                <a:spcPct val="0"/>
              </a:spcBef>
              <a:spcAft>
                <a:spcPts val="600"/>
              </a:spcAft>
              <a:buClrTx/>
              <a:buFontTx/>
              <a:buNone/>
            </a:pPr>
            <a:endParaRPr lang="sr-Latn-RS" altLang="en-US" sz="800" dirty="0" smtClean="0"/>
          </a:p>
          <a:p>
            <a:pPr eaLnBrk="1" hangingPunct="1">
              <a:spcBef>
                <a:spcPct val="0"/>
              </a:spcBef>
              <a:spcAft>
                <a:spcPts val="600"/>
              </a:spcAft>
              <a:buClrTx/>
              <a:buFontTx/>
              <a:buNone/>
            </a:pPr>
            <a:r>
              <a:rPr lang="vi-VN" altLang="en-US" sz="1800" dirty="0" smtClean="0"/>
              <a:t>Deskriptivna </a:t>
            </a:r>
            <a:r>
              <a:rPr lang="vi-VN" altLang="en-US" sz="1800" dirty="0"/>
              <a:t>statistika obično prethodi statističkom zaključivanju i predviđanju, ali može biti i krajnji cilj statističke</a:t>
            </a:r>
            <a:r>
              <a:rPr lang="sr-Latn-RS" altLang="en-US" sz="1800" dirty="0"/>
              <a:t> </a:t>
            </a:r>
            <a:r>
              <a:rPr lang="vi-VN" altLang="en-US" sz="1800" dirty="0"/>
              <a:t>analize. Izvođenjem zaključaka se bavi drugo područje statistike koje se zove statistika zaključivanja.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Histogram (4)</a:t>
            </a:r>
            <a:endParaRPr lang="en-GB" altLang="en-US" dirty="0" smtClean="0"/>
          </a:p>
        </p:txBody>
      </p:sp>
      <p:sp>
        <p:nvSpPr>
          <p:cNvPr id="10243" name="Rectangle 1"/>
          <p:cNvSpPr>
            <a:spLocks noChangeArrowheads="1"/>
          </p:cNvSpPr>
          <p:nvPr/>
        </p:nvSpPr>
        <p:spPr bwMode="auto">
          <a:xfrm>
            <a:off x="549275" y="1479233"/>
            <a:ext cx="8483600" cy="24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Rešenje (nastavak).</a:t>
            </a:r>
            <a:r>
              <a:rPr lang="sr-Latn-RS" altLang="en-US" sz="1800" dirty="0" smtClean="0"/>
              <a:t> Rezultat primene </a:t>
            </a:r>
            <a:r>
              <a:rPr lang="sr-Latn-RS" altLang="en-US" sz="1800" dirty="0" smtClean="0">
                <a:solidFill>
                  <a:schemeClr val="accent5">
                    <a:lumMod val="25000"/>
                  </a:schemeClr>
                </a:solidFill>
              </a:rPr>
              <a:t>hist </a:t>
            </a:r>
            <a:r>
              <a:rPr lang="sr-Latn-RS" altLang="en-US" sz="1800" dirty="0" smtClean="0"/>
              <a:t>funkcije sa ovim argumentima je sledeći dijagram:</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275"/>
          <a:stretch/>
        </p:blipFill>
        <p:spPr bwMode="auto">
          <a:xfrm>
            <a:off x="557213" y="2192339"/>
            <a:ext cx="7050087" cy="455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7545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Histogram (5)</a:t>
            </a:r>
            <a:endParaRPr lang="en-GB" altLang="en-US" dirty="0" smtClean="0"/>
          </a:p>
        </p:txBody>
      </p:sp>
      <p:sp>
        <p:nvSpPr>
          <p:cNvPr id="10243" name="Rectangle 1"/>
          <p:cNvSpPr>
            <a:spLocks noChangeArrowheads="1"/>
          </p:cNvSpPr>
          <p:nvPr/>
        </p:nvSpPr>
        <p:spPr bwMode="auto">
          <a:xfrm>
            <a:off x="549275" y="1479233"/>
            <a:ext cx="848360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Zadatak 1.</a:t>
            </a:r>
            <a:r>
              <a:rPr lang="sr-Latn-RS" altLang="en-US" sz="1800" dirty="0"/>
              <a:t> Odrediti histogram </a:t>
            </a:r>
            <a:r>
              <a:rPr lang="sr-Latn-RS" altLang="en-US" sz="1800" dirty="0" smtClean="0"/>
              <a:t>za vreme čakanja </a:t>
            </a:r>
            <a:r>
              <a:rPr lang="sr-Latn-RS" altLang="en-US" sz="1800" dirty="0"/>
              <a:t>u okviru sa podacima faithful.</a:t>
            </a:r>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p:txBody>
      </p:sp>
    </p:spTree>
    <p:extLst>
      <p:ext uri="{BB962C8B-B14F-4D97-AF65-F5344CB8AC3E}">
        <p14:creationId xmlns:p14="http://schemas.microsoft.com/office/powerpoint/2010/main" val="2467930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sr-Latn-RS" altLang="en-US" sz="2400" dirty="0" smtClean="0"/>
              <a:t>Relativna raspodela frekfencija kod kvantitativnih podataka</a:t>
            </a:r>
            <a:endParaRPr lang="en-GB" altLang="en-US" sz="2400" dirty="0" smtClean="0"/>
          </a:p>
        </p:txBody>
      </p:sp>
      <mc:AlternateContent xmlns:mc="http://schemas.openxmlformats.org/markup-compatibility/2006" xmlns:a14="http://schemas.microsoft.com/office/drawing/2010/main">
        <mc:Choice Requires="a14">
          <p:sp>
            <p:nvSpPr>
              <p:cNvPr id="10243" name="Rectangle 1"/>
              <p:cNvSpPr>
                <a:spLocks noChangeArrowheads="1"/>
              </p:cNvSpPr>
              <p:nvPr/>
            </p:nvSpPr>
            <p:spPr bwMode="auto">
              <a:xfrm>
                <a:off x="549275" y="1479233"/>
                <a:ext cx="8483600" cy="47530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Relativna raspodela frekfencija </a:t>
                </a:r>
                <a:r>
                  <a:rPr lang="sr-Latn-RS" altLang="en-US" sz="1800" dirty="0" smtClean="0"/>
                  <a:t>za promenljivu koja sadrži podatke je sumarni pregled </a:t>
                </a:r>
                <a:r>
                  <a:rPr lang="sr-Latn-RS" altLang="en-US" sz="1800" b="1" i="1" dirty="0" smtClean="0"/>
                  <a:t>učešća</a:t>
                </a:r>
                <a:r>
                  <a:rPr lang="sr-Latn-RS" altLang="en-US" sz="1800" dirty="0" smtClean="0"/>
                  <a:t> podataka u kolekciji kategorija koje se međusobno ne preklapaju.</a:t>
                </a:r>
              </a:p>
              <a:p>
                <a:pPr eaLnBrk="1" hangingPunct="1">
                  <a:spcBef>
                    <a:spcPts val="600"/>
                  </a:spcBef>
                  <a:buClrTx/>
                  <a:buFontTx/>
                  <a:buNone/>
                </a:pPr>
                <a:endParaRPr lang="sr-Latn-RS" altLang="en-US" sz="800" dirty="0"/>
              </a:p>
              <a:p>
                <a:pPr eaLnBrk="1" hangingPunct="1">
                  <a:spcBef>
                    <a:spcPts val="600"/>
                  </a:spcBef>
                  <a:buClrTx/>
                  <a:buFontTx/>
                  <a:buNone/>
                </a:pPr>
                <a:r>
                  <a:rPr lang="sr-Latn-RS" altLang="en-US" sz="1800" dirty="0" smtClean="0"/>
                  <a:t>Veza između frekfencije i relativne frekfencije je data sledećom formulom:</a:t>
                </a:r>
              </a:p>
              <a:p>
                <a:pPr eaLnBrk="1" hangingPunct="1">
                  <a:spcBef>
                    <a:spcPts val="600"/>
                  </a:spcBef>
                  <a:buClrTx/>
                  <a:buFontTx/>
                  <a:buNone/>
                </a:pPr>
                <a14:m>
                  <m:oMathPara xmlns:m="http://schemas.openxmlformats.org/officeDocument/2006/math">
                    <m:oMathParaPr>
                      <m:jc m:val="centerGroup"/>
                    </m:oMathParaPr>
                    <m:oMath xmlns:m="http://schemas.openxmlformats.org/officeDocument/2006/math">
                      <m:r>
                        <a:rPr lang="sr-Latn-RS" altLang="en-US" sz="1800" b="0" i="1" smtClean="0">
                          <a:latin typeface="Cambria Math"/>
                          <a:ea typeface="Cambria Math"/>
                        </a:rPr>
                        <m:t>𝑅𝑒𝑙𝑎𝑡𝑖𝑣𝑛𝑎</m:t>
                      </m:r>
                      <m:r>
                        <a:rPr lang="sr-Latn-RS" altLang="en-US" sz="1800" b="0" i="1" smtClean="0">
                          <a:latin typeface="Cambria Math"/>
                          <a:ea typeface="Cambria Math"/>
                        </a:rPr>
                        <m:t>_</m:t>
                      </m:r>
                      <m:r>
                        <a:rPr lang="sr-Latn-RS" altLang="en-US" sz="1800" b="0" i="1" smtClean="0">
                          <a:latin typeface="Cambria Math"/>
                          <a:ea typeface="Cambria Math"/>
                        </a:rPr>
                        <m:t>𝑓𝑟𝑒𝑘𝑓𝑒𝑛𝑐𝑖𝑗𝑎</m:t>
                      </m:r>
                      <m:r>
                        <a:rPr lang="sr-Latn-RS" altLang="en-US" sz="1800" b="0" i="1" smtClean="0">
                          <a:latin typeface="Cambria Math"/>
                          <a:ea typeface="Cambria Math"/>
                        </a:rPr>
                        <m:t>=</m:t>
                      </m:r>
                      <m:f>
                        <m:fPr>
                          <m:ctrlPr>
                            <a:rPr lang="sr-Latn-RS" altLang="en-US" sz="1800" i="1" smtClean="0">
                              <a:latin typeface="Cambria Math"/>
                              <a:ea typeface="Cambria Math"/>
                            </a:rPr>
                          </m:ctrlPr>
                        </m:fPr>
                        <m:num>
                          <m:r>
                            <a:rPr lang="sr-Latn-RS" altLang="en-US" sz="1800" b="0" i="1" smtClean="0">
                              <a:latin typeface="Cambria Math"/>
                              <a:ea typeface="Cambria Math"/>
                            </a:rPr>
                            <m:t>𝐹𝑟𝑒𝑘𝑓𝑒𝑛𝑐𝑖𝑗𝑎</m:t>
                          </m:r>
                        </m:num>
                        <m:den>
                          <m:r>
                            <a:rPr lang="sr-Latn-RS" altLang="en-US" sz="1800" b="0" i="1" smtClean="0">
                              <a:latin typeface="Cambria Math"/>
                              <a:ea typeface="Cambria Math"/>
                            </a:rPr>
                            <m:t>𝑉𝑒𝑙𝑖</m:t>
                          </m:r>
                          <m:r>
                            <a:rPr lang="sr-Latn-RS" altLang="en-US" sz="1800" b="0" i="1" smtClean="0">
                              <a:latin typeface="Cambria Math"/>
                              <a:ea typeface="Cambria Math"/>
                            </a:rPr>
                            <m:t>č</m:t>
                          </m:r>
                          <m:r>
                            <a:rPr lang="sr-Latn-RS" altLang="en-US" sz="1800" b="0" i="1" smtClean="0">
                              <a:latin typeface="Cambria Math"/>
                              <a:ea typeface="Cambria Math"/>
                            </a:rPr>
                            <m:t>𝑖𝑛𝑎</m:t>
                          </m:r>
                          <m:r>
                            <a:rPr lang="sr-Latn-RS" altLang="en-US" sz="1800" b="0" i="1" smtClean="0">
                              <a:latin typeface="Cambria Math"/>
                              <a:ea typeface="Cambria Math"/>
                            </a:rPr>
                            <m:t>_</m:t>
                          </m:r>
                          <m:r>
                            <a:rPr lang="sr-Latn-RS" altLang="en-US" sz="1800" b="0" i="1" smtClean="0">
                              <a:latin typeface="Cambria Math"/>
                              <a:ea typeface="Cambria Math"/>
                            </a:rPr>
                            <m:t>𝑢𝑧𝑜𝑟𝑘𝑎</m:t>
                          </m:r>
                        </m:den>
                      </m:f>
                    </m:oMath>
                  </m:oMathPara>
                </a14:m>
                <a:endParaRPr lang="sr-Latn-RS" altLang="en-US" sz="1800" dirty="0" smtClean="0"/>
              </a:p>
              <a:p>
                <a:pPr eaLnBrk="1" hangingPunct="1">
                  <a:spcBef>
                    <a:spcPts val="600"/>
                  </a:spcBef>
                  <a:buClrTx/>
                  <a:buFontTx/>
                  <a:buNone/>
                </a:pPr>
                <a:endParaRPr lang="sr-Latn-RS" altLang="en-US" sz="800" dirty="0" smtClean="0"/>
              </a:p>
              <a:p>
                <a:pPr eaLnBrk="1" hangingPunct="1">
                  <a:spcBef>
                    <a:spcPts val="600"/>
                  </a:spcBef>
                  <a:buClrTx/>
                  <a:buFontTx/>
                  <a:buNone/>
                </a:pPr>
                <a:r>
                  <a:rPr lang="sr-Latn-RS" altLang="en-US" sz="1800" b="1" dirty="0" smtClean="0"/>
                  <a:t>Primer</a:t>
                </a:r>
                <a:r>
                  <a:rPr lang="sr-Latn-RS" altLang="en-US" sz="1800" b="1" dirty="0"/>
                  <a:t>. </a:t>
                </a:r>
                <a:r>
                  <a:rPr lang="sr-Latn-RS" altLang="en-US" sz="1800" dirty="0" smtClean="0"/>
                  <a:t>U okviru </a:t>
                </a:r>
                <a:r>
                  <a:rPr lang="sr-Latn-RS" altLang="en-US" sz="1800" dirty="0"/>
                  <a:t>sa podacima </a:t>
                </a:r>
                <a:r>
                  <a:rPr lang="sr-Latn-RS" altLang="en-US" sz="1800" dirty="0" smtClean="0">
                    <a:solidFill>
                      <a:schemeClr val="accent5">
                        <a:lumMod val="25000"/>
                      </a:schemeClr>
                    </a:solidFill>
                  </a:rPr>
                  <a:t>faithful</a:t>
                </a:r>
                <a:r>
                  <a:rPr lang="sr-Latn-RS" altLang="en-US" sz="1800" dirty="0" smtClean="0"/>
                  <a:t>, relativna raspodela frekefencija za promenljivu </a:t>
                </a:r>
                <a:r>
                  <a:rPr lang="sr-Latn-RS" altLang="en-US" sz="1800" dirty="0" smtClean="0">
                    <a:solidFill>
                      <a:schemeClr val="accent5">
                        <a:lumMod val="25000"/>
                      </a:schemeClr>
                    </a:solidFill>
                  </a:rPr>
                  <a:t>duration </a:t>
                </a:r>
                <a:r>
                  <a:rPr lang="sr-Latn-RS" altLang="en-US" sz="1800" dirty="0" smtClean="0"/>
                  <a:t>je sumarni pregled frekfencija trajanja prema u skladu sa prihvaćenom klasifikacijom trajanja erupcija. </a:t>
                </a:r>
                <a:r>
                  <a:rPr lang="sr-Latn-RS" altLang="en-US" sz="1800" dirty="0"/>
                  <a:t/>
                </a:r>
                <a:br>
                  <a:rPr lang="sr-Latn-RS" altLang="en-US" sz="1800" dirty="0"/>
                </a:br>
                <a:r>
                  <a:rPr lang="sr-Latn-RS" altLang="en-US" sz="1800" b="1" dirty="0" smtClean="0"/>
                  <a:t>Problem.</a:t>
                </a:r>
                <a:r>
                  <a:rPr lang="sr-Latn-RS" altLang="en-US" sz="1800" dirty="0" smtClean="0"/>
                  <a:t> Odrediti relativnu raspodelu frekefencija za promenljivu </a:t>
                </a:r>
                <a:r>
                  <a:rPr lang="sr-Latn-RS" altLang="en-US" sz="1800" dirty="0">
                    <a:solidFill>
                      <a:schemeClr val="accent5">
                        <a:lumMod val="25000"/>
                      </a:schemeClr>
                    </a:solidFill>
                  </a:rPr>
                  <a:t>duration </a:t>
                </a:r>
                <a:r>
                  <a:rPr lang="sr-Latn-RS" altLang="en-US" sz="1800" dirty="0" smtClean="0"/>
                  <a:t>u </a:t>
                </a:r>
                <a:r>
                  <a:rPr lang="sr-Latn-RS" altLang="en-US" sz="1800" dirty="0"/>
                  <a:t>okviru sa podacima </a:t>
                </a:r>
                <a:r>
                  <a:rPr lang="sr-Latn-RS" altLang="en-US" sz="1800" dirty="0">
                    <a:solidFill>
                      <a:schemeClr val="accent5">
                        <a:lumMod val="25000"/>
                      </a:schemeClr>
                    </a:solidFill>
                  </a:rPr>
                  <a:t>faithful</a:t>
                </a:r>
                <a:r>
                  <a:rPr lang="sr-Latn-RS" altLang="en-US" sz="1800" dirty="0" smtClean="0"/>
                  <a:t>.</a:t>
                </a:r>
              </a:p>
              <a:p>
                <a:pPr eaLnBrk="1" hangingPunct="1">
                  <a:spcBef>
                    <a:spcPts val="600"/>
                  </a:spcBef>
                  <a:buClrTx/>
                  <a:buFontTx/>
                  <a:buNone/>
                </a:pPr>
                <a:r>
                  <a:rPr lang="sr-Latn-RS" altLang="en-US" sz="1800" b="1" dirty="0" smtClean="0"/>
                  <a:t>Rešenje.</a:t>
                </a:r>
                <a:r>
                  <a:rPr lang="sr-Latn-RS" altLang="en-US" sz="1800" dirty="0" smtClean="0"/>
                  <a:t> Radi određivanja relativne raspodele frekefencija za promenljivu </a:t>
                </a:r>
                <a:r>
                  <a:rPr lang="sr-Latn-RS" altLang="en-US" sz="1800" dirty="0" smtClean="0">
                    <a:solidFill>
                      <a:schemeClr val="accent5">
                        <a:lumMod val="25000"/>
                      </a:schemeClr>
                    </a:solidFill>
                  </a:rPr>
                  <a:t>duration</a:t>
                </a:r>
                <a:r>
                  <a:rPr lang="sr-Latn-RS" altLang="en-US" sz="1800" dirty="0" smtClean="0"/>
                  <a:t>, biće prvo određena raspodela frekfencija za promenljivu </a:t>
                </a:r>
                <a:r>
                  <a:rPr lang="sr-Latn-RS" altLang="en-US" sz="1800" dirty="0" smtClean="0">
                    <a:solidFill>
                      <a:schemeClr val="accent5">
                        <a:lumMod val="25000"/>
                      </a:schemeClr>
                    </a:solidFill>
                  </a:rPr>
                  <a:t>duration</a:t>
                </a:r>
                <a:r>
                  <a:rPr lang="sr-Latn-RS" altLang="en-US" sz="1800" dirty="0" smtClean="0"/>
                  <a:t>:</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mc:Choice>
        <mc:Fallback xmlns="">
          <p:sp>
            <p:nvSpPr>
              <p:cNvPr id="10243" name="Rectangle 1"/>
              <p:cNvSpPr>
                <a:spLocks noRot="1" noChangeAspect="1" noMove="1" noResize="1" noEditPoints="1" noAdjustHandles="1" noChangeArrowheads="1" noChangeShapeType="1" noTextEdit="1"/>
              </p:cNvSpPr>
              <p:nvPr/>
            </p:nvSpPr>
            <p:spPr bwMode="auto">
              <a:xfrm>
                <a:off x="549275" y="1479233"/>
                <a:ext cx="8483600" cy="4753096"/>
              </a:xfrm>
              <a:prstGeom prst="rect">
                <a:avLst/>
              </a:prstGeom>
              <a:blipFill rotWithShape="1">
                <a:blip r:embed="rId2"/>
                <a:stretch>
                  <a:fillRect l="-575" t="-642" r="-2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596" b="35702"/>
          <a:stretch/>
        </p:blipFill>
        <p:spPr bwMode="auto">
          <a:xfrm>
            <a:off x="531813" y="5476241"/>
            <a:ext cx="7151687" cy="105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933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1812" y="549275"/>
            <a:ext cx="8612187" cy="868363"/>
          </a:xfrm>
        </p:spPr>
        <p:txBody>
          <a:bodyPr/>
          <a:lstStyle/>
          <a:p>
            <a:r>
              <a:rPr lang="sr-Latn-RS" altLang="en-US" sz="2400" dirty="0" smtClean="0"/>
              <a:t>Relativna raspodela frekfencija kod </a:t>
            </a:r>
            <a:r>
              <a:rPr lang="sr-Latn-RS" altLang="en-US" sz="2400" dirty="0"/>
              <a:t>kvantitativnih </a:t>
            </a:r>
            <a:r>
              <a:rPr lang="sr-Latn-RS" altLang="en-US" sz="2400" dirty="0" smtClean="0"/>
              <a:t>podataka (2)</a:t>
            </a:r>
            <a:endParaRPr lang="en-GB" altLang="en-US" sz="2400" dirty="0" smtClean="0"/>
          </a:p>
        </p:txBody>
      </p:sp>
      <p:sp>
        <p:nvSpPr>
          <p:cNvPr id="10243" name="Rectangle 1"/>
          <p:cNvSpPr>
            <a:spLocks noChangeArrowheads="1"/>
          </p:cNvSpPr>
          <p:nvPr/>
        </p:nvSpPr>
        <p:spPr bwMode="auto">
          <a:xfrm>
            <a:off x="549275" y="1479233"/>
            <a:ext cx="84836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Rešenje(nastavak).</a:t>
            </a:r>
            <a:r>
              <a:rPr lang="sr-Latn-RS" altLang="en-US" sz="1800" dirty="0" smtClean="0"/>
              <a:t> </a:t>
            </a:r>
            <a:r>
              <a:rPr lang="en-US" altLang="en-US" sz="1800" dirty="0" smtClean="0"/>
              <a:t>da bi se </a:t>
            </a:r>
            <a:r>
              <a:rPr lang="en-US" altLang="en-US" sz="1800" dirty="0" err="1" smtClean="0"/>
              <a:t>odredila</a:t>
            </a:r>
            <a:r>
              <a:rPr lang="sr-Latn-RS" altLang="en-US" sz="1800" dirty="0" smtClean="0"/>
              <a:t> re</a:t>
            </a:r>
            <a:r>
              <a:rPr lang="en-US" altLang="en-US" sz="1800" dirty="0" err="1" smtClean="0"/>
              <a:t>lativna</a:t>
            </a:r>
            <a:r>
              <a:rPr lang="en-US" altLang="en-US" sz="1800" dirty="0" smtClean="0"/>
              <a:t> </a:t>
            </a:r>
            <a:r>
              <a:rPr lang="en-US" altLang="en-US" sz="1800" dirty="0" err="1" smtClean="0"/>
              <a:t>frekfencija</a:t>
            </a:r>
            <a:r>
              <a:rPr lang="en-US" altLang="en-US" sz="1800" dirty="0" smtClean="0"/>
              <a:t> </a:t>
            </a:r>
            <a:r>
              <a:rPr lang="sr-Latn-RS" altLang="en-US" sz="1800" dirty="0" smtClean="0"/>
              <a:t>trajanja erupcije</a:t>
            </a:r>
            <a:r>
              <a:rPr lang="en-US" altLang="en-US" sz="1800" dirty="0" smtClean="0"/>
              <a:t>, </a:t>
            </a:r>
            <a:r>
              <a:rPr lang="en-US" altLang="en-US" sz="1800" dirty="0" err="1" smtClean="0"/>
              <a:t>broj</a:t>
            </a:r>
            <a:r>
              <a:rPr lang="en-US" altLang="en-US" sz="1800" dirty="0" smtClean="0"/>
              <a:t> </a:t>
            </a:r>
            <a:r>
              <a:rPr lang="sr-Latn-RS" altLang="en-US" sz="1800" dirty="0" smtClean="0"/>
              <a:t>erupcija čije je trajanje u datom intervalu treba podeliti sa veličinom uzorka. Veličina uzorka se može odrediti primenom funkcije </a:t>
            </a:r>
            <a:r>
              <a:rPr lang="sr-Latn-RS" altLang="en-US" sz="1800" dirty="0" smtClean="0">
                <a:solidFill>
                  <a:schemeClr val="accent5">
                    <a:lumMod val="25000"/>
                  </a:schemeClr>
                </a:solidFill>
              </a:rPr>
              <a:t>nrow</a:t>
            </a:r>
            <a:r>
              <a:rPr lang="sr-Latn-RS" altLang="en-US" sz="1800" dirty="0" smtClean="0"/>
              <a:t> na okvir sa podacima.</a:t>
            </a:r>
          </a:p>
          <a:p>
            <a:pPr eaLnBrk="1" hangingPunct="1">
              <a:spcBef>
                <a:spcPts val="600"/>
              </a:spcBef>
              <a:buClrTx/>
              <a:buFontTx/>
              <a:buNone/>
            </a:pPr>
            <a:endParaRPr lang="sr-Latn-RS" altLang="en-US" sz="1800" b="1" dirty="0"/>
          </a:p>
          <a:p>
            <a:pPr eaLnBrk="1" hangingPunct="1">
              <a:spcBef>
                <a:spcPts val="600"/>
              </a:spcBef>
              <a:buClrTx/>
              <a:buFontTx/>
              <a:buNone/>
            </a:pPr>
            <a:r>
              <a:rPr lang="sr-Latn-RS" altLang="en-US" sz="1800" dirty="0" smtClean="0"/>
              <a:t>Na taj način, promenljiva </a:t>
            </a:r>
            <a:r>
              <a:rPr lang="sr-Latn-RS" altLang="en-US" sz="1800" dirty="0" smtClean="0">
                <a:solidFill>
                  <a:schemeClr val="accent5">
                    <a:lumMod val="25000"/>
                  </a:schemeClr>
                </a:solidFill>
              </a:rPr>
              <a:t>duration.relfreq </a:t>
            </a:r>
            <a:r>
              <a:rPr lang="sr-Latn-RS" altLang="en-US" sz="1800" dirty="0" smtClean="0"/>
              <a:t> sadrži relativnu frekfenciju ocena, tj. sledeće vrednosti:</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7931" b="3152"/>
          <a:stretch/>
        </p:blipFill>
        <p:spPr bwMode="auto">
          <a:xfrm>
            <a:off x="531813" y="2428241"/>
            <a:ext cx="7151687"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1387"/>
          <a:stretch/>
        </p:blipFill>
        <p:spPr bwMode="auto">
          <a:xfrm>
            <a:off x="531813" y="3362960"/>
            <a:ext cx="7053262" cy="147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80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1013" y="3268930"/>
            <a:ext cx="7161847" cy="1170991"/>
            <a:chOff x="481013" y="3289250"/>
            <a:chExt cx="7161847" cy="1170991"/>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596" b="35702"/>
            <a:stretch/>
          </p:blipFill>
          <p:spPr bwMode="auto">
            <a:xfrm>
              <a:off x="481013" y="3289250"/>
              <a:ext cx="7151687" cy="105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7931" b="3152"/>
            <a:stretch/>
          </p:blipFill>
          <p:spPr bwMode="auto">
            <a:xfrm>
              <a:off x="491173" y="4196081"/>
              <a:ext cx="7151687"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3594" b="2774"/>
          <a:stretch/>
        </p:blipFill>
        <p:spPr bwMode="auto">
          <a:xfrm>
            <a:off x="409575" y="4978400"/>
            <a:ext cx="7151688" cy="1879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a:xfrm>
            <a:off x="549275" y="549275"/>
            <a:ext cx="8594725" cy="868363"/>
          </a:xfrm>
        </p:spPr>
        <p:txBody>
          <a:bodyPr/>
          <a:lstStyle/>
          <a:p>
            <a:r>
              <a:rPr lang="sr-Latn-RS" altLang="en-US" sz="2400" dirty="0" smtClean="0"/>
              <a:t>Relativna raspodela frekfencija kod </a:t>
            </a:r>
            <a:r>
              <a:rPr lang="sr-Latn-RS" altLang="en-US" sz="2400" dirty="0"/>
              <a:t>kvantitativnih podataka </a:t>
            </a:r>
            <a:r>
              <a:rPr lang="sr-Latn-RS" altLang="en-US" sz="2400" dirty="0" smtClean="0"/>
              <a:t>(3)</a:t>
            </a:r>
            <a:endParaRPr lang="en-GB" altLang="en-US" sz="2400" dirty="0" smtClean="0"/>
          </a:p>
        </p:txBody>
      </p:sp>
      <p:sp>
        <p:nvSpPr>
          <p:cNvPr id="10243" name="Rectangle 1"/>
          <p:cNvSpPr>
            <a:spLocks noChangeArrowheads="1"/>
          </p:cNvSpPr>
          <p:nvPr/>
        </p:nvSpPr>
        <p:spPr bwMode="auto">
          <a:xfrm>
            <a:off x="549275" y="1479233"/>
            <a:ext cx="848360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Problem.</a:t>
            </a:r>
            <a:r>
              <a:rPr lang="sr-Latn-RS" altLang="en-US" sz="1800" dirty="0" smtClean="0"/>
              <a:t> Odrediti relativnu raspodelu frekefencija za promenljivu </a:t>
            </a:r>
            <a:r>
              <a:rPr lang="sr-Latn-RS" altLang="en-US" sz="1800" dirty="0" smtClean="0">
                <a:solidFill>
                  <a:schemeClr val="accent5">
                    <a:lumMod val="25000"/>
                  </a:schemeClr>
                </a:solidFill>
              </a:rPr>
              <a:t>duration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 tako da se relativne frekfence zaokruže na dve decimale.</a:t>
            </a:r>
          </a:p>
          <a:p>
            <a:pPr eaLnBrk="1" hangingPunct="1">
              <a:spcBef>
                <a:spcPts val="600"/>
              </a:spcBef>
              <a:buClrTx/>
              <a:buFontTx/>
              <a:buNone/>
            </a:pPr>
            <a:r>
              <a:rPr lang="sr-Latn-RS" altLang="en-US" sz="1800" dirty="0" smtClean="0"/>
              <a:t>Dobijene realtivne frekfencije prikazati u formi vrste i u formi kolone.</a:t>
            </a:r>
          </a:p>
          <a:p>
            <a:pPr eaLnBrk="1" hangingPunct="1">
              <a:spcBef>
                <a:spcPts val="600"/>
              </a:spcBef>
              <a:buClrTx/>
              <a:buFontTx/>
              <a:buNone/>
            </a:pPr>
            <a:r>
              <a:rPr lang="sr-Latn-RS" altLang="en-US" sz="1800" b="1" dirty="0" smtClean="0"/>
              <a:t>Rešenje.</a:t>
            </a:r>
            <a:r>
              <a:rPr lang="sr-Latn-RS" altLang="en-US" sz="1800" dirty="0" smtClean="0"/>
              <a:t> Relativne frekfencije se računaju na isti način kao u prethodnom primeru:</a:t>
            </a:r>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dirty="0" smtClean="0"/>
              <a:t>Korišćenjem funkcije </a:t>
            </a:r>
            <a:r>
              <a:rPr lang="sr-Latn-RS" altLang="en-US" sz="1800" dirty="0" smtClean="0">
                <a:solidFill>
                  <a:schemeClr val="accent5">
                    <a:lumMod val="25000"/>
                  </a:schemeClr>
                </a:solidFill>
              </a:rPr>
              <a:t>options</a:t>
            </a:r>
            <a:r>
              <a:rPr lang="sr-Latn-RS" altLang="en-US" sz="1800" dirty="0" smtClean="0"/>
              <a:t> sa imenovnim argumentom </a:t>
            </a:r>
            <a:r>
              <a:rPr lang="sr-Latn-RS" altLang="en-US" sz="1800" dirty="0" smtClean="0">
                <a:solidFill>
                  <a:schemeClr val="accent5">
                    <a:lumMod val="25000"/>
                  </a:schemeClr>
                </a:solidFill>
              </a:rPr>
              <a:t>digits </a:t>
            </a:r>
            <a:r>
              <a:rPr lang="sr-Latn-RS" altLang="en-US" sz="1800" dirty="0" smtClean="0"/>
              <a:t>se podešava broj cifara za prikaz: </a:t>
            </a:r>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  </a:t>
            </a:r>
            <a:endParaRPr lang="sr-Latn-RS" altLang="en-US" sz="1800" dirty="0"/>
          </a:p>
        </p:txBody>
      </p:sp>
    </p:spTree>
    <p:extLst>
      <p:ext uri="{BB962C8B-B14F-4D97-AF65-F5344CB8AC3E}">
        <p14:creationId xmlns:p14="http://schemas.microsoft.com/office/powerpoint/2010/main" val="3452390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49275" y="549275"/>
            <a:ext cx="8594725" cy="868363"/>
          </a:xfrm>
        </p:spPr>
        <p:txBody>
          <a:bodyPr/>
          <a:lstStyle/>
          <a:p>
            <a:r>
              <a:rPr lang="sr-Latn-RS" altLang="en-US" sz="2400" dirty="0" smtClean="0"/>
              <a:t>Relativna raspodela frekfencija kod </a:t>
            </a:r>
            <a:r>
              <a:rPr lang="sr-Latn-RS" altLang="en-US" sz="2400" dirty="0"/>
              <a:t>kvantitativnih podataka </a:t>
            </a:r>
            <a:r>
              <a:rPr lang="sr-Latn-RS" altLang="en-US" sz="2400" dirty="0" smtClean="0"/>
              <a:t>(4)</a:t>
            </a:r>
            <a:endParaRPr lang="en-GB" altLang="en-US" sz="2400" dirty="0" smtClean="0"/>
          </a:p>
        </p:txBody>
      </p:sp>
      <p:sp>
        <p:nvSpPr>
          <p:cNvPr id="10243" name="Rectangle 1"/>
          <p:cNvSpPr>
            <a:spLocks noChangeArrowheads="1"/>
          </p:cNvSpPr>
          <p:nvPr/>
        </p:nvSpPr>
        <p:spPr bwMode="auto">
          <a:xfrm>
            <a:off x="549275" y="1479233"/>
            <a:ext cx="8483600" cy="481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smtClean="0"/>
              <a:t>Rešenje (nastavak).</a:t>
            </a:r>
            <a:r>
              <a:rPr lang="sr-Latn-RS" altLang="en-US" sz="1800" dirty="0" smtClean="0"/>
              <a:t> Prikaz dobijenih rezultata u obliku kolone se postiže korišćenjem funkcije </a:t>
            </a:r>
            <a:r>
              <a:rPr lang="sr-Latn-RS" altLang="en-US" sz="1800" dirty="0" smtClean="0">
                <a:solidFill>
                  <a:schemeClr val="accent5">
                    <a:lumMod val="25000"/>
                  </a:schemeClr>
                </a:solidFill>
              </a:rPr>
              <a:t>cbind</a:t>
            </a:r>
            <a:r>
              <a:rPr lang="sr-Latn-RS" altLang="en-US" sz="1800" dirty="0" smtClean="0"/>
              <a:t>:</a:t>
            </a:r>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smtClean="0"/>
          </a:p>
          <a:p>
            <a:pPr eaLnBrk="1" hangingPunct="1">
              <a:spcBef>
                <a:spcPts val="600"/>
              </a:spcBef>
              <a:buClrTx/>
              <a:buFontTx/>
              <a:buNone/>
            </a:pPr>
            <a:r>
              <a:rPr lang="sr-Latn-RS" altLang="en-US" sz="1800" b="1" dirty="0"/>
              <a:t>Zadatak 1.</a:t>
            </a:r>
            <a:r>
              <a:rPr lang="sr-Latn-RS" altLang="en-US" sz="1800" dirty="0"/>
              <a:t> Odrediti </a:t>
            </a:r>
            <a:r>
              <a:rPr lang="sr-Latn-RS" altLang="en-US" sz="1800" dirty="0" smtClean="0"/>
              <a:t>relativnu raspodelu frekfencija </a:t>
            </a:r>
            <a:r>
              <a:rPr lang="sr-Latn-RS" altLang="en-US" sz="1800" dirty="0"/>
              <a:t>za promenljivu koja opisuje </a:t>
            </a:r>
            <a:r>
              <a:rPr lang="sr-Latn-RS" altLang="en-US" sz="1800" dirty="0" smtClean="0"/>
              <a:t>čekanje između dve erupcije u </a:t>
            </a:r>
            <a:r>
              <a:rPr lang="sr-Latn-RS" altLang="en-US" sz="1800" dirty="0"/>
              <a:t>okviru sa podacima </a:t>
            </a:r>
            <a:r>
              <a:rPr lang="sr-Latn-RS" altLang="en-US" sz="1800" dirty="0" smtClean="0"/>
              <a:t>faithfull. </a:t>
            </a: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smtClean="0"/>
              <a:t>  </a:t>
            </a:r>
            <a:endParaRPr lang="sr-Latn-RS" altLang="en-US" sz="1800" dirty="0"/>
          </a:p>
        </p:txBody>
      </p:sp>
      <p:pic>
        <p:nvPicPr>
          <p:cNvPr id="1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394"/>
          <a:stretch/>
        </p:blipFill>
        <p:spPr bwMode="auto">
          <a:xfrm>
            <a:off x="425450" y="2133600"/>
            <a:ext cx="7048500" cy="266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894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Raspodela kumulativnih frekfencija</a:t>
            </a:r>
            <a:endParaRPr lang="en-GB" altLang="en-US" dirty="0" smtClean="0"/>
          </a:p>
        </p:txBody>
      </p:sp>
      <p:sp>
        <p:nvSpPr>
          <p:cNvPr id="10243" name="Rectangle 1"/>
          <p:cNvSpPr>
            <a:spLocks noChangeArrowheads="1"/>
          </p:cNvSpPr>
          <p:nvPr/>
        </p:nvSpPr>
        <p:spPr bwMode="auto">
          <a:xfrm>
            <a:off x="549275" y="1479233"/>
            <a:ext cx="84836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err="1" smtClean="0">
                <a:solidFill>
                  <a:schemeClr val="accent5">
                    <a:lumMod val="25000"/>
                  </a:schemeClr>
                </a:solidFill>
              </a:rPr>
              <a:t>R</a:t>
            </a:r>
            <a:r>
              <a:rPr lang="en-US" altLang="en-US" sz="1800" b="1" i="1" dirty="0" err="1" smtClean="0">
                <a:solidFill>
                  <a:schemeClr val="accent5">
                    <a:lumMod val="25000"/>
                  </a:schemeClr>
                </a:solidFill>
              </a:rPr>
              <a:t>aspodela</a:t>
            </a:r>
            <a:r>
              <a:rPr lang="en-US" altLang="en-US" sz="1800" b="1" i="1" dirty="0" smtClean="0">
                <a:solidFill>
                  <a:schemeClr val="accent5">
                    <a:lumMod val="25000"/>
                  </a:schemeClr>
                </a:solidFill>
              </a:rPr>
              <a:t> </a:t>
            </a:r>
            <a:r>
              <a:rPr lang="sr-Latn-RS" altLang="en-US" sz="1800" b="1" i="1" dirty="0" smtClean="0">
                <a:solidFill>
                  <a:schemeClr val="accent5">
                    <a:lumMod val="25000"/>
                  </a:schemeClr>
                </a:solidFill>
              </a:rPr>
              <a:t>k</a:t>
            </a:r>
            <a:r>
              <a:rPr lang="en-US" altLang="en-US" sz="1800" b="1" i="1" dirty="0" err="1" smtClean="0">
                <a:solidFill>
                  <a:schemeClr val="accent5">
                    <a:lumMod val="25000"/>
                  </a:schemeClr>
                </a:solidFill>
              </a:rPr>
              <a:t>umulativn</a:t>
            </a:r>
            <a:r>
              <a:rPr lang="sr-Latn-RS" altLang="en-US" sz="1800" b="1" i="1" dirty="0" smtClean="0">
                <a:solidFill>
                  <a:schemeClr val="accent5">
                    <a:lumMod val="25000"/>
                  </a:schemeClr>
                </a:solidFill>
              </a:rPr>
              <a:t>ih</a:t>
            </a:r>
            <a:r>
              <a:rPr lang="en-US" altLang="en-US" sz="1800" b="1" i="1" dirty="0" smtClean="0">
                <a:solidFill>
                  <a:schemeClr val="accent5">
                    <a:lumMod val="25000"/>
                  </a:schemeClr>
                </a:solidFill>
              </a:rPr>
              <a:t> </a:t>
            </a:r>
            <a:r>
              <a:rPr lang="en-US" altLang="en-US" sz="1800" b="1" i="1" dirty="0" err="1" smtClean="0">
                <a:solidFill>
                  <a:schemeClr val="accent5">
                    <a:lumMod val="25000"/>
                  </a:schemeClr>
                </a:solidFill>
              </a:rPr>
              <a:t>frekfencija</a:t>
            </a:r>
            <a:r>
              <a:rPr lang="sr-Latn-RS" altLang="en-US" sz="1800" b="1" i="1" dirty="0" smtClean="0">
                <a:solidFill>
                  <a:schemeClr val="accent5">
                    <a:lumMod val="25000"/>
                  </a:schemeClr>
                </a:solidFill>
              </a:rPr>
              <a:t> </a:t>
            </a:r>
            <a:r>
              <a:rPr lang="sr-Latn-RS" altLang="en-US" sz="1800" dirty="0" smtClean="0"/>
              <a:t>se određuje na osnovu broja (tj. frekfencije) observiranih kvantitativnih podataka čije je obeležje manje ili jednako od datog nivoa.</a:t>
            </a:r>
            <a:endParaRPr lang="sr-Latn-RS" altLang="en-US" sz="1800" dirty="0"/>
          </a:p>
          <a:p>
            <a:pPr eaLnBrk="1" hangingPunct="1">
              <a:spcBef>
                <a:spcPts val="600"/>
              </a:spcBef>
              <a:buClrTx/>
              <a:buFontTx/>
              <a:buNone/>
            </a:pPr>
            <a:endParaRPr lang="sr-Latn-RS" altLang="en-US" sz="800" dirty="0"/>
          </a:p>
          <a:p>
            <a:pPr eaLnBrk="1" hangingPunct="1">
              <a:spcBef>
                <a:spcPts val="0"/>
              </a:spcBef>
              <a:buClrTx/>
              <a:buNone/>
            </a:pPr>
            <a:r>
              <a:rPr lang="sr-Latn-RS" altLang="en-US" sz="1800" b="1" dirty="0" smtClean="0"/>
              <a:t>Primer.</a:t>
            </a:r>
            <a:r>
              <a:rPr lang="sr-Latn-RS" altLang="en-US" sz="1800" dirty="0" smtClean="0"/>
              <a:t> U okviru </a:t>
            </a:r>
            <a:r>
              <a:rPr lang="sr-Latn-RS" altLang="en-US" sz="1800" dirty="0"/>
              <a:t>sa podacima </a:t>
            </a:r>
            <a:r>
              <a:rPr lang="sr-Latn-RS" altLang="en-US" sz="1800" dirty="0" smtClean="0">
                <a:solidFill>
                  <a:schemeClr val="accent5">
                    <a:lumMod val="25000"/>
                  </a:schemeClr>
                </a:solidFill>
              </a:rPr>
              <a:t>faithful</a:t>
            </a:r>
            <a:r>
              <a:rPr lang="sr-Latn-RS" altLang="en-US" sz="1800" dirty="0" smtClean="0"/>
              <a:t>, raspodela kumulativnih frekfencija za promenljivu </a:t>
            </a:r>
            <a:r>
              <a:rPr lang="sr-Latn-RS" altLang="en-US" sz="1800" dirty="0" smtClean="0">
                <a:solidFill>
                  <a:schemeClr val="accent5">
                    <a:lumMod val="25000"/>
                  </a:schemeClr>
                </a:solidFill>
              </a:rPr>
              <a:t>eruptions</a:t>
            </a:r>
            <a:r>
              <a:rPr lang="sr-Latn-RS" altLang="en-US" sz="1800" dirty="0" smtClean="0"/>
              <a:t> predstavlja ukupan broj erupcija čije je trajanje kraće ili jednako elementima skupa izabranih nivoa.</a:t>
            </a:r>
            <a:endParaRPr lang="sr-Latn-RS" altLang="en-US" sz="1800" dirty="0"/>
          </a:p>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raspodelu </a:t>
            </a:r>
            <a:r>
              <a:rPr lang="sr-Latn-RS" altLang="en-US" sz="1800" dirty="0" smtClean="0"/>
              <a:t>kumulativnih </a:t>
            </a:r>
            <a:r>
              <a:rPr lang="sr-Latn-RS" altLang="en-US" sz="1800" dirty="0"/>
              <a:t>frekfencija </a:t>
            </a:r>
            <a:r>
              <a:rPr lang="sr-Latn-RS" altLang="en-US" sz="1800" dirty="0" smtClean="0"/>
              <a:t>za trajanje erupcija (tj. promenljivu </a:t>
            </a:r>
            <a:r>
              <a:rPr lang="sr-Latn-RS" altLang="en-US" sz="1800" dirty="0" smtClean="0">
                <a:solidFill>
                  <a:schemeClr val="accent5">
                    <a:lumMod val="25000"/>
                  </a:schemeClr>
                </a:solidFill>
              </a:rPr>
              <a:t>eruptions</a:t>
            </a:r>
            <a:r>
              <a:rPr lang="sr-Latn-RS" altLang="en-US" sz="1800" dirty="0" smtClean="0"/>
              <a:t>)</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Prvo se odredi raspodela frekfencija za trajanje erupcija, na isti način kao u prethodnim primerima: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r>
              <a:rPr lang="sr-Latn-RS" altLang="en-US" sz="1800" dirty="0" smtClean="0"/>
              <a:t>Potom se primeni </a:t>
            </a:r>
            <a:r>
              <a:rPr lang="sr-Latn-RS" altLang="en-US" sz="1800" b="1" dirty="0" smtClean="0">
                <a:solidFill>
                  <a:schemeClr val="accent5">
                    <a:lumMod val="25000"/>
                  </a:schemeClr>
                </a:solidFill>
              </a:rPr>
              <a:t>cumsum</a:t>
            </a:r>
            <a:r>
              <a:rPr lang="sr-Latn-RS" altLang="en-US" sz="1800" dirty="0" smtClean="0"/>
              <a:t> funkcija nad raspodelom frekfencija i tako se dobiju kumulativne frekfencije:</a:t>
            </a:r>
          </a:p>
          <a:p>
            <a:pPr eaLnBrk="1" hangingPunct="1">
              <a:spcBef>
                <a:spcPts val="600"/>
              </a:spcBef>
              <a:buClrTx/>
              <a:buNone/>
            </a:pP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719" b="17890"/>
          <a:stretch/>
        </p:blipFill>
        <p:spPr bwMode="auto">
          <a:xfrm>
            <a:off x="577850" y="4612641"/>
            <a:ext cx="7048500" cy="985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4167"/>
          <a:stretch/>
        </p:blipFill>
        <p:spPr bwMode="auto">
          <a:xfrm>
            <a:off x="577850" y="6156960"/>
            <a:ext cx="7048500" cy="245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998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sr-Latn-RS" altLang="en-US" dirty="0"/>
              <a:t>Raspodela kumulativnih frekfencija(2</a:t>
            </a:r>
            <a:r>
              <a:rPr lang="sr-Latn-RS" altLang="en-US" dirty="0" smtClean="0"/>
              <a:t>)</a:t>
            </a:r>
            <a:endParaRPr lang="en-GB" altLang="en-US" dirty="0" smtClean="0"/>
          </a:p>
        </p:txBody>
      </p:sp>
      <p:sp>
        <p:nvSpPr>
          <p:cNvPr id="10243" name="Rectangle 1"/>
          <p:cNvSpPr>
            <a:spLocks noChangeArrowheads="1"/>
          </p:cNvSpPr>
          <p:nvPr/>
        </p:nvSpPr>
        <p:spPr bwMode="auto">
          <a:xfrm>
            <a:off x="549275" y="1479233"/>
            <a:ext cx="8483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Rešenje (nastavak).</a:t>
            </a:r>
            <a:r>
              <a:rPr lang="sr-Latn-RS" altLang="en-US" sz="1800" dirty="0" smtClean="0"/>
              <a:t> Na dobijene kumulativne frekfencije za trajanje erupcije referiše promenljiva </a:t>
            </a:r>
            <a:r>
              <a:rPr lang="sr-Latn-RS" altLang="en-US" sz="1800" dirty="0" smtClean="0">
                <a:solidFill>
                  <a:schemeClr val="accent5">
                    <a:lumMod val="25000"/>
                  </a:schemeClr>
                </a:solidFill>
              </a:rPr>
              <a:t>duration.cumferq</a:t>
            </a:r>
            <a:r>
              <a:rPr lang="sr-Latn-RS" altLang="en-US" sz="1800" dirty="0" smtClean="0"/>
              <a:t>. Dakle, dobijena je raspodela: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endParaRPr lang="sr-Latn-RS" altLang="en-US" sz="1800" dirty="0" smtClean="0"/>
          </a:p>
          <a:p>
            <a:pPr eaLnBrk="1" hangingPunct="1">
              <a:spcBef>
                <a:spcPts val="600"/>
              </a:spcBef>
              <a:buClrTx/>
              <a:buNone/>
            </a:pPr>
            <a:r>
              <a:rPr lang="sr-Latn-RS" altLang="en-US" sz="1800" b="1" dirty="0"/>
              <a:t>Problem.</a:t>
            </a:r>
            <a:r>
              <a:rPr lang="sr-Latn-RS" altLang="en-US" sz="1800" dirty="0"/>
              <a:t> Odrediti </a:t>
            </a:r>
            <a:r>
              <a:rPr lang="sr-Latn-RS" altLang="en-US" sz="1800" dirty="0" smtClean="0"/>
              <a:t>raspodelu kumulativnih frekfencija za </a:t>
            </a:r>
            <a:r>
              <a:rPr lang="sr-Latn-RS" altLang="en-US" sz="1800" dirty="0"/>
              <a:t>trajanja (tj. promenljivu </a:t>
            </a:r>
            <a:r>
              <a:rPr lang="sr-Latn-RS" altLang="en-US" sz="1800" dirty="0">
                <a:solidFill>
                  <a:schemeClr val="accent5">
                    <a:lumMod val="25000"/>
                  </a:schemeClr>
                </a:solidFill>
              </a:rPr>
              <a:t>eruptions</a:t>
            </a:r>
            <a:r>
              <a:rPr lang="sr-Latn-RS" altLang="en-US" sz="1800" dirty="0"/>
              <a:t>)</a:t>
            </a:r>
            <a:r>
              <a:rPr lang="sr-Latn-RS" altLang="en-US" sz="1800" dirty="0">
                <a:solidFill>
                  <a:schemeClr val="accent5">
                    <a:lumMod val="25000"/>
                  </a:schemeClr>
                </a:solidFill>
              </a:rPr>
              <a:t> </a:t>
            </a:r>
            <a:r>
              <a:rPr lang="sr-Latn-RS" altLang="en-US" sz="1800" dirty="0"/>
              <a:t>u okviru sa podacima </a:t>
            </a:r>
            <a:r>
              <a:rPr lang="sr-Latn-RS" altLang="en-US" sz="1800" dirty="0" smtClean="0">
                <a:solidFill>
                  <a:schemeClr val="accent5">
                    <a:lumMod val="25000"/>
                  </a:schemeClr>
                </a:solidFill>
              </a:rPr>
              <a:t>faithful</a:t>
            </a:r>
            <a:r>
              <a:rPr lang="sr-Latn-RS" altLang="en-US" sz="1800" dirty="0" smtClean="0"/>
              <a:t> i prikazati je kao kolonu.</a:t>
            </a:r>
            <a:endParaRPr lang="sr-Latn-RS" altLang="en-US" sz="1800" dirty="0"/>
          </a:p>
          <a:p>
            <a:pPr eaLnBrk="1" hangingPunct="1">
              <a:spcBef>
                <a:spcPts val="600"/>
              </a:spcBef>
              <a:buClrTx/>
              <a:buNone/>
            </a:pPr>
            <a:r>
              <a:rPr lang="sr-Latn-RS" altLang="en-US" sz="1800" b="1" dirty="0" smtClean="0"/>
              <a:t>Rešenje.</a:t>
            </a:r>
            <a:r>
              <a:rPr lang="sr-Latn-RS" altLang="en-US" sz="1800" dirty="0" smtClean="0"/>
              <a:t> Isto kao u prethodnom primeru, računa se raspodela kumulativnih frekfencija za </a:t>
            </a:r>
            <a:r>
              <a:rPr lang="sr-Latn-RS" altLang="en-US" sz="1800" dirty="0"/>
              <a:t>trajanje </a:t>
            </a:r>
            <a:r>
              <a:rPr lang="sr-Latn-RS" altLang="en-US" sz="1800" dirty="0" smtClean="0"/>
              <a:t>erupcije. Kolonski prikaz se dobija pomoću </a:t>
            </a:r>
            <a:r>
              <a:rPr lang="sr-Latn-RS" altLang="en-US" sz="1800" dirty="0" smtClean="0">
                <a:solidFill>
                  <a:schemeClr val="accent5">
                    <a:lumMod val="25000"/>
                  </a:schemeClr>
                </a:solidFill>
              </a:rPr>
              <a:t>cbind</a:t>
            </a:r>
            <a:r>
              <a:rPr lang="sr-Latn-RS" altLang="en-US" sz="1800" dirty="0" smtClean="0"/>
              <a:t>:</a:t>
            </a:r>
            <a:endParaRPr lang="sr-Latn-RS" altLang="en-US" sz="18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028" b="63947"/>
          <a:stretch/>
        </p:blipFill>
        <p:spPr bwMode="auto">
          <a:xfrm>
            <a:off x="506413" y="2133599"/>
            <a:ext cx="7048500" cy="114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575" b="2209"/>
          <a:stretch/>
        </p:blipFill>
        <p:spPr bwMode="auto">
          <a:xfrm>
            <a:off x="506413" y="4612640"/>
            <a:ext cx="7048500" cy="220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07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473440" cy="868363"/>
          </a:xfrm>
        </p:spPr>
        <p:txBody>
          <a:bodyPr/>
          <a:lstStyle/>
          <a:p>
            <a:r>
              <a:rPr lang="sr-Latn-RS" altLang="en-US" dirty="0"/>
              <a:t>Raspodela kumulativnih frekfencija(3</a:t>
            </a:r>
            <a:r>
              <a:rPr lang="sr-Latn-RS" altLang="en-US" dirty="0" smtClean="0"/>
              <a:t>)</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Zadatak 1.</a:t>
            </a:r>
            <a:r>
              <a:rPr lang="sr-Latn-RS" altLang="en-US" sz="1800" dirty="0"/>
              <a:t> Odrediti </a:t>
            </a:r>
            <a:r>
              <a:rPr lang="sr-Latn-RS" altLang="en-US" sz="1800" dirty="0" smtClean="0"/>
              <a:t>raspodelu kumulativnih frekfencija </a:t>
            </a:r>
            <a:r>
              <a:rPr lang="sr-Latn-RS" altLang="en-US" sz="1800" dirty="0"/>
              <a:t>za </a:t>
            </a:r>
            <a:r>
              <a:rPr lang="sr-Latn-RS" altLang="en-US" sz="1800" dirty="0" smtClean="0"/>
              <a:t>period čekanja izmedju erupcija </a:t>
            </a:r>
            <a:r>
              <a:rPr lang="sr-Latn-RS" altLang="en-US" sz="1800" dirty="0"/>
              <a:t>u okviru sa podacima </a:t>
            </a:r>
            <a:r>
              <a:rPr lang="sr-Latn-RS" altLang="en-US" sz="1800" dirty="0" smtClean="0"/>
              <a:t>faithful. </a:t>
            </a:r>
            <a:endParaRPr lang="sr-Latn-RS" altLang="en-US" sz="1800" dirty="0"/>
          </a:p>
        </p:txBody>
      </p:sp>
    </p:spTree>
    <p:extLst>
      <p:ext uri="{BB962C8B-B14F-4D97-AF65-F5344CB8AC3E}">
        <p14:creationId xmlns:p14="http://schemas.microsoft.com/office/powerpoint/2010/main" val="3510277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Dijagram kumulativnih frekfencija</a:t>
            </a:r>
            <a:endParaRPr lang="en-GB" altLang="en-US" dirty="0" smtClean="0"/>
          </a:p>
        </p:txBody>
      </p:sp>
      <p:sp>
        <p:nvSpPr>
          <p:cNvPr id="10243" name="Rectangle 1"/>
          <p:cNvSpPr>
            <a:spLocks noChangeArrowheads="1"/>
          </p:cNvSpPr>
          <p:nvPr/>
        </p:nvSpPr>
        <p:spPr bwMode="auto">
          <a:xfrm>
            <a:off x="549275" y="1479233"/>
            <a:ext cx="84836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Dijagram k</a:t>
            </a:r>
            <a:r>
              <a:rPr lang="en-US" altLang="en-US" sz="1800" b="1" i="1" dirty="0" err="1" smtClean="0">
                <a:solidFill>
                  <a:schemeClr val="accent5">
                    <a:lumMod val="25000"/>
                  </a:schemeClr>
                </a:solidFill>
              </a:rPr>
              <a:t>umulativn</a:t>
            </a:r>
            <a:r>
              <a:rPr lang="sr-Latn-RS" altLang="en-US" sz="1800" b="1" i="1" dirty="0" smtClean="0">
                <a:solidFill>
                  <a:schemeClr val="accent5">
                    <a:lumMod val="25000"/>
                  </a:schemeClr>
                </a:solidFill>
              </a:rPr>
              <a:t>ih</a:t>
            </a:r>
            <a:r>
              <a:rPr lang="en-US" altLang="en-US" sz="1800" b="1" i="1" dirty="0" smtClean="0">
                <a:solidFill>
                  <a:schemeClr val="accent5">
                    <a:lumMod val="25000"/>
                  </a:schemeClr>
                </a:solidFill>
              </a:rPr>
              <a:t> </a:t>
            </a:r>
            <a:r>
              <a:rPr lang="en-US" altLang="en-US" sz="1800" b="1" i="1" dirty="0" err="1" smtClean="0">
                <a:solidFill>
                  <a:schemeClr val="accent5">
                    <a:lumMod val="25000"/>
                  </a:schemeClr>
                </a:solidFill>
              </a:rPr>
              <a:t>frekfencija</a:t>
            </a:r>
            <a:r>
              <a:rPr lang="sr-Latn-RS" altLang="en-US" sz="1800" b="1" i="1" dirty="0" smtClean="0">
                <a:solidFill>
                  <a:schemeClr val="accent5">
                    <a:lumMod val="25000"/>
                  </a:schemeClr>
                </a:solidFill>
              </a:rPr>
              <a:t> </a:t>
            </a:r>
            <a:r>
              <a:rPr lang="sr-Latn-RS" altLang="en-US" sz="1800" dirty="0" smtClean="0"/>
              <a:t>za kvantitativnu promenljivu je kriva koja prikazuje raspodelu kumulativnih frekfencija te kvantitativne promenljive.</a:t>
            </a:r>
            <a:endParaRPr lang="sr-Latn-RS" altLang="en-US" sz="1800" dirty="0"/>
          </a:p>
          <a:p>
            <a:pPr eaLnBrk="1" hangingPunct="1">
              <a:spcBef>
                <a:spcPts val="600"/>
              </a:spcBef>
              <a:buClrTx/>
              <a:buFontTx/>
              <a:buNone/>
            </a:pPr>
            <a:endParaRPr lang="sr-Latn-RS" altLang="en-US" sz="800" dirty="0"/>
          </a:p>
          <a:p>
            <a:pPr eaLnBrk="1" hangingPunct="1">
              <a:spcBef>
                <a:spcPts val="0"/>
              </a:spcBef>
              <a:buClrTx/>
              <a:buNone/>
            </a:pPr>
            <a:r>
              <a:rPr lang="sr-Latn-RS" altLang="en-US" sz="1800" b="1" dirty="0" smtClean="0"/>
              <a:t>Primer.</a:t>
            </a:r>
            <a:r>
              <a:rPr lang="sr-Latn-RS" altLang="en-US" sz="1800" dirty="0" smtClean="0"/>
              <a:t> Za sve tačke dijagrama </a:t>
            </a:r>
            <a:r>
              <a:rPr lang="sr-Latn-RS" altLang="en-US" sz="1800" dirty="0"/>
              <a:t>kumulativnih frekfencija za promenljivu </a:t>
            </a:r>
            <a:r>
              <a:rPr lang="sr-Latn-RS" altLang="en-US" sz="1800" dirty="0">
                <a:solidFill>
                  <a:schemeClr val="accent5">
                    <a:lumMod val="25000"/>
                  </a:schemeClr>
                </a:solidFill>
              </a:rPr>
              <a:t>eruptions</a:t>
            </a:r>
            <a:r>
              <a:rPr lang="sr-Latn-RS" altLang="en-US" sz="1800" dirty="0" smtClean="0"/>
              <a:t> okviru </a:t>
            </a:r>
            <a:r>
              <a:rPr lang="sr-Latn-RS" altLang="en-US" sz="1800" dirty="0"/>
              <a:t>sa podacima </a:t>
            </a:r>
            <a:r>
              <a:rPr lang="sr-Latn-RS" altLang="en-US" sz="1800" dirty="0" smtClean="0">
                <a:solidFill>
                  <a:schemeClr val="accent5">
                    <a:lumMod val="25000"/>
                  </a:schemeClr>
                </a:solidFill>
              </a:rPr>
              <a:t>faithful</a:t>
            </a:r>
            <a:r>
              <a:rPr lang="sr-Latn-RS" altLang="en-US" sz="1800" dirty="0"/>
              <a:t> </a:t>
            </a:r>
            <a:r>
              <a:rPr lang="sr-Latn-RS" altLang="en-US" sz="1800" dirty="0" smtClean="0"/>
              <a:t>važi: y koordinata je jednaka </a:t>
            </a:r>
            <a:r>
              <a:rPr lang="sr-Latn-RS" altLang="en-US" sz="1800" b="1" i="1" dirty="0" smtClean="0"/>
              <a:t>ukupnom</a:t>
            </a:r>
            <a:r>
              <a:rPr lang="sr-Latn-RS" altLang="en-US" sz="1800" dirty="0" smtClean="0"/>
              <a:t> broju erupcija čije je trajanje </a:t>
            </a:r>
            <a:r>
              <a:rPr lang="sr-Latn-RS" altLang="en-US" sz="1800" b="1" i="1" dirty="0" smtClean="0"/>
              <a:t>kraće ili jednako </a:t>
            </a:r>
            <a:r>
              <a:rPr lang="sr-Latn-RS" altLang="en-US" sz="1800" dirty="0" smtClean="0"/>
              <a:t>od vrednosti x koordinate. </a:t>
            </a:r>
            <a:endParaRPr lang="sr-Latn-RS" altLang="en-US" sz="1800" dirty="0"/>
          </a:p>
          <a:p>
            <a:pPr eaLnBrk="1" hangingPunct="1">
              <a:spcBef>
                <a:spcPts val="0"/>
              </a:spcBef>
              <a:buClrTx/>
              <a:buNone/>
            </a:pPr>
            <a:endParaRPr lang="sr-Latn-RS" altLang="en-US" sz="800" b="1" dirty="0" smtClean="0"/>
          </a:p>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dijagram </a:t>
            </a:r>
            <a:r>
              <a:rPr lang="sr-Latn-RS" altLang="en-US" sz="1800" dirty="0"/>
              <a:t>kumulativnih frekfencija za </a:t>
            </a:r>
            <a:r>
              <a:rPr lang="sr-Latn-RS" altLang="en-US" sz="1800" dirty="0" smtClean="0"/>
              <a:t>trajanje erupcije</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Prvo se odredi raspodela frekfencija za trajanje erupcija, na isti način kao u prethodnim primerima: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r>
              <a:rPr lang="sr-Latn-RS" altLang="en-US" sz="1800" dirty="0" smtClean="0"/>
              <a:t>Potom se primeni </a:t>
            </a:r>
            <a:r>
              <a:rPr lang="sr-Latn-RS" altLang="en-US" sz="1800" dirty="0" smtClean="0">
                <a:solidFill>
                  <a:schemeClr val="accent5">
                    <a:lumMod val="25000"/>
                  </a:schemeClr>
                </a:solidFill>
              </a:rPr>
              <a:t>cumsum</a:t>
            </a:r>
            <a:r>
              <a:rPr lang="sr-Latn-RS" altLang="en-US" sz="1800" dirty="0" smtClean="0"/>
              <a:t> funkcija nad raspodelom frekfencija i tako se dobije vektor sa kumulativnom raspodelom frekfencija, a potom se tom vektoru doda nula kao polazni element i rezultujući vektor dodeli promenljivoj </a:t>
            </a:r>
            <a:r>
              <a:rPr lang="sr-Latn-RS" altLang="en-US" sz="1800" dirty="0" smtClean="0">
                <a:solidFill>
                  <a:schemeClr val="accent5">
                    <a:lumMod val="25000"/>
                  </a:schemeClr>
                </a:solidFill>
              </a:rPr>
              <a:t>cumfreq0</a:t>
            </a:r>
            <a:r>
              <a:rPr lang="sr-Latn-RS" altLang="en-US" sz="1800" dirty="0" smtClean="0"/>
              <a:t>:</a:t>
            </a:r>
          </a:p>
          <a:p>
            <a:pPr eaLnBrk="1" hangingPunct="1">
              <a:spcBef>
                <a:spcPts val="600"/>
              </a:spcBef>
              <a:buClrTx/>
              <a:buNone/>
            </a:pP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719" b="17890"/>
          <a:stretch/>
        </p:blipFill>
        <p:spPr bwMode="auto">
          <a:xfrm>
            <a:off x="577850" y="4450081"/>
            <a:ext cx="7048500" cy="985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165" b="68928"/>
          <a:stretch/>
        </p:blipFill>
        <p:spPr bwMode="auto">
          <a:xfrm>
            <a:off x="587375" y="6238240"/>
            <a:ext cx="798830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01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sr-Latn-CS" altLang="en-US" smtClean="0"/>
              <a:t>Deskriptivna statistika(2)</a:t>
            </a:r>
          </a:p>
        </p:txBody>
      </p:sp>
      <p:sp>
        <p:nvSpPr>
          <p:cNvPr id="6147" name="Rectangle 1"/>
          <p:cNvSpPr>
            <a:spLocks noChangeArrowheads="1"/>
          </p:cNvSpPr>
          <p:nvPr/>
        </p:nvSpPr>
        <p:spPr bwMode="auto">
          <a:xfrm>
            <a:off x="579438" y="1393825"/>
            <a:ext cx="85645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ct val="0"/>
              </a:spcBef>
              <a:spcAft>
                <a:spcPts val="600"/>
              </a:spcAft>
              <a:buClrTx/>
              <a:buFontTx/>
              <a:buNone/>
            </a:pPr>
            <a:r>
              <a:rPr lang="en-US" altLang="en-US" sz="1800" dirty="0" err="1"/>
              <a:t>Najčešće</a:t>
            </a:r>
            <a:r>
              <a:rPr lang="en-US" altLang="en-US" sz="1800" dirty="0"/>
              <a:t> </a:t>
            </a:r>
            <a:r>
              <a:rPr lang="en-US" altLang="en-US" sz="1800" dirty="0" err="1"/>
              <a:t>korišćene</a:t>
            </a:r>
            <a:r>
              <a:rPr lang="en-US" altLang="en-US" sz="1800" dirty="0"/>
              <a:t> procedure u </a:t>
            </a:r>
            <a:r>
              <a:rPr lang="en-US" altLang="en-US" sz="1800" dirty="0" err="1"/>
              <a:t>deskriptivnoj</a:t>
            </a:r>
            <a:r>
              <a:rPr lang="en-US" altLang="en-US" sz="1800" dirty="0"/>
              <a:t> </a:t>
            </a:r>
            <a:r>
              <a:rPr lang="en-US" altLang="en-US" sz="1800" dirty="0" err="1"/>
              <a:t>statistici</a:t>
            </a:r>
            <a:r>
              <a:rPr lang="en-US" altLang="en-US" sz="1800" dirty="0"/>
              <a:t> </a:t>
            </a:r>
            <a:r>
              <a:rPr lang="en-US" altLang="en-US" sz="1800" dirty="0" err="1"/>
              <a:t>su</a:t>
            </a:r>
            <a:r>
              <a:rPr lang="en-US" altLang="en-US" sz="1800" dirty="0"/>
              <a:t> </a:t>
            </a:r>
            <a:r>
              <a:rPr lang="en-US" altLang="en-US" sz="1800" dirty="0" err="1">
                <a:solidFill>
                  <a:srgbClr val="333399"/>
                </a:solidFill>
              </a:rPr>
              <a:t>grafičko</a:t>
            </a:r>
            <a:r>
              <a:rPr lang="en-US" altLang="en-US" sz="1800" dirty="0">
                <a:solidFill>
                  <a:srgbClr val="333399"/>
                </a:solidFill>
              </a:rPr>
              <a:t> </a:t>
            </a:r>
            <a:r>
              <a:rPr lang="en-US" altLang="en-US" sz="1800" dirty="0" err="1"/>
              <a:t>i</a:t>
            </a:r>
            <a:r>
              <a:rPr lang="en-US" altLang="en-US" sz="1800" dirty="0"/>
              <a:t> </a:t>
            </a:r>
            <a:r>
              <a:rPr lang="en-US" altLang="en-US" sz="1800" dirty="0" err="1">
                <a:solidFill>
                  <a:srgbClr val="333399"/>
                </a:solidFill>
              </a:rPr>
              <a:t>tabelarno</a:t>
            </a:r>
            <a:r>
              <a:rPr lang="en-US" altLang="en-US" sz="1800" dirty="0">
                <a:solidFill>
                  <a:srgbClr val="333399"/>
                </a:solidFill>
              </a:rPr>
              <a:t> </a:t>
            </a:r>
            <a:r>
              <a:rPr lang="en-US" altLang="en-US" sz="1800" dirty="0" err="1"/>
              <a:t>prikazivanje</a:t>
            </a:r>
            <a:r>
              <a:rPr lang="en-US" altLang="en-US" sz="1800" dirty="0"/>
              <a:t> </a:t>
            </a:r>
            <a:r>
              <a:rPr lang="en-US" altLang="en-US" sz="1800" dirty="0" err="1"/>
              <a:t>podataka</a:t>
            </a:r>
            <a:r>
              <a:rPr lang="en-US" altLang="en-US" sz="1800" dirty="0"/>
              <a:t> </a:t>
            </a:r>
            <a:r>
              <a:rPr lang="en-US" altLang="en-US" sz="1800" dirty="0" err="1"/>
              <a:t>i</a:t>
            </a:r>
            <a:r>
              <a:rPr lang="sr-Latn-RS" altLang="en-US" sz="1800" dirty="0"/>
              <a:t> </a:t>
            </a:r>
            <a:r>
              <a:rPr lang="en-US" altLang="en-US" sz="1800" dirty="0" err="1"/>
              <a:t>izračunavanje</a:t>
            </a:r>
            <a:r>
              <a:rPr lang="en-US" altLang="en-US" sz="1800" dirty="0"/>
              <a:t> </a:t>
            </a:r>
            <a:r>
              <a:rPr lang="en-US" altLang="en-US" sz="1800" dirty="0" err="1"/>
              <a:t>mera</a:t>
            </a:r>
            <a:r>
              <a:rPr lang="en-US" altLang="en-US" sz="1800" dirty="0"/>
              <a:t> </a:t>
            </a:r>
            <a:r>
              <a:rPr lang="en-US" altLang="en-US" sz="1800" dirty="0" err="1">
                <a:solidFill>
                  <a:srgbClr val="333399"/>
                </a:solidFill>
              </a:rPr>
              <a:t>centralne</a:t>
            </a:r>
            <a:r>
              <a:rPr lang="en-US" altLang="en-US" sz="1800" dirty="0">
                <a:solidFill>
                  <a:srgbClr val="333399"/>
                </a:solidFill>
              </a:rPr>
              <a:t> </a:t>
            </a:r>
            <a:r>
              <a:rPr lang="en-US" altLang="en-US" sz="1800" dirty="0" err="1">
                <a:solidFill>
                  <a:srgbClr val="333399"/>
                </a:solidFill>
              </a:rPr>
              <a:t>tendencije</a:t>
            </a:r>
            <a:r>
              <a:rPr lang="en-US" altLang="en-US" sz="1800" dirty="0"/>
              <a:t> </a:t>
            </a:r>
            <a:r>
              <a:rPr lang="en-US" altLang="en-US" sz="1800" dirty="0" err="1"/>
              <a:t>i</a:t>
            </a:r>
            <a:r>
              <a:rPr lang="en-US" altLang="en-US" sz="1800" dirty="0"/>
              <a:t> </a:t>
            </a:r>
            <a:r>
              <a:rPr lang="en-US" altLang="en-US" sz="1800" dirty="0" err="1">
                <a:solidFill>
                  <a:srgbClr val="333399"/>
                </a:solidFill>
              </a:rPr>
              <a:t>varijabiliteta</a:t>
            </a:r>
            <a:r>
              <a:rPr lang="en-US" altLang="en-US" sz="1800" dirty="0"/>
              <a:t>. </a:t>
            </a:r>
            <a:endParaRPr lang="sr-Latn-RS" altLang="en-US" sz="1800" dirty="0" smtClean="0"/>
          </a:p>
          <a:p>
            <a:pPr eaLnBrk="1" hangingPunct="1">
              <a:spcBef>
                <a:spcPct val="0"/>
              </a:spcBef>
              <a:spcAft>
                <a:spcPts val="600"/>
              </a:spcAft>
              <a:buClrTx/>
              <a:buFontTx/>
              <a:buNone/>
            </a:pPr>
            <a:endParaRPr lang="sr-Latn-RS" altLang="en-US" sz="800" dirty="0"/>
          </a:p>
          <a:p>
            <a:pPr eaLnBrk="1" hangingPunct="1">
              <a:spcBef>
                <a:spcPct val="0"/>
              </a:spcBef>
              <a:spcAft>
                <a:spcPts val="600"/>
              </a:spcAft>
              <a:buClrTx/>
              <a:buFontTx/>
              <a:buNone/>
            </a:pPr>
            <a:r>
              <a:rPr lang="en-US" altLang="en-US" sz="1800" dirty="0" err="1"/>
              <a:t>Većina</a:t>
            </a:r>
            <a:r>
              <a:rPr lang="en-US" altLang="en-US" sz="1800" dirty="0"/>
              <a:t> </a:t>
            </a:r>
            <a:r>
              <a:rPr lang="en-US" altLang="en-US" sz="1800" dirty="0" err="1"/>
              <a:t>autora</a:t>
            </a:r>
            <a:r>
              <a:rPr lang="en-US" altLang="en-US" sz="1800" dirty="0"/>
              <a:t> </a:t>
            </a:r>
            <a:r>
              <a:rPr lang="en-US" altLang="en-US" sz="1800" dirty="0" err="1"/>
              <a:t>svrstava</a:t>
            </a:r>
            <a:r>
              <a:rPr lang="en-US" altLang="en-US" sz="1800" dirty="0"/>
              <a:t> mere </a:t>
            </a:r>
            <a:r>
              <a:rPr lang="en-US" altLang="en-US" sz="1800" dirty="0" err="1">
                <a:solidFill>
                  <a:srgbClr val="333399"/>
                </a:solidFill>
              </a:rPr>
              <a:t>korelacije</a:t>
            </a:r>
            <a:r>
              <a:rPr lang="en-US" altLang="en-US" sz="1800" dirty="0">
                <a:solidFill>
                  <a:srgbClr val="333399"/>
                </a:solidFill>
              </a:rPr>
              <a:t> </a:t>
            </a:r>
            <a:r>
              <a:rPr lang="en-US" altLang="en-US" sz="1800" dirty="0" err="1"/>
              <a:t>i</a:t>
            </a:r>
            <a:r>
              <a:rPr lang="en-US" altLang="en-US" sz="1800" dirty="0"/>
              <a:t> </a:t>
            </a:r>
            <a:r>
              <a:rPr lang="en-US" altLang="en-US" sz="1800" dirty="0" err="1">
                <a:solidFill>
                  <a:srgbClr val="333399"/>
                </a:solidFill>
              </a:rPr>
              <a:t>asocijacije</a:t>
            </a:r>
            <a:r>
              <a:rPr lang="sr-Latn-RS" altLang="en-US" sz="1800" dirty="0">
                <a:solidFill>
                  <a:srgbClr val="333399"/>
                </a:solidFill>
              </a:rPr>
              <a:t> </a:t>
            </a:r>
            <a:r>
              <a:rPr lang="vi-VN" altLang="en-US" sz="1800" dirty="0"/>
              <a:t>varijabli u deskriptivnu statistiku, jer opisuju vezu između dve ili više varijable.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Dijagram kumulativnih frekfencija (2)</a:t>
            </a:r>
            <a:endParaRPr lang="en-GB" altLang="en-US" dirty="0" smtClean="0"/>
          </a:p>
        </p:txBody>
      </p:sp>
      <p:sp>
        <p:nvSpPr>
          <p:cNvPr id="10243" name="Rectangle 1"/>
          <p:cNvSpPr>
            <a:spLocks noChangeArrowheads="1"/>
          </p:cNvSpPr>
          <p:nvPr/>
        </p:nvSpPr>
        <p:spPr bwMode="auto">
          <a:xfrm>
            <a:off x="549275" y="1479233"/>
            <a:ext cx="848360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 (nastavak).</a:t>
            </a:r>
            <a:r>
              <a:rPr lang="sr-Latn-RS" altLang="en-US" sz="1800" dirty="0" smtClean="0"/>
              <a:t> Potom se pozivom funkcije </a:t>
            </a:r>
            <a:r>
              <a:rPr lang="sr-Latn-RS" altLang="en-US" sz="1800" b="1" dirty="0" smtClean="0">
                <a:solidFill>
                  <a:schemeClr val="accent5">
                    <a:lumMod val="25000"/>
                  </a:schemeClr>
                </a:solidFill>
              </a:rPr>
              <a:t>plot</a:t>
            </a:r>
            <a:r>
              <a:rPr lang="sr-Latn-RS" altLang="en-US" sz="1800" dirty="0" smtClean="0"/>
              <a:t> izvrši iscrtavanje tačaka dijagrama: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endParaRPr lang="sr-Latn-RS" altLang="en-US" sz="1800" dirty="0"/>
          </a:p>
          <a:p>
            <a:pPr eaLnBrk="1" hangingPunct="1">
              <a:spcBef>
                <a:spcPts val="600"/>
              </a:spcBef>
              <a:buClrTx/>
              <a:buNone/>
            </a:pPr>
            <a:r>
              <a:rPr lang="sr-Latn-RS" altLang="en-US" sz="1800" dirty="0" smtClean="0"/>
              <a:t>Uočava se da je prvi argument funkcije </a:t>
            </a:r>
            <a:r>
              <a:rPr lang="sr-Latn-RS" altLang="en-US" sz="1800" dirty="0" smtClean="0">
                <a:solidFill>
                  <a:schemeClr val="accent5">
                    <a:lumMod val="25000"/>
                  </a:schemeClr>
                </a:solidFill>
              </a:rPr>
              <a:t>plot</a:t>
            </a:r>
            <a:r>
              <a:rPr lang="sr-Latn-RS" altLang="en-US" sz="1800" dirty="0" smtClean="0"/>
              <a:t> sekvenca sa podeonim tačkama na Ox osi, a da je drugi argument kumulativna raspodela proširena nulom na početku. Imenovani argument </a:t>
            </a:r>
            <a:r>
              <a:rPr lang="sr-Latn-RS" altLang="en-US" sz="1800" dirty="0" smtClean="0">
                <a:solidFill>
                  <a:schemeClr val="accent5">
                    <a:lumMod val="25000"/>
                  </a:schemeClr>
                </a:solidFill>
              </a:rPr>
              <a:t>main</a:t>
            </a:r>
            <a:r>
              <a:rPr lang="sr-Latn-RS" altLang="en-US" sz="1800" dirty="0" smtClean="0"/>
              <a:t> referiše na naslov dijagrama, </a:t>
            </a:r>
            <a:r>
              <a:rPr lang="sr-Latn-RS" altLang="en-US" sz="1800" dirty="0" smtClean="0">
                <a:solidFill>
                  <a:schemeClr val="accent5">
                    <a:lumMod val="25000"/>
                  </a:schemeClr>
                </a:solidFill>
              </a:rPr>
              <a:t>xlab</a:t>
            </a:r>
            <a:r>
              <a:rPr lang="sr-Latn-RS" altLang="en-US" sz="1800" dirty="0" smtClean="0"/>
              <a:t> na legendu uz Ox osu, a </a:t>
            </a:r>
            <a:r>
              <a:rPr lang="sr-Latn-RS" altLang="en-US" sz="1800" dirty="0" smtClean="0">
                <a:solidFill>
                  <a:schemeClr val="accent5">
                    <a:lumMod val="25000"/>
                  </a:schemeClr>
                </a:solidFill>
              </a:rPr>
              <a:t>ylab</a:t>
            </a:r>
            <a:r>
              <a:rPr lang="sr-Latn-RS" altLang="en-US" sz="1800" dirty="0" smtClean="0"/>
              <a:t> na legendu uz Oy osu. </a:t>
            </a:r>
            <a:br>
              <a:rPr lang="sr-Latn-RS" altLang="en-US" sz="1800" dirty="0" smtClean="0"/>
            </a:br>
            <a:r>
              <a:rPr lang="sr-Latn-RS" altLang="en-US" sz="1800" dirty="0" smtClean="0"/>
              <a:t>Na kraju, potrebno je još povući duži između istaknutih tačaka dijagrama, što se postiže funkcijom </a:t>
            </a:r>
            <a:r>
              <a:rPr lang="sr-Latn-RS" altLang="en-US" sz="1800" b="1" dirty="0" smtClean="0">
                <a:solidFill>
                  <a:schemeClr val="accent5">
                    <a:lumMod val="25000"/>
                  </a:schemeClr>
                </a:solidFill>
              </a:rPr>
              <a:t>lines</a:t>
            </a:r>
            <a:r>
              <a:rPr lang="sr-Latn-RS" altLang="en-US" sz="1800" dirty="0" smtClean="0"/>
              <a:t>:</a:t>
            </a:r>
          </a:p>
          <a:p>
            <a:pPr eaLnBrk="1" hangingPunct="1">
              <a:spcBef>
                <a:spcPts val="600"/>
              </a:spcBef>
              <a:buClrTx/>
              <a:buNone/>
            </a:pPr>
            <a:endParaRPr lang="sr-Latn-RS" altLang="en-US" sz="1800" dirty="0"/>
          </a:p>
          <a:p>
            <a:pPr eaLnBrk="1" hangingPunct="1">
              <a:spcBef>
                <a:spcPts val="600"/>
              </a:spcBef>
              <a:buClrTx/>
              <a:buNone/>
            </a:pPr>
            <a:r>
              <a:rPr lang="sr-Latn-RS" altLang="en-US" sz="1800" dirty="0" smtClean="0"/>
              <a:t>Argumenti funkcije </a:t>
            </a:r>
            <a:r>
              <a:rPr lang="sr-Latn-RS" altLang="en-US" sz="1800" dirty="0" smtClean="0">
                <a:solidFill>
                  <a:schemeClr val="accent5">
                    <a:lumMod val="25000"/>
                  </a:schemeClr>
                </a:solidFill>
              </a:rPr>
              <a:t>lines</a:t>
            </a:r>
            <a:r>
              <a:rPr lang="sr-Latn-RS" altLang="en-US" sz="1800" dirty="0" smtClean="0"/>
              <a:t> su vektor x koordinata i vektor y koordinata tačaka koje se povezuju. </a:t>
            </a:r>
            <a:endParaRPr lang="sr-Latn-RS" altLang="en-US" sz="1800" dirty="0" smtClean="0">
              <a:solidFill>
                <a:schemeClr val="accent5">
                  <a:lumMod val="25000"/>
                </a:schemeClr>
              </a:solidFill>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092" b="36268"/>
          <a:stretch/>
        </p:blipFill>
        <p:spPr bwMode="auto">
          <a:xfrm>
            <a:off x="587375" y="2275840"/>
            <a:ext cx="7988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2412" b="27361"/>
          <a:stretch/>
        </p:blipFill>
        <p:spPr bwMode="auto">
          <a:xfrm>
            <a:off x="587375" y="5222240"/>
            <a:ext cx="7988300" cy="31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004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Dijagram kumulativnih frekfencija (3)</a:t>
            </a:r>
            <a:endParaRPr lang="en-GB" altLang="en-US" dirty="0" smtClean="0"/>
          </a:p>
        </p:txBody>
      </p:sp>
      <p:sp>
        <p:nvSpPr>
          <p:cNvPr id="10243" name="Rectangle 1"/>
          <p:cNvSpPr>
            <a:spLocks noChangeArrowheads="1"/>
          </p:cNvSpPr>
          <p:nvPr/>
        </p:nvSpPr>
        <p:spPr bwMode="auto">
          <a:xfrm>
            <a:off x="549275" y="1479233"/>
            <a:ext cx="8483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 (nastavak).</a:t>
            </a:r>
            <a:r>
              <a:rPr lang="sr-Latn-RS" altLang="en-US" sz="1800" dirty="0" smtClean="0"/>
              <a:t> Dobijeni dijagram kumulativnih frekfencija ima sledeći oblik:</a:t>
            </a:r>
            <a:endParaRPr lang="sr-Latn-RS" altLang="en-US" sz="1800" dirty="0" smtClean="0">
              <a:solidFill>
                <a:schemeClr val="accent5">
                  <a:lumMod val="25000"/>
                </a:schemeClr>
              </a:solidFill>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6420" b="13244"/>
          <a:stretch/>
        </p:blipFill>
        <p:spPr bwMode="auto">
          <a:xfrm>
            <a:off x="573089" y="2041208"/>
            <a:ext cx="4781232" cy="472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202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a:t>Dijagram kumulativnih frekfencija </a:t>
            </a:r>
            <a:r>
              <a:rPr lang="sr-Latn-RS" altLang="en-US" dirty="0" smtClean="0"/>
              <a:t>(4)</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Zadatak 1.</a:t>
            </a:r>
            <a:r>
              <a:rPr lang="sr-Latn-RS" altLang="en-US" sz="1800" dirty="0"/>
              <a:t> Odrediti </a:t>
            </a:r>
            <a:r>
              <a:rPr lang="sr-Latn-RS" altLang="en-US" sz="1800" dirty="0" smtClean="0"/>
              <a:t>dijagram kumulativnih frekfencija </a:t>
            </a:r>
            <a:r>
              <a:rPr lang="sr-Latn-RS" altLang="en-US" sz="1800" dirty="0"/>
              <a:t>za </a:t>
            </a:r>
            <a:r>
              <a:rPr lang="sr-Latn-RS" altLang="en-US" sz="1800" dirty="0" smtClean="0"/>
              <a:t>period čekanja izmedju erupcija </a:t>
            </a:r>
            <a:r>
              <a:rPr lang="sr-Latn-RS" altLang="en-US" sz="1800" dirty="0"/>
              <a:t>u okviru sa podacima </a:t>
            </a:r>
            <a:r>
              <a:rPr lang="sr-Latn-RS" altLang="en-US" sz="1800" dirty="0" smtClean="0"/>
              <a:t>faithful. </a:t>
            </a:r>
            <a:endParaRPr lang="sr-Latn-RS" altLang="en-US" sz="1800" dirty="0"/>
          </a:p>
        </p:txBody>
      </p:sp>
    </p:spTree>
    <p:extLst>
      <p:ext uri="{BB962C8B-B14F-4D97-AF65-F5344CB8AC3E}">
        <p14:creationId xmlns:p14="http://schemas.microsoft.com/office/powerpoint/2010/main" val="2124778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smtClean="0"/>
              <a:t>Raspodela kumulativnih relativnih frekfencija</a:t>
            </a:r>
            <a:endParaRPr lang="en-GB" altLang="en-US" sz="2800" dirty="0" smtClean="0"/>
          </a:p>
        </p:txBody>
      </p:sp>
      <mc:AlternateContent xmlns:mc="http://schemas.openxmlformats.org/markup-compatibility/2006" xmlns:a14="http://schemas.microsoft.com/office/drawing/2010/main">
        <mc:Choice Requires="a14">
          <p:sp>
            <p:nvSpPr>
              <p:cNvPr id="10243" name="Rectangle 1"/>
              <p:cNvSpPr>
                <a:spLocks noChangeArrowheads="1"/>
              </p:cNvSpPr>
              <p:nvPr/>
            </p:nvSpPr>
            <p:spPr bwMode="auto">
              <a:xfrm>
                <a:off x="549275" y="1479233"/>
                <a:ext cx="8483600" cy="45431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Raspodela</a:t>
                </a:r>
                <a:r>
                  <a:rPr lang="en-US" altLang="en-US" sz="1800" b="1" i="1" dirty="0" smtClean="0">
                    <a:solidFill>
                      <a:schemeClr val="accent5">
                        <a:lumMod val="25000"/>
                      </a:schemeClr>
                    </a:solidFill>
                  </a:rPr>
                  <a:t> </a:t>
                </a:r>
                <a:r>
                  <a:rPr lang="sr-Latn-RS" altLang="en-US" sz="1800" b="1" i="1" dirty="0" smtClean="0">
                    <a:solidFill>
                      <a:schemeClr val="accent5">
                        <a:lumMod val="25000"/>
                      </a:schemeClr>
                    </a:solidFill>
                  </a:rPr>
                  <a:t>kumulativnih relativnih </a:t>
                </a:r>
                <a:r>
                  <a:rPr lang="en-US" altLang="en-US" sz="1800" b="1" i="1" dirty="0" err="1" smtClean="0">
                    <a:solidFill>
                      <a:schemeClr val="accent5">
                        <a:lumMod val="25000"/>
                      </a:schemeClr>
                    </a:solidFill>
                  </a:rPr>
                  <a:t>frekfencij</a:t>
                </a:r>
                <a:r>
                  <a:rPr lang="sr-Latn-RS" altLang="en-US" sz="1800" b="1" i="1" dirty="0" smtClean="0">
                    <a:solidFill>
                      <a:schemeClr val="accent5">
                        <a:lumMod val="25000"/>
                      </a:schemeClr>
                    </a:solidFill>
                  </a:rPr>
                  <a:t>a </a:t>
                </a:r>
                <a:r>
                  <a:rPr lang="sr-Latn-RS" altLang="en-US" sz="1800" dirty="0" smtClean="0"/>
                  <a:t>za kvantitativnu promenljivu je odnos suma frekfencija ispod datog nivoa.</a:t>
                </a:r>
              </a:p>
              <a:p>
                <a:pPr eaLnBrk="1" hangingPunct="1">
                  <a:spcBef>
                    <a:spcPts val="600"/>
                  </a:spcBef>
                  <a:buClrTx/>
                  <a:buFontTx/>
                  <a:buNone/>
                </a:pPr>
                <a:r>
                  <a:rPr lang="sr-Latn-RS" altLang="en-US" sz="1800" dirty="0" smtClean="0"/>
                  <a:t>Odnos između kumulativne frekfencije i </a:t>
                </a:r>
                <a:r>
                  <a:rPr lang="sr-Latn-RS" altLang="en-US" sz="1800" dirty="0"/>
                  <a:t>kumulativne </a:t>
                </a:r>
                <a:r>
                  <a:rPr lang="sr-Latn-RS" altLang="en-US" sz="1800" dirty="0" smtClean="0"/>
                  <a:t>relativne frekfencije dat je sledećom formulom:</a:t>
                </a:r>
              </a:p>
              <a:p>
                <a:pPr eaLnBrk="1" hangingPunct="1">
                  <a:spcBef>
                    <a:spcPts val="600"/>
                  </a:spcBef>
                  <a:buClrTx/>
                  <a:buFontTx/>
                  <a:buNone/>
                </a:pPr>
                <a14:m>
                  <m:oMathPara xmlns:m="http://schemas.openxmlformats.org/officeDocument/2006/math">
                    <m:oMathParaPr>
                      <m:jc m:val="centerGroup"/>
                    </m:oMathParaPr>
                    <m:oMath xmlns:m="http://schemas.openxmlformats.org/officeDocument/2006/math">
                      <m:r>
                        <a:rPr lang="sr-Latn-RS" altLang="en-US" sz="1800" b="0" i="1" smtClean="0">
                          <a:latin typeface="Cambria Math"/>
                        </a:rPr>
                        <m:t>𝐾𝑢𝑚𝑢𝑙𝑎𝑡𝑖𝑣𝑛𝑎</m:t>
                      </m:r>
                      <m:r>
                        <a:rPr lang="sr-Latn-RS" altLang="en-US" sz="1800" b="0" i="1" smtClean="0">
                          <a:latin typeface="Cambria Math"/>
                        </a:rPr>
                        <m:t> </m:t>
                      </m:r>
                      <m:r>
                        <a:rPr lang="sr-Latn-RS" altLang="en-US" sz="1800" b="0" i="1" smtClean="0">
                          <a:latin typeface="Cambria Math"/>
                        </a:rPr>
                        <m:t>𝑟𝑒𝑙𝑎𝑡𝑖𝑣𝑛𝑎</m:t>
                      </m:r>
                      <m:r>
                        <a:rPr lang="sr-Latn-RS" altLang="en-US" sz="1800" b="0" i="1" smtClean="0">
                          <a:latin typeface="Cambria Math"/>
                        </a:rPr>
                        <m:t> </m:t>
                      </m:r>
                      <m:r>
                        <a:rPr lang="sr-Latn-RS" altLang="en-US" sz="1800" b="0" i="1" smtClean="0">
                          <a:latin typeface="Cambria Math"/>
                        </a:rPr>
                        <m:t>𝑓𝑟𝑒𝑘𝑓𝑒𝑛𝑐𝑖𝑗𝑎</m:t>
                      </m:r>
                      <m:r>
                        <a:rPr lang="sr-Latn-RS" altLang="en-US" sz="1800" b="0" i="1" smtClean="0">
                          <a:latin typeface="Cambria Math"/>
                        </a:rPr>
                        <m:t>=</m:t>
                      </m:r>
                      <m:f>
                        <m:fPr>
                          <m:ctrlPr>
                            <a:rPr lang="sr-Latn-RS" altLang="en-US" sz="1800" b="0" i="1" smtClean="0">
                              <a:latin typeface="Cambria Math"/>
                            </a:rPr>
                          </m:ctrlPr>
                        </m:fPr>
                        <m:num>
                          <m:r>
                            <a:rPr lang="sr-Latn-RS" altLang="en-US" sz="1800" b="0" i="1" smtClean="0">
                              <a:latin typeface="Cambria Math"/>
                            </a:rPr>
                            <m:t>𝐾𝑢𝑚𝑢𝑙𝑎𝑡𝑖𝑣𝑛𝑎</m:t>
                          </m:r>
                          <m:r>
                            <a:rPr lang="sr-Latn-RS" altLang="en-US" sz="1800" b="0" i="1" smtClean="0">
                              <a:latin typeface="Cambria Math"/>
                            </a:rPr>
                            <m:t> </m:t>
                          </m:r>
                          <m:r>
                            <a:rPr lang="sr-Latn-RS" altLang="en-US" sz="1800" b="0" i="1" smtClean="0">
                              <a:latin typeface="Cambria Math"/>
                            </a:rPr>
                            <m:t>𝑓𝑟𝑒𝑘𝑓𝑒𝑛𝑐𝑖𝑗𝑎</m:t>
                          </m:r>
                        </m:num>
                        <m:den>
                          <m:r>
                            <a:rPr lang="sr-Latn-RS" altLang="en-US" sz="1800" b="0" i="1" smtClean="0">
                              <a:latin typeface="Cambria Math"/>
                            </a:rPr>
                            <m:t>𝑉𝑒𝑙𝑖</m:t>
                          </m:r>
                          <m:r>
                            <a:rPr lang="sr-Latn-RS" altLang="en-US" sz="1800" b="0" i="1" smtClean="0">
                              <a:latin typeface="Cambria Math"/>
                            </a:rPr>
                            <m:t>č</m:t>
                          </m:r>
                          <m:r>
                            <a:rPr lang="sr-Latn-RS" altLang="en-US" sz="1800" b="0" i="1" smtClean="0">
                              <a:latin typeface="Cambria Math"/>
                            </a:rPr>
                            <m:t>𝑖𝑛𝑎</m:t>
                          </m:r>
                          <m:r>
                            <a:rPr lang="sr-Latn-RS" altLang="en-US" sz="1800" b="0" i="1" smtClean="0">
                              <a:latin typeface="Cambria Math"/>
                            </a:rPr>
                            <m:t> </m:t>
                          </m:r>
                          <m:r>
                            <a:rPr lang="sr-Latn-RS" altLang="en-US" sz="1800" b="0" i="1" smtClean="0">
                              <a:latin typeface="Cambria Math"/>
                            </a:rPr>
                            <m:t>𝑢𝑧𝑜𝑟𝑘𝑎</m:t>
                          </m:r>
                        </m:den>
                      </m:f>
                    </m:oMath>
                  </m:oMathPara>
                </a14:m>
                <a:endParaRPr lang="sr-Latn-RS" altLang="en-US" sz="1800" dirty="0"/>
              </a:p>
              <a:p>
                <a:pPr eaLnBrk="1" hangingPunct="1">
                  <a:spcBef>
                    <a:spcPts val="600"/>
                  </a:spcBef>
                  <a:buClrTx/>
                  <a:buFontTx/>
                  <a:buNone/>
                </a:pPr>
                <a:endParaRPr lang="sr-Latn-RS" altLang="en-US" sz="800" dirty="0"/>
              </a:p>
              <a:p>
                <a:pPr eaLnBrk="1" hangingPunct="1">
                  <a:spcBef>
                    <a:spcPts val="0"/>
                  </a:spcBef>
                  <a:buClrTx/>
                  <a:buNone/>
                </a:pPr>
                <a:r>
                  <a:rPr lang="sr-Latn-RS" altLang="en-US" sz="1800" b="1" dirty="0" smtClean="0"/>
                  <a:t>Primer.</a:t>
                </a:r>
                <a:r>
                  <a:rPr lang="sr-Latn-RS" altLang="en-US" sz="1800" dirty="0" smtClean="0"/>
                  <a:t> U okviru </a:t>
                </a:r>
                <a:r>
                  <a:rPr lang="sr-Latn-RS" altLang="en-US" sz="1800" dirty="0"/>
                  <a:t>sa podacima </a:t>
                </a:r>
                <a:r>
                  <a:rPr lang="sr-Latn-RS" altLang="en-US" sz="1800" dirty="0" smtClean="0">
                    <a:solidFill>
                      <a:schemeClr val="accent5">
                        <a:lumMod val="25000"/>
                      </a:schemeClr>
                    </a:solidFill>
                  </a:rPr>
                  <a:t>faithful</a:t>
                </a:r>
                <a:r>
                  <a:rPr lang="sr-Latn-RS" altLang="en-US" sz="1800" dirty="0" smtClean="0"/>
                  <a:t>, </a:t>
                </a:r>
                <a:r>
                  <a:rPr lang="sr-Latn-RS" altLang="en-US" sz="1800" dirty="0"/>
                  <a:t>raspodela </a:t>
                </a:r>
                <a:r>
                  <a:rPr lang="sr-Latn-RS" altLang="en-US" sz="1800" dirty="0" smtClean="0"/>
                  <a:t>kumulativnih relativnih frekfencija za trajanja erupcija je odnos broja erupcija čije je trajanje kraće ili jednako datom nivou i ukupnog broja erupcija. </a:t>
                </a:r>
                <a:endParaRPr lang="sr-Latn-RS" altLang="en-US" sz="1800" dirty="0"/>
              </a:p>
              <a:p>
                <a:pPr eaLnBrk="1" hangingPunct="1">
                  <a:spcBef>
                    <a:spcPts val="0"/>
                  </a:spcBef>
                  <a:buClrTx/>
                  <a:buNone/>
                </a:pPr>
                <a:endParaRPr lang="sr-Latn-RS" altLang="en-US" sz="800" b="1" dirty="0" smtClean="0"/>
              </a:p>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raspodelu </a:t>
                </a:r>
                <a:r>
                  <a:rPr lang="sr-Latn-RS" altLang="en-US" sz="1800" dirty="0" smtClean="0"/>
                  <a:t>kumulativnih relativnih </a:t>
                </a:r>
                <a:r>
                  <a:rPr lang="sr-Latn-RS" altLang="en-US" sz="1800" dirty="0"/>
                  <a:t>frekfencija </a:t>
                </a:r>
                <a:r>
                  <a:rPr lang="sr-Latn-RS" altLang="en-US" sz="1800" dirty="0" smtClean="0"/>
                  <a:t>za trajanja erupcije (kolona </a:t>
                </a:r>
                <a:r>
                  <a:rPr lang="sr-Latn-RS" altLang="en-US" sz="1800" dirty="0" smtClean="0">
                    <a:solidFill>
                      <a:schemeClr val="accent5">
                        <a:lumMod val="25000"/>
                      </a:schemeClr>
                    </a:solidFill>
                  </a:rPr>
                  <a:t>eruptions</a:t>
                </a:r>
                <a:r>
                  <a:rPr lang="sr-Latn-RS" altLang="en-US" sz="1800" dirty="0" smtClean="0"/>
                  <a:t>)</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Prvo se odredi raspodela frekfencija za trajanja erupcija, na isti način kao u prethodnim primerima:</a:t>
                </a:r>
                <a:endParaRPr lang="sr-Latn-RS" altLang="en-US" sz="1800" dirty="0"/>
              </a:p>
              <a:p>
                <a:pPr eaLnBrk="1" hangingPunct="1">
                  <a:spcBef>
                    <a:spcPts val="600"/>
                  </a:spcBef>
                  <a:buClrTx/>
                  <a:buNone/>
                </a:pPr>
                <a:endParaRPr lang="sr-Latn-RS" altLang="en-US" sz="1800" dirty="0" smtClean="0"/>
              </a:p>
            </p:txBody>
          </p:sp>
        </mc:Choice>
        <mc:Fallback xmlns="">
          <p:sp>
            <p:nvSpPr>
              <p:cNvPr id="10243" name="Rectangle 1"/>
              <p:cNvSpPr>
                <a:spLocks noRot="1" noChangeAspect="1" noMove="1" noResize="1" noEditPoints="1" noAdjustHandles="1" noChangeArrowheads="1" noChangeShapeType="1" noTextEdit="1"/>
              </p:cNvSpPr>
              <p:nvPr/>
            </p:nvSpPr>
            <p:spPr bwMode="auto">
              <a:xfrm>
                <a:off x="549275" y="1479233"/>
                <a:ext cx="8483600" cy="4543103"/>
              </a:xfrm>
              <a:prstGeom prst="rect">
                <a:avLst/>
              </a:prstGeom>
              <a:blipFill rotWithShape="1">
                <a:blip r:embed="rId2"/>
                <a:stretch>
                  <a:fillRect l="-575" t="-6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644" b="54176"/>
          <a:stretch/>
        </p:blipFill>
        <p:spPr bwMode="auto">
          <a:xfrm>
            <a:off x="527050" y="5628639"/>
            <a:ext cx="8037513" cy="101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16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smtClean="0"/>
              <a:t>Raspodela kumulativnih relativnih frekfencija</a:t>
            </a:r>
            <a:r>
              <a:rPr lang="en-US" altLang="en-US" sz="2800" dirty="0" smtClean="0"/>
              <a:t> (2)</a:t>
            </a:r>
            <a:endParaRPr lang="en-GB" altLang="en-US" sz="2800" dirty="0" smtClean="0"/>
          </a:p>
        </p:txBody>
      </p:sp>
      <p:sp>
        <p:nvSpPr>
          <p:cNvPr id="10243" name="Rectangle 1"/>
          <p:cNvSpPr>
            <a:spLocks noChangeArrowheads="1"/>
          </p:cNvSpPr>
          <p:nvPr/>
        </p:nvSpPr>
        <p:spPr bwMode="auto">
          <a:xfrm>
            <a:off x="549275" y="1479233"/>
            <a:ext cx="8483600"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Rešenje</a:t>
            </a:r>
            <a:r>
              <a:rPr lang="en-US" altLang="en-US" sz="1800" b="1" dirty="0" smtClean="0"/>
              <a:t> </a:t>
            </a:r>
            <a:r>
              <a:rPr lang="sr-Latn-RS" altLang="en-US" sz="1800" b="1" dirty="0" smtClean="0"/>
              <a:t>(</a:t>
            </a:r>
            <a:r>
              <a:rPr lang="en-US" altLang="en-US" sz="1800" b="1" dirty="0" err="1" smtClean="0"/>
              <a:t>nastavak</a:t>
            </a:r>
            <a:r>
              <a:rPr lang="en-US" altLang="en-US" sz="1800" b="1" dirty="0"/>
              <a:t>)</a:t>
            </a:r>
            <a:r>
              <a:rPr lang="sr-Latn-RS" altLang="en-US" sz="1800" b="1" dirty="0" smtClean="0"/>
              <a:t>.</a:t>
            </a:r>
            <a:r>
              <a:rPr lang="sr-Latn-RS" altLang="en-US" sz="1800" dirty="0" smtClean="0"/>
              <a:t> </a:t>
            </a:r>
            <a:r>
              <a:rPr lang="en-US" altLang="en-US" sz="1800" dirty="0" err="1" smtClean="0"/>
              <a:t>Onda</a:t>
            </a:r>
            <a:r>
              <a:rPr lang="en-US" altLang="en-US" sz="1800" dirty="0" smtClean="0"/>
              <a:t> se k</a:t>
            </a:r>
            <a:r>
              <a:rPr lang="sr-Latn-RS" altLang="en-US" sz="1800" dirty="0" smtClean="0"/>
              <a:t>o</a:t>
            </a:r>
            <a:r>
              <a:rPr lang="en-US" altLang="en-US" sz="1800" dirty="0" err="1" smtClean="0"/>
              <a:t>ri</a:t>
            </a:r>
            <a:r>
              <a:rPr lang="sr-Latn-RS" altLang="en-US" sz="1800" dirty="0" smtClean="0"/>
              <a:t>šć</a:t>
            </a:r>
            <a:r>
              <a:rPr lang="en-US" altLang="en-US" sz="1800" dirty="0" err="1" smtClean="0"/>
              <a:t>enjem</a:t>
            </a:r>
            <a:r>
              <a:rPr lang="en-US" altLang="en-US" sz="1800" dirty="0" smtClean="0"/>
              <a:t> </a:t>
            </a:r>
            <a:r>
              <a:rPr lang="en-US" altLang="en-US" sz="1800" dirty="0" err="1" smtClean="0"/>
              <a:t>funkcije</a:t>
            </a:r>
            <a:r>
              <a:rPr lang="en-US" altLang="en-US" sz="1800" dirty="0" smtClean="0"/>
              <a:t> </a:t>
            </a:r>
            <a:r>
              <a:rPr lang="en-US" altLang="en-US" sz="1800" dirty="0" err="1" smtClean="0">
                <a:solidFill>
                  <a:schemeClr val="accent5">
                    <a:lumMod val="25000"/>
                  </a:schemeClr>
                </a:solidFill>
              </a:rPr>
              <a:t>cumsum</a:t>
            </a:r>
            <a:r>
              <a:rPr lang="en-US" altLang="en-US" sz="1800" dirty="0" smtClean="0">
                <a:solidFill>
                  <a:schemeClr val="accent5">
                    <a:lumMod val="25000"/>
                  </a:schemeClr>
                </a:solidFill>
              </a:rPr>
              <a:t> </a:t>
            </a:r>
            <a:r>
              <a:rPr lang="en-US" altLang="en-US" sz="1800" dirty="0" err="1" smtClean="0"/>
              <a:t>odredi</a:t>
            </a:r>
            <a:r>
              <a:rPr lang="en-US" altLang="en-US" sz="1800" dirty="0" smtClean="0"/>
              <a:t> </a:t>
            </a:r>
            <a:r>
              <a:rPr lang="sr-Latn-RS" altLang="en-US" sz="1800" dirty="0" smtClean="0"/>
              <a:t>raspodela kumulativnih frekfencija za trajanja erupcija: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r>
              <a:rPr lang="sr-Latn-RS" altLang="en-US" sz="1800" dirty="0" smtClean="0"/>
              <a:t>Potom se, korišćenjem funkcije </a:t>
            </a:r>
            <a:r>
              <a:rPr lang="sr-Latn-RS" altLang="en-US" sz="1800" dirty="0" smtClean="0">
                <a:solidFill>
                  <a:schemeClr val="accent5">
                    <a:lumMod val="25000"/>
                  </a:schemeClr>
                </a:solidFill>
              </a:rPr>
              <a:t>nrow</a:t>
            </a:r>
            <a:r>
              <a:rPr lang="sr-Latn-RS" altLang="en-US" sz="1800" dirty="0" smtClean="0"/>
              <a:t> odredi veličina uzorka, pa se sa veličinom uzorka podele sve </a:t>
            </a:r>
            <a:r>
              <a:rPr lang="en-US" altLang="en-US" sz="1800" dirty="0" err="1" smtClean="0"/>
              <a:t>kumulativn</a:t>
            </a:r>
            <a:r>
              <a:rPr lang="sr-Latn-RS" altLang="en-US" sz="1800" dirty="0" smtClean="0"/>
              <a:t>e frekfencije i tako se dobiju kumulativne relativne frekfencije:</a:t>
            </a:r>
          </a:p>
          <a:p>
            <a:pPr eaLnBrk="1" hangingPunct="1">
              <a:spcBef>
                <a:spcPts val="600"/>
              </a:spcBef>
              <a:buClrTx/>
              <a:buNone/>
            </a:pPr>
            <a:endParaRPr lang="sr-Latn-RS" altLang="en-US" sz="1800" dirty="0"/>
          </a:p>
          <a:p>
            <a:pPr eaLnBrk="1" hangingPunct="1">
              <a:spcBef>
                <a:spcPts val="600"/>
              </a:spcBef>
              <a:buClrTx/>
              <a:buNone/>
            </a:pPr>
            <a:r>
              <a:rPr lang="sr-Latn-RS" altLang="en-US" sz="1800" dirty="0" smtClean="0"/>
              <a:t>Raspodela </a:t>
            </a:r>
            <a:r>
              <a:rPr lang="sr-Latn-RS" altLang="en-US" sz="1800" dirty="0"/>
              <a:t>dobijenih </a:t>
            </a:r>
            <a:r>
              <a:rPr lang="sr-Latn-RS" altLang="en-US" sz="1800" dirty="0" smtClean="0"/>
              <a:t>kumulativnih relativnih frekfencija u ovom slučaju je:</a:t>
            </a:r>
          </a:p>
          <a:p>
            <a:pPr eaLnBrk="1" hangingPunct="1">
              <a:spcBef>
                <a:spcPts val="600"/>
              </a:spcBef>
              <a:buClrTx/>
              <a:buNone/>
            </a:pPr>
            <a:endParaRPr lang="sr-Latn-RS" altLang="en-US" sz="1800" dirty="0" smtClean="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0891" b="30532"/>
          <a:stretch/>
        </p:blipFill>
        <p:spPr bwMode="auto">
          <a:xfrm>
            <a:off x="527050" y="2092959"/>
            <a:ext cx="8037513" cy="37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8939" b="3411"/>
          <a:stretch/>
        </p:blipFill>
        <p:spPr bwMode="auto">
          <a:xfrm>
            <a:off x="527050" y="3342639"/>
            <a:ext cx="8037513" cy="33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3792"/>
          <a:stretch/>
        </p:blipFill>
        <p:spPr bwMode="auto">
          <a:xfrm>
            <a:off x="563563" y="4114800"/>
            <a:ext cx="8377237" cy="15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647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a:solidFill>
                  <a:srgbClr val="666633"/>
                </a:solidFill>
              </a:rPr>
              <a:t>Raspodela kumulativnih relativnih frekfencija</a:t>
            </a:r>
            <a:r>
              <a:rPr lang="en-US" altLang="en-US" sz="2800" dirty="0">
                <a:solidFill>
                  <a:srgbClr val="666633"/>
                </a:solidFill>
              </a:rPr>
              <a:t> </a:t>
            </a:r>
            <a:r>
              <a:rPr lang="en-US" altLang="en-US" sz="2800" dirty="0" smtClean="0">
                <a:solidFill>
                  <a:srgbClr val="666633"/>
                </a:solidFill>
              </a:rPr>
              <a:t>(</a:t>
            </a:r>
            <a:r>
              <a:rPr lang="sr-Latn-RS" altLang="en-US" sz="2800" dirty="0" smtClean="0">
                <a:solidFill>
                  <a:srgbClr val="666633"/>
                </a:solidFill>
              </a:rPr>
              <a:t>3</a:t>
            </a:r>
            <a:r>
              <a:rPr lang="en-US" altLang="en-US" sz="2800" dirty="0" smtClean="0">
                <a:solidFill>
                  <a:srgbClr val="666633"/>
                </a:solidFill>
              </a:rPr>
              <a:t>)</a:t>
            </a:r>
            <a:endParaRPr lang="en-GB" altLang="en-US" dirty="0" smtClean="0"/>
          </a:p>
        </p:txBody>
      </p:sp>
      <p:sp>
        <p:nvSpPr>
          <p:cNvPr id="10243" name="Rectangle 1"/>
          <p:cNvSpPr>
            <a:spLocks noChangeArrowheads="1"/>
          </p:cNvSpPr>
          <p:nvPr/>
        </p:nvSpPr>
        <p:spPr bwMode="auto">
          <a:xfrm>
            <a:off x="549275" y="1479233"/>
            <a:ext cx="8483600" cy="352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None/>
            </a:pPr>
            <a:r>
              <a:rPr lang="sr-Latn-RS" altLang="en-US" sz="1800" b="1" dirty="0" smtClean="0"/>
              <a:t>Problem</a:t>
            </a:r>
            <a:r>
              <a:rPr lang="sr-Latn-RS" altLang="en-US" sz="1800" b="1" dirty="0"/>
              <a:t>.</a:t>
            </a:r>
            <a:r>
              <a:rPr lang="sr-Latn-RS" altLang="en-US" sz="1800" dirty="0"/>
              <a:t> Odrediti </a:t>
            </a:r>
            <a:r>
              <a:rPr lang="sr-Latn-RS" altLang="en-US" sz="1800" dirty="0" smtClean="0"/>
              <a:t>raspodelu kumulativnih relativnih frekfencija </a:t>
            </a:r>
            <a:r>
              <a:rPr lang="sr-Latn-RS" altLang="en-US" sz="1800" dirty="0"/>
              <a:t>za </a:t>
            </a:r>
            <a:r>
              <a:rPr lang="sr-Latn-RS" altLang="en-US" sz="1800" dirty="0" smtClean="0"/>
              <a:t>trajanja erupcija 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 i prikazati je u dve decimale.</a:t>
            </a:r>
            <a:endParaRPr lang="sr-Latn-RS" altLang="en-US" sz="1800" dirty="0"/>
          </a:p>
          <a:p>
            <a:pPr eaLnBrk="1" hangingPunct="1">
              <a:spcBef>
                <a:spcPts val="600"/>
              </a:spcBef>
              <a:buClrTx/>
              <a:buNone/>
            </a:pPr>
            <a:r>
              <a:rPr lang="sr-Latn-RS" altLang="en-US" sz="1800" b="1" dirty="0" smtClean="0"/>
              <a:t>Rešenje.</a:t>
            </a:r>
            <a:r>
              <a:rPr lang="sr-Latn-RS" altLang="en-US" sz="1800" dirty="0" smtClean="0"/>
              <a:t> Isto kao u prethodnom primeru, računa </a:t>
            </a:r>
            <a:r>
              <a:rPr lang="sr-Latn-RS" altLang="en-US" sz="1800" dirty="0"/>
              <a:t>raspodelu kumulativnih relativnih frekfencija za </a:t>
            </a:r>
            <a:r>
              <a:rPr lang="sr-Latn-RS" altLang="en-US" sz="1800" dirty="0" smtClean="0"/>
              <a:t>trajanja erupcije</a:t>
            </a:r>
            <a:r>
              <a:rPr lang="sr-Latn-RS" altLang="en-US" sz="1800" dirty="0" smtClean="0">
                <a:solidFill>
                  <a:schemeClr val="accent5">
                    <a:lumMod val="25000"/>
                  </a:schemeClr>
                </a:solidFill>
              </a:rPr>
              <a:t> </a:t>
            </a:r>
            <a:r>
              <a:rPr lang="sr-Latn-RS" altLang="en-US" sz="1800" dirty="0" smtClean="0"/>
              <a:t>– promenljiva </a:t>
            </a:r>
            <a:r>
              <a:rPr lang="sr-Latn-RS" altLang="en-US" sz="1800" dirty="0" smtClean="0">
                <a:solidFill>
                  <a:schemeClr val="accent5">
                    <a:lumMod val="25000"/>
                  </a:schemeClr>
                </a:solidFill>
              </a:rPr>
              <a:t>duration.cumrelfreq</a:t>
            </a:r>
            <a:r>
              <a:rPr lang="sr-Latn-RS" altLang="en-US" sz="1800" dirty="0" smtClean="0"/>
              <a:t>:</a:t>
            </a:r>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800" dirty="0"/>
          </a:p>
          <a:p>
            <a:pPr eaLnBrk="1" hangingPunct="1">
              <a:spcBef>
                <a:spcPts val="600"/>
              </a:spcBef>
              <a:buClrTx/>
              <a:buNone/>
            </a:pPr>
            <a:r>
              <a:rPr lang="sr-Latn-RS" altLang="en-US" sz="1800" dirty="0" smtClean="0"/>
              <a:t>Prikaz u manje decimala se postiže pozivom funkcije </a:t>
            </a:r>
            <a:r>
              <a:rPr lang="sr-Latn-RS" altLang="en-US" sz="1800" dirty="0" smtClean="0">
                <a:solidFill>
                  <a:schemeClr val="accent5">
                    <a:lumMod val="25000"/>
                  </a:schemeClr>
                </a:solidFill>
              </a:rPr>
              <a:t>options</a:t>
            </a:r>
            <a:r>
              <a:rPr lang="sr-Latn-RS" altLang="en-US" sz="1800" dirty="0" smtClean="0"/>
              <a:t> gde je podešen imenovani argument </a:t>
            </a:r>
            <a:r>
              <a:rPr lang="sr-Latn-RS" altLang="en-US" sz="1800" dirty="0" smtClean="0">
                <a:solidFill>
                  <a:schemeClr val="accent5">
                    <a:lumMod val="25000"/>
                  </a:schemeClr>
                </a:solidFill>
              </a:rPr>
              <a:t>digits</a:t>
            </a:r>
            <a:r>
              <a:rPr lang="sr-Latn-RS" altLang="en-US" sz="1800" dirty="0" smtClean="0"/>
              <a:t>:</a:t>
            </a:r>
            <a:endParaRPr lang="sr-Latn-RS" altLang="en-US" sz="1800" dirty="0"/>
          </a:p>
        </p:txBody>
      </p:sp>
      <p:grpSp>
        <p:nvGrpSpPr>
          <p:cNvPr id="2" name="Group 1"/>
          <p:cNvGrpSpPr/>
          <p:nvPr/>
        </p:nvGrpSpPr>
        <p:grpSpPr>
          <a:xfrm>
            <a:off x="527049" y="2756506"/>
            <a:ext cx="8037514" cy="1632614"/>
            <a:chOff x="527049" y="2756506"/>
            <a:chExt cx="8037514" cy="1632614"/>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644" b="54176"/>
            <a:stretch/>
          </p:blipFill>
          <p:spPr bwMode="auto">
            <a:xfrm>
              <a:off x="527049" y="2756506"/>
              <a:ext cx="8037513" cy="101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0891" b="30532"/>
            <a:stretch/>
          </p:blipFill>
          <p:spPr bwMode="auto">
            <a:xfrm>
              <a:off x="527050" y="3759199"/>
              <a:ext cx="8037513" cy="37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8939" b="3411"/>
            <a:stretch/>
          </p:blipFill>
          <p:spPr bwMode="auto">
            <a:xfrm>
              <a:off x="527050" y="4053839"/>
              <a:ext cx="8037513" cy="33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543243" y="4988560"/>
            <a:ext cx="8183562" cy="1849121"/>
            <a:chOff x="543243" y="4988560"/>
            <a:chExt cx="8183562" cy="1849121"/>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233"/>
            <a:stretch/>
          </p:blipFill>
          <p:spPr bwMode="auto">
            <a:xfrm>
              <a:off x="543243" y="4988560"/>
              <a:ext cx="8183562" cy="1370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1448"/>
            <a:stretch/>
          </p:blipFill>
          <p:spPr bwMode="auto">
            <a:xfrm>
              <a:off x="553403" y="6349049"/>
              <a:ext cx="8170862" cy="4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35259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a:solidFill>
                  <a:srgbClr val="666633"/>
                </a:solidFill>
              </a:rPr>
              <a:t>Raspodela kumulativnih relativnih frekfencija</a:t>
            </a:r>
            <a:r>
              <a:rPr lang="en-US" altLang="en-US" sz="2800" dirty="0">
                <a:solidFill>
                  <a:srgbClr val="666633"/>
                </a:solidFill>
              </a:rPr>
              <a:t> </a:t>
            </a:r>
            <a:r>
              <a:rPr lang="en-US" altLang="en-US" sz="2800" dirty="0" smtClean="0">
                <a:solidFill>
                  <a:srgbClr val="666633"/>
                </a:solidFill>
              </a:rPr>
              <a:t>(</a:t>
            </a:r>
            <a:r>
              <a:rPr lang="sr-Latn-RS" altLang="en-US" sz="2800" dirty="0">
                <a:solidFill>
                  <a:srgbClr val="666633"/>
                </a:solidFill>
              </a:rPr>
              <a:t>4</a:t>
            </a:r>
            <a:r>
              <a:rPr lang="en-US" altLang="en-US" sz="2800" dirty="0" smtClean="0">
                <a:solidFill>
                  <a:srgbClr val="666633"/>
                </a:solidFill>
              </a:rPr>
              <a:t>)</a:t>
            </a:r>
            <a:endParaRPr lang="en-GB" altLang="en-US" dirty="0" smtClean="0"/>
          </a:p>
        </p:txBody>
      </p:sp>
      <p:sp>
        <p:nvSpPr>
          <p:cNvPr id="10243" name="Rectangle 1"/>
          <p:cNvSpPr>
            <a:spLocks noChangeArrowheads="1"/>
          </p:cNvSpPr>
          <p:nvPr/>
        </p:nvSpPr>
        <p:spPr bwMode="auto">
          <a:xfrm>
            <a:off x="549275" y="1479233"/>
            <a:ext cx="8483600"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None/>
            </a:pPr>
            <a:r>
              <a:rPr lang="sr-Latn-RS" altLang="en-US" sz="1800" b="1" dirty="0" smtClean="0"/>
              <a:t>Problem</a:t>
            </a:r>
            <a:r>
              <a:rPr lang="sr-Latn-RS" altLang="en-US" sz="1800" b="1" dirty="0"/>
              <a:t>.</a:t>
            </a:r>
            <a:r>
              <a:rPr lang="sr-Latn-RS" altLang="en-US" sz="1800" dirty="0"/>
              <a:t> Odrediti </a:t>
            </a:r>
            <a:r>
              <a:rPr lang="sr-Latn-RS" altLang="en-US" sz="1800" dirty="0" smtClean="0"/>
              <a:t>raspodelu </a:t>
            </a:r>
            <a:r>
              <a:rPr lang="sr-Latn-RS" altLang="en-US" sz="1800" dirty="0"/>
              <a:t>kumulativnih </a:t>
            </a:r>
            <a:r>
              <a:rPr lang="sr-Latn-RS" altLang="en-US" sz="1800" dirty="0" smtClean="0"/>
              <a:t>frekfencija i raspodelu kumulativnih relativnih frekfencija </a:t>
            </a:r>
            <a:r>
              <a:rPr lang="sr-Latn-RS" altLang="en-US" sz="1800" dirty="0"/>
              <a:t>za </a:t>
            </a:r>
            <a:r>
              <a:rPr lang="sr-Latn-RS" altLang="en-US" sz="1800" dirty="0" smtClean="0"/>
              <a:t>trajanja </a:t>
            </a:r>
            <a:r>
              <a:rPr lang="sr-Latn-RS" altLang="en-US" sz="1800" dirty="0"/>
              <a:t>(tj. promenljivu </a:t>
            </a:r>
            <a:r>
              <a:rPr lang="sr-Latn-RS" altLang="en-US" sz="1800" dirty="0">
                <a:solidFill>
                  <a:schemeClr val="accent5">
                    <a:lumMod val="25000"/>
                  </a:schemeClr>
                </a:solidFill>
              </a:rPr>
              <a:t>eruptions</a:t>
            </a:r>
            <a:r>
              <a:rPr lang="sr-Latn-RS" altLang="en-US" sz="1800" dirty="0"/>
              <a:t>)</a:t>
            </a:r>
            <a:r>
              <a:rPr lang="sr-Latn-RS" altLang="en-US" sz="1800" dirty="0">
                <a:solidFill>
                  <a:schemeClr val="accent5">
                    <a:lumMod val="25000"/>
                  </a:schemeClr>
                </a:solidFill>
              </a:rPr>
              <a:t> </a:t>
            </a:r>
            <a:r>
              <a:rPr lang="sr-Latn-RS" altLang="en-US" sz="1800" dirty="0"/>
              <a:t>u okviru sa podacima </a:t>
            </a:r>
            <a:r>
              <a:rPr lang="sr-Latn-RS" altLang="en-US" sz="1800" dirty="0" smtClean="0">
                <a:solidFill>
                  <a:schemeClr val="accent5">
                    <a:lumMod val="25000"/>
                  </a:schemeClr>
                </a:solidFill>
              </a:rPr>
              <a:t>faithful</a:t>
            </a:r>
            <a:r>
              <a:rPr lang="sr-Latn-RS" altLang="en-US" sz="1800" dirty="0" smtClean="0"/>
              <a:t> i prikazati ih u dve decimale i po kolonama.</a:t>
            </a:r>
            <a:endParaRPr lang="sr-Latn-RS" altLang="en-US" sz="1800" dirty="0"/>
          </a:p>
          <a:p>
            <a:pPr eaLnBrk="1" hangingPunct="1">
              <a:spcBef>
                <a:spcPts val="600"/>
              </a:spcBef>
              <a:buClrTx/>
              <a:buNone/>
            </a:pPr>
            <a:r>
              <a:rPr lang="sr-Latn-RS" altLang="en-US" sz="1800" b="1" dirty="0" smtClean="0"/>
              <a:t>Rešenje.</a:t>
            </a:r>
            <a:r>
              <a:rPr lang="sr-Latn-RS" altLang="en-US" sz="1800" dirty="0" smtClean="0"/>
              <a:t> Na isti načina kao u prethodnom primeru, računaju se </a:t>
            </a:r>
            <a:r>
              <a:rPr lang="sr-Latn-RS" altLang="en-US" sz="1800" dirty="0"/>
              <a:t>raspodela kumulativnih </a:t>
            </a:r>
            <a:r>
              <a:rPr lang="sr-Latn-RS" altLang="en-US" sz="1800" dirty="0" smtClean="0"/>
              <a:t>frekfencija i raspodela </a:t>
            </a:r>
            <a:r>
              <a:rPr lang="sr-Latn-RS" altLang="en-US" sz="1800" dirty="0"/>
              <a:t>kumulativnih relativnih frekfencija za </a:t>
            </a:r>
            <a:r>
              <a:rPr lang="sr-Latn-RS" altLang="en-US" sz="1800" dirty="0" smtClean="0"/>
              <a:t>trajanja erupcije</a:t>
            </a:r>
            <a:r>
              <a:rPr lang="sr-Latn-RS" altLang="en-US" sz="1800" dirty="0" smtClean="0">
                <a:solidFill>
                  <a:schemeClr val="accent5">
                    <a:lumMod val="25000"/>
                  </a:schemeClr>
                </a:solidFill>
              </a:rPr>
              <a:t> </a:t>
            </a:r>
            <a:r>
              <a:rPr lang="sr-Latn-RS" altLang="en-US" sz="1800" dirty="0" smtClean="0"/>
              <a:t>– to su promenljive </a:t>
            </a:r>
            <a:r>
              <a:rPr lang="sr-Latn-RS" altLang="en-US" sz="1800" dirty="0">
                <a:solidFill>
                  <a:schemeClr val="accent5">
                    <a:lumMod val="25000"/>
                  </a:schemeClr>
                </a:solidFill>
              </a:rPr>
              <a:t>duration.cumrelfreq</a:t>
            </a:r>
            <a:r>
              <a:rPr lang="sr-Latn-RS" altLang="en-US" sz="1800" dirty="0" smtClean="0"/>
              <a:t> i </a:t>
            </a:r>
            <a:r>
              <a:rPr lang="sr-Latn-RS" altLang="en-US" sz="1800" dirty="0" smtClean="0">
                <a:solidFill>
                  <a:schemeClr val="accent5">
                    <a:lumMod val="25000"/>
                  </a:schemeClr>
                </a:solidFill>
              </a:rPr>
              <a:t>duration.cumrelfreq</a:t>
            </a:r>
            <a:r>
              <a:rPr lang="sr-Latn-RS" altLang="en-US" sz="1800" dirty="0" smtClean="0"/>
              <a:t>.</a:t>
            </a:r>
            <a:br>
              <a:rPr lang="sr-Latn-RS" altLang="en-US" sz="1800" dirty="0" smtClean="0"/>
            </a:br>
            <a:r>
              <a:rPr lang="sr-Latn-RS" altLang="en-US" sz="1800" dirty="0" smtClean="0"/>
              <a:t>Broj decimala se podešava pomoću </a:t>
            </a:r>
            <a:r>
              <a:rPr lang="sr-Latn-RS" altLang="en-US" sz="1800" dirty="0" smtClean="0">
                <a:solidFill>
                  <a:schemeClr val="accent5">
                    <a:lumMod val="25000"/>
                  </a:schemeClr>
                </a:solidFill>
              </a:rPr>
              <a:t>options</a:t>
            </a:r>
            <a:r>
              <a:rPr lang="sr-Latn-RS" altLang="en-US" sz="1800" dirty="0" smtClean="0"/>
              <a:t>, a prikaz po kolonama se postiže pozivom funkcije </a:t>
            </a:r>
            <a:r>
              <a:rPr lang="sr-Latn-RS" altLang="en-US" sz="1800" dirty="0" smtClean="0">
                <a:solidFill>
                  <a:schemeClr val="accent5">
                    <a:lumMod val="25000"/>
                  </a:schemeClr>
                </a:solidFill>
              </a:rPr>
              <a:t>cbind</a:t>
            </a:r>
            <a:r>
              <a:rPr lang="sr-Latn-RS" altLang="en-US" sz="1800" dirty="0" smtClean="0"/>
              <a:t>:</a:t>
            </a:r>
            <a:endParaRPr lang="sr-Latn-RS" altLang="en-US" sz="1800" dirty="0"/>
          </a:p>
        </p:txBody>
      </p:sp>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349" b="12544"/>
          <a:stretch/>
        </p:blipFill>
        <p:spPr bwMode="auto">
          <a:xfrm>
            <a:off x="536575" y="3840480"/>
            <a:ext cx="8018463"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535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a:solidFill>
                  <a:srgbClr val="666633"/>
                </a:solidFill>
              </a:rPr>
              <a:t>Raspodela kumulativnih relativnih frekfencija</a:t>
            </a:r>
            <a:r>
              <a:rPr lang="en-US" altLang="en-US" sz="2800" dirty="0">
                <a:solidFill>
                  <a:srgbClr val="666633"/>
                </a:solidFill>
              </a:rPr>
              <a:t> </a:t>
            </a:r>
            <a:r>
              <a:rPr lang="en-US" altLang="en-US" sz="2800" dirty="0" smtClean="0">
                <a:solidFill>
                  <a:srgbClr val="666633"/>
                </a:solidFill>
              </a:rPr>
              <a:t>(</a:t>
            </a:r>
            <a:r>
              <a:rPr lang="sr-Latn-RS" altLang="en-US" sz="2800" dirty="0" smtClean="0">
                <a:solidFill>
                  <a:srgbClr val="666633"/>
                </a:solidFill>
              </a:rPr>
              <a:t>5</a:t>
            </a:r>
            <a:r>
              <a:rPr lang="en-US" altLang="en-US" sz="2800" dirty="0" smtClean="0">
                <a:solidFill>
                  <a:srgbClr val="666633"/>
                </a:solidFill>
              </a:rPr>
              <a:t>)</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Zadatak 1.</a:t>
            </a:r>
            <a:r>
              <a:rPr lang="sr-Latn-RS" altLang="en-US" sz="1800" dirty="0"/>
              <a:t> Odrediti </a:t>
            </a:r>
            <a:r>
              <a:rPr lang="sr-Latn-RS" altLang="en-US" sz="1800" dirty="0" smtClean="0"/>
              <a:t>raspodelu kumulativnih relativnih frekfencija </a:t>
            </a:r>
            <a:r>
              <a:rPr lang="sr-Latn-RS" altLang="en-US" sz="1800" dirty="0"/>
              <a:t>za </a:t>
            </a:r>
            <a:r>
              <a:rPr lang="sr-Latn-RS" altLang="en-US" sz="1800" dirty="0" smtClean="0"/>
              <a:t>period čekanja izmedju erupcija </a:t>
            </a:r>
            <a:r>
              <a:rPr lang="sr-Latn-RS" altLang="en-US" sz="1800" dirty="0"/>
              <a:t>u okviru sa podacima </a:t>
            </a:r>
            <a:r>
              <a:rPr lang="sr-Latn-RS" altLang="en-US" sz="1800" dirty="0" smtClean="0"/>
              <a:t>faithful. </a:t>
            </a:r>
            <a:endParaRPr lang="sr-Latn-RS" altLang="en-US" sz="1800" dirty="0"/>
          </a:p>
        </p:txBody>
      </p:sp>
    </p:spTree>
    <p:extLst>
      <p:ext uri="{BB962C8B-B14F-4D97-AF65-F5344CB8AC3E}">
        <p14:creationId xmlns:p14="http://schemas.microsoft.com/office/powerpoint/2010/main" val="2719090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smtClean="0"/>
              <a:t>Dijagram kumulativnih relativnih frekfencija</a:t>
            </a:r>
            <a:endParaRPr lang="en-GB" altLang="en-US" sz="2800" dirty="0" smtClean="0"/>
          </a:p>
        </p:txBody>
      </p:sp>
      <p:sp>
        <p:nvSpPr>
          <p:cNvPr id="10243" name="Rectangle 1"/>
          <p:cNvSpPr>
            <a:spLocks noChangeArrowheads="1"/>
          </p:cNvSpPr>
          <p:nvPr/>
        </p:nvSpPr>
        <p:spPr bwMode="auto">
          <a:xfrm>
            <a:off x="549275" y="1479233"/>
            <a:ext cx="84836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Dijagram k</a:t>
            </a:r>
            <a:r>
              <a:rPr lang="en-US" altLang="en-US" sz="1800" b="1" i="1" dirty="0" err="1" smtClean="0">
                <a:solidFill>
                  <a:schemeClr val="accent5">
                    <a:lumMod val="25000"/>
                  </a:schemeClr>
                </a:solidFill>
              </a:rPr>
              <a:t>umulativn</a:t>
            </a:r>
            <a:r>
              <a:rPr lang="sr-Latn-RS" altLang="en-US" sz="1800" b="1" i="1" dirty="0" smtClean="0">
                <a:solidFill>
                  <a:schemeClr val="accent5">
                    <a:lumMod val="25000"/>
                  </a:schemeClr>
                </a:solidFill>
              </a:rPr>
              <a:t>ih</a:t>
            </a:r>
            <a:r>
              <a:rPr lang="en-US" altLang="en-US" sz="1800" b="1" i="1" dirty="0" smtClean="0">
                <a:solidFill>
                  <a:schemeClr val="accent5">
                    <a:lumMod val="25000"/>
                  </a:schemeClr>
                </a:solidFill>
              </a:rPr>
              <a:t> </a:t>
            </a:r>
            <a:r>
              <a:rPr lang="sr-Latn-RS" altLang="en-US" sz="1800" b="1" i="1" dirty="0" smtClean="0">
                <a:solidFill>
                  <a:schemeClr val="accent5">
                    <a:lumMod val="25000"/>
                  </a:schemeClr>
                </a:solidFill>
              </a:rPr>
              <a:t>relativnih </a:t>
            </a:r>
            <a:r>
              <a:rPr lang="en-US" altLang="en-US" sz="1800" b="1" i="1" dirty="0" err="1" smtClean="0">
                <a:solidFill>
                  <a:schemeClr val="accent5">
                    <a:lumMod val="25000"/>
                  </a:schemeClr>
                </a:solidFill>
              </a:rPr>
              <a:t>frekfencija</a:t>
            </a:r>
            <a:r>
              <a:rPr lang="sr-Latn-RS" altLang="en-US" sz="1800" b="1" i="1" dirty="0" smtClean="0">
                <a:solidFill>
                  <a:schemeClr val="accent5">
                    <a:lumMod val="25000"/>
                  </a:schemeClr>
                </a:solidFill>
              </a:rPr>
              <a:t> </a:t>
            </a:r>
            <a:r>
              <a:rPr lang="sr-Latn-RS" altLang="en-US" sz="1800" dirty="0" smtClean="0"/>
              <a:t>za kvantitativnu promenljivu je kriva koja prikazuje kumulativnu raspodelu relativnih frekfencija promenljive.</a:t>
            </a:r>
            <a:endParaRPr lang="sr-Latn-RS" altLang="en-US" sz="1800" dirty="0"/>
          </a:p>
          <a:p>
            <a:pPr eaLnBrk="1" hangingPunct="1">
              <a:spcBef>
                <a:spcPts val="600"/>
              </a:spcBef>
              <a:buClrTx/>
              <a:buFontTx/>
              <a:buNone/>
            </a:pPr>
            <a:endParaRPr lang="sr-Latn-RS" altLang="en-US" sz="800" dirty="0"/>
          </a:p>
          <a:p>
            <a:pPr eaLnBrk="1" hangingPunct="1">
              <a:spcBef>
                <a:spcPts val="0"/>
              </a:spcBef>
              <a:buClrTx/>
              <a:buNone/>
            </a:pPr>
            <a:r>
              <a:rPr lang="sr-Latn-RS" altLang="en-US" sz="1800" b="1" dirty="0" smtClean="0"/>
              <a:t>Primer.</a:t>
            </a:r>
            <a:r>
              <a:rPr lang="sr-Latn-RS" altLang="en-US" sz="1800" dirty="0" smtClean="0"/>
              <a:t> Za sve tačke dijagramu </a:t>
            </a:r>
            <a:r>
              <a:rPr lang="sr-Latn-RS" altLang="en-US" sz="1800" dirty="0"/>
              <a:t>kumulativnih </a:t>
            </a:r>
            <a:r>
              <a:rPr lang="sr-Latn-RS" altLang="en-US" sz="1800" dirty="0" smtClean="0"/>
              <a:t>relativnih frekfencija </a:t>
            </a:r>
            <a:r>
              <a:rPr lang="sr-Latn-RS" altLang="en-US" sz="1800" dirty="0"/>
              <a:t>za promenljivu </a:t>
            </a:r>
            <a:r>
              <a:rPr lang="sr-Latn-RS" altLang="en-US" sz="1800" dirty="0">
                <a:solidFill>
                  <a:schemeClr val="accent5">
                    <a:lumMod val="25000"/>
                  </a:schemeClr>
                </a:solidFill>
              </a:rPr>
              <a:t>eruptions</a:t>
            </a:r>
            <a:r>
              <a:rPr lang="sr-Latn-RS" altLang="en-US" sz="1800" dirty="0" smtClean="0"/>
              <a:t> okviru </a:t>
            </a:r>
            <a:r>
              <a:rPr lang="sr-Latn-RS" altLang="en-US" sz="1800" dirty="0"/>
              <a:t>sa podacima </a:t>
            </a:r>
            <a:r>
              <a:rPr lang="sr-Latn-RS" altLang="en-US" sz="1800" dirty="0" smtClean="0">
                <a:solidFill>
                  <a:schemeClr val="accent5">
                    <a:lumMod val="25000"/>
                  </a:schemeClr>
                </a:solidFill>
              </a:rPr>
              <a:t>faithful</a:t>
            </a:r>
            <a:r>
              <a:rPr lang="sr-Latn-RS" altLang="en-US" sz="1800" dirty="0"/>
              <a:t> </a:t>
            </a:r>
            <a:r>
              <a:rPr lang="sr-Latn-RS" altLang="en-US" sz="1800" dirty="0" smtClean="0"/>
              <a:t>važi: y koordinata je jednaka </a:t>
            </a:r>
            <a:r>
              <a:rPr lang="sr-Latn-RS" altLang="en-US" sz="1800" b="1" i="1" dirty="0" smtClean="0"/>
              <a:t>udelu</a:t>
            </a:r>
            <a:r>
              <a:rPr lang="sr-Latn-RS" altLang="en-US" sz="1800" dirty="0" smtClean="0"/>
              <a:t> broja erupcija čije je trajanje </a:t>
            </a:r>
            <a:r>
              <a:rPr lang="sr-Latn-RS" altLang="en-US" sz="1800" b="1" i="1" dirty="0" smtClean="0"/>
              <a:t>kraće ili jednako </a:t>
            </a:r>
            <a:r>
              <a:rPr lang="sr-Latn-RS" altLang="en-US" sz="1800" dirty="0" smtClean="0"/>
              <a:t>od vrednosti x koordinate u ukupnom broju posmatranja. </a:t>
            </a:r>
            <a:endParaRPr lang="sr-Latn-RS" altLang="en-US" sz="1800" dirty="0"/>
          </a:p>
          <a:p>
            <a:pPr eaLnBrk="1" hangingPunct="1">
              <a:spcBef>
                <a:spcPts val="0"/>
              </a:spcBef>
              <a:buClrTx/>
              <a:buNone/>
            </a:pPr>
            <a:endParaRPr lang="sr-Latn-RS" altLang="en-US" sz="800" b="1" dirty="0" smtClean="0"/>
          </a:p>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dijagram </a:t>
            </a:r>
            <a:r>
              <a:rPr lang="sr-Latn-RS" altLang="en-US" sz="1800" dirty="0"/>
              <a:t>kumulativnih </a:t>
            </a:r>
            <a:r>
              <a:rPr lang="sr-Latn-RS" altLang="en-US" sz="1800" dirty="0" smtClean="0"/>
              <a:t>relativnih frekfencija </a:t>
            </a:r>
            <a:r>
              <a:rPr lang="sr-Latn-RS" altLang="en-US" sz="1800" dirty="0"/>
              <a:t>za </a:t>
            </a:r>
            <a:r>
              <a:rPr lang="sr-Latn-RS" altLang="en-US" sz="1800" dirty="0" smtClean="0"/>
              <a:t>trajanja erupcije</a:t>
            </a:r>
            <a:r>
              <a:rPr lang="sr-Latn-RS" altLang="en-US" sz="1800" dirty="0" smtClean="0">
                <a:solidFill>
                  <a:schemeClr val="accent5">
                    <a:lumMod val="25000"/>
                  </a:schemeClr>
                </a:solidFill>
              </a:rPr>
              <a:t> </a:t>
            </a:r>
            <a:r>
              <a:rPr lang="sr-Latn-RS" altLang="en-US" sz="1800" dirty="0" smtClean="0"/>
              <a:t>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Prvo se </a:t>
            </a:r>
            <a:r>
              <a:rPr lang="sr-Latn-RS" altLang="en-US" sz="1800" dirty="0"/>
              <a:t>odredi raspodela </a:t>
            </a:r>
            <a:r>
              <a:rPr lang="sr-Latn-RS" altLang="en-US" sz="1800" dirty="0" smtClean="0"/>
              <a:t>kumulativnih </a:t>
            </a:r>
            <a:r>
              <a:rPr lang="sr-Latn-RS" altLang="en-US" sz="1800" dirty="0"/>
              <a:t>relativnih </a:t>
            </a:r>
            <a:r>
              <a:rPr lang="sr-Latn-RS" altLang="en-US" sz="1800" dirty="0" smtClean="0"/>
              <a:t>frekfencija za dužinu trajanja erupcija, na isti način kao u prethodnim primerima: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smtClean="0"/>
          </a:p>
          <a:p>
            <a:pPr eaLnBrk="1" hangingPunct="1">
              <a:spcBef>
                <a:spcPts val="600"/>
              </a:spcBef>
              <a:buClrTx/>
              <a:buNone/>
            </a:pPr>
            <a:endParaRPr lang="sr-Latn-RS" altLang="en-US" sz="800" dirty="0"/>
          </a:p>
          <a:p>
            <a:pPr eaLnBrk="1" hangingPunct="1">
              <a:spcBef>
                <a:spcPts val="600"/>
              </a:spcBef>
              <a:buClrTx/>
              <a:buNone/>
            </a:pPr>
            <a:r>
              <a:rPr lang="sr-Latn-RS" altLang="en-US" sz="1800" dirty="0"/>
              <a:t>Z</a:t>
            </a:r>
            <a:r>
              <a:rPr lang="sr-Latn-RS" altLang="en-US" sz="1800" dirty="0" smtClean="0"/>
              <a:t>atim se kumulativne relativne frekfencije prošire nulom na početku: </a:t>
            </a:r>
            <a:endParaRPr lang="sr-Latn-RS" altLang="en-US" sz="1800" dirty="0"/>
          </a:p>
        </p:txBody>
      </p:sp>
      <p:grpSp>
        <p:nvGrpSpPr>
          <p:cNvPr id="6" name="Group 5"/>
          <p:cNvGrpSpPr/>
          <p:nvPr/>
        </p:nvGrpSpPr>
        <p:grpSpPr>
          <a:xfrm>
            <a:off x="527049" y="4158586"/>
            <a:ext cx="8037514" cy="1632614"/>
            <a:chOff x="527049" y="2756506"/>
            <a:chExt cx="8037514" cy="1632614"/>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644" b="54176"/>
            <a:stretch/>
          </p:blipFill>
          <p:spPr bwMode="auto">
            <a:xfrm>
              <a:off x="527049" y="2756506"/>
              <a:ext cx="8037513" cy="101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0891" b="30532"/>
            <a:stretch/>
          </p:blipFill>
          <p:spPr bwMode="auto">
            <a:xfrm>
              <a:off x="527050" y="3759199"/>
              <a:ext cx="8037513" cy="37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8939" b="3411"/>
            <a:stretch/>
          </p:blipFill>
          <p:spPr bwMode="auto">
            <a:xfrm>
              <a:off x="527050" y="4053839"/>
              <a:ext cx="8037513" cy="33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363" b="75079"/>
          <a:stretch/>
        </p:blipFill>
        <p:spPr bwMode="auto">
          <a:xfrm>
            <a:off x="562610" y="6187440"/>
            <a:ext cx="7972425" cy="32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277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a:solidFill>
                  <a:srgbClr val="666633"/>
                </a:solidFill>
              </a:rPr>
              <a:t>Dijagram kumulativnih relativnih </a:t>
            </a:r>
            <a:r>
              <a:rPr lang="sr-Latn-RS" altLang="en-US" sz="2800" dirty="0" smtClean="0">
                <a:solidFill>
                  <a:srgbClr val="666633"/>
                </a:solidFill>
              </a:rPr>
              <a:t>frekfencija (2)</a:t>
            </a:r>
            <a:endParaRPr lang="en-GB" altLang="en-US" dirty="0" smtClean="0"/>
          </a:p>
        </p:txBody>
      </p:sp>
      <p:sp>
        <p:nvSpPr>
          <p:cNvPr id="10243" name="Rectangle 1"/>
          <p:cNvSpPr>
            <a:spLocks noChangeArrowheads="1"/>
          </p:cNvSpPr>
          <p:nvPr/>
        </p:nvSpPr>
        <p:spPr bwMode="auto">
          <a:xfrm>
            <a:off x="549275" y="1479233"/>
            <a:ext cx="84836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 (nastavak).</a:t>
            </a:r>
            <a:r>
              <a:rPr lang="sr-Latn-RS" altLang="en-US" sz="1800" dirty="0" smtClean="0"/>
              <a:t> Potom se pozivom funkcije </a:t>
            </a:r>
            <a:r>
              <a:rPr lang="sr-Latn-RS" altLang="en-US" sz="1800" b="1" dirty="0" smtClean="0">
                <a:solidFill>
                  <a:schemeClr val="accent5">
                    <a:lumMod val="25000"/>
                  </a:schemeClr>
                </a:solidFill>
              </a:rPr>
              <a:t>plot</a:t>
            </a:r>
            <a:r>
              <a:rPr lang="sr-Latn-RS" altLang="en-US" sz="1800" dirty="0" smtClean="0"/>
              <a:t> izvrši iscrtavanje tačaka: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a:p>
          <a:p>
            <a:pPr eaLnBrk="1" hangingPunct="1">
              <a:spcBef>
                <a:spcPts val="600"/>
              </a:spcBef>
              <a:buClrTx/>
              <a:buNone/>
            </a:pPr>
            <a:endParaRPr lang="sr-Latn-RS" altLang="en-US" sz="1800" dirty="0"/>
          </a:p>
          <a:p>
            <a:pPr eaLnBrk="1" hangingPunct="1">
              <a:spcBef>
                <a:spcPts val="600"/>
              </a:spcBef>
              <a:buClrTx/>
              <a:buNone/>
            </a:pPr>
            <a:r>
              <a:rPr lang="sr-Latn-RS" altLang="en-US" sz="1800" dirty="0" smtClean="0"/>
              <a:t>Prvi argument funkcije </a:t>
            </a:r>
            <a:r>
              <a:rPr lang="sr-Latn-RS" altLang="en-US" sz="1800" dirty="0" smtClean="0">
                <a:solidFill>
                  <a:schemeClr val="accent5">
                    <a:lumMod val="25000"/>
                  </a:schemeClr>
                </a:solidFill>
              </a:rPr>
              <a:t>plot</a:t>
            </a:r>
            <a:r>
              <a:rPr lang="sr-Latn-RS" altLang="en-US" sz="1800" dirty="0" smtClean="0"/>
              <a:t> je sekvenca sa podeonim tačkama na Ox osi, a drugi argument su kumulativne relativne frekfencije proširene nulom. Imenovani argument </a:t>
            </a:r>
            <a:r>
              <a:rPr lang="sr-Latn-RS" altLang="en-US" sz="1800" dirty="0" smtClean="0">
                <a:solidFill>
                  <a:schemeClr val="accent5">
                    <a:lumMod val="25000"/>
                  </a:schemeClr>
                </a:solidFill>
              </a:rPr>
              <a:t>main</a:t>
            </a:r>
            <a:r>
              <a:rPr lang="sr-Latn-RS" altLang="en-US" sz="1800" dirty="0" smtClean="0"/>
              <a:t> referiše na naslov dijagrama, </a:t>
            </a:r>
            <a:r>
              <a:rPr lang="sr-Latn-RS" altLang="en-US" sz="1800" dirty="0" smtClean="0">
                <a:solidFill>
                  <a:schemeClr val="accent5">
                    <a:lumMod val="25000"/>
                  </a:schemeClr>
                </a:solidFill>
              </a:rPr>
              <a:t>xlab</a:t>
            </a:r>
            <a:r>
              <a:rPr lang="sr-Latn-RS" altLang="en-US" sz="1800" dirty="0" smtClean="0"/>
              <a:t> na legendu uz Ox osu, a </a:t>
            </a:r>
            <a:r>
              <a:rPr lang="sr-Latn-RS" altLang="en-US" sz="1800" dirty="0" smtClean="0">
                <a:solidFill>
                  <a:schemeClr val="accent5">
                    <a:lumMod val="25000"/>
                  </a:schemeClr>
                </a:solidFill>
              </a:rPr>
              <a:t>ylab</a:t>
            </a:r>
            <a:r>
              <a:rPr lang="sr-Latn-RS" altLang="en-US" sz="1800" dirty="0" smtClean="0"/>
              <a:t> na legendu uz Oy osu. </a:t>
            </a:r>
            <a:br>
              <a:rPr lang="sr-Latn-RS" altLang="en-US" sz="1800" dirty="0" smtClean="0"/>
            </a:br>
            <a:r>
              <a:rPr lang="sr-Latn-RS" altLang="en-US" sz="1800" dirty="0" smtClean="0"/>
              <a:t>Na kraju se povlače duži između tačaka dijagrama prikazanih pomoću </a:t>
            </a:r>
            <a:r>
              <a:rPr lang="sr-Latn-RS" altLang="en-US" sz="1800" dirty="0" smtClean="0">
                <a:solidFill>
                  <a:schemeClr val="accent5">
                    <a:lumMod val="25000"/>
                  </a:schemeClr>
                </a:solidFill>
              </a:rPr>
              <a:t>plot</a:t>
            </a:r>
            <a:r>
              <a:rPr lang="sr-Latn-RS" altLang="en-US" sz="1800" dirty="0" smtClean="0"/>
              <a:t>, što se postiže funkcijom </a:t>
            </a:r>
            <a:r>
              <a:rPr lang="sr-Latn-RS" altLang="en-US" sz="1800" b="1" dirty="0" smtClean="0">
                <a:solidFill>
                  <a:schemeClr val="accent5">
                    <a:lumMod val="25000"/>
                  </a:schemeClr>
                </a:solidFill>
              </a:rPr>
              <a:t>lines</a:t>
            </a:r>
            <a:r>
              <a:rPr lang="sr-Latn-RS" altLang="en-US" sz="1800" dirty="0" smtClean="0"/>
              <a:t>:</a:t>
            </a:r>
          </a:p>
          <a:p>
            <a:pPr eaLnBrk="1" hangingPunct="1">
              <a:spcBef>
                <a:spcPts val="600"/>
              </a:spcBef>
              <a:buClrTx/>
              <a:buNone/>
            </a:pPr>
            <a:endParaRPr lang="sr-Latn-RS" altLang="en-US" sz="18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837" b="38081"/>
          <a:stretch/>
        </p:blipFill>
        <p:spPr bwMode="auto">
          <a:xfrm>
            <a:off x="603250" y="2062480"/>
            <a:ext cx="7972425" cy="107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9955" b="29219"/>
          <a:stretch/>
        </p:blipFill>
        <p:spPr bwMode="auto">
          <a:xfrm>
            <a:off x="603250" y="4927600"/>
            <a:ext cx="7972425" cy="30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47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7171" name="Text Box 2"/>
          <p:cNvSpPr txBox="1">
            <a:spLocks noChangeArrowheads="1"/>
          </p:cNvSpPr>
          <p:nvPr/>
        </p:nvSpPr>
        <p:spPr bwMode="auto">
          <a:xfrm>
            <a:off x="533400" y="1733550"/>
            <a:ext cx="80772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sr-Latn-RS" altLang="en-US" sz="4800">
                <a:latin typeface="Comic Sans MS" pitchFamily="66" charset="0"/>
              </a:rPr>
              <a:t>Kvalitativni podaci</a:t>
            </a: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2005518"/>
            <a:ext cx="7428865" cy="475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a:xfrm>
            <a:off x="670560" y="549275"/>
            <a:ext cx="8016240" cy="868363"/>
          </a:xfrm>
        </p:spPr>
        <p:txBody>
          <a:bodyPr/>
          <a:lstStyle/>
          <a:p>
            <a:r>
              <a:rPr lang="sr-Latn-RS" altLang="en-US" sz="2800" dirty="0">
                <a:solidFill>
                  <a:srgbClr val="666633"/>
                </a:solidFill>
              </a:rPr>
              <a:t>Dijagram kumulativnih relativnih frekfencija </a:t>
            </a:r>
            <a:r>
              <a:rPr lang="sr-Latn-RS" altLang="en-US" sz="2800" dirty="0" smtClean="0">
                <a:solidFill>
                  <a:srgbClr val="666633"/>
                </a:solidFill>
              </a:rPr>
              <a:t>(3)</a:t>
            </a:r>
            <a:endParaRPr lang="en-GB" altLang="en-US" dirty="0" smtClean="0"/>
          </a:p>
        </p:txBody>
      </p:sp>
      <p:sp>
        <p:nvSpPr>
          <p:cNvPr id="10243" name="Rectangle 1"/>
          <p:cNvSpPr>
            <a:spLocks noChangeArrowheads="1"/>
          </p:cNvSpPr>
          <p:nvPr/>
        </p:nvSpPr>
        <p:spPr bwMode="auto">
          <a:xfrm>
            <a:off x="549275" y="1479233"/>
            <a:ext cx="8483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 (nastavak).</a:t>
            </a:r>
            <a:r>
              <a:rPr lang="sr-Latn-RS" altLang="en-US" sz="1800" dirty="0" smtClean="0"/>
              <a:t> Dijagram kumulativnih relativnih frekfencija je:</a:t>
            </a:r>
            <a:endParaRPr lang="sr-Latn-RS" altLang="en-US" sz="1800" dirty="0" smtClean="0">
              <a:solidFill>
                <a:schemeClr val="accent5">
                  <a:lumMod val="25000"/>
                </a:schemeClr>
              </a:solidFill>
            </a:endParaRPr>
          </a:p>
        </p:txBody>
      </p:sp>
    </p:spTree>
    <p:extLst>
      <p:ext uri="{BB962C8B-B14F-4D97-AF65-F5344CB8AC3E}">
        <p14:creationId xmlns:p14="http://schemas.microsoft.com/office/powerpoint/2010/main" val="3758949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sz="2800" dirty="0">
                <a:solidFill>
                  <a:srgbClr val="666633"/>
                </a:solidFill>
              </a:rPr>
              <a:t>Dijagram kumulativnih relativnih frekfencija </a:t>
            </a:r>
            <a:r>
              <a:rPr lang="sr-Latn-RS" altLang="en-US" sz="2800" dirty="0" smtClean="0">
                <a:solidFill>
                  <a:srgbClr val="666633"/>
                </a:solidFill>
              </a:rPr>
              <a:t>(4)</a:t>
            </a:r>
            <a:endParaRPr lang="en-GB" altLang="en-US" dirty="0" smtClean="0"/>
          </a:p>
        </p:txBody>
      </p:sp>
      <p:sp>
        <p:nvSpPr>
          <p:cNvPr id="10243" name="Rectangle 1"/>
          <p:cNvSpPr>
            <a:spLocks noChangeArrowheads="1"/>
          </p:cNvSpPr>
          <p:nvPr/>
        </p:nvSpPr>
        <p:spPr bwMode="auto">
          <a:xfrm>
            <a:off x="549275" y="1479233"/>
            <a:ext cx="848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Zadatak 1.</a:t>
            </a:r>
            <a:r>
              <a:rPr lang="sr-Latn-RS" altLang="en-US" sz="1800" dirty="0"/>
              <a:t> Odrediti </a:t>
            </a:r>
            <a:r>
              <a:rPr lang="sr-Latn-RS" altLang="en-US" sz="1800" dirty="0" smtClean="0"/>
              <a:t>dijagram kumulativnih relativnih frekfencija </a:t>
            </a:r>
            <a:r>
              <a:rPr lang="sr-Latn-RS" altLang="en-US" sz="1800" dirty="0"/>
              <a:t>za </a:t>
            </a:r>
            <a:r>
              <a:rPr lang="sr-Latn-RS" altLang="en-US" sz="1800" dirty="0" smtClean="0"/>
              <a:t>period čekanja izmedju erupcija </a:t>
            </a:r>
            <a:r>
              <a:rPr lang="sr-Latn-RS" altLang="en-US" sz="1800" dirty="0"/>
              <a:t>u okviru sa podacima </a:t>
            </a:r>
            <a:r>
              <a:rPr lang="sr-Latn-RS" altLang="en-US" sz="1800" dirty="0" smtClean="0"/>
              <a:t>faithful. </a:t>
            </a:r>
            <a:endParaRPr lang="sr-Latn-RS" altLang="en-US" sz="1800" dirty="0"/>
          </a:p>
        </p:txBody>
      </p:sp>
    </p:spTree>
    <p:extLst>
      <p:ext uri="{BB962C8B-B14F-4D97-AF65-F5344CB8AC3E}">
        <p14:creationId xmlns:p14="http://schemas.microsoft.com/office/powerpoint/2010/main" val="2722811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XY dijagram</a:t>
            </a:r>
            <a:endParaRPr lang="en-GB" altLang="en-US" dirty="0" smtClean="0"/>
          </a:p>
        </p:txBody>
      </p:sp>
      <p:sp>
        <p:nvSpPr>
          <p:cNvPr id="10243" name="Rectangle 1"/>
          <p:cNvSpPr>
            <a:spLocks noChangeArrowheads="1"/>
          </p:cNvSpPr>
          <p:nvPr/>
        </p:nvSpPr>
        <p:spPr bwMode="auto">
          <a:xfrm>
            <a:off x="549275" y="1479233"/>
            <a:ext cx="8483600"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i="1" dirty="0" smtClean="0">
                <a:solidFill>
                  <a:schemeClr val="accent5">
                    <a:lumMod val="25000"/>
                  </a:schemeClr>
                </a:solidFill>
              </a:rPr>
              <a:t>XY dijagram</a:t>
            </a:r>
            <a:r>
              <a:rPr lang="sr-Latn-RS" altLang="en-US" sz="1800" dirty="0" smtClean="0"/>
              <a:t>, ili </a:t>
            </a:r>
            <a:r>
              <a:rPr lang="sr-Latn-RS" altLang="en-US" sz="1800" b="1" i="1" dirty="0" smtClean="0">
                <a:solidFill>
                  <a:schemeClr val="accent5">
                    <a:lumMod val="25000"/>
                  </a:schemeClr>
                </a:solidFill>
              </a:rPr>
              <a:t>dijagram disperzije (scatter plot)  </a:t>
            </a:r>
            <a:r>
              <a:rPr lang="sr-Latn-RS" altLang="en-US" sz="1800" dirty="0" smtClean="0"/>
              <a:t>uparuje vrednosti dve kvantitativne promenljive u okviru sa podacima i prikazuje ih kao tačke u dvodimenzionalnoj ravni.</a:t>
            </a:r>
            <a:endParaRPr lang="sr-Latn-RS" altLang="en-US" sz="1800" dirty="0"/>
          </a:p>
          <a:p>
            <a:pPr eaLnBrk="1" hangingPunct="1">
              <a:spcBef>
                <a:spcPts val="600"/>
              </a:spcBef>
              <a:buClrTx/>
              <a:buFontTx/>
              <a:buNone/>
            </a:pPr>
            <a:endParaRPr lang="sr-Latn-RS" altLang="en-US" sz="800" dirty="0"/>
          </a:p>
          <a:p>
            <a:pPr eaLnBrk="1" hangingPunct="1">
              <a:spcBef>
                <a:spcPts val="0"/>
              </a:spcBef>
              <a:buClrTx/>
              <a:buNone/>
            </a:pPr>
            <a:r>
              <a:rPr lang="sr-Latn-RS" altLang="en-US" sz="1800" b="1" dirty="0" smtClean="0"/>
              <a:t>Primer.</a:t>
            </a:r>
            <a:r>
              <a:rPr lang="sr-Latn-RS" altLang="en-US" sz="1800" dirty="0" smtClean="0"/>
              <a:t> U okviru </a:t>
            </a:r>
            <a:r>
              <a:rPr lang="sr-Latn-RS" altLang="en-US" sz="1800" dirty="0"/>
              <a:t>sa podacima </a:t>
            </a:r>
            <a:r>
              <a:rPr lang="sr-Latn-RS" altLang="en-US" sz="1800" dirty="0">
                <a:solidFill>
                  <a:schemeClr val="accent5">
                    <a:lumMod val="25000"/>
                  </a:schemeClr>
                </a:solidFill>
              </a:rPr>
              <a:t>faithful</a:t>
            </a:r>
            <a:r>
              <a:rPr lang="sr-Latn-RS" altLang="en-US" sz="1800" dirty="0" smtClean="0"/>
              <a:t> se uparivanjem vrednosti promenljivih </a:t>
            </a:r>
            <a:r>
              <a:rPr lang="sr-Latn-RS" altLang="en-US" sz="1800" dirty="0">
                <a:solidFill>
                  <a:schemeClr val="accent5">
                    <a:lumMod val="25000"/>
                  </a:schemeClr>
                </a:solidFill>
              </a:rPr>
              <a:t>eruptions</a:t>
            </a:r>
            <a:r>
              <a:rPr lang="sr-Latn-RS" altLang="en-US" sz="1800" dirty="0"/>
              <a:t> </a:t>
            </a:r>
            <a:r>
              <a:rPr lang="sr-Latn-RS" altLang="en-US" sz="1800" dirty="0" smtClean="0"/>
              <a:t>i </a:t>
            </a:r>
            <a:r>
              <a:rPr lang="sr-Latn-RS" altLang="en-US" sz="1800" dirty="0" smtClean="0">
                <a:solidFill>
                  <a:schemeClr val="accent5">
                    <a:lumMod val="25000"/>
                  </a:schemeClr>
                </a:solidFill>
              </a:rPr>
              <a:t>waiting</a:t>
            </a:r>
            <a:r>
              <a:rPr lang="sr-Latn-RS" altLang="en-US" sz="1800" dirty="0" smtClean="0"/>
              <a:t> za sve observacije dobijaju uređeni parovi (x,y). Ti parovi predstavljaju koordinate tačkaka na XY dijagramu. </a:t>
            </a:r>
            <a:endParaRPr lang="sr-Latn-RS" altLang="en-US" sz="1800" dirty="0"/>
          </a:p>
          <a:p>
            <a:pPr eaLnBrk="1" hangingPunct="1">
              <a:spcBef>
                <a:spcPts val="0"/>
              </a:spcBef>
              <a:buClrTx/>
              <a:buNone/>
            </a:pPr>
            <a:endParaRPr lang="sr-Latn-RS" altLang="en-US" sz="800" b="1" dirty="0" smtClean="0"/>
          </a:p>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i kao kolone prikazati uparene vrednosti trajanja erupcije (promenljiva </a:t>
            </a:r>
            <a:r>
              <a:rPr lang="sr-Latn-RS" altLang="en-US" sz="1800" dirty="0" smtClean="0">
                <a:solidFill>
                  <a:schemeClr val="accent5">
                    <a:lumMod val="25000"/>
                  </a:schemeClr>
                </a:solidFill>
              </a:rPr>
              <a:t>eruptions</a:t>
            </a:r>
            <a:r>
              <a:rPr lang="sr-Latn-RS" altLang="en-US" sz="1800" dirty="0" smtClean="0"/>
              <a:t>) i čekanja između erupcija (promenljiva </a:t>
            </a:r>
            <a:r>
              <a:rPr lang="sr-Latn-RS" altLang="en-US" sz="1800" dirty="0" smtClean="0">
                <a:solidFill>
                  <a:schemeClr val="accent5">
                    <a:lumMod val="25000"/>
                  </a:schemeClr>
                </a:solidFill>
              </a:rPr>
              <a:t>waiting</a:t>
            </a:r>
            <a:r>
              <a:rPr lang="sr-Latn-RS" altLang="en-US" sz="1800" dirty="0" smtClean="0"/>
              <a:t>) 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a:t>
            </a:r>
          </a:p>
          <a:p>
            <a:pPr eaLnBrk="1" hangingPunct="1">
              <a:spcBef>
                <a:spcPts val="0"/>
              </a:spcBef>
              <a:buClrTx/>
              <a:buNone/>
            </a:pPr>
            <a:r>
              <a:rPr lang="sr-Latn-RS" altLang="en-US" sz="1800" b="1" dirty="0" smtClean="0"/>
              <a:t>Rešenje.</a:t>
            </a:r>
            <a:r>
              <a:rPr lang="sr-Latn-RS" altLang="en-US" sz="1800" dirty="0" smtClean="0"/>
              <a:t> Vrednosti za trajanje erupcije i za čekanje se dobijaju isecanjem okvira za podatke po odgovarajućim kolonama. Funkcija </a:t>
            </a:r>
            <a:r>
              <a:rPr lang="sr-Latn-RS" altLang="en-US" sz="1800" dirty="0" smtClean="0">
                <a:solidFill>
                  <a:schemeClr val="accent5">
                    <a:lumMod val="25000"/>
                  </a:schemeClr>
                </a:solidFill>
              </a:rPr>
              <a:t>cbind</a:t>
            </a:r>
            <a:r>
              <a:rPr lang="sr-Latn-RS" altLang="en-US" sz="1800" dirty="0" smtClean="0"/>
              <a:t> povezuje ove dve grupe podataka, a funkcija </a:t>
            </a:r>
            <a:r>
              <a:rPr lang="sr-Latn-RS" altLang="en-US" sz="1800" dirty="0" smtClean="0">
                <a:solidFill>
                  <a:schemeClr val="accent5">
                    <a:lumMod val="25000"/>
                  </a:schemeClr>
                </a:solidFill>
              </a:rPr>
              <a:t>head</a:t>
            </a:r>
            <a:r>
              <a:rPr lang="sr-Latn-RS" altLang="en-US" sz="1800" dirty="0" smtClean="0"/>
              <a:t> omogućuje prikaz jednog dela podataka:</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smtClean="0"/>
          </a:p>
          <a:p>
            <a:pPr eaLnBrk="1" hangingPunct="1">
              <a:spcBef>
                <a:spcPts val="600"/>
              </a:spcBef>
              <a:buClrTx/>
              <a:buNone/>
            </a:pPr>
            <a:endParaRPr lang="sr-Latn-RS" altLang="en-US" sz="800" dirty="0"/>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404" b="21898"/>
          <a:stretch/>
        </p:blipFill>
        <p:spPr bwMode="auto">
          <a:xfrm>
            <a:off x="566738" y="5120640"/>
            <a:ext cx="8012112" cy="174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484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XY dijagram (2)</a:t>
            </a:r>
            <a:endParaRPr lang="en-GB" altLang="en-US" dirty="0" smtClean="0"/>
          </a:p>
        </p:txBody>
      </p:sp>
      <p:sp>
        <p:nvSpPr>
          <p:cNvPr id="10243" name="Rectangle 1"/>
          <p:cNvSpPr>
            <a:spLocks noChangeArrowheads="1"/>
          </p:cNvSpPr>
          <p:nvPr/>
        </p:nvSpPr>
        <p:spPr bwMode="auto">
          <a:xfrm>
            <a:off x="549275" y="1479233"/>
            <a:ext cx="84836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XY dijagram za trajanja erupcije i čekanja između erupcija 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 Da li dijagram ukazuje na neku vezu među promenljivima?</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Vrednosti za trajanje erupcije i za čekanje se dobijaju isecanjem okvira za podatke po odgovarajućim kolonama. </a:t>
            </a:r>
          </a:p>
          <a:p>
            <a:pPr eaLnBrk="1" hangingPunct="1">
              <a:spcBef>
                <a:spcPts val="0"/>
              </a:spcBef>
              <a:buClrTx/>
              <a:buNone/>
            </a:pPr>
            <a:r>
              <a:rPr lang="sr-Latn-RS" altLang="en-US" sz="1800" dirty="0" smtClean="0"/>
              <a:t>Funkcija </a:t>
            </a:r>
            <a:r>
              <a:rPr lang="sr-Latn-RS" altLang="en-US" sz="1800" dirty="0" smtClean="0">
                <a:solidFill>
                  <a:schemeClr val="accent5">
                    <a:lumMod val="25000"/>
                  </a:schemeClr>
                </a:solidFill>
              </a:rPr>
              <a:t>plot </a:t>
            </a:r>
            <a:r>
              <a:rPr lang="sr-Latn-RS" altLang="en-US" sz="1800" dirty="0" smtClean="0"/>
              <a:t>iscrtava tačke koje predstavlaju uparene vrednosti trajanja i čekanja (trajanje se prikazuje na Ox osi, a čekanje na Oy osi):</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800" dirty="0" smtClean="0"/>
          </a:p>
          <a:p>
            <a:pPr eaLnBrk="1" hangingPunct="1">
              <a:spcBef>
                <a:spcPts val="600"/>
              </a:spcBef>
              <a:buClrTx/>
              <a:buNone/>
            </a:pPr>
            <a:endParaRPr lang="sr-Latn-RS" altLang="en-US" sz="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977" b="27018"/>
          <a:stretch/>
        </p:blipFill>
        <p:spPr bwMode="auto">
          <a:xfrm>
            <a:off x="652463" y="3637279"/>
            <a:ext cx="8169275" cy="140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497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XY dijagram (3)</a:t>
            </a:r>
            <a:endParaRPr lang="en-GB" altLang="en-US" dirty="0" smtClean="0"/>
          </a:p>
        </p:txBody>
      </p:sp>
      <p:sp>
        <p:nvSpPr>
          <p:cNvPr id="10243" name="Rectangle 1"/>
          <p:cNvSpPr>
            <a:spLocks noChangeArrowheads="1"/>
          </p:cNvSpPr>
          <p:nvPr/>
        </p:nvSpPr>
        <p:spPr bwMode="auto">
          <a:xfrm>
            <a:off x="549275" y="1479233"/>
            <a:ext cx="84836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Rešenje (nastavak).</a:t>
            </a:r>
            <a:r>
              <a:rPr lang="sr-Latn-RS" altLang="en-US" sz="1800" dirty="0" smtClean="0"/>
              <a:t> XY dijagram za trajanje i čekanje u okviru sa podacima </a:t>
            </a:r>
            <a:r>
              <a:rPr lang="sr-Latn-RS" altLang="en-US" sz="1800" dirty="0" smtClean="0">
                <a:solidFill>
                  <a:schemeClr val="accent5">
                    <a:lumMod val="25000"/>
                  </a:schemeClr>
                </a:solidFill>
              </a:rPr>
              <a:t>faithful</a:t>
            </a:r>
            <a:r>
              <a:rPr lang="sr-Latn-RS" altLang="en-US" sz="1800" dirty="0" smtClean="0"/>
              <a:t> ima sledeći oblik:</a:t>
            </a:r>
            <a:endParaRPr lang="sr-Latn-RS" altLang="en-US" sz="1800" dirty="0"/>
          </a:p>
          <a:p>
            <a:pPr eaLnBrk="1" hangingPunct="1">
              <a:spcBef>
                <a:spcPts val="600"/>
              </a:spcBef>
              <a:buClrTx/>
              <a:buNone/>
            </a:pPr>
            <a:r>
              <a:rPr lang="sr-Latn-RS" altLang="en-US" sz="1800" dirty="0" smtClean="0"/>
              <a:t>Dijagram ukazuje na pozitivnu linearnu vezu među ovim promenljivima.</a:t>
            </a:r>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a:p>
            <a:pPr eaLnBrk="1" hangingPunct="1">
              <a:spcBef>
                <a:spcPts val="600"/>
              </a:spcBef>
              <a:buClrTx/>
              <a:buNone/>
            </a:pPr>
            <a:endParaRPr lang="sr-Latn-RS" altLang="en-US" sz="800" dirty="0" smtClean="0"/>
          </a:p>
          <a:p>
            <a:pPr eaLnBrk="1" hangingPunct="1">
              <a:spcBef>
                <a:spcPts val="600"/>
              </a:spcBef>
              <a:buClrTx/>
              <a:buNone/>
            </a:pPr>
            <a:endParaRPr lang="sr-Latn-RS" altLang="en-US" sz="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2456817"/>
            <a:ext cx="6822757" cy="438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33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XY dijagram (4)</a:t>
            </a:r>
            <a:endParaRPr lang="en-GB" altLang="en-US" dirty="0" smtClean="0"/>
          </a:p>
        </p:txBody>
      </p:sp>
      <p:sp>
        <p:nvSpPr>
          <p:cNvPr id="10243" name="Rectangle 1"/>
          <p:cNvSpPr>
            <a:spLocks noChangeArrowheads="1"/>
          </p:cNvSpPr>
          <p:nvPr/>
        </p:nvSpPr>
        <p:spPr bwMode="auto">
          <a:xfrm>
            <a:off x="549275" y="1479233"/>
            <a:ext cx="8483600"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Problem.</a:t>
            </a:r>
            <a:r>
              <a:rPr lang="sr-Latn-RS" altLang="en-US" sz="1800" dirty="0" smtClean="0"/>
              <a:t> </a:t>
            </a:r>
            <a:r>
              <a:rPr lang="sr-Latn-RS" altLang="en-US" sz="1800" dirty="0"/>
              <a:t>Odrediti </a:t>
            </a:r>
            <a:r>
              <a:rPr lang="sr-Latn-RS" altLang="en-US" sz="1800" dirty="0" smtClean="0"/>
              <a:t>XY dijagram za trajanja erupcije i čekanja između erupcija u </a:t>
            </a:r>
            <a:r>
              <a:rPr lang="sr-Latn-RS" altLang="en-US" sz="1800" dirty="0"/>
              <a:t>okviru sa podacima </a:t>
            </a:r>
            <a:r>
              <a:rPr lang="sr-Latn-RS" altLang="en-US" sz="1800" dirty="0" smtClean="0">
                <a:solidFill>
                  <a:schemeClr val="accent5">
                    <a:lumMod val="25000"/>
                  </a:schemeClr>
                </a:solidFill>
              </a:rPr>
              <a:t>faithful</a:t>
            </a:r>
            <a:r>
              <a:rPr lang="sr-Latn-RS" altLang="en-US" sz="1800" dirty="0" smtClean="0"/>
              <a:t>, odrediti linearni regresioni model za ove dve promenljive i na dijagramu prikazati liniju trenda.</a:t>
            </a:r>
          </a:p>
          <a:p>
            <a:pPr eaLnBrk="1" hangingPunct="1">
              <a:spcBef>
                <a:spcPts val="0"/>
              </a:spcBef>
              <a:buClrTx/>
              <a:buNone/>
            </a:pPr>
            <a:endParaRPr lang="sr-Latn-RS" altLang="en-US" sz="800" dirty="0" smtClean="0"/>
          </a:p>
          <a:p>
            <a:pPr eaLnBrk="1" hangingPunct="1">
              <a:spcBef>
                <a:spcPts val="0"/>
              </a:spcBef>
              <a:buClrTx/>
              <a:buNone/>
            </a:pPr>
            <a:r>
              <a:rPr lang="sr-Latn-RS" altLang="en-US" sz="1800" b="1" dirty="0" smtClean="0"/>
              <a:t>Rešenje.</a:t>
            </a:r>
            <a:r>
              <a:rPr lang="sr-Latn-RS" altLang="en-US" sz="1800" dirty="0" smtClean="0"/>
              <a:t> Vrednosti za trajanje erupcije i za čekanje se dobijaju isecanjem okvira za podatke po odgovarajućim kolonama. </a:t>
            </a:r>
          </a:p>
          <a:p>
            <a:pPr eaLnBrk="1" hangingPunct="1">
              <a:spcBef>
                <a:spcPts val="0"/>
              </a:spcBef>
              <a:buClrTx/>
              <a:buNone/>
            </a:pPr>
            <a:r>
              <a:rPr lang="sr-Latn-RS" altLang="en-US" sz="1800" dirty="0" smtClean="0"/>
              <a:t>Funkcija </a:t>
            </a:r>
            <a:r>
              <a:rPr lang="sr-Latn-RS" altLang="en-US" sz="1800" dirty="0" smtClean="0">
                <a:solidFill>
                  <a:schemeClr val="accent5">
                    <a:lumMod val="25000"/>
                  </a:schemeClr>
                </a:solidFill>
              </a:rPr>
              <a:t>plot </a:t>
            </a:r>
            <a:r>
              <a:rPr lang="sr-Latn-RS" altLang="en-US" sz="1800" dirty="0" smtClean="0"/>
              <a:t>iscrtava XY dijagram:</a:t>
            </a:r>
          </a:p>
          <a:p>
            <a:pPr eaLnBrk="1" hangingPunct="1">
              <a:spcBef>
                <a:spcPts val="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r>
              <a:rPr lang="sr-Latn-RS" altLang="en-US" sz="1800" dirty="0" smtClean="0"/>
              <a:t>Linearni regresioni model između dve kvantitativne promenjive se kreira pomoću funkcije </a:t>
            </a:r>
            <a:r>
              <a:rPr lang="sr-Latn-RS" altLang="en-US" sz="1800" b="1" dirty="0" smtClean="0">
                <a:solidFill>
                  <a:schemeClr val="accent5">
                    <a:lumMod val="25000"/>
                  </a:schemeClr>
                </a:solidFill>
              </a:rPr>
              <a:t>lm</a:t>
            </a:r>
            <a:r>
              <a:rPr lang="sr-Latn-RS" altLang="en-US" sz="1800" dirty="0" smtClean="0"/>
              <a:t>, pri čemu se za označavanje relacije koristi simbol </a:t>
            </a:r>
            <a:r>
              <a:rPr lang="sr-Latn-RS" altLang="en-US" sz="1800" b="1" dirty="0" smtClean="0">
                <a:solidFill>
                  <a:schemeClr val="accent1">
                    <a:lumMod val="50000"/>
                  </a:schemeClr>
                </a:solidFill>
              </a:rPr>
              <a:t>~</a:t>
            </a:r>
            <a:r>
              <a:rPr lang="sr-Latn-RS" altLang="en-US" sz="1800" dirty="0" smtClean="0"/>
              <a:t>.  </a:t>
            </a:r>
            <a:br>
              <a:rPr lang="sr-Latn-RS" altLang="en-US" sz="1800" dirty="0" smtClean="0"/>
            </a:br>
            <a:r>
              <a:rPr lang="sr-Latn-RS" altLang="en-US" sz="1800" dirty="0" smtClean="0"/>
              <a:t>Iscrtavanje linije na osnovu linearnog modela se postiže </a:t>
            </a:r>
            <a:r>
              <a:rPr lang="sr-Latn-RS" altLang="en-US" sz="1800" b="1" dirty="0" smtClean="0">
                <a:solidFill>
                  <a:schemeClr val="accent1">
                    <a:lumMod val="50000"/>
                  </a:schemeClr>
                </a:solidFill>
              </a:rPr>
              <a:t>abline</a:t>
            </a:r>
            <a:r>
              <a:rPr lang="sr-Latn-RS" altLang="en-US" sz="1800" dirty="0" smtClean="0"/>
              <a:t> funkcijom. Dakle:</a:t>
            </a:r>
          </a:p>
          <a:p>
            <a:pPr eaLnBrk="1" hangingPunct="1">
              <a:spcBef>
                <a:spcPts val="600"/>
              </a:spcBef>
              <a:buClrTx/>
              <a:buNone/>
            </a:pPr>
            <a:endParaRPr lang="sr-Latn-RS"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977" b="27018"/>
          <a:stretch/>
        </p:blipFill>
        <p:spPr bwMode="auto">
          <a:xfrm>
            <a:off x="652463" y="3301999"/>
            <a:ext cx="8169275" cy="140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9752" b="6411"/>
          <a:stretch/>
        </p:blipFill>
        <p:spPr bwMode="auto">
          <a:xfrm>
            <a:off x="643255" y="5588000"/>
            <a:ext cx="8048625" cy="33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221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0560" y="549275"/>
            <a:ext cx="8016240" cy="868363"/>
          </a:xfrm>
        </p:spPr>
        <p:txBody>
          <a:bodyPr/>
          <a:lstStyle/>
          <a:p>
            <a:r>
              <a:rPr lang="sr-Latn-RS" altLang="en-US" dirty="0" smtClean="0"/>
              <a:t>XY dijagram (5)</a:t>
            </a:r>
            <a:endParaRPr lang="en-GB" altLang="en-US" dirty="0" smtClean="0"/>
          </a:p>
        </p:txBody>
      </p:sp>
      <p:sp>
        <p:nvSpPr>
          <p:cNvPr id="10243" name="Rectangle 1"/>
          <p:cNvSpPr>
            <a:spLocks noChangeArrowheads="1"/>
          </p:cNvSpPr>
          <p:nvPr/>
        </p:nvSpPr>
        <p:spPr bwMode="auto">
          <a:xfrm>
            <a:off x="549275" y="1479233"/>
            <a:ext cx="848360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0"/>
              </a:spcBef>
              <a:buClrTx/>
              <a:buNone/>
            </a:pPr>
            <a:r>
              <a:rPr lang="sr-Latn-RS" altLang="en-US" sz="1800" b="1" dirty="0" smtClean="0"/>
              <a:t>Rešenje (nastavak).</a:t>
            </a:r>
            <a:r>
              <a:rPr lang="sr-Latn-RS" altLang="en-US" sz="1800" dirty="0" smtClean="0"/>
              <a:t> XY dijagram za trajanje i čekanje i linija trenda dobijena na osnovu linearnog modela su:</a:t>
            </a: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smtClean="0"/>
          </a:p>
          <a:p>
            <a:pPr eaLnBrk="1" hangingPunct="1">
              <a:spcBef>
                <a:spcPts val="600"/>
              </a:spcBef>
              <a:buClrTx/>
              <a:buNone/>
            </a:pPr>
            <a:endParaRPr lang="sr-Latn-RS" altLang="en-US" sz="1800" dirty="0"/>
          </a:p>
          <a:p>
            <a:pPr eaLnBrk="1" hangingPunct="1">
              <a:spcBef>
                <a:spcPts val="600"/>
              </a:spcBef>
              <a:buClrTx/>
              <a:buNone/>
            </a:pPr>
            <a:endParaRPr lang="sr-Latn-RS" altLang="en-US" sz="1800" dirty="0"/>
          </a:p>
          <a:p>
            <a:pPr eaLnBrk="1" hangingPunct="1">
              <a:spcBef>
                <a:spcPts val="600"/>
              </a:spcBef>
              <a:buClrTx/>
              <a:buNone/>
            </a:pPr>
            <a:endParaRPr lang="sr-Latn-RS" altLang="en-US" sz="800" dirty="0" smtClean="0"/>
          </a:p>
          <a:p>
            <a:pPr eaLnBrk="1" hangingPunct="1">
              <a:spcBef>
                <a:spcPts val="600"/>
              </a:spcBef>
              <a:buClrTx/>
              <a:buNone/>
            </a:pPr>
            <a:endParaRPr lang="sr-Latn-RS" altLang="en-US" sz="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1" y="2391051"/>
            <a:ext cx="6930389" cy="44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750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sr-Latn-CS" altLang="en-US" dirty="0" smtClean="0"/>
              <a:t>Korišćeni izvori</a:t>
            </a:r>
            <a:endParaRPr lang="en-GB" altLang="en-US" dirty="0" smtClean="0"/>
          </a:p>
        </p:txBody>
      </p:sp>
      <p:sp>
        <p:nvSpPr>
          <p:cNvPr id="71683" name="Rectangle 3"/>
          <p:cNvSpPr>
            <a:spLocks noGrp="1" noChangeArrowheads="1"/>
          </p:cNvSpPr>
          <p:nvPr>
            <p:ph idx="1"/>
          </p:nvPr>
        </p:nvSpPr>
        <p:spPr>
          <a:xfrm>
            <a:off x="457200" y="1600200"/>
            <a:ext cx="8391525" cy="5257800"/>
          </a:xfrm>
        </p:spPr>
        <p:txBody>
          <a:bodyPr/>
          <a:lstStyle/>
          <a:p>
            <a:pPr marL="0" indent="0">
              <a:buFont typeface="Wingdings" pitchFamily="2" charset="2"/>
              <a:buNone/>
            </a:pPr>
            <a:r>
              <a:rPr lang="sr-Latn-RS" altLang="en-US" sz="2800" smtClean="0"/>
              <a:t>Deo materijala ove prezentacije je preuzet sa sajta</a:t>
            </a:r>
          </a:p>
          <a:p>
            <a:pPr marL="0" indent="0">
              <a:buFont typeface="Wingdings" pitchFamily="2" charset="2"/>
              <a:buNone/>
            </a:pPr>
            <a:r>
              <a:rPr lang="en-GB" altLang="en-US" sz="2800" smtClean="0">
                <a:hlinkClick r:id="rId2"/>
              </a:rPr>
              <a:t>http://www.r-tutor.com/</a:t>
            </a:r>
            <a:endParaRPr lang="sr-Latn-RS" altLang="en-US" sz="2800" smtClean="0"/>
          </a:p>
          <a:p>
            <a:pPr marL="0" indent="0">
              <a:buFont typeface="Wingdings" pitchFamily="2" charset="2"/>
              <a:buNone/>
            </a:pPr>
            <a:endParaRPr lang="sr-Latn-RS" altLang="en-US" sz="2800" smtClean="0"/>
          </a:p>
          <a:p>
            <a:pPr marL="0" indent="0">
              <a:buFont typeface="Wingdings" pitchFamily="2" charset="2"/>
              <a:buNone/>
            </a:pPr>
            <a:r>
              <a:rPr lang="sr-Latn-RS" altLang="en-US" sz="2800" smtClean="0"/>
              <a:t>Deo materijala je preuzet sa sajta</a:t>
            </a:r>
          </a:p>
          <a:p>
            <a:pPr marL="0" indent="0">
              <a:buFont typeface="Wingdings" pitchFamily="2" charset="2"/>
              <a:buNone/>
            </a:pPr>
            <a:r>
              <a:rPr lang="sr-Latn-RS" altLang="en-US" sz="2800" smtClean="0">
                <a:hlinkClick r:id="rId3"/>
              </a:rPr>
              <a:t>http://www.e-statistika.rs</a:t>
            </a:r>
            <a:r>
              <a:rPr lang="sr-Latn-RS" altLang="en-US" sz="2800" smtClean="0"/>
              <a:t> </a:t>
            </a:r>
            <a:endParaRPr lang="en-GB" altLang="en-US" sz="2800" smtClean="0"/>
          </a:p>
          <a:p>
            <a:pPr marL="0" indent="0">
              <a:buFont typeface="Wingdings" pitchFamily="2" charset="2"/>
              <a:buNone/>
            </a:pPr>
            <a:endParaRPr lang="sr-Latn-CS" altLang="en-US" sz="1200" smtClean="0"/>
          </a:p>
          <a:p>
            <a:pPr marL="0" indent="0">
              <a:buFont typeface="Wingdings" pitchFamily="2" charset="2"/>
              <a:buNone/>
            </a:pPr>
            <a:endParaRPr lang="sr-Latn-CS" altLang="en-US"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sr-Latn-RS" altLang="en-US" smtClean="0"/>
              <a:t>Kvalitativni podaci</a:t>
            </a:r>
            <a:endParaRPr lang="en-GB" altLang="en-US" smtClean="0"/>
          </a:p>
        </p:txBody>
      </p:sp>
      <p:sp>
        <p:nvSpPr>
          <p:cNvPr id="8195" name="Rectangle 1"/>
          <p:cNvSpPr>
            <a:spLocks noChangeArrowheads="1"/>
          </p:cNvSpPr>
          <p:nvPr/>
        </p:nvSpPr>
        <p:spPr bwMode="auto">
          <a:xfrm>
            <a:off x="3068638" y="1408113"/>
            <a:ext cx="5964237"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dirty="0"/>
              <a:t>Uzorak podataka je </a:t>
            </a:r>
            <a:r>
              <a:rPr lang="sr-Latn-RS" altLang="en-US" sz="1800" b="1" i="1" dirty="0"/>
              <a:t>kvalitativan</a:t>
            </a:r>
            <a:r>
              <a:rPr lang="sr-Latn-RS" altLang="en-US" sz="1800" dirty="0"/>
              <a:t> (još se označava i terminom </a:t>
            </a:r>
            <a:r>
              <a:rPr lang="sr-Latn-RS" altLang="en-US" sz="1800" b="1" i="1" dirty="0"/>
              <a:t>kategorijski</a:t>
            </a:r>
            <a:r>
              <a:rPr lang="sr-Latn-RS" altLang="en-US" sz="1800" dirty="0"/>
              <a:t>) ako njegove vrednosti pripadaju kolekciji poznatih klasa koje se ne preklapaju</a:t>
            </a:r>
            <a:r>
              <a:rPr lang="sr-Latn-RS" altLang="en-US" sz="1800" dirty="0" smtClean="0"/>
              <a:t>.</a:t>
            </a:r>
          </a:p>
          <a:p>
            <a:pPr eaLnBrk="1" hangingPunct="1">
              <a:spcBef>
                <a:spcPts val="600"/>
              </a:spcBef>
              <a:buClrTx/>
              <a:buFontTx/>
              <a:buNone/>
            </a:pPr>
            <a:r>
              <a:rPr lang="sr-Latn-RS" altLang="en-US" sz="1800" dirty="0" smtClean="0"/>
              <a:t>Kvalitativni podaci imaju opisni karakter i ne mogu se predstaviti brojevima.</a:t>
            </a:r>
            <a:endParaRPr lang="sr-Latn-RS" altLang="en-US" sz="1800" dirty="0"/>
          </a:p>
          <a:p>
            <a:pPr eaLnBrk="1" hangingPunct="1">
              <a:spcBef>
                <a:spcPts val="600"/>
              </a:spcBef>
              <a:buClrTx/>
              <a:buFontTx/>
              <a:buNone/>
            </a:pPr>
            <a:r>
              <a:rPr lang="sr-Latn-RS" altLang="en-US" sz="1800" b="1" dirty="0" smtClean="0"/>
              <a:t>Primer</a:t>
            </a:r>
            <a:r>
              <a:rPr lang="sr-Latn-RS" altLang="en-US" sz="1800" b="1" dirty="0"/>
              <a:t>.</a:t>
            </a:r>
            <a:r>
              <a:rPr lang="sr-Latn-RS" altLang="en-US" sz="1800" dirty="0"/>
              <a:t> </a:t>
            </a:r>
            <a:r>
              <a:rPr lang="sr-Latn-RS" altLang="en-US" sz="1800" dirty="0" smtClean="0"/>
              <a:t>Kva</a:t>
            </a:r>
            <a:r>
              <a:rPr lang="en-US" altLang="en-US" sz="1800" dirty="0" smtClean="0"/>
              <a:t>l</a:t>
            </a:r>
            <a:r>
              <a:rPr lang="sr-Latn-RS" altLang="en-US" sz="1800" dirty="0" smtClean="0"/>
              <a:t>itativni </a:t>
            </a:r>
            <a:r>
              <a:rPr lang="sr-Latn-RS" altLang="en-US" sz="1800" dirty="0"/>
              <a:t>uzorci podataka su ocene kvaliteta robe (A, B, C, D), rejting obveznica (AAA, AAB, ...), </a:t>
            </a:r>
            <a:r>
              <a:rPr lang="sr-Latn-RS" altLang="en-US" sz="1800" dirty="0" smtClean="0"/>
              <a:t>veličina odeće</a:t>
            </a:r>
            <a:r>
              <a:rPr lang="sr-Latn-RS" altLang="en-US" sz="1800" dirty="0"/>
              <a:t>, </a:t>
            </a:r>
            <a:r>
              <a:rPr lang="sr-Latn-RS" altLang="en-US" sz="1800" dirty="0" smtClean="0"/>
              <a:t>boja materijala </a:t>
            </a:r>
            <a:r>
              <a:rPr lang="sr-Latn-RS" altLang="en-US" sz="1800" dirty="0"/>
              <a:t>utrošenog </a:t>
            </a:r>
            <a:r>
              <a:rPr lang="sr-Latn-RS" altLang="en-US" sz="1800" dirty="0" smtClean="0"/>
              <a:t> pri proizvodnji odeće, itd</a:t>
            </a:r>
            <a:r>
              <a:rPr lang="sr-Latn-RS" altLang="en-US" sz="1800" dirty="0"/>
              <a:t>.</a:t>
            </a:r>
          </a:p>
        </p:txBody>
      </p:sp>
      <p:sp>
        <p:nvSpPr>
          <p:cNvPr id="5" name="Rectangle 1"/>
          <p:cNvSpPr>
            <a:spLocks noChangeArrowheads="1"/>
          </p:cNvSpPr>
          <p:nvPr/>
        </p:nvSpPr>
        <p:spPr bwMode="auto">
          <a:xfrm>
            <a:off x="268288" y="4032568"/>
            <a:ext cx="8682037"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Kvalitativni podaci mogu biti: </a:t>
            </a:r>
          </a:p>
          <a:p>
            <a:pPr marL="285750" eaLnBrk="1" hangingPunct="1">
              <a:spcBef>
                <a:spcPts val="600"/>
              </a:spcBef>
              <a:buClrTx/>
              <a:defRPr/>
            </a:pPr>
            <a:r>
              <a:rPr lang="sr-Latn-RS" altLang="en-US" sz="1800" dirty="0" smtClean="0"/>
              <a:t>nominalni i </a:t>
            </a:r>
          </a:p>
          <a:p>
            <a:pPr marL="285750" eaLnBrk="1" hangingPunct="1">
              <a:spcBef>
                <a:spcPts val="600"/>
              </a:spcBef>
              <a:buClrTx/>
              <a:defRPr/>
            </a:pPr>
            <a:r>
              <a:rPr lang="sr-Latn-RS" altLang="en-US" sz="1800" dirty="0" smtClean="0"/>
              <a:t>ordinabilni. </a:t>
            </a:r>
          </a:p>
          <a:p>
            <a:pPr eaLnBrk="1" hangingPunct="1">
              <a:spcBef>
                <a:spcPts val="600"/>
              </a:spcBef>
              <a:buClrTx/>
              <a:buFontTx/>
              <a:buNone/>
              <a:defRPr/>
            </a:pPr>
            <a:r>
              <a:rPr lang="sr-Latn-RS" altLang="en-US" sz="1800" dirty="0" smtClean="0"/>
              <a:t>Kod </a:t>
            </a:r>
            <a:r>
              <a:rPr lang="sr-Latn-RS" altLang="en-US" sz="1800" b="1" dirty="0" smtClean="0">
                <a:solidFill>
                  <a:srgbClr val="333399"/>
                </a:solidFill>
              </a:rPr>
              <a:t>nominalnh </a:t>
            </a:r>
            <a:r>
              <a:rPr lang="sr-Latn-RS" altLang="en-US" sz="1800" dirty="0" smtClean="0"/>
              <a:t>podataka ne postoji mogućnost uređenja (npr. prebivalište, država/region iz koje potiču lajkovi za neku veb stranu  itd.)</a:t>
            </a:r>
          </a:p>
          <a:p>
            <a:pPr eaLnBrk="1" hangingPunct="1">
              <a:spcBef>
                <a:spcPts val="600"/>
              </a:spcBef>
              <a:buClrTx/>
              <a:buFontTx/>
              <a:buNone/>
              <a:defRPr/>
            </a:pPr>
            <a:r>
              <a:rPr lang="sr-Latn-RS" altLang="en-US" sz="1800" dirty="0" smtClean="0"/>
              <a:t>Kod </a:t>
            </a:r>
            <a:r>
              <a:rPr lang="sr-Latn-RS" altLang="en-US" sz="1800" b="1" dirty="0" smtClean="0">
                <a:solidFill>
                  <a:srgbClr val="333399"/>
                </a:solidFill>
              </a:rPr>
              <a:t>ordinabilnih</a:t>
            </a:r>
            <a:r>
              <a:rPr lang="sr-Latn-RS" altLang="en-US" sz="1800" dirty="0" smtClean="0"/>
              <a:t> podataka postoji opšti kritrijum po kome se mogu urediti (npr. stručna sprema, proizvodni lanac, horoskopski znaci itd.). </a:t>
            </a:r>
          </a:p>
          <a:p>
            <a:pPr eaLnBrk="1" hangingPunct="1">
              <a:spcBef>
                <a:spcPts val="600"/>
              </a:spcBef>
              <a:buClrTx/>
              <a:buFontTx/>
              <a:buNone/>
              <a:defRPr/>
            </a:pPr>
            <a:endParaRPr lang="sr-Latn-RS" altLang="en-US" sz="1800" dirty="0" smtClean="0"/>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r="63522" b="62177"/>
          <a:stretch>
            <a:fillRect/>
          </a:stretch>
        </p:blipFill>
        <p:spPr bwMode="auto">
          <a:xfrm>
            <a:off x="268288" y="1500188"/>
            <a:ext cx="2673350"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sr-Latn-RS" altLang="en-US" smtClean="0"/>
              <a:t>Kvalitativni podaci (2)</a:t>
            </a:r>
            <a:endParaRPr lang="en-GB" altLang="en-US" smtClean="0"/>
          </a:p>
        </p:txBody>
      </p:sp>
      <p:sp>
        <p:nvSpPr>
          <p:cNvPr id="9219" name="Rectangle 1"/>
          <p:cNvSpPr>
            <a:spLocks noChangeArrowheads="1"/>
          </p:cNvSpPr>
          <p:nvPr/>
        </p:nvSpPr>
        <p:spPr bwMode="auto">
          <a:xfrm>
            <a:off x="549275" y="1408113"/>
            <a:ext cx="84836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U razmatranjima koja slede, </a:t>
            </a:r>
            <a:r>
              <a:rPr lang="sr-Latn-RS" altLang="en-US" sz="1800" dirty="0"/>
              <a:t>koristi </a:t>
            </a:r>
            <a:r>
              <a:rPr lang="sr-Latn-RS" altLang="en-US" sz="1800" dirty="0" smtClean="0"/>
              <a:t>se okvir </a:t>
            </a:r>
            <a:r>
              <a:rPr lang="sr-Latn-RS" altLang="en-US" sz="1800" dirty="0"/>
              <a:t>sa podacima </a:t>
            </a:r>
            <a:r>
              <a:rPr lang="sr-Latn-RS" altLang="en-US" sz="1800" dirty="0">
                <a:solidFill>
                  <a:schemeClr val="accent5">
                    <a:lumMod val="25000"/>
                  </a:schemeClr>
                </a:solidFill>
              </a:rPr>
              <a:t>painters</a:t>
            </a:r>
            <a:r>
              <a:rPr lang="sr-Latn-RS" altLang="en-US" sz="1800" dirty="0"/>
              <a:t>, </a:t>
            </a:r>
            <a:r>
              <a:rPr lang="sr-Latn-RS" altLang="en-US" sz="1800" dirty="0" smtClean="0"/>
              <a:t>koji sadrži informacije o slikarima do polovine XVIII veka. Ovaj okvir sa podacima se nalazi u sastavu biblioteke </a:t>
            </a:r>
            <a:r>
              <a:rPr lang="sr-Latn-RS" altLang="en-US" sz="1800" dirty="0" smtClean="0">
                <a:solidFill>
                  <a:schemeClr val="accent5">
                    <a:lumMod val="25000"/>
                  </a:schemeClr>
                </a:solidFill>
              </a:rPr>
              <a:t>MASS</a:t>
            </a:r>
            <a:r>
              <a:rPr lang="sr-Latn-RS" altLang="en-US" sz="1800" dirty="0" smtClean="0"/>
              <a:t> – da bi se on mogao koristiti, potrebno je prvo učitati biblioteku</a:t>
            </a:r>
            <a:r>
              <a:rPr lang="sr-Latn-RS" altLang="en-US" sz="1800" dirty="0">
                <a:solidFill>
                  <a:schemeClr val="accent5">
                    <a:lumMod val="25000"/>
                  </a:schemeClr>
                </a:solidFill>
              </a:rPr>
              <a:t> MASS</a:t>
            </a:r>
            <a:r>
              <a:rPr lang="sr-Latn-RS" altLang="en-US" sz="1800" dirty="0" smtClean="0"/>
              <a:t>.</a:t>
            </a:r>
            <a:endParaRPr lang="sr-Latn-RS" altLang="en-US" sz="1800" dirty="0"/>
          </a:p>
          <a:p>
            <a:pPr eaLnBrk="1" hangingPunct="1">
              <a:spcBef>
                <a:spcPts val="600"/>
              </a:spcBef>
              <a:buClrTx/>
              <a:buFontTx/>
              <a:buNone/>
              <a:defRPr/>
            </a:pPr>
            <a:r>
              <a:rPr lang="sr-Latn-RS" altLang="en-US" sz="1800" dirty="0"/>
              <a:t>Učitavanje biblioteke u sistem R se realizuje pomoću funkcije </a:t>
            </a:r>
            <a:r>
              <a:rPr lang="sr-Latn-RS" altLang="en-US" sz="1800" b="1" dirty="0">
                <a:solidFill>
                  <a:schemeClr val="accent5">
                    <a:lumMod val="25000"/>
                  </a:schemeClr>
                </a:solidFill>
              </a:rPr>
              <a:t>library</a:t>
            </a:r>
            <a:r>
              <a:rPr lang="sr-Latn-RS" altLang="en-US" sz="1800" dirty="0"/>
              <a:t>.</a:t>
            </a:r>
          </a:p>
          <a:p>
            <a:pPr eaLnBrk="1" hangingPunct="1">
              <a:spcBef>
                <a:spcPts val="600"/>
              </a:spcBef>
              <a:buClrTx/>
              <a:buFontTx/>
              <a:buNone/>
            </a:pPr>
            <a:r>
              <a:rPr lang="sr-Latn-RS" altLang="en-US" sz="1800" b="1" dirty="0" smtClean="0"/>
              <a:t>Primer</a:t>
            </a:r>
            <a:r>
              <a:rPr lang="sr-Latn-RS" altLang="en-US" sz="1800" b="1" dirty="0"/>
              <a:t>. </a:t>
            </a:r>
            <a:r>
              <a:rPr lang="sr-Latn-RS" altLang="en-US" sz="1800" dirty="0"/>
              <a:t>Sledećom naredbom se učitava biblioteka </a:t>
            </a:r>
            <a:r>
              <a:rPr lang="sr-Latn-RS" altLang="en-US" sz="1800" dirty="0">
                <a:solidFill>
                  <a:schemeClr val="accent5">
                    <a:lumMod val="25000"/>
                  </a:schemeClr>
                </a:solidFill>
              </a:rPr>
              <a:t>MASS</a:t>
            </a:r>
            <a:r>
              <a:rPr lang="sr-Latn-RS" altLang="en-US" sz="1800" dirty="0"/>
              <a:t>:</a:t>
            </a:r>
          </a:p>
          <a:p>
            <a:pPr eaLnBrk="1" hangingPunct="1">
              <a:spcBef>
                <a:spcPts val="600"/>
              </a:spcBef>
              <a:buClrTx/>
              <a:buFontTx/>
              <a:buNone/>
            </a:pPr>
            <a:endParaRPr lang="sr-Latn-RS" altLang="en-US" sz="1800" dirty="0"/>
          </a:p>
          <a:p>
            <a:pPr eaLnBrk="1" hangingPunct="1">
              <a:spcBef>
                <a:spcPts val="600"/>
              </a:spcBef>
              <a:buClrTx/>
              <a:buFontTx/>
              <a:buNone/>
            </a:pPr>
            <a:r>
              <a:rPr lang="sr-Latn-RS" altLang="en-US" sz="1800" dirty="0"/>
              <a:t>Po uspešnom učitavanju biblioteke </a:t>
            </a:r>
            <a:r>
              <a:rPr lang="sr-Latn-RS" altLang="en-US" sz="1800" dirty="0">
                <a:solidFill>
                  <a:schemeClr val="accent5">
                    <a:lumMod val="25000"/>
                  </a:schemeClr>
                </a:solidFill>
              </a:rPr>
              <a:t>MASS</a:t>
            </a:r>
            <a:r>
              <a:rPr lang="sr-Latn-RS" altLang="en-US" sz="1800" dirty="0"/>
              <a:t>, okvir sa podacima </a:t>
            </a:r>
            <a:r>
              <a:rPr lang="sr-Latn-RS" altLang="en-US" sz="1800" dirty="0">
                <a:solidFill>
                  <a:schemeClr val="accent5">
                    <a:lumMod val="25000"/>
                  </a:schemeClr>
                </a:solidFill>
              </a:rPr>
              <a:t>painters</a:t>
            </a:r>
            <a:r>
              <a:rPr lang="sr-Latn-RS" altLang="en-US" sz="1800" dirty="0"/>
              <a:t> je na raspolaganju </a:t>
            </a:r>
            <a:r>
              <a:rPr lang="sr-Latn-RS" altLang="en-US" sz="1800" dirty="0" smtClean="0"/>
              <a:t>korisniku, pa se isti može prikazati:</a:t>
            </a:r>
            <a:endParaRPr lang="sr-Latn-RS" altLang="en-US" sz="1800" dirty="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t="53098" b="41315"/>
          <a:stretch>
            <a:fillRect/>
          </a:stretch>
        </p:blipFill>
        <p:spPr bwMode="auto">
          <a:xfrm>
            <a:off x="506413" y="3322955"/>
            <a:ext cx="7329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t="58286"/>
          <a:stretch>
            <a:fillRect/>
          </a:stretch>
        </p:blipFill>
        <p:spPr bwMode="auto">
          <a:xfrm>
            <a:off x="506413" y="4307840"/>
            <a:ext cx="7329487"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sr-Latn-RS" altLang="en-US" smtClean="0"/>
              <a:t>Kvalitativni podaci (3)</a:t>
            </a:r>
            <a:endParaRPr lang="en-GB" altLang="en-US" smtClean="0"/>
          </a:p>
        </p:txBody>
      </p:sp>
      <p:sp>
        <p:nvSpPr>
          <p:cNvPr id="10243" name="Rectangle 1"/>
          <p:cNvSpPr>
            <a:spLocks noChangeArrowheads="1"/>
          </p:cNvSpPr>
          <p:nvPr/>
        </p:nvSpPr>
        <p:spPr bwMode="auto">
          <a:xfrm>
            <a:off x="549275" y="1408113"/>
            <a:ext cx="84836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dirty="0"/>
              <a:t>Primer. </a:t>
            </a:r>
            <a:r>
              <a:rPr lang="sr-Latn-RS" altLang="en-US" sz="1800" dirty="0"/>
              <a:t>Poslednja </a:t>
            </a:r>
            <a:r>
              <a:rPr lang="sr-Latn-RS" altLang="en-US" sz="1800" dirty="0" smtClean="0"/>
              <a:t>kol</a:t>
            </a:r>
            <a:r>
              <a:rPr lang="en-US" altLang="en-US" sz="1800" dirty="0" smtClean="0"/>
              <a:t>o</a:t>
            </a:r>
            <a:r>
              <a:rPr lang="sr-Latn-RS" altLang="en-US" sz="1800" dirty="0" smtClean="0"/>
              <a:t>na</a:t>
            </a:r>
            <a:r>
              <a:rPr lang="sr-Latn-RS" altLang="en-US" sz="1800" dirty="0"/>
              <a:t>, nazvana </a:t>
            </a:r>
            <a:r>
              <a:rPr lang="sr-Latn-RS" altLang="en-US" sz="1800" dirty="0">
                <a:solidFill>
                  <a:schemeClr val="accent5">
                    <a:lumMod val="25000"/>
                  </a:schemeClr>
                </a:solidFill>
              </a:rPr>
              <a:t>School</a:t>
            </a:r>
            <a:r>
              <a:rPr lang="sr-Latn-RS" altLang="en-US" sz="1800" dirty="0"/>
              <a:t>, okvira sa podacima painters sadrži informacije o slikarskoj školi kojoj je pripadao dati klasični slikar. Škole su označene slovima A, B, C itd. i predstavljaju kvalitativne podatke. </a:t>
            </a:r>
            <a:br>
              <a:rPr lang="sr-Latn-RS" altLang="en-US" sz="1800" dirty="0"/>
            </a:br>
            <a:r>
              <a:rPr lang="sr-Latn-RS" altLang="en-US" sz="1800" dirty="0"/>
              <a:t>Isecanjem po koloni </a:t>
            </a:r>
            <a:r>
              <a:rPr lang="sr-Latn-RS" altLang="en-US" sz="1800" dirty="0">
                <a:solidFill>
                  <a:schemeClr val="accent5">
                    <a:lumMod val="25000"/>
                  </a:schemeClr>
                </a:solidFill>
              </a:rPr>
              <a:t>School</a:t>
            </a:r>
            <a:r>
              <a:rPr lang="sr-Latn-RS" altLang="en-US" sz="1800" dirty="0"/>
              <a:t> se mogu jasnije videti informacije o školi u okviru sa podacima </a:t>
            </a:r>
            <a:r>
              <a:rPr lang="sr-Latn-RS" altLang="en-US" sz="1800" dirty="0">
                <a:solidFill>
                  <a:schemeClr val="accent5">
                    <a:lumMod val="25000"/>
                  </a:schemeClr>
                </a:solidFill>
              </a:rPr>
              <a:t>painters</a:t>
            </a:r>
            <a:r>
              <a:rPr lang="sr-Latn-RS" altLang="en-US" sz="1800" dirty="0"/>
              <a:t>:</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 typeface="Wingdings" pitchFamily="2" charset="2"/>
              <a:buNone/>
            </a:pPr>
            <a:r>
              <a:rPr lang="sr-Latn-RS" altLang="en-US" sz="1800" dirty="0"/>
              <a:t>Dodatne informacije o okviru sa podacima painters mogu se naći u dokumentaciji sistema R:</a:t>
            </a:r>
          </a:p>
          <a:p>
            <a:pPr eaLnBrk="1" hangingPunct="1">
              <a:spcBef>
                <a:spcPts val="600"/>
              </a:spcBef>
              <a:buClrTx/>
              <a:buFontTx/>
              <a:buNone/>
            </a:pPr>
            <a:endParaRPr lang="sr-Latn-RS" altLang="en-US" sz="1800" dirty="0"/>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t="22110" b="33130"/>
          <a:stretch>
            <a:fillRect/>
          </a:stretch>
        </p:blipFill>
        <p:spPr bwMode="auto">
          <a:xfrm>
            <a:off x="544513" y="2844800"/>
            <a:ext cx="736441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t="85640"/>
          <a:stretch>
            <a:fillRect/>
          </a:stretch>
        </p:blipFill>
        <p:spPr bwMode="auto">
          <a:xfrm>
            <a:off x="544513" y="4906963"/>
            <a:ext cx="7364412"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14320</TotalTime>
  <Words>4169</Words>
  <Application>Microsoft Office PowerPoint</Application>
  <PresentationFormat>On-screen Show (4:3)</PresentationFormat>
  <Paragraphs>478</Paragraphs>
  <Slides>67</Slides>
  <Notes>4</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Watermark</vt:lpstr>
      <vt:lpstr>Primjena računara u biologiji</vt:lpstr>
      <vt:lpstr> </vt:lpstr>
      <vt:lpstr> </vt:lpstr>
      <vt:lpstr>Deskriptivna statistika</vt:lpstr>
      <vt:lpstr>Deskriptivna statistika(2)</vt:lpstr>
      <vt:lpstr> </vt:lpstr>
      <vt:lpstr>Kvalitativni podaci</vt:lpstr>
      <vt:lpstr>Kvalitativni podaci (2)</vt:lpstr>
      <vt:lpstr>Kvalitativni podaci (3)</vt:lpstr>
      <vt:lpstr>Raspodela frekfencija kod kvalitativnih podataka</vt:lpstr>
      <vt:lpstr>Raspodela frekfencija kod kvalitativnih podataka (2)</vt:lpstr>
      <vt:lpstr>Raspodela frekfencija kod kvalitativnih podataka (3)</vt:lpstr>
      <vt:lpstr>Raspodela relativnih frekfencija kod kvalitativnih podataka</vt:lpstr>
      <vt:lpstr>Relativna raspodela frekfencija kod kvalitativnih podataka (2)</vt:lpstr>
      <vt:lpstr>Relativna raspodela frekfencija kod kvalitativnih podataka (3)</vt:lpstr>
      <vt:lpstr>Relativna raspodela frekfencija kod kvalitativnih podataka (4)</vt:lpstr>
      <vt:lpstr>Stubičasti dijagram</vt:lpstr>
      <vt:lpstr>Stubičasti dijagram (2)</vt:lpstr>
      <vt:lpstr>Stubičasti dijagram (3)</vt:lpstr>
      <vt:lpstr>Stubičasti dijagram (4)</vt:lpstr>
      <vt:lpstr>Stubičasti dijagram (5)</vt:lpstr>
      <vt:lpstr>Kružni dijagram</vt:lpstr>
      <vt:lpstr>Kružni dijagram (2)</vt:lpstr>
      <vt:lpstr>Kružni dijagram (3)</vt:lpstr>
      <vt:lpstr>Kružni dijagram (4)</vt:lpstr>
      <vt:lpstr>Kružni dijagram (5)</vt:lpstr>
      <vt:lpstr>Statistike za kategoriju</vt:lpstr>
      <vt:lpstr>Statistike za kategoriju (2)</vt:lpstr>
      <vt:lpstr>Statistike za kategoriju (3)</vt:lpstr>
      <vt:lpstr> </vt:lpstr>
      <vt:lpstr>Kvantitativni podaci</vt:lpstr>
      <vt:lpstr>Kvantitativni podaci (2)</vt:lpstr>
      <vt:lpstr>Raspodela frekfencija kod kvantitativnih podataka</vt:lpstr>
      <vt:lpstr>Raspodela frekfencija kod kvantitativnih podataka (2)</vt:lpstr>
      <vt:lpstr>Raspodela frekfencija kod kvantitativnih podataka (3)</vt:lpstr>
      <vt:lpstr>Raspodela frekfencija kod kvantitativnih podataka (4)</vt:lpstr>
      <vt:lpstr>Histogram</vt:lpstr>
      <vt:lpstr>Histogram (2)</vt:lpstr>
      <vt:lpstr>Histogram (3)</vt:lpstr>
      <vt:lpstr>Histogram (4)</vt:lpstr>
      <vt:lpstr>Histogram (5)</vt:lpstr>
      <vt:lpstr>Relativna raspodela frekfencija kod kvantitativnih podataka</vt:lpstr>
      <vt:lpstr>Relativna raspodela frekfencija kod kvantitativnih podataka (2)</vt:lpstr>
      <vt:lpstr>Relativna raspodela frekfencija kod kvantitativnih podataka (3)</vt:lpstr>
      <vt:lpstr>Relativna raspodela frekfencija kod kvantitativnih podataka (4)</vt:lpstr>
      <vt:lpstr>Raspodela kumulativnih frekfencija</vt:lpstr>
      <vt:lpstr>Raspodela kumulativnih frekfencija(2)</vt:lpstr>
      <vt:lpstr>Raspodela kumulativnih frekfencija(3)</vt:lpstr>
      <vt:lpstr>Dijagram kumulativnih frekfencija</vt:lpstr>
      <vt:lpstr>Dijagram kumulativnih frekfencija (2)</vt:lpstr>
      <vt:lpstr>Dijagram kumulativnih frekfencija (3)</vt:lpstr>
      <vt:lpstr>Dijagram kumulativnih frekfencija (4)</vt:lpstr>
      <vt:lpstr>Raspodela kumulativnih relativnih frekfencija</vt:lpstr>
      <vt:lpstr>Raspodela kumulativnih relativnih frekfencija (2)</vt:lpstr>
      <vt:lpstr>Raspodela kumulativnih relativnih frekfencija (3)</vt:lpstr>
      <vt:lpstr>Raspodela kumulativnih relativnih frekfencija (4)</vt:lpstr>
      <vt:lpstr>Raspodela kumulativnih relativnih frekfencija (5)</vt:lpstr>
      <vt:lpstr>Dijagram kumulativnih relativnih frekfencija</vt:lpstr>
      <vt:lpstr>Dijagram kumulativnih relativnih frekfencija (2)</vt:lpstr>
      <vt:lpstr>Dijagram kumulativnih relativnih frekfencija (3)</vt:lpstr>
      <vt:lpstr>Dijagram kumulativnih relativnih frekfencija (4)</vt:lpstr>
      <vt:lpstr>XY dijagram</vt:lpstr>
      <vt:lpstr>XY dijagram (2)</vt:lpstr>
      <vt:lpstr>XY dijagram (3)</vt:lpstr>
      <vt:lpstr>XY dijagram (4)</vt:lpstr>
      <vt:lpstr>XY dijagram (5)</vt:lpstr>
      <vt:lpstr>Korišćeni izvori</vt:lpstr>
    </vt:vector>
  </TitlesOfParts>
  <Company>UMIST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3</dc:title>
  <dc:creator>Liping Zhao</dc:creator>
  <cp:lastModifiedBy>Vladimir Filipovic</cp:lastModifiedBy>
  <cp:revision>1797</cp:revision>
  <cp:lastPrinted>1998-10-01T09:58:48Z</cp:lastPrinted>
  <dcterms:created xsi:type="dcterms:W3CDTF">1998-09-22T02:26:50Z</dcterms:created>
  <dcterms:modified xsi:type="dcterms:W3CDTF">2017-05-15T09:03:31Z</dcterms:modified>
</cp:coreProperties>
</file>