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99"/>
  </p:notesMasterIdLst>
  <p:handoutMasterIdLst>
    <p:handoutMasterId r:id="rId100"/>
  </p:handoutMasterIdLst>
  <p:sldIdLst>
    <p:sldId id="833" r:id="rId2"/>
    <p:sldId id="583" r:id="rId3"/>
    <p:sldId id="690" r:id="rId4"/>
    <p:sldId id="740" r:id="rId5"/>
    <p:sldId id="689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69" r:id="rId35"/>
    <p:sldId id="770" r:id="rId36"/>
    <p:sldId id="771" r:id="rId37"/>
    <p:sldId id="772" r:id="rId38"/>
    <p:sldId id="773" r:id="rId39"/>
    <p:sldId id="774" r:id="rId40"/>
    <p:sldId id="775" r:id="rId41"/>
    <p:sldId id="776" r:id="rId42"/>
    <p:sldId id="777" r:id="rId43"/>
    <p:sldId id="778" r:id="rId44"/>
    <p:sldId id="779" r:id="rId45"/>
    <p:sldId id="780" r:id="rId46"/>
    <p:sldId id="781" r:id="rId47"/>
    <p:sldId id="782" r:id="rId48"/>
    <p:sldId id="783" r:id="rId49"/>
    <p:sldId id="784" r:id="rId50"/>
    <p:sldId id="785" r:id="rId51"/>
    <p:sldId id="786" r:id="rId52"/>
    <p:sldId id="787" r:id="rId53"/>
    <p:sldId id="788" r:id="rId54"/>
    <p:sldId id="789" r:id="rId55"/>
    <p:sldId id="790" r:id="rId56"/>
    <p:sldId id="791" r:id="rId57"/>
    <p:sldId id="792" r:id="rId58"/>
    <p:sldId id="793" r:id="rId59"/>
    <p:sldId id="794" r:id="rId60"/>
    <p:sldId id="795" r:id="rId61"/>
    <p:sldId id="796" r:id="rId62"/>
    <p:sldId id="797" r:id="rId63"/>
    <p:sldId id="798" r:id="rId64"/>
    <p:sldId id="799" r:id="rId65"/>
    <p:sldId id="800" r:id="rId66"/>
    <p:sldId id="801" r:id="rId67"/>
    <p:sldId id="802" r:id="rId68"/>
    <p:sldId id="803" r:id="rId69"/>
    <p:sldId id="804" r:id="rId70"/>
    <p:sldId id="805" r:id="rId71"/>
    <p:sldId id="807" r:id="rId72"/>
    <p:sldId id="806" r:id="rId73"/>
    <p:sldId id="808" r:id="rId74"/>
    <p:sldId id="809" r:id="rId75"/>
    <p:sldId id="810" r:id="rId76"/>
    <p:sldId id="811" r:id="rId77"/>
    <p:sldId id="812" r:id="rId78"/>
    <p:sldId id="813" r:id="rId79"/>
    <p:sldId id="814" r:id="rId80"/>
    <p:sldId id="815" r:id="rId81"/>
    <p:sldId id="816" r:id="rId82"/>
    <p:sldId id="817" r:id="rId83"/>
    <p:sldId id="818" r:id="rId84"/>
    <p:sldId id="819" r:id="rId85"/>
    <p:sldId id="820" r:id="rId86"/>
    <p:sldId id="821" r:id="rId87"/>
    <p:sldId id="822" r:id="rId88"/>
    <p:sldId id="823" r:id="rId89"/>
    <p:sldId id="824" r:id="rId90"/>
    <p:sldId id="825" r:id="rId91"/>
    <p:sldId id="826" r:id="rId92"/>
    <p:sldId id="827" r:id="rId93"/>
    <p:sldId id="828" r:id="rId94"/>
    <p:sldId id="829" r:id="rId95"/>
    <p:sldId id="830" r:id="rId96"/>
    <p:sldId id="831" r:id="rId97"/>
    <p:sldId id="628" r:id="rId98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5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3DA714C-A5A4-44F3-BEA9-868546A02D70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E324BCC-93C0-4D39-B2A2-E89061169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80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137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31E9E3-09DA-448A-8836-41A85C290871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CAB988-1BC0-4E3B-90F2-5849C4340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19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24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82E2FDF-544B-41A2-B1B2-FFFC6890C1FC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34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251F55B-6FE4-4B82-B43A-8C2C1B865F5E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44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B74EF58-23DC-41DD-BCEF-65F49FB21CEC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1054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055E56-C076-4EB2-A4AA-37EA901188AD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71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44F4E04F-C673-4040-9830-9B7DB85C46C7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180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5825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6248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1725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54719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65859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6259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2655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659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25340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33568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D7DE2B5E-6AAC-4931-8149-6FDD2B1CF747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9</a:t>
            </a:r>
            <a:r>
              <a:rPr lang="sr-Latn-RS" altLang="en-US" sz="800" dirty="0" smtClean="0">
                <a:latin typeface="Arial" pitchFamily="34" charset="0"/>
              </a:rPr>
              <a:t>7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statistika.rs/" TargetMode="External"/><Relationship Id="rId2" Type="http://schemas.openxmlformats.org/officeDocument/2006/relationships/hyperlink" Target="http://www.r-tuto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(2)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33550"/>
            <a:ext cx="8251825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(3)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817688"/>
            <a:ext cx="82613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(4)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65288"/>
            <a:ext cx="82613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270500"/>
            <a:ext cx="82407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 (5)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616075"/>
            <a:ext cx="82216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024063"/>
            <a:ext cx="825182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795463"/>
            <a:ext cx="827087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 (2)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81175"/>
            <a:ext cx="8291512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 (3)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84338"/>
            <a:ext cx="8221662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270500"/>
            <a:ext cx="82613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Unknown Variance (4)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90675"/>
            <a:ext cx="82518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265363"/>
            <a:ext cx="8251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Mean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6850"/>
            <a:ext cx="823118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Mean (2)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89075"/>
            <a:ext cx="8301037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Interval Estimation,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Hypothesis Testing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and </a:t>
            </a: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GB" altLang="en-US" sz="4800">
                <a:latin typeface="Comic Sans MS" pitchFamily="66" charset="0"/>
              </a:rPr>
              <a:t>Type II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Point Estimate of Population Proportion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71638"/>
            <a:ext cx="826135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Point Estimate of Population Proportion (2)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644650"/>
            <a:ext cx="82518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57350"/>
            <a:ext cx="81915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 (2)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649413"/>
            <a:ext cx="8262938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 (3)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16088"/>
            <a:ext cx="8291513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Proportion (4)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608138"/>
            <a:ext cx="82327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311400"/>
            <a:ext cx="8272462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Proportion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85925"/>
            <a:ext cx="8242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Sampling Size of Population Proportion (2)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60525"/>
            <a:ext cx="827087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Hypothesis Testing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549275" y="1427163"/>
            <a:ext cx="8281988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3" r="25247"/>
          <a:stretch>
            <a:fillRect/>
          </a:stretch>
        </p:blipFill>
        <p:spPr bwMode="auto">
          <a:xfrm>
            <a:off x="2459038" y="4237038"/>
            <a:ext cx="5456237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Elementary Statistics with R </a:t>
            </a:r>
            <a:endParaRPr lang="en-GB" altLang="en-US" smtClean="0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15925" y="1624013"/>
            <a:ext cx="8067675" cy="3797300"/>
            <a:chOff x="416560" y="1624013"/>
            <a:chExt cx="8067040" cy="3797300"/>
          </a:xfrm>
        </p:grpSpPr>
        <p:pic>
          <p:nvPicPr>
            <p:cNvPr id="41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" y="1624013"/>
              <a:ext cx="7258050" cy="379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103" name="Straight Connector 5"/>
            <p:cNvCxnSpPr>
              <a:cxnSpLocks noChangeShapeType="1"/>
            </p:cNvCxnSpPr>
            <p:nvPr/>
          </p:nvCxnSpPr>
          <p:spPr bwMode="auto">
            <a:xfrm flipV="1">
              <a:off x="416560" y="346170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" name="Straight Connector 6"/>
            <p:cNvCxnSpPr>
              <a:cxnSpLocks noChangeShapeType="1"/>
            </p:cNvCxnSpPr>
            <p:nvPr/>
          </p:nvCxnSpPr>
          <p:spPr bwMode="auto">
            <a:xfrm flipV="1">
              <a:off x="416560" y="4538663"/>
              <a:ext cx="8067040" cy="609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15925" y="2784475"/>
            <a:ext cx="8148638" cy="708025"/>
          </a:xfrm>
          <a:prstGeom prst="rect">
            <a:avLst/>
          </a:prstGeom>
          <a:noFill/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smtClean="0">
              <a:latin typeface="Verdana" pitchFamily="34" charset="0"/>
            </a:endParaRPr>
          </a:p>
        </p:txBody>
      </p:sp>
      <p:cxnSp>
        <p:nvCxnSpPr>
          <p:cNvPr id="4101" name="Straight Connector 5"/>
          <p:cNvCxnSpPr>
            <a:cxnSpLocks noChangeShapeType="1"/>
          </p:cNvCxnSpPr>
          <p:nvPr/>
        </p:nvCxnSpPr>
        <p:spPr bwMode="auto">
          <a:xfrm flipV="1">
            <a:off x="415925" y="2205038"/>
            <a:ext cx="8067675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751013"/>
            <a:ext cx="8251825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 (2)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11313"/>
            <a:ext cx="82613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 (3)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62113"/>
            <a:ext cx="8272463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Known Variance (4)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9725"/>
            <a:ext cx="826293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298825"/>
            <a:ext cx="82423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658938"/>
            <a:ext cx="8212137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 (2)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706563"/>
            <a:ext cx="826135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 (3)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52588"/>
            <a:ext cx="82010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Known Variance (4)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57350"/>
            <a:ext cx="8231187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3262313"/>
            <a:ext cx="82232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612900"/>
            <a:ext cx="8232775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 (2)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35125"/>
            <a:ext cx="82311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Interval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 (3)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719263"/>
            <a:ext cx="8240712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Known Variance (4)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714500"/>
            <a:ext cx="827246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903538"/>
            <a:ext cx="82423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12900"/>
            <a:ext cx="8232775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 (2)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87513"/>
            <a:ext cx="82423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 (3)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22425"/>
            <a:ext cx="8240712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Mean with Unknown Variance (4)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601788"/>
            <a:ext cx="82026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01938"/>
            <a:ext cx="82724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66875"/>
            <a:ext cx="822166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 (2)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689100"/>
            <a:ext cx="82518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 (3)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47825"/>
            <a:ext cx="825182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Mean with Unknown Variance (3)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77988"/>
            <a:ext cx="823277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005138"/>
            <a:ext cx="82423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Interval Estimation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7"/>
          <a:stretch>
            <a:fillRect/>
          </a:stretch>
        </p:blipFill>
        <p:spPr bwMode="auto">
          <a:xfrm>
            <a:off x="558800" y="1504950"/>
            <a:ext cx="82423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22425"/>
            <a:ext cx="82423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 (2)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619250"/>
            <a:ext cx="828198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 (3)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677988"/>
            <a:ext cx="8221663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Mean with Unknown Variance (4)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55763"/>
            <a:ext cx="82518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603500"/>
            <a:ext cx="827246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71638"/>
            <a:ext cx="8212138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(2)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92275"/>
            <a:ext cx="8262938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(3)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82750"/>
            <a:ext cx="8251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(4)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608138"/>
            <a:ext cx="8270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(5)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2588"/>
            <a:ext cx="82708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Lower Tail Test of Population Proportion (5)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2588"/>
            <a:ext cx="82708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Interval Estimation (2)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22413"/>
            <a:ext cx="8281988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728788"/>
            <a:ext cx="8212137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(2)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649413"/>
            <a:ext cx="82518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(3)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73225"/>
            <a:ext cx="825182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(4)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35138"/>
            <a:ext cx="8272463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(5)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87513"/>
            <a:ext cx="8251825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Upper Tail Test of Population Proportion (5)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87513"/>
            <a:ext cx="8251825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784350"/>
            <a:ext cx="8181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(2)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3"/>
          <a:stretch>
            <a:fillRect/>
          </a:stretch>
        </p:blipFill>
        <p:spPr bwMode="auto">
          <a:xfrm>
            <a:off x="531813" y="1697038"/>
            <a:ext cx="82121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(3)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714500"/>
            <a:ext cx="81534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(4)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706563"/>
            <a:ext cx="8280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 Estimate of Population Mean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517650"/>
            <a:ext cx="821213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Two-Tailed Test of Population Proportion (5)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681163"/>
            <a:ext cx="82804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058988"/>
            <a:ext cx="8240713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en-US" sz="4800">
                <a:latin typeface="Comic Sans MS" pitchFamily="66" charset="0"/>
              </a:rPr>
              <a:t>Type II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14475"/>
            <a:ext cx="8301037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Known Variance</a:t>
            </a:r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82825"/>
            <a:ext cx="8221662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</a:t>
            </a:r>
            <a:br>
              <a:rPr lang="en-US" altLang="en-US" smtClean="0"/>
            </a:br>
            <a:r>
              <a:rPr lang="en-US" altLang="en-US" smtClean="0"/>
              <a:t>Known Variance (2)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70125"/>
            <a:ext cx="8291513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</a:t>
            </a:r>
            <a:br>
              <a:rPr lang="en-US" altLang="en-US" smtClean="0"/>
            </a:br>
            <a:r>
              <a:rPr lang="en-US" altLang="en-US" smtClean="0"/>
              <a:t>Known Variance (3)</a:t>
            </a: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239963"/>
            <a:ext cx="830103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 </a:t>
            </a:r>
            <a:br>
              <a:rPr lang="en-US" altLang="en-US" smtClean="0"/>
            </a:br>
            <a:r>
              <a:rPr lang="en-US" altLang="en-US" smtClean="0"/>
              <a:t>Known Variance (4)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251075"/>
            <a:ext cx="8270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70200"/>
            <a:ext cx="82518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379663"/>
            <a:ext cx="822166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 (2)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25688"/>
            <a:ext cx="8272462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 (3)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185988"/>
            <a:ext cx="8270875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Point Estimate of Population Mean (2)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43050"/>
            <a:ext cx="826135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Known Variance (4)</a:t>
            </a:r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51075"/>
            <a:ext cx="82613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905125"/>
            <a:ext cx="825182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</a:t>
            </a: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281238"/>
            <a:ext cx="8242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 (2)</a:t>
            </a: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05050"/>
            <a:ext cx="8270875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 (3)</a:t>
            </a: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241550"/>
            <a:ext cx="82518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Known Variance (4)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228850"/>
            <a:ext cx="82899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992438"/>
            <a:ext cx="82518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</a:t>
            </a: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155825"/>
            <a:ext cx="823118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278063"/>
            <a:ext cx="8183563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(3)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2311400"/>
            <a:ext cx="8261350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Lower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(4)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71713"/>
            <a:ext cx="8280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171700"/>
            <a:ext cx="826135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453438" cy="868363"/>
          </a:xfrm>
        </p:spPr>
        <p:txBody>
          <a:bodyPr/>
          <a:lstStyle/>
          <a:p>
            <a:r>
              <a:rPr lang="en-US" altLang="en-US" smtClean="0"/>
              <a:t>Interval Estimate of Population Mean with Known Variance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739900"/>
            <a:ext cx="823118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32025"/>
            <a:ext cx="824071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(3)</a:t>
            </a: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95525"/>
            <a:ext cx="831056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089650"/>
            <a:ext cx="8280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Upper Tail Test of Population Mean with</a:t>
            </a:r>
            <a:br>
              <a:rPr lang="en-US" altLang="en-US" smtClean="0"/>
            </a:br>
            <a:r>
              <a:rPr lang="en-US" altLang="en-US" smtClean="0"/>
              <a:t>Unknown Variance (4)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252663"/>
            <a:ext cx="823118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</a:t>
            </a:r>
          </a:p>
        </p:txBody>
      </p:sp>
      <p:pic>
        <p:nvPicPr>
          <p:cNvPr id="962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176463"/>
            <a:ext cx="8240713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243138"/>
            <a:ext cx="82423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 (2)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89175"/>
            <a:ext cx="82613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3600"/>
            <a:ext cx="8453438" cy="868363"/>
          </a:xfrm>
        </p:spPr>
        <p:txBody>
          <a:bodyPr/>
          <a:lstStyle/>
          <a:p>
            <a:r>
              <a:rPr lang="en-US" altLang="en-US" smtClean="0"/>
              <a:t>Type II Error in Two-Tailed Test of Population Mean with</a:t>
            </a:r>
            <a:br>
              <a:rPr lang="en-US" altLang="en-US" smtClean="0"/>
            </a:br>
            <a:r>
              <a:rPr lang="en-US" altLang="en-US" smtClean="0"/>
              <a:t>Unknown Variance (3)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63775"/>
            <a:ext cx="8240712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sz="2800" smtClean="0"/>
              <a:t>Some parts of the m</a:t>
            </a:r>
            <a:r>
              <a:rPr lang="sr-Latn-CS" altLang="en-US" sz="2800" smtClean="0"/>
              <a:t>aterial in </a:t>
            </a:r>
            <a:r>
              <a:rPr lang="en-US" altLang="en-US" sz="2800" smtClean="0"/>
              <a:t>this </a:t>
            </a:r>
            <a:r>
              <a:rPr lang="sr-Latn-CS" altLang="en-US" sz="2800" smtClean="0"/>
              <a:t>presentation is taken from </a:t>
            </a:r>
            <a:r>
              <a:rPr lang="en-GB" altLang="en-US" sz="2800" smtClean="0">
                <a:hlinkClick r:id="rId2"/>
              </a:rPr>
              <a:t>http://www.r-tutor.com/</a:t>
            </a:r>
            <a:r>
              <a:rPr lang="sr-Latn-RS" altLang="en-US" sz="280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sr-Latn-RS" altLang="en-US" sz="2800" smtClean="0"/>
          </a:p>
          <a:p>
            <a:pPr marL="0" indent="0">
              <a:buFont typeface="Wingdings" pitchFamily="2" charset="2"/>
              <a:buNone/>
            </a:pPr>
            <a:r>
              <a:rPr lang="sr-Latn-RS" altLang="en-US" sz="2800" smtClean="0"/>
              <a:t>Deo materijala je preuzet sa sajta </a:t>
            </a:r>
            <a:br>
              <a:rPr lang="sr-Latn-RS" altLang="en-US" sz="2800" smtClean="0"/>
            </a:br>
            <a:r>
              <a:rPr lang="sr-Latn-RS" altLang="en-US" sz="2800" smtClean="0">
                <a:hlinkClick r:id="rId3"/>
              </a:rPr>
              <a:t>http://www.e-statistika.rs</a:t>
            </a:r>
            <a:r>
              <a:rPr lang="sr-Latn-RS" altLang="en-US" sz="2800" smtClean="0"/>
              <a:t> </a:t>
            </a:r>
            <a:endParaRPr lang="en-GB" altLang="en-US" sz="2800" smtClean="0"/>
          </a:p>
          <a:p>
            <a:pPr marL="0" indent="0">
              <a:buFont typeface="Wingdings" pitchFamily="2" charset="2"/>
              <a:buNone/>
            </a:pPr>
            <a:endParaRPr lang="en-GB" altLang="en-US" sz="280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smtClean="0"/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12154</TotalTime>
  <Words>913</Words>
  <Application>Microsoft Office PowerPoint</Application>
  <PresentationFormat>On-screen Show (4:3)</PresentationFormat>
  <Paragraphs>118</Paragraphs>
  <Slides>97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Watermark</vt:lpstr>
      <vt:lpstr>Primjena računara u biologiji</vt:lpstr>
      <vt:lpstr> </vt:lpstr>
      <vt:lpstr>Elementary Statistics with R </vt:lpstr>
      <vt:lpstr> </vt:lpstr>
      <vt:lpstr>Interval Estimation</vt:lpstr>
      <vt:lpstr>Interval Estimation (2)</vt:lpstr>
      <vt:lpstr>Point Estimate of Population Mean</vt:lpstr>
      <vt:lpstr>Point Estimate of Population Mean (2)</vt:lpstr>
      <vt:lpstr>Interval Estimate of Population Mean with Known Variance</vt:lpstr>
      <vt:lpstr>Interval Estimate of Population Mean with Known Variance (2)</vt:lpstr>
      <vt:lpstr>Interval Estimate of Population Mean with Known Variance (3)</vt:lpstr>
      <vt:lpstr>Interval Estimate of Population Mean with Known Variance (4)</vt:lpstr>
      <vt:lpstr>Interval Estimate of Population Mean with Known Variance (5)</vt:lpstr>
      <vt:lpstr>Interval Estimate of Population Mean with Unknown Variance</vt:lpstr>
      <vt:lpstr>Interval Estimate of Population Mean with Unknown Variance (2)</vt:lpstr>
      <vt:lpstr>Interval Estimate of Population Mean with Unknown Variance (3)</vt:lpstr>
      <vt:lpstr>Interval Estimate of Population Mean with Unknown Variance (4)</vt:lpstr>
      <vt:lpstr>Sampling Size of Population Mean</vt:lpstr>
      <vt:lpstr>Sampling Size of Population Mean (2)</vt:lpstr>
      <vt:lpstr>Point Estimate of Population Proportion</vt:lpstr>
      <vt:lpstr>Point Estimate of Population Proportion (2)</vt:lpstr>
      <vt:lpstr>Interval Estimate of Population Proportion</vt:lpstr>
      <vt:lpstr>Interval Estimate of Population Proportion (2)</vt:lpstr>
      <vt:lpstr>Interval Estimate of Population Proportion (3)</vt:lpstr>
      <vt:lpstr>Interval Estimate of Population Proportion (4)</vt:lpstr>
      <vt:lpstr>Sampling Size of Population Proportion</vt:lpstr>
      <vt:lpstr>Sampling Size of Population Proportion (2)</vt:lpstr>
      <vt:lpstr> </vt:lpstr>
      <vt:lpstr>Hypothesis Testing</vt:lpstr>
      <vt:lpstr>Lower Tail Test of Population Mean with Known Variance</vt:lpstr>
      <vt:lpstr>Lower Tail Test of Population Mean with Known Variance (2)</vt:lpstr>
      <vt:lpstr>Lower Tail Test of Population Mean with Known Variance (3)</vt:lpstr>
      <vt:lpstr>Lower Tail Test of Population Mean with Known Variance (4)</vt:lpstr>
      <vt:lpstr>Upper Tail Test of Population Mean with Known Variance</vt:lpstr>
      <vt:lpstr>Upper Tail Test of Population Mean with Known Variance (2)</vt:lpstr>
      <vt:lpstr>Upper Tail Test of Population Mean with Known Variance (3)</vt:lpstr>
      <vt:lpstr>Upper Tail Test of Population Mean with Known Variance (4)</vt:lpstr>
      <vt:lpstr>Two-Tailed Test of Population Mean with Known Variance</vt:lpstr>
      <vt:lpstr>Two-Tailed Test of Population Mean with Known Variance (2)</vt:lpstr>
      <vt:lpstr>Two-Tailed Test of Population Mean with Known Variance (3)</vt:lpstr>
      <vt:lpstr>Two-Tailed Test of Population Mean with Known Variance (4)</vt:lpstr>
      <vt:lpstr>Lower Tail Test of Population Mean with Unknown Variance</vt:lpstr>
      <vt:lpstr>Lower Tail Test of Population Mean with Unknown Variance (2)</vt:lpstr>
      <vt:lpstr>Lower Tail Test of Population Mean with Unknown Variance (3)</vt:lpstr>
      <vt:lpstr>Lower Tail Test of Population Mean with Unknown Variance (4)</vt:lpstr>
      <vt:lpstr>Upper Tail Test of Population Mean with Unknown Variance</vt:lpstr>
      <vt:lpstr>Upper Tail Test of Population Mean with Unknown Variance (2)</vt:lpstr>
      <vt:lpstr>Upper Tail Test of Population Mean with Unknown Variance (3)</vt:lpstr>
      <vt:lpstr>Upper Tail Test of Population Mean with Unknown Variance (3)</vt:lpstr>
      <vt:lpstr>Two-Tailed Test of Population Mean with Unknown Variance</vt:lpstr>
      <vt:lpstr>Two-Tailed Test of Population Mean with Unknown Variance (2)</vt:lpstr>
      <vt:lpstr>Two-Tailed Test of Population Mean with Unknown Variance (3)</vt:lpstr>
      <vt:lpstr>Two-Tailed Test of Population Mean with Unknown Variance (4)</vt:lpstr>
      <vt:lpstr>Lower Tail Test of Population Proportion</vt:lpstr>
      <vt:lpstr>Lower Tail Test of Population Proportion (2)</vt:lpstr>
      <vt:lpstr>Lower Tail Test of Population Proportion (3)</vt:lpstr>
      <vt:lpstr>Lower Tail Test of Population Proportion (4)</vt:lpstr>
      <vt:lpstr>Lower Tail Test of Population Proportion (5)</vt:lpstr>
      <vt:lpstr>Lower Tail Test of Population Proportion (5)</vt:lpstr>
      <vt:lpstr>Upper Tail Test of Population Proportion</vt:lpstr>
      <vt:lpstr>Upper Tail Test of Population Proportion (2)</vt:lpstr>
      <vt:lpstr>Upper Tail Test of Population Proportion (3)</vt:lpstr>
      <vt:lpstr>Upper Tail Test of Population Proportion (4)</vt:lpstr>
      <vt:lpstr>Upper Tail Test of Population Proportion (5)</vt:lpstr>
      <vt:lpstr>Upper Tail Test of Population Proportion (5)</vt:lpstr>
      <vt:lpstr>Two-Tailed Test of Population Proportion</vt:lpstr>
      <vt:lpstr>Two-Tailed Test of Population Proportion (2)</vt:lpstr>
      <vt:lpstr>Two-Tailed Test of Population Proportion (3)</vt:lpstr>
      <vt:lpstr>Two-Tailed Test of Population Proportion (4)</vt:lpstr>
      <vt:lpstr>Two-Tailed Test of Population Proportion (5)</vt:lpstr>
      <vt:lpstr> </vt:lpstr>
      <vt:lpstr>Type II Error</vt:lpstr>
      <vt:lpstr>Type II Error in Lower Tail Test of Population Mean with Known Variance</vt:lpstr>
      <vt:lpstr>Type II Error in Lower Tail Test of Population Mean with  Known Variance (2)</vt:lpstr>
      <vt:lpstr>Type II Error in Lower Tail Test of Population Mean with  Known Variance (3)</vt:lpstr>
      <vt:lpstr>Type II Error in Lower Tail Test of Population Mean with  Known Variance (4)</vt:lpstr>
      <vt:lpstr>Type II Error in Upper Tail Test of Population Mean with Known Variance</vt:lpstr>
      <vt:lpstr>Type II Error in Upper Tail Test of Population Mean with Known Variance (2)</vt:lpstr>
      <vt:lpstr>Type II Error in Upper Tail Test of Population Mean with Known Variance (3)</vt:lpstr>
      <vt:lpstr>Type II Error in Upper Tail Test of Population Mean with Known Variance (4)</vt:lpstr>
      <vt:lpstr>Type II Error in Two-Tailed Test of Population Mean with Known Variance</vt:lpstr>
      <vt:lpstr>Type II Error in Two-Tailed Test of Population Mean with Known Variance (2)</vt:lpstr>
      <vt:lpstr>Type II Error in Two-Tailed Test of Population Mean with Known Variance (3)</vt:lpstr>
      <vt:lpstr>Type II Error in Two-Tailed Test of Population Mean with Known Variance (4)</vt:lpstr>
      <vt:lpstr>Type II Error in Lower Tail Test of Population Mean with Unknown Variance</vt:lpstr>
      <vt:lpstr>Type II Error in Lower Tail Test of Population Mean with Unknown Variance (2)</vt:lpstr>
      <vt:lpstr>Type II Error in Lower Tail Test of Population Mean with Unknown Variance (3)</vt:lpstr>
      <vt:lpstr>Type II Error in Lower Tail Test of Population Mean with Unknown Variance (4)</vt:lpstr>
      <vt:lpstr>Type II Error in Upper Tail Test of Population Mean with Unknown Variance</vt:lpstr>
      <vt:lpstr>Type II Error in Upper Tail Test of Population Mean with Unknown Variance (2)</vt:lpstr>
      <vt:lpstr>Type II Error in Upper Tail Test of Population Mean with Unknown Variance (3)</vt:lpstr>
      <vt:lpstr>Type II Error in Upper Tail Test of Population Mean with Unknown Variance (4)</vt:lpstr>
      <vt:lpstr>Type II Error in Two-Tailed Test of Population Mean with Unknown Variance</vt:lpstr>
      <vt:lpstr>Type II Error in Two-Tailed Test of Population Mean with Unknown Variance (2)</vt:lpstr>
      <vt:lpstr>Type II Error in Two-Tailed Test of Population Mean with Unknown Variance (2)</vt:lpstr>
      <vt:lpstr>Type II Error in Two-Tailed Test of Population Mean with Unknown Variance (3)</vt:lpstr>
      <vt:lpstr>Acknowlegments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1829</cp:revision>
  <cp:lastPrinted>1998-10-01T09:58:48Z</cp:lastPrinted>
  <dcterms:created xsi:type="dcterms:W3CDTF">1998-09-22T02:26:50Z</dcterms:created>
  <dcterms:modified xsi:type="dcterms:W3CDTF">2016-02-23T21:08:16Z</dcterms:modified>
</cp:coreProperties>
</file>