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33"/>
  </p:notesMasterIdLst>
  <p:handoutMasterIdLst>
    <p:handoutMasterId r:id="rId34"/>
  </p:handoutMasterIdLst>
  <p:sldIdLst>
    <p:sldId id="859" r:id="rId2"/>
    <p:sldId id="583" r:id="rId3"/>
    <p:sldId id="690" r:id="rId4"/>
    <p:sldId id="832" r:id="rId5"/>
    <p:sldId id="689" r:id="rId6"/>
    <p:sldId id="834" r:id="rId7"/>
    <p:sldId id="835" r:id="rId8"/>
    <p:sldId id="836" r:id="rId9"/>
    <p:sldId id="837" r:id="rId10"/>
    <p:sldId id="838" r:id="rId11"/>
    <p:sldId id="839" r:id="rId12"/>
    <p:sldId id="840" r:id="rId13"/>
    <p:sldId id="841" r:id="rId14"/>
    <p:sldId id="842" r:id="rId15"/>
    <p:sldId id="843" r:id="rId16"/>
    <p:sldId id="844" r:id="rId17"/>
    <p:sldId id="845" r:id="rId18"/>
    <p:sldId id="846" r:id="rId19"/>
    <p:sldId id="833" r:id="rId20"/>
    <p:sldId id="847" r:id="rId21"/>
    <p:sldId id="848" r:id="rId22"/>
    <p:sldId id="849" r:id="rId23"/>
    <p:sldId id="850" r:id="rId24"/>
    <p:sldId id="851" r:id="rId25"/>
    <p:sldId id="852" r:id="rId26"/>
    <p:sldId id="853" r:id="rId27"/>
    <p:sldId id="854" r:id="rId28"/>
    <p:sldId id="855" r:id="rId29"/>
    <p:sldId id="856" r:id="rId30"/>
    <p:sldId id="857" r:id="rId31"/>
    <p:sldId id="628" r:id="rId32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6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5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D72948A-5B75-43AB-97A9-0455359A1D79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DC7A9CB-FBA7-452B-AD9A-8A2384455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7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6DB662E-54C9-41D3-B7EF-46916AD05724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4C9476C-E9C5-4FB3-8C1F-13DCBD617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7793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77BA991-5CBC-4628-B80B-A8D5C3C3C039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67194EE-3AD2-4E70-BC89-22BE9A1E506B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3686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E7D7209-34E2-4C0B-B773-2CE9975B1F82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E80C51F3-0487-47C2-94C6-C75131E8705B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1433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45869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1231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77954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404573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78852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8459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97308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54738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8811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3832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B95A587-35DA-4629-B4B4-F9A93DD79DDE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latin typeface="Arial" pitchFamily="34" charset="0"/>
              </a:rPr>
              <a:t> / 3</a:t>
            </a:r>
            <a:r>
              <a:rPr lang="sr-Latn-RS" altLang="en-US" sz="800" dirty="0" smtClean="0">
                <a:latin typeface="Arial" pitchFamily="34" charset="0"/>
              </a:rPr>
              <a:t>1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statistika.rs/" TargetMode="External"/><Relationship Id="rId2" Type="http://schemas.openxmlformats.org/officeDocument/2006/relationships/hyperlink" Target="http://www.r-tu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dirty="0" smtClean="0"/>
              <a:t>Primjena računara u biologiji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b="1" dirty="0">
                <a:solidFill>
                  <a:srgbClr val="993300"/>
                </a:solidFill>
                <a:latin typeface="Garamond" pitchFamily="18" charset="0"/>
              </a:rPr>
              <a:t>Vladimir </a:t>
            </a:r>
            <a:r>
              <a:rPr lang="en-US" altLang="en-US" b="1" dirty="0" err="1">
                <a:solidFill>
                  <a:srgbClr val="993300"/>
                </a:solidFill>
                <a:latin typeface="Garamond" pitchFamily="18" charset="0"/>
              </a:rPr>
              <a:t>Filipovi</a:t>
            </a:r>
            <a:r>
              <a:rPr lang="sr-Latn-CS" altLang="en-US" b="1" dirty="0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Independent Samples (2)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657350"/>
            <a:ext cx="8301037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Independent Samples (3)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692275"/>
            <a:ext cx="8340725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Independent Samples (4)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24013"/>
            <a:ext cx="82518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Independent Samples (5)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22438"/>
            <a:ext cx="831215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Independent Samples (6)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747838"/>
            <a:ext cx="8272462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Two Population Proportions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68463"/>
            <a:ext cx="8172450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Two Population Proportions (2)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65300"/>
            <a:ext cx="8261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Two Population Proportions (3)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63700"/>
            <a:ext cx="828198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011863"/>
            <a:ext cx="82518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Two Population Proportions (4)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35125"/>
            <a:ext cx="825182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GB" altLang="en-US" sz="4800">
                <a:latin typeface="Comic Sans MS" pitchFamily="66" charset="0"/>
              </a:rPr>
              <a:t>Goodness of 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Inference About Two Populations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and </a:t>
            </a:r>
            <a:endParaRPr kumimoji="1" lang="en-GB" altLang="en-US" sz="2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GB" altLang="en-US" sz="4800">
                <a:latin typeface="Comic Sans MS" pitchFamily="66" charset="0"/>
              </a:rPr>
              <a:t>Goodness of 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Goodness of Fit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497013"/>
            <a:ext cx="835977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Multinomial Goodness of Fit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452563"/>
            <a:ext cx="8272463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Multinomial Goodness of Fit (2)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444625"/>
            <a:ext cx="82708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Multinomial Goodness of Fit (3)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504950"/>
            <a:ext cx="8251825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Multinomial Goodness of Fit (4)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492250"/>
            <a:ext cx="82613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Multinomial Goodness of Fit (5)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514475"/>
            <a:ext cx="83010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830388"/>
            <a:ext cx="82423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Chi-squared Test of Independence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485900"/>
            <a:ext cx="8212138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75675" cy="868363"/>
          </a:xfrm>
        </p:spPr>
        <p:txBody>
          <a:bodyPr/>
          <a:lstStyle/>
          <a:p>
            <a:r>
              <a:rPr lang="en-US" altLang="en-US" smtClean="0"/>
              <a:t>Chi-squared Test of Independence (2)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0500"/>
            <a:ext cx="8231188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75675" cy="868363"/>
          </a:xfrm>
        </p:spPr>
        <p:txBody>
          <a:bodyPr/>
          <a:lstStyle/>
          <a:p>
            <a:r>
              <a:rPr lang="en-US" altLang="en-US" smtClean="0"/>
              <a:t>Chi-squared Test of Independence (3)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463675"/>
            <a:ext cx="823118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75675" cy="868363"/>
          </a:xfrm>
        </p:spPr>
        <p:txBody>
          <a:bodyPr/>
          <a:lstStyle/>
          <a:p>
            <a:r>
              <a:rPr lang="en-US" altLang="en-US" smtClean="0"/>
              <a:t>Chi-squared Test of Independence (4)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1"/>
          <a:stretch>
            <a:fillRect/>
          </a:stretch>
        </p:blipFill>
        <p:spPr bwMode="auto">
          <a:xfrm>
            <a:off x="590550" y="1468438"/>
            <a:ext cx="8281988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Elementary Statistics with R </a:t>
            </a:r>
            <a:endParaRPr lang="en-GB" altLang="en-US" smtClean="0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15925" y="1624013"/>
            <a:ext cx="8067675" cy="3797300"/>
            <a:chOff x="416560" y="1624013"/>
            <a:chExt cx="8067040" cy="3797300"/>
          </a:xfrm>
        </p:grpSpPr>
        <p:pic>
          <p:nvPicPr>
            <p:cNvPr id="41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" y="1624013"/>
              <a:ext cx="7258050" cy="379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103" name="Straight Connector 5"/>
            <p:cNvCxnSpPr>
              <a:cxnSpLocks noChangeShapeType="1"/>
            </p:cNvCxnSpPr>
            <p:nvPr/>
          </p:nvCxnSpPr>
          <p:spPr bwMode="auto">
            <a:xfrm flipV="1">
              <a:off x="416560" y="346170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Straight Connector 6"/>
            <p:cNvCxnSpPr>
              <a:cxnSpLocks noChangeShapeType="1"/>
            </p:cNvCxnSpPr>
            <p:nvPr/>
          </p:nvCxnSpPr>
          <p:spPr bwMode="auto">
            <a:xfrm flipV="1">
              <a:off x="416560" y="453866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15925" y="3495675"/>
            <a:ext cx="8148638" cy="598488"/>
          </a:xfrm>
          <a:prstGeom prst="rect">
            <a:avLst/>
          </a:prstGeom>
          <a:noFill/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smtClean="0">
              <a:latin typeface="Verdana" pitchFamily="34" charset="0"/>
            </a:endParaRPr>
          </a:p>
        </p:txBody>
      </p:sp>
      <p:cxnSp>
        <p:nvCxnSpPr>
          <p:cNvPr id="4101" name="Straight Connector 5"/>
          <p:cNvCxnSpPr>
            <a:cxnSpLocks noChangeShapeType="1"/>
          </p:cNvCxnSpPr>
          <p:nvPr/>
        </p:nvCxnSpPr>
        <p:spPr bwMode="auto">
          <a:xfrm flipV="1">
            <a:off x="415925" y="2205038"/>
            <a:ext cx="806767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75675" cy="868363"/>
          </a:xfrm>
        </p:spPr>
        <p:txBody>
          <a:bodyPr/>
          <a:lstStyle/>
          <a:p>
            <a:r>
              <a:rPr lang="en-US" altLang="en-US" smtClean="0"/>
              <a:t>Chi-squared Test of Independence (5)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89088"/>
            <a:ext cx="83216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Acknowlegments</a:t>
            </a:r>
            <a:endParaRPr lang="en-GB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sz="2800" smtClean="0"/>
              <a:t>Some parts of the m</a:t>
            </a:r>
            <a:r>
              <a:rPr lang="sr-Latn-CS" altLang="en-US" sz="2800" smtClean="0"/>
              <a:t>aterial in </a:t>
            </a:r>
            <a:r>
              <a:rPr lang="en-US" altLang="en-US" sz="2800" smtClean="0"/>
              <a:t>this </a:t>
            </a:r>
            <a:r>
              <a:rPr lang="sr-Latn-CS" altLang="en-US" sz="2800" smtClean="0"/>
              <a:t>presentation is taken from </a:t>
            </a:r>
            <a:r>
              <a:rPr lang="en-GB" altLang="en-US" sz="2800" smtClean="0">
                <a:hlinkClick r:id="rId2"/>
              </a:rPr>
              <a:t>http://www.r-tutor.com/</a:t>
            </a:r>
            <a:r>
              <a:rPr lang="sr-Latn-RS" altLang="en-US" sz="280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sr-Latn-RS" altLang="en-US" sz="2800" smtClean="0"/>
          </a:p>
          <a:p>
            <a:pPr marL="0" indent="0">
              <a:buFont typeface="Wingdings" pitchFamily="2" charset="2"/>
              <a:buNone/>
            </a:pPr>
            <a:r>
              <a:rPr lang="sr-Latn-RS" altLang="en-US" sz="2800" smtClean="0"/>
              <a:t>Deo materijala je preuzet sa sajta </a:t>
            </a:r>
            <a:br>
              <a:rPr lang="sr-Latn-RS" altLang="en-US" sz="2800" smtClean="0"/>
            </a:br>
            <a:r>
              <a:rPr lang="sr-Latn-RS" altLang="en-US" sz="2800" smtClean="0">
                <a:hlinkClick r:id="rId3"/>
              </a:rPr>
              <a:t>http://www.e-statistika.rs</a:t>
            </a:r>
            <a:r>
              <a:rPr lang="sr-Latn-RS" altLang="en-US" sz="2800" smtClean="0"/>
              <a:t> </a:t>
            </a:r>
            <a:endParaRPr lang="en-GB" altLang="en-US" sz="2800" smtClean="0"/>
          </a:p>
          <a:p>
            <a:pPr marL="0" indent="0">
              <a:buFont typeface="Wingdings" pitchFamily="2" charset="2"/>
              <a:buNone/>
            </a:pPr>
            <a:endParaRPr lang="en-GB" altLang="en-US" sz="280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Inference About Two Populations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Inference About Two Populations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0"/>
          <a:stretch>
            <a:fillRect/>
          </a:stretch>
        </p:blipFill>
        <p:spPr bwMode="auto">
          <a:xfrm>
            <a:off x="508000" y="1533525"/>
            <a:ext cx="82423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Matched Samples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819275"/>
            <a:ext cx="827087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Matched Samples (2)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9"/>
          <a:stretch>
            <a:fillRect/>
          </a:stretch>
        </p:blipFill>
        <p:spPr bwMode="auto">
          <a:xfrm>
            <a:off x="522288" y="1666875"/>
            <a:ext cx="823277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Matched Samples (3)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8"/>
          <a:stretch>
            <a:fillRect/>
          </a:stretch>
        </p:blipFill>
        <p:spPr bwMode="auto">
          <a:xfrm>
            <a:off x="441325" y="1706563"/>
            <a:ext cx="82327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4633913"/>
            <a:ext cx="8242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Population Mean Between Two Independent Samples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27188"/>
            <a:ext cx="8262938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11749</TotalTime>
  <Words>238</Words>
  <Application>Microsoft Office PowerPoint</Application>
  <PresentationFormat>On-screen Show (4:3)</PresentationFormat>
  <Paragraphs>48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Watermark</vt:lpstr>
      <vt:lpstr>Primjena računara u biologiji</vt:lpstr>
      <vt:lpstr> </vt:lpstr>
      <vt:lpstr>Elementary Statistics with R </vt:lpstr>
      <vt:lpstr> </vt:lpstr>
      <vt:lpstr>Inference About Two Populations</vt:lpstr>
      <vt:lpstr>Population Mean Between Two Matched Samples</vt:lpstr>
      <vt:lpstr>Population Mean Between Two Matched Samples (2)</vt:lpstr>
      <vt:lpstr>Population Mean Between Two Matched Samples (3)</vt:lpstr>
      <vt:lpstr>Population Mean Between Two Independent Samples</vt:lpstr>
      <vt:lpstr>Population Mean Between Two Independent Samples (2)</vt:lpstr>
      <vt:lpstr>Population Mean Between Two Independent Samples (3)</vt:lpstr>
      <vt:lpstr>Population Mean Between Two Independent Samples (4)</vt:lpstr>
      <vt:lpstr>Population Mean Between Two Independent Samples (5)</vt:lpstr>
      <vt:lpstr>Population Mean Between Two Independent Samples (6)</vt:lpstr>
      <vt:lpstr>Comparison of Two Population Proportions</vt:lpstr>
      <vt:lpstr>Comparison of Two Population Proportions (2)</vt:lpstr>
      <vt:lpstr>Comparison of Two Population Proportions (3)</vt:lpstr>
      <vt:lpstr>Comparison of Two Population Proportions (4)</vt:lpstr>
      <vt:lpstr> </vt:lpstr>
      <vt:lpstr>Goodness of Fit</vt:lpstr>
      <vt:lpstr>Multinomial Goodness of Fit</vt:lpstr>
      <vt:lpstr>Multinomial Goodness of Fit (2)</vt:lpstr>
      <vt:lpstr>Multinomial Goodness of Fit (3)</vt:lpstr>
      <vt:lpstr>Multinomial Goodness of Fit (4)</vt:lpstr>
      <vt:lpstr>Multinomial Goodness of Fit (5)</vt:lpstr>
      <vt:lpstr>Chi-squared Test of Independence</vt:lpstr>
      <vt:lpstr>Chi-squared Test of Independence (2)</vt:lpstr>
      <vt:lpstr>Chi-squared Test of Independence (3)</vt:lpstr>
      <vt:lpstr>Chi-squared Test of Independence (4)</vt:lpstr>
      <vt:lpstr>Chi-squared Test of Independence (5)</vt:lpstr>
      <vt:lpstr>Acknowlegments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1854</cp:revision>
  <cp:lastPrinted>1998-10-01T09:58:48Z</cp:lastPrinted>
  <dcterms:created xsi:type="dcterms:W3CDTF">1998-09-22T02:26:50Z</dcterms:created>
  <dcterms:modified xsi:type="dcterms:W3CDTF">2016-02-23T21:08:47Z</dcterms:modified>
</cp:coreProperties>
</file>