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64"/>
  </p:notesMasterIdLst>
  <p:handoutMasterIdLst>
    <p:handoutMasterId r:id="rId65"/>
  </p:handoutMasterIdLst>
  <p:sldIdLst>
    <p:sldId id="925" r:id="rId2"/>
    <p:sldId id="583" r:id="rId3"/>
    <p:sldId id="690" r:id="rId4"/>
    <p:sldId id="832" r:id="rId5"/>
    <p:sldId id="689" r:id="rId6"/>
    <p:sldId id="870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879" r:id="rId16"/>
    <p:sldId id="880" r:id="rId17"/>
    <p:sldId id="881" r:id="rId18"/>
    <p:sldId id="882" r:id="rId19"/>
    <p:sldId id="883" r:id="rId20"/>
    <p:sldId id="884" r:id="rId21"/>
    <p:sldId id="885" r:id="rId22"/>
    <p:sldId id="886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68" r:id="rId33"/>
    <p:sldId id="896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4" r:id="rId42"/>
    <p:sldId id="905" r:id="rId43"/>
    <p:sldId id="906" r:id="rId44"/>
    <p:sldId id="907" r:id="rId45"/>
    <p:sldId id="908" r:id="rId46"/>
    <p:sldId id="909" r:id="rId47"/>
    <p:sldId id="910" r:id="rId48"/>
    <p:sldId id="911" r:id="rId49"/>
    <p:sldId id="912" r:id="rId50"/>
    <p:sldId id="913" r:id="rId51"/>
    <p:sldId id="914" r:id="rId52"/>
    <p:sldId id="915" r:id="rId53"/>
    <p:sldId id="869" r:id="rId54"/>
    <p:sldId id="916" r:id="rId55"/>
    <p:sldId id="917" r:id="rId56"/>
    <p:sldId id="918" r:id="rId57"/>
    <p:sldId id="919" r:id="rId58"/>
    <p:sldId id="920" r:id="rId59"/>
    <p:sldId id="921" r:id="rId60"/>
    <p:sldId id="922" r:id="rId61"/>
    <p:sldId id="923" r:id="rId62"/>
    <p:sldId id="628" r:id="rId63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6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5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08D8E9D-3228-47D7-8938-9C0BFDA8A104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7072F26-0F00-47B1-8B3F-AACAC27A7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022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B2D7C3-FAA0-44A7-B507-3A90FDADF165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293E885-6435-40F5-80C2-D40457EC8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4287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665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96F5CB6-9D76-4767-91ED-1F4ABBBB945A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675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ED4B2F9-1064-42A0-B768-929C461FB2EE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6861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8C5C6DE-473F-48BA-9CBE-D5F93B12DD7D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696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6820BBF-CB41-405E-A2F7-33D932AD0A24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53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9546C4C5-6F8A-41DC-8D7E-B8793245623E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8697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51096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5209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48158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7101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4195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42008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1162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5600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5773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5565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F3C538F0-435E-430C-9EFD-C4D9DCBEB0DA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latin typeface="Arial" pitchFamily="34" charset="0"/>
              </a:rPr>
              <a:t> / 6</a:t>
            </a:r>
            <a:r>
              <a:rPr lang="sr-Latn-RS" altLang="en-US" sz="800" dirty="0" smtClean="0">
                <a:latin typeface="Arial" pitchFamily="34" charset="0"/>
              </a:rPr>
              <a:t>2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dirty="0" smtClean="0"/>
              <a:t>Primjena računara u biologiji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b="1" dirty="0">
                <a:solidFill>
                  <a:srgbClr val="993300"/>
                </a:solidFill>
                <a:latin typeface="Garamond" pitchFamily="18" charset="0"/>
              </a:rPr>
              <a:t>Vladimir </a:t>
            </a:r>
            <a:r>
              <a:rPr lang="en-US" altLang="en-US" b="1" dirty="0" err="1">
                <a:solidFill>
                  <a:srgbClr val="993300"/>
                </a:solidFill>
                <a:latin typeface="Garamond" pitchFamily="18" charset="0"/>
              </a:rPr>
              <a:t>Filipovi</a:t>
            </a:r>
            <a:r>
              <a:rPr lang="sr-Latn-CS" altLang="en-US" b="1" dirty="0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Estimated Simple Regression Equation (4)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612900"/>
            <a:ext cx="8212137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Coefficient of Determination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492250"/>
            <a:ext cx="826135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Coefficient of Determination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492250"/>
            <a:ext cx="826135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Coefficient of Determination (2)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44625"/>
            <a:ext cx="8270875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Coefficient of Determination (3)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2413"/>
            <a:ext cx="8202613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Significance Test for Linear Regression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811338"/>
            <a:ext cx="8221663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Significance Test for Linear Regression (2)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8"/>
          <a:stretch>
            <a:fillRect/>
          </a:stretch>
        </p:blipFill>
        <p:spPr bwMode="auto">
          <a:xfrm>
            <a:off x="523875" y="1752600"/>
            <a:ext cx="8251825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Significance Test for Linear Regression (3)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714500"/>
            <a:ext cx="831215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Confidence Interval for Linear Regression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708150"/>
            <a:ext cx="828040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541963"/>
            <a:ext cx="828992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Confidence Interval for Linear Regression (2)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58938"/>
            <a:ext cx="8272462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579938"/>
            <a:ext cx="8251825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Simple Linear Regression,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Multiple Linear Regression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and </a:t>
            </a:r>
            <a:endParaRPr kumimoji="1" lang="en-GB" altLang="en-US" sz="2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en-US" sz="4800">
                <a:latin typeface="Comic Sans MS" pitchFamily="66" charset="0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Prediction Interval for Linear Regression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671638"/>
            <a:ext cx="8232775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Prediction Interval for Linear Regression (2)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8150"/>
            <a:ext cx="8281987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Prediction Interval for Linear Regression (3)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17663"/>
            <a:ext cx="8242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Residual Plot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508125"/>
            <a:ext cx="825182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Residual Plot (2)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500188"/>
            <a:ext cx="829151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144838"/>
            <a:ext cx="3830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Residual Plot (3)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414463"/>
            <a:ext cx="82010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Standardized Residual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452563"/>
            <a:ext cx="8301038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Standardized Residual (2)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419225"/>
            <a:ext cx="833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3270250"/>
            <a:ext cx="3767137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Standardized Residual (3)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70025"/>
            <a:ext cx="8291513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Normal Probability Plot of Residuals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489075"/>
            <a:ext cx="8291513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Elementary Statistics with R </a:t>
            </a:r>
            <a:endParaRPr lang="en-GB" altLang="en-US" smtClean="0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15925" y="1624013"/>
            <a:ext cx="8067675" cy="3797300"/>
            <a:chOff x="416560" y="1624013"/>
            <a:chExt cx="8067040" cy="3797300"/>
          </a:xfrm>
        </p:grpSpPr>
        <p:pic>
          <p:nvPicPr>
            <p:cNvPr id="41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" y="1624013"/>
              <a:ext cx="7258050" cy="379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103" name="Straight Connector 5"/>
            <p:cNvCxnSpPr>
              <a:cxnSpLocks noChangeShapeType="1"/>
            </p:cNvCxnSpPr>
            <p:nvPr/>
          </p:nvCxnSpPr>
          <p:spPr bwMode="auto">
            <a:xfrm flipV="1">
              <a:off x="416560" y="346170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Straight Connector 6"/>
            <p:cNvCxnSpPr>
              <a:cxnSpLocks noChangeShapeType="1"/>
            </p:cNvCxnSpPr>
            <p:nvPr/>
          </p:nvCxnSpPr>
          <p:spPr bwMode="auto">
            <a:xfrm flipV="1">
              <a:off x="416560" y="453866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15925" y="4572000"/>
            <a:ext cx="8148638" cy="849313"/>
          </a:xfrm>
          <a:prstGeom prst="rect">
            <a:avLst/>
          </a:prstGeom>
          <a:noFill/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smtClean="0">
              <a:latin typeface="Verdana" pitchFamily="34" charset="0"/>
            </a:endParaRPr>
          </a:p>
        </p:txBody>
      </p:sp>
      <p:cxnSp>
        <p:nvCxnSpPr>
          <p:cNvPr id="4101" name="Straight Connector 5"/>
          <p:cNvCxnSpPr>
            <a:cxnSpLocks noChangeShapeType="1"/>
          </p:cNvCxnSpPr>
          <p:nvPr/>
        </p:nvCxnSpPr>
        <p:spPr bwMode="auto">
          <a:xfrm flipV="1">
            <a:off x="415925" y="2205038"/>
            <a:ext cx="806767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Normal Probability Plot of Residuals (2)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465263"/>
            <a:ext cx="82423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2874963"/>
            <a:ext cx="4121150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Normal Probability Plot of Residuals (3)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498600"/>
            <a:ext cx="81518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33400" y="17589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Multiple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Multiple Linear Regression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84300"/>
            <a:ext cx="827087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Multiple Linear Regression (2)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30350"/>
            <a:ext cx="79835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Estimated Multiple Regression Equation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01"/>
          <a:stretch>
            <a:fillRect/>
          </a:stretch>
        </p:blipFill>
        <p:spPr bwMode="auto">
          <a:xfrm>
            <a:off x="501650" y="1665288"/>
            <a:ext cx="8212138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Estimated Multiple Regression Equation (2)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41488"/>
            <a:ext cx="8291513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505450"/>
            <a:ext cx="82613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Estimated Multiple Regression Equation (3)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778000"/>
            <a:ext cx="8301037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Multiple Coefficient of Determination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503363"/>
            <a:ext cx="8251825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Multiple Coefficient of Determination (2)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508125"/>
            <a:ext cx="8380412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Simple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Multiple Coefficient of Determination (3)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574800"/>
            <a:ext cx="8291512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Adjusted Coefficient </a:t>
            </a:r>
            <a:br>
              <a:rPr lang="en-US" altLang="en-US" smtClean="0"/>
            </a:br>
            <a:r>
              <a:rPr lang="en-US" altLang="en-US" smtClean="0"/>
              <a:t>of Determination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614488"/>
            <a:ext cx="8261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Adjusted Coefficient </a:t>
            </a:r>
            <a:br>
              <a:rPr lang="en-US" altLang="en-US" smtClean="0"/>
            </a:br>
            <a:r>
              <a:rPr lang="en-US" altLang="en-US" smtClean="0"/>
              <a:t>of Determination (2)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782763"/>
            <a:ext cx="823277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Adjusted Coefficient </a:t>
            </a:r>
            <a:br>
              <a:rPr lang="en-US" altLang="en-US" smtClean="0"/>
            </a:br>
            <a:r>
              <a:rPr lang="en-US" altLang="en-US" smtClean="0"/>
              <a:t>of Determination (3)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781175"/>
            <a:ext cx="80930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Significance Test for MLR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444625"/>
            <a:ext cx="82804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Significance Test for MLR (2)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35100"/>
            <a:ext cx="8270875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Significance Test for MLR (3)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495425"/>
            <a:ext cx="8370887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200650"/>
            <a:ext cx="828198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Confidence Interval for MLR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460500"/>
            <a:ext cx="8251825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Confidence Interval for MLR (2)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511300"/>
            <a:ext cx="8281987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Confidence Interval for MLR (3)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09713"/>
            <a:ext cx="8262938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Linear Regression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452563"/>
            <a:ext cx="82327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Prediction Interval for MLR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520825"/>
            <a:ext cx="8310562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Prediction Interval for MLR (2)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43050"/>
            <a:ext cx="8310563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Prediction Interval for MLR (3)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71625"/>
            <a:ext cx="82423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Logistic Regression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97"/>
          <a:stretch>
            <a:fillRect/>
          </a:stretch>
        </p:blipFill>
        <p:spPr bwMode="auto">
          <a:xfrm>
            <a:off x="571500" y="1498600"/>
            <a:ext cx="8301038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Logistic Regression (2)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571625"/>
            <a:ext cx="48244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Estimated Logistic Regression Equation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46"/>
          <a:stretch>
            <a:fillRect/>
          </a:stretch>
        </p:blipFill>
        <p:spPr bwMode="auto">
          <a:xfrm>
            <a:off x="452438" y="1708150"/>
            <a:ext cx="8272462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Estimated Logistic Regression Equation (2)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4800"/>
            <a:ext cx="8401050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Estimated Logistic Regression Equation (3)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704975"/>
            <a:ext cx="82899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Significance Test for Logistic Regression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638300"/>
            <a:ext cx="82708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Linear Regression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560513"/>
            <a:ext cx="4151312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Significance Test for Logistic Regression (2)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73225"/>
            <a:ext cx="8272462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868363"/>
          </a:xfrm>
        </p:spPr>
        <p:txBody>
          <a:bodyPr/>
          <a:lstStyle/>
          <a:p>
            <a:r>
              <a:rPr lang="en-US" altLang="en-US" smtClean="0"/>
              <a:t>Significance Test for Logistic Regression (3)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633538"/>
            <a:ext cx="8280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5367338"/>
            <a:ext cx="8331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Acknowlegments</a:t>
            </a:r>
            <a:endParaRPr lang="en-GB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smtClean="0"/>
              <a:t>M</a:t>
            </a:r>
            <a:r>
              <a:rPr lang="sr-Latn-CS" altLang="en-US" sz="2800" smtClean="0"/>
              <a:t>aterial in </a:t>
            </a:r>
            <a:r>
              <a:rPr lang="en-US" altLang="en-US" sz="2800" smtClean="0"/>
              <a:t>this </a:t>
            </a:r>
            <a:r>
              <a:rPr lang="sr-Latn-CS" altLang="en-US" sz="2800" smtClean="0"/>
              <a:t>presentation is taken from 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/>
              <a:t>http://www.r-tutor.com/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Estimated Simple Regression Equation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76413"/>
            <a:ext cx="8202613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Estimated Simple Regression Equation (2)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690688"/>
            <a:ext cx="83312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34400" cy="868363"/>
          </a:xfrm>
        </p:spPr>
        <p:txBody>
          <a:bodyPr/>
          <a:lstStyle/>
          <a:p>
            <a:r>
              <a:rPr lang="en-US" altLang="en-US" smtClean="0"/>
              <a:t>Estimated Simple Regression Equation (3)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700213"/>
            <a:ext cx="82613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12857</TotalTime>
  <Words>360</Words>
  <Application>Microsoft Office PowerPoint</Application>
  <PresentationFormat>On-screen Show (4:3)</PresentationFormat>
  <Paragraphs>81</Paragraphs>
  <Slides>62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Watermark</vt:lpstr>
      <vt:lpstr>Primjena računara u biologiji</vt:lpstr>
      <vt:lpstr> </vt:lpstr>
      <vt:lpstr>Elementary Statistics with R </vt:lpstr>
      <vt:lpstr> </vt:lpstr>
      <vt:lpstr>Simple Linear Regression</vt:lpstr>
      <vt:lpstr>Simple Linear Regression</vt:lpstr>
      <vt:lpstr>Estimated Simple Regression Equation</vt:lpstr>
      <vt:lpstr>Estimated Simple Regression Equation (2)</vt:lpstr>
      <vt:lpstr>Estimated Simple Regression Equation (3)</vt:lpstr>
      <vt:lpstr>Estimated Simple Regression Equation (4)</vt:lpstr>
      <vt:lpstr>Coefficient of Determination</vt:lpstr>
      <vt:lpstr>Coefficient of Determination</vt:lpstr>
      <vt:lpstr>Coefficient of Determination (2)</vt:lpstr>
      <vt:lpstr>Coefficient of Determination (3)</vt:lpstr>
      <vt:lpstr>Significance Test for Linear Regression</vt:lpstr>
      <vt:lpstr>Significance Test for Linear Regression (2)</vt:lpstr>
      <vt:lpstr>Significance Test for Linear Regression (3)</vt:lpstr>
      <vt:lpstr>Confidence Interval for Linear Regression</vt:lpstr>
      <vt:lpstr>Confidence Interval for Linear Regression (2)</vt:lpstr>
      <vt:lpstr>Prediction Interval for Linear Regression</vt:lpstr>
      <vt:lpstr>Prediction Interval for Linear Regression (2)</vt:lpstr>
      <vt:lpstr>Prediction Interval for Linear Regression (3)</vt:lpstr>
      <vt:lpstr>Residual Plot</vt:lpstr>
      <vt:lpstr>Residual Plot (2)</vt:lpstr>
      <vt:lpstr>Residual Plot (3)</vt:lpstr>
      <vt:lpstr>Standardized Residual</vt:lpstr>
      <vt:lpstr>Standardized Residual (2)</vt:lpstr>
      <vt:lpstr>Standardized Residual (3)</vt:lpstr>
      <vt:lpstr>Normal Probability Plot of Residuals</vt:lpstr>
      <vt:lpstr>Normal Probability Plot of Residuals (2)</vt:lpstr>
      <vt:lpstr>Normal Probability Plot of Residuals (3)</vt:lpstr>
      <vt:lpstr> </vt:lpstr>
      <vt:lpstr>Multiple Linear Regression</vt:lpstr>
      <vt:lpstr>Multiple Linear Regression (2)</vt:lpstr>
      <vt:lpstr>Estimated Multiple Regression Equation</vt:lpstr>
      <vt:lpstr>Estimated Multiple Regression Equation (2)</vt:lpstr>
      <vt:lpstr>Estimated Multiple Regression Equation (3)</vt:lpstr>
      <vt:lpstr>Multiple Coefficient of Determination</vt:lpstr>
      <vt:lpstr>Multiple Coefficient of Determination (2)</vt:lpstr>
      <vt:lpstr>Multiple Coefficient of Determination (3)</vt:lpstr>
      <vt:lpstr>Adjusted Coefficient  of Determination</vt:lpstr>
      <vt:lpstr>Adjusted Coefficient  of Determination (2)</vt:lpstr>
      <vt:lpstr>Adjusted Coefficient  of Determination (3)</vt:lpstr>
      <vt:lpstr>Significance Test for MLR</vt:lpstr>
      <vt:lpstr>Significance Test for MLR (2)</vt:lpstr>
      <vt:lpstr>Significance Test for MLR (3)</vt:lpstr>
      <vt:lpstr>Confidence Interval for MLR</vt:lpstr>
      <vt:lpstr>Confidence Interval for MLR (2)</vt:lpstr>
      <vt:lpstr>Confidence Interval for MLR (3)</vt:lpstr>
      <vt:lpstr>Prediction Interval for MLR</vt:lpstr>
      <vt:lpstr>Prediction Interval for MLR (2)</vt:lpstr>
      <vt:lpstr>Prediction Interval for MLR (3)</vt:lpstr>
      <vt:lpstr> </vt:lpstr>
      <vt:lpstr>Logistic Regression</vt:lpstr>
      <vt:lpstr>Logistic Regression (2)</vt:lpstr>
      <vt:lpstr>Estimated Logistic Regression Equation</vt:lpstr>
      <vt:lpstr>Estimated Logistic Regression Equation (2)</vt:lpstr>
      <vt:lpstr>Estimated Logistic Regression Equation (3)</vt:lpstr>
      <vt:lpstr>Significance Test for Logistic Regression</vt:lpstr>
      <vt:lpstr>Significance Test for Logistic Regression (2)</vt:lpstr>
      <vt:lpstr>Significance Test for Logistic Regression (3)</vt:lpstr>
      <vt:lpstr>Acknowlegments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1929</cp:revision>
  <cp:lastPrinted>1998-10-01T09:58:48Z</cp:lastPrinted>
  <dcterms:created xsi:type="dcterms:W3CDTF">1998-09-22T02:26:50Z</dcterms:created>
  <dcterms:modified xsi:type="dcterms:W3CDTF">2016-02-23T21:09:54Z</dcterms:modified>
</cp:coreProperties>
</file>