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7" r:id="rId1"/>
  </p:sldMasterIdLst>
  <p:notesMasterIdLst>
    <p:notesMasterId r:id="rId31"/>
  </p:notesMasterIdLst>
  <p:handoutMasterIdLst>
    <p:handoutMasterId r:id="rId32"/>
  </p:handoutMasterIdLst>
  <p:sldIdLst>
    <p:sldId id="638" r:id="rId2"/>
    <p:sldId id="583" r:id="rId3"/>
    <p:sldId id="639" r:id="rId4"/>
    <p:sldId id="632" r:id="rId5"/>
    <p:sldId id="633" r:id="rId6"/>
    <p:sldId id="634" r:id="rId7"/>
    <p:sldId id="640" r:id="rId8"/>
    <p:sldId id="608" r:id="rId9"/>
    <p:sldId id="629" r:id="rId10"/>
    <p:sldId id="631" r:id="rId11"/>
    <p:sldId id="630" r:id="rId12"/>
    <p:sldId id="635" r:id="rId13"/>
    <p:sldId id="641" r:id="rId14"/>
    <p:sldId id="642" r:id="rId15"/>
    <p:sldId id="643" r:id="rId16"/>
    <p:sldId id="644" r:id="rId17"/>
    <p:sldId id="645" r:id="rId18"/>
    <p:sldId id="646" r:id="rId19"/>
    <p:sldId id="647" r:id="rId20"/>
    <p:sldId id="648" r:id="rId21"/>
    <p:sldId id="649" r:id="rId22"/>
    <p:sldId id="650" r:id="rId23"/>
    <p:sldId id="651" r:id="rId24"/>
    <p:sldId id="652" r:id="rId25"/>
    <p:sldId id="653" r:id="rId26"/>
    <p:sldId id="654" r:id="rId27"/>
    <p:sldId id="655" r:id="rId28"/>
    <p:sldId id="656" r:id="rId29"/>
    <p:sldId id="628" r:id="rId30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808080"/>
    <a:srgbClr val="3333FF"/>
    <a:srgbClr val="003399"/>
    <a:srgbClr val="336699"/>
    <a:srgbClr val="008080"/>
    <a:srgbClr val="0099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898" autoAdjust="0"/>
  </p:normalViewPr>
  <p:slideViewPr>
    <p:cSldViewPr snapToGrid="0">
      <p:cViewPr varScale="1">
        <p:scale>
          <a:sx n="63" d="100"/>
          <a:sy n="63" d="100"/>
        </p:scale>
        <p:origin x="-69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4"/>
    </p:cViewPr>
  </p:sorterViewPr>
  <p:notesViewPr>
    <p:cSldViewPr snapToGrid="0">
      <p:cViewPr varScale="1">
        <p:scale>
          <a:sx n="56" d="100"/>
          <a:sy n="56" d="100"/>
        </p:scale>
        <p:origin x="-1722" y="-84"/>
      </p:cViewPr>
      <p:guideLst>
        <p:guide orient="horz" pos="3123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C173CC-CD46-432F-8DFF-21A0F4B7DAC5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DD47054-B1A1-415D-A5A9-B0DB11892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028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2813" y="742950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0113"/>
            <a:ext cx="49720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C0076DC-0A4C-4A86-8CF2-95271FD72460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2190FDC-ABDA-402C-9AE6-4837977B9E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955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45F6EFD-CA59-4443-A10A-62F6CAE32535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2150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C807E03-FAF5-44C0-885B-8F397E9DDC99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2150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C807E03-FAF5-44C0-885B-8F397E9DDC99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2150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C807E03-FAF5-44C0-885B-8F397E9DDC99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097B3F12-000D-41E6-A43D-8FE386C90BA6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31768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26622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1484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1780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14259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96763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68759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8667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78298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95976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966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3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125" y="260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260350"/>
            <a:ext cx="335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933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156325" y="26035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sr-Latn-CS" altLang="en-US" sz="1000" smtClean="0">
                <a:latin typeface="Arial" pitchFamily="34" charset="0"/>
              </a:rPr>
              <a:t>v</a:t>
            </a:r>
            <a:r>
              <a:rPr lang="en-US" altLang="en-US" sz="1000" smtClean="0">
                <a:latin typeface="Arial" pitchFamily="34" charset="0"/>
              </a:rPr>
              <a:t>ladaf@matf.bg.ac.rs</a:t>
            </a:r>
            <a:endParaRPr lang="sr-Latn-CS" altLang="en-US" sz="1000" smtClean="0">
              <a:latin typeface="Arial" pitchFamily="34" charset="0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8459788" y="260350"/>
            <a:ext cx="684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4860D96C-9CB1-4821-974B-F16D5C80C72C}" type="slidenum">
              <a:rPr lang="en-US" altLang="en-US" sz="800" smtClean="0">
                <a:latin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altLang="en-US" sz="800" dirty="0" smtClean="0">
                <a:latin typeface="Arial" pitchFamily="34" charset="0"/>
              </a:rPr>
              <a:t> / </a:t>
            </a:r>
            <a:r>
              <a:rPr lang="en-US" altLang="en-US" sz="800" dirty="0" smtClean="0">
                <a:latin typeface="Arial" pitchFamily="34" charset="0"/>
              </a:rPr>
              <a:t>29</a:t>
            </a:r>
            <a:endParaRPr lang="sr-Latn-CS" altLang="en-US" sz="800" dirty="0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Cyrl-RS" altLang="en-US" dirty="0"/>
              <a:t>Примјена рачунара у биологији</a:t>
            </a:r>
            <a:endParaRPr lang="sr-Latn-CS" altLang="en-US" dirty="0" smtClean="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5220072" y="4005609"/>
            <a:ext cx="352839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None/>
            </a:pPr>
            <a:r>
              <a:rPr lang="en-US" altLang="en-US" sz="3600" dirty="0">
                <a:solidFill>
                  <a:srgbClr val="993300"/>
                </a:solidFill>
                <a:latin typeface="YUTms" charset="0"/>
              </a:rPr>
              <a:t> </a:t>
            </a:r>
            <a:r>
              <a:rPr lang="sr-Cyrl-R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Владимир</a:t>
            </a:r>
            <a:r>
              <a:rPr lang="en-U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 </a:t>
            </a:r>
            <a:r>
              <a:rPr lang="sr-Cyrl-R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Филиповић</a:t>
            </a:r>
            <a:endParaRPr lang="en-US" altLang="en-US" sz="2400" b="1" dirty="0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None/>
            </a:pPr>
            <a:r>
              <a:rPr lang="en-US" altLang="en-US" sz="1800" dirty="0">
                <a:solidFill>
                  <a:schemeClr val="hlink"/>
                </a:solidFill>
              </a:rPr>
              <a:t>vladaf@matf.bg.ac.rs</a:t>
            </a:r>
          </a:p>
        </p:txBody>
      </p:sp>
      <p:pic>
        <p:nvPicPr>
          <p:cNvPr id="1026" name="Picture 2" descr="C:\Temp\pmf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" y="3356992"/>
            <a:ext cx="4018467" cy="30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Chemistry Add-inn for Word (3)</a:t>
            </a:r>
            <a:endParaRPr lang="en-GB" altLang="en-US" smtClean="0"/>
          </a:p>
        </p:txBody>
      </p:sp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RS" altLang="en-US" sz="2200"/>
              <a:t>CML </a:t>
            </a:r>
            <a:r>
              <a:rPr lang="sr-Cyrl-RS" altLang="en-US" sz="2200"/>
              <a:t>допушта истраживачима не само да креирају и мењају хемијске формуле у </a:t>
            </a:r>
            <a:r>
              <a:rPr lang="en-US" altLang="en-US" sz="2200"/>
              <a:t>Word</a:t>
            </a:r>
            <a:r>
              <a:rPr lang="sr-Cyrl-RS" altLang="en-US" sz="2200"/>
              <a:t>-у</a:t>
            </a:r>
            <a:r>
              <a:rPr lang="en-US" altLang="en-US" sz="2200"/>
              <a:t>, </a:t>
            </a:r>
            <a:r>
              <a:rPr lang="sr-Cyrl-RS" altLang="en-US" sz="2200"/>
              <a:t>већ и да у документ укључе и податке који се садрже у овим формулама</a:t>
            </a:r>
            <a:r>
              <a:rPr lang="en-US" altLang="en-US" sz="2200"/>
              <a:t>. </a:t>
            </a:r>
            <a:endParaRPr lang="sr-Latn-RS" altLang="en-US" sz="22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Cyrl-RS" altLang="en-US" sz="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Chemistry Add-in </a:t>
            </a:r>
            <a:r>
              <a:rPr lang="sr-Cyrl-RS" altLang="en-US" sz="2200"/>
              <a:t>и</a:t>
            </a:r>
            <a:r>
              <a:rPr lang="sr-Latn-RS" altLang="en-US" sz="2200"/>
              <a:t> </a:t>
            </a:r>
            <a:r>
              <a:rPr lang="en-US" altLang="en-US" sz="2200"/>
              <a:t>CML </a:t>
            </a:r>
            <a:r>
              <a:rPr lang="sr-Cyrl-RS" altLang="en-US" sz="2200"/>
              <a:t>обезбеђују да хемиски докуметни буду отворени, читљиви и доступни људима и другим технологијама</a:t>
            </a:r>
            <a:r>
              <a:rPr lang="en-US" altLang="en-US" sz="2200"/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Cyrl-RS" altLang="en-US" sz="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200"/>
              <a:t>Поред функционалности ауторства,</a:t>
            </a:r>
            <a:r>
              <a:rPr lang="en-US" altLang="en-US" sz="2200"/>
              <a:t> Chemistry</a:t>
            </a:r>
            <a:r>
              <a:rPr lang="sr-Latn-RS" altLang="en-US" sz="2200"/>
              <a:t> </a:t>
            </a:r>
            <a:r>
              <a:rPr lang="en-US" altLang="en-US" sz="2200"/>
              <a:t>Add-in </a:t>
            </a:r>
            <a:r>
              <a:rPr lang="sr-Cyrl-RS" altLang="en-US" sz="2200"/>
              <a:t>допушта да корисник маркира тзв. „инлајн “ хемијске зоне, исцртавање високо квалитентних визуалних приказа хемијских структура, као и могућност чувања и излагања хемијских информација са богатом семантиком у глобалној хемијској заједници</a:t>
            </a:r>
            <a:r>
              <a:rPr lang="en-US" altLang="en-US" sz="2200"/>
              <a:t>.</a:t>
            </a:r>
            <a:endParaRPr lang="sr-Latn-RS" altLang="en-US" sz="22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RS" altLang="en-US" sz="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Chemistry Add-in supports</a:t>
            </a:r>
            <a:r>
              <a:rPr lang="sr-Cyrl-RS" altLang="en-US" sz="2200"/>
              <a:t> подржава сценарије објављивања и истраживања података за ауторе, читаоце, издаваче и све остале у информатичкој хемијској заједници</a:t>
            </a:r>
            <a:r>
              <a:rPr lang="en-US" altLang="en-US" sz="2200"/>
              <a:t>.</a:t>
            </a:r>
            <a:endParaRPr lang="sr-Latn-RS" altLang="en-US" sz="22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Chemistry Add-inn for Word (4)</a:t>
            </a:r>
            <a:endParaRPr lang="en-GB" alt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565150" y="1358900"/>
            <a:ext cx="8350250" cy="4462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r-Cyrl-RS" sz="2200" dirty="0">
                <a:latin typeface="Arial" charset="0"/>
              </a:rPr>
              <a:t>Коришћењем </a:t>
            </a:r>
            <a:r>
              <a:rPr lang="en-US" sz="2200" dirty="0">
                <a:latin typeface="Arial" charset="0"/>
              </a:rPr>
              <a:t>Chemistry Add-in, </a:t>
            </a:r>
            <a:r>
              <a:rPr lang="sr-Cyrl-RS" sz="2200" dirty="0">
                <a:latin typeface="Arial" charset="0"/>
              </a:rPr>
              <a:t>могуће је</a:t>
            </a:r>
            <a:r>
              <a:rPr lang="en-US" sz="2200" dirty="0">
                <a:latin typeface="Arial" charset="0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200" dirty="0">
                <a:latin typeface="Arial" charset="0"/>
              </a:rPr>
              <a:t>Креирати „инлајн“ хемијске зоне</a:t>
            </a:r>
            <a:r>
              <a:rPr lang="en-US" sz="2200" dirty="0">
                <a:latin typeface="Arial" charset="0"/>
              </a:rPr>
              <a:t> </a:t>
            </a:r>
            <a:r>
              <a:rPr lang="sr-Cyrl-RS" sz="2200" dirty="0">
                <a:latin typeface="Arial" charset="0"/>
              </a:rPr>
              <a:t>(контроле које садрже информације о молекулу) ради репрезентације хемијских података</a:t>
            </a:r>
            <a:r>
              <a:rPr lang="en-US" sz="2200" dirty="0">
                <a:latin typeface="Arial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200" dirty="0">
                <a:latin typeface="Arial" charset="0"/>
              </a:rPr>
              <a:t>Креирати хемијску зону уношењем уобичајеног назива (на енглеском – нпр. </a:t>
            </a:r>
            <a:r>
              <a:rPr lang="en-US" sz="2200" dirty="0">
                <a:latin typeface="Arial" charset="0"/>
              </a:rPr>
              <a:t>“water”</a:t>
            </a:r>
            <a:r>
              <a:rPr lang="sr-Cyrl-RS" sz="2200" dirty="0">
                <a:latin typeface="Arial" charset="0"/>
              </a:rPr>
              <a:t>)</a:t>
            </a:r>
            <a:r>
              <a:rPr lang="en-US" sz="2200" dirty="0">
                <a:latin typeface="Arial" charset="0"/>
              </a:rPr>
              <a:t>, </a:t>
            </a:r>
            <a:r>
              <a:rPr lang="sr-Cyrl-RS" sz="2200" dirty="0">
                <a:latin typeface="Arial" charset="0"/>
              </a:rPr>
              <a:t> а потом конвертовати ту хемијску зону да буде представљена на жељени начун</a:t>
            </a:r>
            <a:r>
              <a:rPr lang="en-US" sz="2200" dirty="0">
                <a:latin typeface="Arial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200" dirty="0">
                <a:latin typeface="Arial" charset="0"/>
              </a:rPr>
              <a:t>Пребацити са тривијалног наива молекула на његову концизну формулу или на његову</a:t>
            </a:r>
            <a:r>
              <a:rPr lang="en-US" sz="2200" dirty="0">
                <a:latin typeface="Arial" charset="0"/>
              </a:rPr>
              <a:t> 2D </a:t>
            </a:r>
            <a:r>
              <a:rPr lang="sr-Cyrl-RS" sz="2200" dirty="0">
                <a:latin typeface="Arial" charset="0"/>
              </a:rPr>
              <a:t>репрезентацију</a:t>
            </a:r>
            <a:r>
              <a:rPr lang="en-US" sz="2200" dirty="0">
                <a:latin typeface="Arial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200" dirty="0">
                <a:latin typeface="Arial" charset="0"/>
              </a:rPr>
              <a:t>Представити молекуле помоћу високо квалитетног</a:t>
            </a:r>
            <a:r>
              <a:rPr lang="sr-Latn-RS" sz="2200" dirty="0">
                <a:latin typeface="Arial" charset="0"/>
              </a:rPr>
              <a:t> </a:t>
            </a:r>
            <a:r>
              <a:rPr lang="en-US" sz="2200" dirty="0">
                <a:latin typeface="Arial" charset="0"/>
              </a:rPr>
              <a:t>2D </a:t>
            </a:r>
            <a:r>
              <a:rPr lang="sr-Cyrl-RS" sz="2200" dirty="0">
                <a:latin typeface="Arial" charset="0"/>
              </a:rPr>
              <a:t>структурног дијаграма и користити уграђени едитор за модификовање структуре.</a:t>
            </a: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Chemistry Add-inn for Word (</a:t>
            </a:r>
            <a:r>
              <a:rPr lang="sr-Cyrl-RS" altLang="en-US" smtClean="0"/>
              <a:t>5</a:t>
            </a:r>
            <a:r>
              <a:rPr lang="sr-Latn-CS" altLang="en-US" smtClean="0"/>
              <a:t>)</a:t>
            </a:r>
            <a:endParaRPr lang="en-GB" alt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565150" y="1358900"/>
            <a:ext cx="8350250" cy="2616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r-Cyrl-RS" sz="2200" dirty="0">
                <a:latin typeface="Arial" charset="0"/>
              </a:rPr>
              <a:t>Коришћењем </a:t>
            </a:r>
            <a:r>
              <a:rPr lang="en-US" sz="2200" dirty="0">
                <a:latin typeface="Arial" charset="0"/>
              </a:rPr>
              <a:t>Chemistry Add-in, </a:t>
            </a:r>
            <a:r>
              <a:rPr lang="sr-Cyrl-RS" sz="2200" dirty="0">
                <a:latin typeface="Arial" charset="0"/>
              </a:rPr>
              <a:t>могуће је</a:t>
            </a:r>
            <a:r>
              <a:rPr lang="en-US" sz="2200" dirty="0">
                <a:latin typeface="Arial" charset="0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200" dirty="0">
                <a:latin typeface="Arial" charset="0"/>
              </a:rPr>
              <a:t>Извршити увоз молекула из других алата за графичко едитовање, мењати њихову структуру и сачувати измењене молекуле у Галерији, тако да ти исти молекули могу бити коришћени и у разним другим документима</a:t>
            </a:r>
            <a:r>
              <a:rPr lang="en-US" sz="2200" dirty="0">
                <a:latin typeface="Arial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200" dirty="0">
                <a:latin typeface="Arial" charset="0"/>
              </a:rPr>
              <a:t>Сачувати и изложити хемијске информације на семантички богат начин</a:t>
            </a:r>
            <a:r>
              <a:rPr lang="en-US" sz="2200" dirty="0"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Latn-RS" altLang="en-US" sz="4800">
                <a:latin typeface="Comic Sans MS" pitchFamily="66" charset="0"/>
              </a:rPr>
              <a:t>Bioclipse</a:t>
            </a:r>
            <a:endParaRPr kumimoji="1" lang="en-GB" altLang="en-US" sz="480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400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280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</a:t>
            </a:r>
            <a:endParaRPr lang="en-GB" altLang="en-US" smtClean="0"/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Bioclipse is a free and open source workbench for the life sciences.</a:t>
            </a:r>
            <a:endParaRPr lang="sr-Latn-RS" altLang="en-US" sz="22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2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Bioclipse is based on the Eclipse Rich Client Platform (RCP) which means that Bioclipse inherits a state-of-the-art plugin architecture, functionality, and visual interfaces from Eclipse, such as help system, software updates, preferences, cross-platform deployment etc.</a:t>
            </a:r>
            <a:endParaRPr lang="sr-Latn-RS" altLang="en-US" sz="22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2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Bioclipse provides advanced functionality in fields such as cheminformatics, bioinformatics, semantic web, spectrum analysis, drug discovery, safety assessment, and general chemistry education.</a:t>
            </a:r>
            <a:endParaRPr lang="sr-Latn-RS" altLang="en-US" sz="2200"/>
          </a:p>
        </p:txBody>
      </p:sp>
    </p:spTree>
    <p:extLst>
      <p:ext uri="{BB962C8B-B14F-4D97-AF65-F5344CB8AC3E}">
        <p14:creationId xmlns:p14="http://schemas.microsoft.com/office/powerpoint/2010/main" val="275757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(2) </a:t>
            </a:r>
            <a:endParaRPr lang="en-GB" altLang="en-US" smtClean="0"/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Bioclipse is developed as a collaboration between the Proteochemometric Group , Dept. of Pharmaceutical Biosciences, Uppsala University, Sweden, and the Cheminformatics and Metabolism Team at the European Bioinformatics Institute (EBI).</a:t>
            </a:r>
            <a:endParaRPr lang="sr-Latn-RS" altLang="en-US" sz="22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2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Bioclipse is released under Eclipse Public License (EPL) + </a:t>
            </a:r>
            <a:r>
              <a:rPr lang="sr-Latn-RS" altLang="en-US" sz="2200"/>
              <a:t>e</a:t>
            </a:r>
            <a:r>
              <a:rPr lang="en-US" altLang="en-US" sz="2200"/>
              <a:t>xception, see the License Statement, putting no constraints on choice of backend and/or license for creating plugins for </a:t>
            </a:r>
            <a:r>
              <a:rPr lang="sr-Latn-RS" altLang="en-US" sz="2200"/>
              <a:t>B</a:t>
            </a:r>
            <a:r>
              <a:rPr lang="en-US" altLang="en-US" sz="2200"/>
              <a:t>ioclipse; it is totally open for both open source plugins as well as commercial.</a:t>
            </a:r>
            <a:endParaRPr lang="sr-Latn-RS" altLang="en-US" sz="2200"/>
          </a:p>
        </p:txBody>
      </p:sp>
    </p:spTree>
    <p:extLst>
      <p:ext uri="{BB962C8B-B14F-4D97-AF65-F5344CB8AC3E}">
        <p14:creationId xmlns:p14="http://schemas.microsoft.com/office/powerpoint/2010/main" val="67739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(4) </a:t>
            </a:r>
            <a:endParaRPr lang="en-GB" alt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565150" y="1358900"/>
            <a:ext cx="835025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/>
              <a:t>Some examples of functionality is listed below</a:t>
            </a:r>
            <a:r>
              <a:rPr lang="sr-Latn-RS" sz="2200" dirty="0"/>
              <a:t>:</a:t>
            </a:r>
            <a:endParaRPr lang="en-US" sz="2200" dirty="0"/>
          </a:p>
          <a:p>
            <a:pPr>
              <a:defRPr/>
            </a:pPr>
            <a:endParaRPr lang="sr-Latn-RS" sz="2200" b="1" dirty="0"/>
          </a:p>
          <a:p>
            <a:pPr>
              <a:defRPr/>
            </a:pPr>
            <a:r>
              <a:rPr lang="en-US" sz="2200" b="1" dirty="0" err="1"/>
              <a:t>Cheminformatics</a:t>
            </a: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Cheminformatics</a:t>
            </a:r>
            <a:r>
              <a:rPr lang="en-US" sz="2200" dirty="0"/>
              <a:t> in </a:t>
            </a:r>
            <a:r>
              <a:rPr lang="en-US" sz="2200" dirty="0" err="1"/>
              <a:t>Bioclipse</a:t>
            </a:r>
            <a:r>
              <a:rPr lang="en-US" sz="2200" dirty="0"/>
              <a:t> is mainly based on the Chemistry Development Kit (CDK), and contains a framework for managing and analyzing chemical compounds. </a:t>
            </a:r>
            <a:endParaRPr lang="sr-Latn-R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Bioclipse</a:t>
            </a:r>
            <a:r>
              <a:rPr lang="en-US" sz="2200" dirty="0"/>
              <a:t> supports editing in 2D, processing large collections of molecules in tables, calculation of various types of properties, and much more </a:t>
            </a:r>
            <a:r>
              <a:rPr lang="en-US" sz="2200" dirty="0" err="1"/>
              <a:t>cheminformatics</a:t>
            </a:r>
            <a:r>
              <a:rPr lang="en-US" sz="2200" dirty="0"/>
              <a:t> functionality. </a:t>
            </a:r>
            <a:endParaRPr lang="sr-Latn-R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 </a:t>
            </a:r>
            <a:r>
              <a:rPr lang="en-US" sz="2200" dirty="0" err="1"/>
              <a:t>Jmol</a:t>
            </a:r>
            <a:r>
              <a:rPr lang="en-US" sz="2200" dirty="0"/>
              <a:t> application is integrated in </a:t>
            </a:r>
            <a:r>
              <a:rPr lang="en-US" sz="2200" dirty="0" err="1"/>
              <a:t>Bioclipse</a:t>
            </a:r>
            <a:r>
              <a:rPr lang="en-US" sz="2200" dirty="0"/>
              <a:t> as an editor, and provides advanced interactive 3D visualizations.</a:t>
            </a:r>
          </a:p>
          <a:p>
            <a:pPr>
              <a:defRPr/>
            </a:pP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349764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(5) </a:t>
            </a:r>
            <a:endParaRPr lang="en-GB" altLang="en-US" smtClean="0"/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RS" altLang="en-US" sz="2200"/>
              <a:t>Ilustration: Work with collections of molecular structures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8"/>
          <a:stretch>
            <a:fillRect/>
          </a:stretch>
        </p:blipFill>
        <p:spPr bwMode="auto">
          <a:xfrm>
            <a:off x="625475" y="1911350"/>
            <a:ext cx="823595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35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(6) </a:t>
            </a:r>
            <a:endParaRPr lang="en-GB" altLang="en-US" smtClean="0"/>
          </a:p>
        </p:txBody>
      </p:sp>
      <p:sp>
        <p:nvSpPr>
          <p:cNvPr id="8195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RS" altLang="en-US" sz="2200"/>
              <a:t>Ilustration: Editing of chemical structure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928813"/>
            <a:ext cx="7620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65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(7) </a:t>
            </a:r>
            <a:endParaRPr lang="en-GB" altLang="en-US" smtClean="0"/>
          </a:p>
        </p:txBody>
      </p:sp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RS" altLang="en-US" sz="2200"/>
              <a:t>Ilustration: </a:t>
            </a:r>
            <a:r>
              <a:rPr lang="en-US" altLang="en-US" sz="2200"/>
              <a:t>Compound visualized in 3D with Jmol</a:t>
            </a:r>
            <a:endParaRPr lang="sr-Latn-RS" altLang="en-US" sz="220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789113"/>
            <a:ext cx="7310438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01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Cyrl-RS" altLang="en-US" sz="4800" smtClean="0">
                <a:latin typeface="Comic Sans MS" pitchFamily="66" charset="0"/>
              </a:rPr>
              <a:t>Хемијске формуле </a:t>
            </a:r>
            <a:r>
              <a:rPr kumimoji="1" lang="sr-Cyrl-RS" altLang="en-US" sz="4800">
                <a:latin typeface="Comic Sans MS" pitchFamily="66" charset="0"/>
              </a:rPr>
              <a:t>и</a:t>
            </a:r>
            <a:r>
              <a:rPr kumimoji="1" lang="sr-Cyrl-RS" altLang="en-US" sz="4800" smtClean="0">
                <a:latin typeface="Comic Sans MS" pitchFamily="66" charset="0"/>
              </a:rPr>
              <a:t> реакције у радовима</a:t>
            </a:r>
            <a:endParaRPr kumimoji="1" lang="en-GB" altLang="en-US" sz="4800" dirty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4000" dirty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2800" dirty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(8) </a:t>
            </a:r>
            <a:endParaRPr lang="en-GB" alt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107950" y="1358900"/>
            <a:ext cx="9036050" cy="550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/>
              <a:t>Pharmacology and Drug Discovery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Bioclipse</a:t>
            </a:r>
            <a:r>
              <a:rPr lang="en-US" sz="2200" dirty="0"/>
              <a:t> is equipped with many features that simplify pharmacological research and drug discovery. Quantitative Structure-Activity Relationships (QSAR) is a methodology to relates the responses between several chemical structures and a target, for example to measure the toxicity of drugs in the human body, described by mathematical descriptors and modelled using statistical methods. </a:t>
            </a:r>
            <a:endParaRPr lang="sr-Latn-R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QSAR models can for example predict if a compound is toxic, and scientists can get decision support for changing the chemical structure before even testing it in the wet lab. </a:t>
            </a:r>
            <a:endParaRPr lang="sr-Latn-R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Bioclipse</a:t>
            </a:r>
            <a:r>
              <a:rPr lang="en-US" sz="2200" dirty="0"/>
              <a:t> has many features to work with QSAR and similar fields. A QSAR Project is available with a Builder on a QSAR project file, completely describing the project model. A editor is available, with tabs to select chemical structures, choose mathematical descriptions (descriptors), and all other metadata for performing the analysis.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1847501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(9) </a:t>
            </a:r>
            <a:endParaRPr lang="en-GB" altLang="en-US" smtClean="0"/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RS" altLang="en-US" sz="2200"/>
              <a:t>Ilustration: </a:t>
            </a:r>
            <a:r>
              <a:rPr lang="en-US" altLang="en-US" sz="2200"/>
              <a:t> </a:t>
            </a:r>
            <a:r>
              <a:rPr lang="sr-Latn-RS" altLang="en-US" sz="2200"/>
              <a:t>P</a:t>
            </a:r>
            <a:r>
              <a:rPr lang="en-US" altLang="en-US" sz="2200"/>
              <a:t>redicting site-of-metabolism on multiple molecules</a:t>
            </a:r>
            <a:endParaRPr lang="sr-Latn-RS" altLang="en-US" sz="220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984375"/>
            <a:ext cx="49784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64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(10) </a:t>
            </a:r>
            <a:endParaRPr lang="en-GB" alt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107950" y="1358900"/>
            <a:ext cx="9036050" cy="3138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/>
              <a:t>Bioinformatics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Bioinformatics in </a:t>
            </a:r>
            <a:r>
              <a:rPr lang="en-US" sz="2200" dirty="0" err="1"/>
              <a:t>Bioclipse</a:t>
            </a:r>
            <a:r>
              <a:rPr lang="en-US" sz="2200" dirty="0"/>
              <a:t> concerns primarily the management and analysis of biological sequences (DNA, RNA, and protein). </a:t>
            </a:r>
            <a:endParaRPr lang="sr-Latn-R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Bioinformatics in </a:t>
            </a:r>
            <a:r>
              <a:rPr lang="en-US" sz="2200" dirty="0" err="1"/>
              <a:t>Bioclipse</a:t>
            </a:r>
            <a:r>
              <a:rPr lang="en-US" sz="2200" dirty="0"/>
              <a:t> relies heavily on </a:t>
            </a:r>
            <a:r>
              <a:rPr lang="en-US" sz="2200" dirty="0" err="1"/>
              <a:t>BioJava</a:t>
            </a:r>
            <a:r>
              <a:rPr lang="en-US" sz="2200" dirty="0"/>
              <a:t>, which provides core bioinformatics functionality, and a graphical editor for sequence alignments. </a:t>
            </a:r>
            <a:endParaRPr lang="sr-Latn-R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Various clients for Web services are also available to facilitate downloading of e.g. biological sequences and annotations, as well as for </a:t>
            </a:r>
            <a:r>
              <a:rPr lang="en-US" sz="2200" dirty="0" err="1"/>
              <a:t>bioinformatcs</a:t>
            </a:r>
            <a:r>
              <a:rPr lang="en-US" sz="2200" dirty="0"/>
              <a:t> analysis.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2593598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(11) </a:t>
            </a:r>
            <a:endParaRPr lang="en-GB" altLang="en-US" smtClean="0"/>
          </a:p>
        </p:txBody>
      </p: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RS" altLang="en-US" sz="2200"/>
              <a:t>Ilustration: </a:t>
            </a:r>
            <a:r>
              <a:rPr lang="en-US" altLang="en-US" sz="2200"/>
              <a:t>Sequence Editor displaying a wrapped alignment</a:t>
            </a:r>
            <a:endParaRPr lang="sr-Latn-RS" altLang="en-US" sz="220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98638"/>
            <a:ext cx="6265862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259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(12) </a:t>
            </a:r>
            <a:endParaRPr lang="en-GB" alt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107950" y="1358900"/>
            <a:ext cx="9036050" cy="280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/>
              <a:t>Bioclipse</a:t>
            </a:r>
            <a:r>
              <a:rPr lang="en-US" sz="2200" b="1" dirty="0"/>
              <a:t>-R </a:t>
            </a:r>
            <a:r>
              <a:rPr lang="en-US" sz="2200" b="1" dirty="0" err="1"/>
              <a:t>Itegration</a:t>
            </a: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 statistical computing language R is now integrated in </a:t>
            </a:r>
            <a:r>
              <a:rPr lang="en-US" sz="2200" dirty="0" err="1"/>
              <a:t>Bioclipse</a:t>
            </a:r>
            <a:r>
              <a:rPr lang="en-US" sz="2200" dirty="0"/>
              <a:t>. </a:t>
            </a:r>
            <a:endParaRPr lang="sr-Latn-R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R is a free and open source software that runs on Windows, Mac OS, and a wide variety of UNIX platforms and similar systems (including FreeBSD and GNU/Linux). </a:t>
            </a:r>
            <a:endParaRPr lang="sr-Latn-R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 </a:t>
            </a:r>
            <a:r>
              <a:rPr lang="en-US" sz="2200" dirty="0" err="1"/>
              <a:t>Bioclipse</a:t>
            </a:r>
            <a:r>
              <a:rPr lang="en-US" sz="2200" dirty="0"/>
              <a:t>-R feature provides a graphical R editor and a interactive R console for easy running of R scripts, snippets and commands, and the plotting capabilities of R.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2188717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(13) </a:t>
            </a:r>
            <a:endParaRPr lang="en-GB" altLang="en-US" smtClean="0"/>
          </a:p>
        </p:txBody>
      </p:sp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RS" altLang="en-US" sz="2200"/>
              <a:t>Ilustration: Integration of the R into</a:t>
            </a:r>
            <a:r>
              <a:rPr lang="en-US" altLang="en-US" sz="2200"/>
              <a:t> Bioclipse workbench</a:t>
            </a:r>
            <a:endParaRPr lang="sr-Latn-RS" altLang="en-US" sz="220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1789113"/>
            <a:ext cx="6253162" cy="506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388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(14) </a:t>
            </a:r>
            <a:endParaRPr lang="en-GB" alt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107950" y="1358900"/>
            <a:ext cx="903605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/>
              <a:t>Decision support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Bioclipse</a:t>
            </a:r>
            <a:r>
              <a:rPr lang="en-US" sz="2200" dirty="0"/>
              <a:t> facilitates working with decision support systems, for example when predicting the susceptibility of a drug for certain patients. By sequencing the DNA of the patient (or e.g. a virus in the patient), it is possible to predict what drugs that would best attack the disease. An example of this is </a:t>
            </a:r>
            <a:r>
              <a:rPr lang="en-US" sz="2200" dirty="0" err="1"/>
              <a:t>HIVPred</a:t>
            </a:r>
            <a:r>
              <a:rPr lang="en-US" sz="2200" dirty="0"/>
              <a:t>, which is implemented as an XMPP cloud service and a plugin in </a:t>
            </a:r>
            <a:r>
              <a:rPr lang="en-US" sz="2200" dirty="0" err="1"/>
              <a:t>Bioclipse</a:t>
            </a:r>
            <a:r>
              <a:rPr lang="en-US" sz="2200" dirty="0"/>
              <a:t> to facilitate invocation.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Bioclipse</a:t>
            </a:r>
            <a:r>
              <a:rPr lang="en-US" sz="2200" dirty="0"/>
              <a:t> also has a feature for decision support in safety assessment with graphical views and editors for executing and integrating various computational models to predict the safety of chemical compounds.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87928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(15) </a:t>
            </a:r>
            <a:endParaRPr lang="en-GB" altLang="en-US" smtClean="0"/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RS" altLang="en-US" sz="2200"/>
              <a:t>Ilustration: </a:t>
            </a:r>
            <a:r>
              <a:rPr lang="en-US" altLang="en-US" sz="2200"/>
              <a:t>Chemical liability assessment in the Bioclipse workbench</a:t>
            </a:r>
            <a:endParaRPr lang="sr-Latn-RS" altLang="en-US" sz="2200"/>
          </a:p>
        </p:txBody>
      </p:sp>
      <p:pic>
        <p:nvPicPr>
          <p:cNvPr id="17412" name="Picture 2" descr="http://www.bioclipse.net/sites/default/files/imagecache/screenshot_preview800/48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1824038"/>
            <a:ext cx="5638800" cy="50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027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Bioclipse (16) </a:t>
            </a:r>
            <a:endParaRPr lang="en-GB" altLang="en-US" smtClean="0"/>
          </a:p>
        </p:txBody>
      </p:sp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RS" altLang="en-US" sz="2200"/>
              <a:t>Ilustration: </a:t>
            </a:r>
            <a:r>
              <a:rPr lang="en-US" altLang="en-US" sz="2200"/>
              <a:t>Chemical liability assessment for multiple structures with results in spreadsheet</a:t>
            </a:r>
            <a:endParaRPr lang="sr-Latn-RS" altLang="en-US" sz="220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2127250"/>
            <a:ext cx="6818313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01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mtClean="0"/>
              <a:t>Захвалница</a:t>
            </a:r>
            <a:endParaRPr lang="en-GB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3675" y="1600200"/>
            <a:ext cx="8869363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Cyrl-RS" altLang="en-US" sz="2800" smtClean="0"/>
              <a:t>Део материјала презентације је преузет са адресе</a:t>
            </a:r>
            <a:r>
              <a:rPr lang="sr-Latn-CS" altLang="en-US" sz="2800" smtClean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GB" altLang="en-US" sz="2800" smtClean="0"/>
              <a:t>http://research.microsoft.com/en-us/projects/chem4word/</a:t>
            </a:r>
          </a:p>
          <a:p>
            <a:pPr marL="0" indent="0">
              <a:buFont typeface="Wingdings" pitchFamily="2" charset="2"/>
              <a:buNone/>
            </a:pPr>
            <a:endParaRPr lang="sr-Latn-CS" altLang="en-US" sz="1200" smtClean="0"/>
          </a:p>
          <a:p>
            <a:pPr marL="0" indent="0">
              <a:buFont typeface="Wingdings" pitchFamily="2" charset="2"/>
              <a:buNone/>
            </a:pPr>
            <a:r>
              <a:rPr lang="sr-Cyrl-RS" altLang="en-US" sz="2800" smtClean="0"/>
              <a:t>Део материјала презентације је преузет са адресе</a:t>
            </a:r>
            <a:r>
              <a:rPr lang="sr-Latn-CS" altLang="en-US" sz="2800" smtClean="0"/>
              <a:t> http://www.xml-cml.org/ </a:t>
            </a:r>
          </a:p>
          <a:p>
            <a:pPr marL="0" indent="0">
              <a:buFont typeface="Wingdings" pitchFamily="2" charset="2"/>
              <a:buNone/>
            </a:pPr>
            <a:endParaRPr lang="sr-Latn-CS" altLang="en-US" sz="1200" smtClean="0"/>
          </a:p>
          <a:p>
            <a:pPr marL="0" indent="0">
              <a:buFont typeface="Wingdings" pitchFamily="2" charset="2"/>
              <a:buNone/>
            </a:pPr>
            <a:r>
              <a:rPr lang="sr-Cyrl-RS" altLang="en-US" sz="2800" smtClean="0"/>
              <a:t>Део материјала презентације је преузет са адресе</a:t>
            </a:r>
            <a:r>
              <a:rPr lang="sr-Latn-CS" altLang="en-US" sz="2800" smtClean="0"/>
              <a:t> http://www.bioclipse.net/</a:t>
            </a:r>
          </a:p>
          <a:p>
            <a:pPr marL="0" indent="0">
              <a:buFont typeface="Wingdings" pitchFamily="2" charset="2"/>
              <a:buNone/>
            </a:pPr>
            <a:endParaRPr lang="sr-Latn-CS" altLang="en-US" sz="2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Latn-RS" altLang="en-US" sz="4800" dirty="0">
                <a:latin typeface="Comic Sans MS" pitchFamily="66" charset="0"/>
              </a:rPr>
              <a:t>Chemcial Markup Language </a:t>
            </a:r>
            <a:r>
              <a:rPr kumimoji="1" lang="sr-Latn-RS" altLang="en-US" sz="4800" dirty="0" smtClean="0">
                <a:latin typeface="Comic Sans MS" pitchFamily="66" charset="0"/>
              </a:rPr>
              <a:t>CML </a:t>
            </a:r>
            <a:endParaRPr kumimoji="1" lang="en-GB" altLang="en-US" sz="2800" dirty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Chemcial Markup Language - CML </a:t>
            </a:r>
            <a:endParaRPr lang="en-GB" altLang="en-US" smtClean="0"/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XML </a:t>
            </a:r>
            <a:r>
              <a:rPr lang="sr-Cyrl-RS" altLang="en-US" sz="2200"/>
              <a:t>је данас најкоришћеније приступ за обезбеђивање семантике у научним документима, као што су</a:t>
            </a:r>
            <a:r>
              <a:rPr lang="en-US" altLang="en-US" sz="2200"/>
              <a:t> MathML</a:t>
            </a:r>
            <a:r>
              <a:rPr lang="sr-Cyrl-RS" altLang="en-US" sz="2200"/>
              <a:t> </a:t>
            </a:r>
            <a:r>
              <a:rPr lang="sr-Latn-RS" altLang="en-US" sz="2200"/>
              <a:t>(</a:t>
            </a:r>
            <a:r>
              <a:rPr lang="sr-Cyrl-RS" altLang="en-US" sz="2200"/>
              <a:t>за математику</a:t>
            </a:r>
            <a:r>
              <a:rPr lang="sr-Latn-RS" altLang="en-US" sz="2200"/>
              <a:t>)</a:t>
            </a:r>
            <a:r>
              <a:rPr lang="en-US" altLang="en-US" sz="2200"/>
              <a:t>, SBML/BIOPAX (</a:t>
            </a:r>
            <a:r>
              <a:rPr lang="sr-Cyrl-RS" altLang="en-US" sz="2200"/>
              <a:t>за биологију</a:t>
            </a:r>
            <a:r>
              <a:rPr lang="en-US" altLang="en-US" sz="2200"/>
              <a:t>), GML and KML (</a:t>
            </a:r>
            <a:r>
              <a:rPr lang="sr-Cyrl-RS" altLang="en-US" sz="2200"/>
              <a:t>за геометрију</a:t>
            </a:r>
            <a:r>
              <a:rPr lang="en-US" altLang="en-US" sz="2200"/>
              <a:t>)</a:t>
            </a:r>
            <a:r>
              <a:rPr lang="sr-Cyrl-RS" altLang="en-US" sz="2200"/>
              <a:t>,</a:t>
            </a:r>
            <a:r>
              <a:rPr lang="en-US" altLang="en-US" sz="2200"/>
              <a:t> SVG (</a:t>
            </a:r>
            <a:r>
              <a:rPr lang="sr-Cyrl-RS" altLang="en-US" sz="2200"/>
              <a:t>за графику</a:t>
            </a:r>
            <a:r>
              <a:rPr lang="en-US" altLang="en-US" sz="2200"/>
              <a:t>) and NLM-DTD, ODT and OOXML (</a:t>
            </a:r>
            <a:r>
              <a:rPr lang="sr-Cyrl-RS" altLang="en-US" sz="2200"/>
              <a:t>за структурисање докумената</a:t>
            </a:r>
            <a:r>
              <a:rPr lang="en-US" altLang="en-US" sz="2200"/>
              <a:t>).</a:t>
            </a:r>
            <a:r>
              <a:rPr lang="sr-Latn-RS" altLang="en-US" sz="2200"/>
              <a:t/>
            </a:r>
            <a:br>
              <a:rPr lang="sr-Latn-RS" altLang="en-US" sz="2200"/>
            </a:br>
            <a:endParaRPr lang="sr-Latn-RS" altLang="en-US" sz="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Chemical Markup Language (ChemML or CML) </a:t>
            </a:r>
            <a:r>
              <a:rPr lang="sr-Cyrl-RS" altLang="en-US" sz="2200"/>
              <a:t>је приступ за управљање информацијама о молекулима коришћењем алата као што су језик</a:t>
            </a:r>
            <a:r>
              <a:rPr lang="en-US" altLang="en-US" sz="2200"/>
              <a:t> </a:t>
            </a:r>
            <a:r>
              <a:rPr lang="sr-Cyrl-RS" altLang="en-US" sz="2200"/>
              <a:t>за означавање </a:t>
            </a:r>
            <a:r>
              <a:rPr lang="en-US" altLang="en-US" sz="2200"/>
              <a:t>XML </a:t>
            </a:r>
            <a:r>
              <a:rPr lang="sr-Cyrl-RS" altLang="en-US" sz="2200"/>
              <a:t>и програмског језика и окружења</a:t>
            </a:r>
            <a:r>
              <a:rPr lang="en-US" altLang="en-US" sz="2200"/>
              <a:t> Java. </a:t>
            </a:r>
            <a:endParaRPr lang="sr-Latn-RS" altLang="en-US" sz="22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RS" altLang="en-US" sz="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200"/>
              <a:t>Ово је прва доменски специфична имплементација која је стриктно базирана на </a:t>
            </a:r>
            <a:r>
              <a:rPr lang="en-US" altLang="en-US" sz="2200"/>
              <a:t>XML</a:t>
            </a:r>
            <a:r>
              <a:rPr lang="sr-Cyrl-RS" altLang="en-US" sz="2200"/>
              <a:t>-у</a:t>
            </a:r>
            <a:r>
              <a:rPr lang="sr-Latn-RS" altLang="en-US" sz="2200"/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RS" altLang="en-US" sz="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CML </a:t>
            </a:r>
            <a:r>
              <a:rPr lang="sr-Cyrl-RS" altLang="en-US" sz="2200"/>
              <a:t>обезбеђује подршку за највећи део хемије, нарочито молекула, једињења, реакција, спектара, кристала и рачунарске хемије </a:t>
            </a:r>
            <a:r>
              <a:rPr lang="en-US" altLang="en-US" sz="2200"/>
              <a:t>(compchem).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Chemcial Markup Language – CML (2) </a:t>
            </a:r>
            <a:endParaRPr lang="en-GB" alt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565150" y="1287463"/>
            <a:ext cx="8350250" cy="541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r-Cyrl-RS" sz="2200" dirty="0">
                <a:latin typeface="Arial" charset="0"/>
              </a:rPr>
              <a:t>Традиционално, хемијске информације су биле чуване у различитим форматима (типовима) датотека, што је спречавало њихову поновну искористивост</a:t>
            </a:r>
            <a:r>
              <a:rPr lang="en-US" sz="2200" dirty="0">
                <a:latin typeface="Arial" charset="0"/>
              </a:rPr>
              <a:t>. </a:t>
            </a:r>
            <a:endParaRPr lang="sr-Latn-RS" sz="2200" dirty="0">
              <a:latin typeface="Arial" charset="0"/>
            </a:endParaRPr>
          </a:p>
          <a:p>
            <a:pPr>
              <a:defRPr/>
            </a:pPr>
            <a:endParaRPr lang="sr-Latn-RS" sz="800" dirty="0">
              <a:latin typeface="Arial" charset="0"/>
            </a:endParaRPr>
          </a:p>
          <a:p>
            <a:pPr>
              <a:defRPr/>
            </a:pPr>
            <a:r>
              <a:rPr lang="en-US" sz="2200" dirty="0">
                <a:latin typeface="Arial" charset="0"/>
              </a:rPr>
              <a:t>CML </a:t>
            </a:r>
            <a:r>
              <a:rPr lang="sr-Cyrl-RS" sz="2200" dirty="0">
                <a:latin typeface="Arial" charset="0"/>
              </a:rPr>
              <a:t>користи преносивост </a:t>
            </a:r>
            <a:r>
              <a:rPr lang="en-US" sz="2200" dirty="0">
                <a:latin typeface="Arial" charset="0"/>
              </a:rPr>
              <a:t>XML</a:t>
            </a:r>
            <a:r>
              <a:rPr lang="sr-Cyrl-RS" sz="2200" dirty="0">
                <a:latin typeface="Arial" charset="0"/>
              </a:rPr>
              <a:t>-а да би помогао</a:t>
            </a:r>
            <a:r>
              <a:rPr lang="en-US" sz="2200" dirty="0">
                <a:latin typeface="Arial" charset="0"/>
              </a:rPr>
              <a:t> </a:t>
            </a:r>
            <a:r>
              <a:rPr lang="sr-Cyrl-RS" sz="2200" dirty="0">
                <a:latin typeface="Arial" charset="0"/>
              </a:rPr>
              <a:t>креирање интероперабилних докумената од стране </a:t>
            </a:r>
            <a:r>
              <a:rPr lang="en-US" sz="2200" dirty="0">
                <a:latin typeface="Arial" charset="0"/>
              </a:rPr>
              <a:t>CML</a:t>
            </a:r>
            <a:r>
              <a:rPr lang="sr-Cyrl-RS" sz="2200" dirty="0">
                <a:latin typeface="Arial" charset="0"/>
              </a:rPr>
              <a:t> аутора и хемичара</a:t>
            </a:r>
            <a:r>
              <a:rPr lang="en-US" sz="2200" dirty="0">
                <a:latin typeface="Arial" charset="0"/>
              </a:rPr>
              <a:t>. </a:t>
            </a:r>
            <a:r>
              <a:rPr lang="sr-Cyrl-RS" sz="2200" dirty="0">
                <a:latin typeface="Arial" charset="0"/>
              </a:rPr>
              <a:t>Постоји велики број алата који могу генерисати, обрађивати и прегледати </a:t>
            </a:r>
            <a:r>
              <a:rPr lang="en-US" sz="2200" dirty="0">
                <a:latin typeface="Arial" charset="0"/>
              </a:rPr>
              <a:t>CML </a:t>
            </a:r>
            <a:r>
              <a:rPr lang="sr-Cyrl-RS" sz="2200" dirty="0">
                <a:latin typeface="Arial" charset="0"/>
              </a:rPr>
              <a:t>документе</a:t>
            </a:r>
            <a:r>
              <a:rPr lang="en-US" sz="2200" dirty="0">
                <a:latin typeface="Arial" charset="0"/>
              </a:rPr>
              <a:t>. </a:t>
            </a:r>
            <a:r>
              <a:rPr lang="sr-Cyrl-RS" sz="2200" dirty="0">
                <a:latin typeface="Arial" charset="0"/>
              </a:rPr>
              <a:t>Издавачи могу, коришћењем </a:t>
            </a:r>
            <a:r>
              <a:rPr lang="en-US" sz="2200" dirty="0">
                <a:latin typeface="Arial" charset="0"/>
              </a:rPr>
              <a:t>CML</a:t>
            </a:r>
            <a:r>
              <a:rPr lang="sr-Cyrl-RS" sz="2200" dirty="0">
                <a:latin typeface="Arial" charset="0"/>
              </a:rPr>
              <a:t>-а, дистрибуирати хемију преко</a:t>
            </a:r>
            <a:r>
              <a:rPr lang="en-US" sz="2200" dirty="0">
                <a:latin typeface="Arial" charset="0"/>
              </a:rPr>
              <a:t> XML </a:t>
            </a:r>
            <a:r>
              <a:rPr lang="sr-Cyrl-RS" sz="2200" dirty="0">
                <a:latin typeface="Arial" charset="0"/>
              </a:rPr>
              <a:t>докумената</a:t>
            </a:r>
            <a:r>
              <a:rPr lang="sr-Latn-RS" sz="2200" dirty="0">
                <a:latin typeface="Arial" charset="0"/>
              </a:rPr>
              <a:t>.</a:t>
            </a:r>
          </a:p>
          <a:p>
            <a:pPr>
              <a:defRPr/>
            </a:pPr>
            <a:endParaRPr lang="sr-Latn-RS" sz="800" dirty="0">
              <a:latin typeface="Arial" charset="0"/>
            </a:endParaRPr>
          </a:p>
          <a:p>
            <a:pPr>
              <a:defRPr/>
            </a:pPr>
            <a:r>
              <a:rPr lang="en-US" sz="2200" dirty="0">
                <a:latin typeface="Arial" charset="0"/>
              </a:rPr>
              <a:t>CML </a:t>
            </a:r>
            <a:r>
              <a:rPr lang="sr-Cyrl-RS" sz="2200" dirty="0">
                <a:latin typeface="Arial" charset="0"/>
              </a:rPr>
              <a:t>може да подржи широк опсег хемијских појмова</a:t>
            </a:r>
            <a:r>
              <a:rPr lang="en-US" sz="2200" dirty="0">
                <a:latin typeface="Arial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sz="2200" dirty="0">
                <a:latin typeface="Arial" charset="0"/>
              </a:rPr>
              <a:t>молекуле</a:t>
            </a:r>
            <a:endParaRPr lang="en-US" sz="22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sz="2200" dirty="0">
                <a:latin typeface="Arial" charset="0"/>
              </a:rPr>
              <a:t>реакције</a:t>
            </a:r>
            <a:endParaRPr lang="en-US" sz="22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sz="2200" dirty="0">
                <a:latin typeface="Arial" charset="0"/>
              </a:rPr>
              <a:t>спектре и аналитичке додатке</a:t>
            </a:r>
            <a:endParaRPr lang="en-US" sz="22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sz="2200" dirty="0">
                <a:latin typeface="Arial" charset="0"/>
              </a:rPr>
              <a:t>рачунарску хемију</a:t>
            </a:r>
            <a:endParaRPr lang="en-US" sz="22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sz="2200" dirty="0">
                <a:latin typeface="Arial" charset="0"/>
              </a:rPr>
              <a:t>хемијску</a:t>
            </a:r>
            <a:r>
              <a:rPr lang="en-US" sz="2200" dirty="0">
                <a:latin typeface="Arial" charset="0"/>
              </a:rPr>
              <a:t> </a:t>
            </a:r>
            <a:r>
              <a:rPr lang="sr-Cyrl-RS" sz="2200" dirty="0">
                <a:latin typeface="Arial" charset="0"/>
              </a:rPr>
              <a:t>кристалографију и материјале</a:t>
            </a: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566150" cy="868363"/>
          </a:xfrm>
        </p:spPr>
        <p:txBody>
          <a:bodyPr/>
          <a:lstStyle/>
          <a:p>
            <a:r>
              <a:rPr lang="sr-Latn-CS" altLang="en-US" smtClean="0"/>
              <a:t>Chemcial Markup Language – CML (3) </a:t>
            </a:r>
            <a:endParaRPr lang="en-GB" altLang="en-US" smtClean="0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&lt;cml convention="conventions:molecular" xmlns="http://www.xml-cml.org/schema" conventions="http://www.xml-cml.org/convention/" cmlDict="http://www.xml-cml.org/dictionary/cml/" nameDict="http://www.xml-cml.org/dictionary/cml/name/"&gt;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&lt;molecule id="sulfuric acid"&gt;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  &lt;formula concise="sulfuric acid"/&gt;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&lt;/molecule&gt;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&lt;molecule id=""&gt;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  &lt;formula title="[Cu(NH3)4]2+ SO42-]"&gt;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    &lt;formula formalCharge="+2"&gt;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      &lt;atomArray elementType="Cu"/&gt;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      &lt;formula count="4"&gt;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        &lt;atomArray elementType="N H" count="1 3"/&gt;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      &lt;/formula&gt;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    &lt;/formula&gt;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    &lt;formula formalCharge="-2"&gt;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      &lt;atomArray elementType="S O" count="1 4"/&gt;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    &lt;/formula&gt;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  &lt;/formula&gt;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  &lt;/molecule&gt;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&lt;/cml&gt;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Latn-RS" altLang="en-US" sz="4800" dirty="0">
                <a:latin typeface="Comic Sans MS" pitchFamily="66" charset="0"/>
              </a:rPr>
              <a:t>Chemistry Add-in for Word</a:t>
            </a:r>
            <a:endParaRPr kumimoji="1" lang="en-GB" altLang="en-US" sz="4000" dirty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2800" dirty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Chemistry Add-inn for Word</a:t>
            </a:r>
            <a:endParaRPr lang="en-GB" altLang="en-US" smtClean="0"/>
          </a:p>
        </p:txBody>
      </p:sp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2525713"/>
            <a:ext cx="6392862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TextBox 1"/>
          <p:cNvSpPr txBox="1">
            <a:spLocks noChangeArrowheads="1"/>
          </p:cNvSpPr>
          <p:nvPr/>
        </p:nvSpPr>
        <p:spPr bwMode="auto">
          <a:xfrm>
            <a:off x="388938" y="1358900"/>
            <a:ext cx="85264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200"/>
              <a:t>Свака наука има свој језик. За успех ма ког научног истраживања је од огромног значаја могућност комуникације и сарадње</a:t>
            </a:r>
            <a:r>
              <a:rPr lang="en-US" altLang="en-US" sz="2200"/>
              <a:t> </a:t>
            </a:r>
            <a:r>
              <a:rPr lang="sr-Cyrl-RS" altLang="en-US" sz="2200"/>
              <a:t>коришћењем језика те науке</a:t>
            </a:r>
            <a:r>
              <a:rPr lang="sr-Latn-RS" altLang="en-US" sz="2200"/>
              <a:t>.</a:t>
            </a:r>
            <a:endParaRPr lang="en-US" altLang="en-US" sz="2200"/>
          </a:p>
        </p:txBody>
      </p:sp>
      <p:sp>
        <p:nvSpPr>
          <p:cNvPr id="7173" name="TextBox 2"/>
          <p:cNvSpPr txBox="1">
            <a:spLocks noChangeArrowheads="1"/>
          </p:cNvSpPr>
          <p:nvPr/>
        </p:nvSpPr>
        <p:spPr bwMode="auto">
          <a:xfrm>
            <a:off x="388938" y="2513013"/>
            <a:ext cx="20859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200"/>
              <a:t>У хемији и билогији, не само да постоји специфичан језик, већ је то специфичан језик са својим специфичним симболима</a:t>
            </a:r>
            <a:r>
              <a:rPr lang="en-US" altLang="en-US" sz="2200"/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Chemistry Add-inn for Word (2)</a:t>
            </a:r>
            <a:endParaRPr lang="en-GB" altLang="en-US" smtClean="0"/>
          </a:p>
        </p:txBody>
      </p:sp>
      <p:sp>
        <p:nvSpPr>
          <p:cNvPr id="8195" name="TextBox 1"/>
          <p:cNvSpPr txBox="1">
            <a:spLocks noChangeArrowheads="1"/>
          </p:cNvSpPr>
          <p:nvPr/>
        </p:nvSpPr>
        <p:spPr bwMode="auto">
          <a:xfrm>
            <a:off x="565150" y="1358900"/>
            <a:ext cx="83502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200"/>
              <a:t>Програм</a:t>
            </a:r>
            <a:r>
              <a:rPr lang="en-US" altLang="en-US" sz="2200"/>
              <a:t> Chemistry Add-in for Word </a:t>
            </a:r>
            <a:r>
              <a:rPr lang="sr-Cyrl-RS" altLang="en-US" sz="2200"/>
              <a:t>олакшава студентима</a:t>
            </a:r>
            <a:r>
              <a:rPr lang="en-US" altLang="en-US" sz="2200"/>
              <a:t>, </a:t>
            </a:r>
            <a:r>
              <a:rPr lang="sr-Cyrl-RS" altLang="en-US" sz="2200"/>
              <a:t>хемичарима и истраживачима да убаце и модификују хемијске информације</a:t>
            </a:r>
            <a:r>
              <a:rPr lang="en-US" altLang="en-US" sz="2200"/>
              <a:t>, </a:t>
            </a:r>
            <a:r>
              <a:rPr lang="sr-Cyrl-RS" altLang="en-US" sz="2200"/>
              <a:t>као што су ознаке, формуле и</a:t>
            </a:r>
            <a:r>
              <a:rPr lang="en-US" altLang="en-US" sz="2200"/>
              <a:t> 2D</a:t>
            </a:r>
            <a:r>
              <a:rPr lang="sr-Cyrl-RS" altLang="en-US" sz="2200"/>
              <a:t> прикази</a:t>
            </a:r>
            <a:r>
              <a:rPr lang="en-US" altLang="en-US" sz="2200"/>
              <a:t>, </a:t>
            </a:r>
            <a:r>
              <a:rPr lang="sr-Cyrl-RS" altLang="en-US" sz="2200"/>
              <a:t>из и </a:t>
            </a:r>
            <a:endParaRPr lang="en-US" altLang="en-US" sz="2200"/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619125" y="2730500"/>
            <a:ext cx="18430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200"/>
              <a:t>у </a:t>
            </a:r>
            <a:r>
              <a:rPr lang="en-US" altLang="en-US" sz="2200"/>
              <a:t>Microsoft Office Word.</a:t>
            </a:r>
            <a:endParaRPr lang="sr-Latn-RS" altLang="en-US" sz="22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200"/>
              <a:t>Он упреже моћ језика</a:t>
            </a:r>
            <a:r>
              <a:rPr lang="en-US" altLang="en-US" sz="2200"/>
              <a:t> Chemical Markup Language (CML) </a:t>
            </a:r>
            <a:r>
              <a:rPr lang="sr-Cyrl-RS" altLang="en-US" sz="2200"/>
              <a:t>који представља</a:t>
            </a:r>
            <a:endParaRPr lang="en-US" altLang="en-US" sz="22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XML</a:t>
            </a:r>
            <a:r>
              <a:rPr lang="sr-Cyrl-RS" altLang="en-US" sz="2200"/>
              <a:t> за хемију</a:t>
            </a:r>
            <a:r>
              <a:rPr lang="sr-Latn-RS" altLang="en-US" sz="2200"/>
              <a:t>.</a:t>
            </a:r>
            <a:endParaRPr lang="en-US" altLang="en-US" sz="2200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2432050"/>
            <a:ext cx="59531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2">
      <a:dk1>
        <a:srgbClr val="000000"/>
      </a:dk1>
      <a:lt1>
        <a:srgbClr val="FFFFFF"/>
      </a:lt1>
      <a:dk2>
        <a:srgbClr val="666633"/>
      </a:dk2>
      <a:lt2>
        <a:srgbClr val="5F5F5F"/>
      </a:lt2>
      <a:accent1>
        <a:srgbClr val="FFCC00"/>
      </a:accent1>
      <a:accent2>
        <a:srgbClr val="EFF0B2"/>
      </a:accent2>
      <a:accent3>
        <a:srgbClr val="FFFFFF"/>
      </a:accent3>
      <a:accent4>
        <a:srgbClr val="000000"/>
      </a:accent4>
      <a:accent5>
        <a:srgbClr val="FFE2AA"/>
      </a:accent5>
      <a:accent6>
        <a:srgbClr val="D9D9A1"/>
      </a:accent6>
      <a:hlink>
        <a:srgbClr val="808000"/>
      </a:hlink>
      <a:folHlink>
        <a:srgbClr val="CCCC00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8631</TotalTime>
  <Words>1537</Words>
  <Application>Microsoft Office PowerPoint</Application>
  <PresentationFormat>On-screen Show (4:3)</PresentationFormat>
  <Paragraphs>143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Watermark</vt:lpstr>
      <vt:lpstr>Примјена рачунара у биологији</vt:lpstr>
      <vt:lpstr> </vt:lpstr>
      <vt:lpstr> </vt:lpstr>
      <vt:lpstr>Chemcial Markup Language - CML </vt:lpstr>
      <vt:lpstr>Chemcial Markup Language – CML (2) </vt:lpstr>
      <vt:lpstr>Chemcial Markup Language – CML (3) </vt:lpstr>
      <vt:lpstr> </vt:lpstr>
      <vt:lpstr>Chemistry Add-inn for Word</vt:lpstr>
      <vt:lpstr>Chemistry Add-inn for Word (2)</vt:lpstr>
      <vt:lpstr>Chemistry Add-inn for Word (3)</vt:lpstr>
      <vt:lpstr>Chemistry Add-inn for Word (4)</vt:lpstr>
      <vt:lpstr>Chemistry Add-inn for Word (5)</vt:lpstr>
      <vt:lpstr> </vt:lpstr>
      <vt:lpstr>Bioclipse </vt:lpstr>
      <vt:lpstr>Bioclipse (2) </vt:lpstr>
      <vt:lpstr>Bioclipse (4) </vt:lpstr>
      <vt:lpstr>Bioclipse (5) </vt:lpstr>
      <vt:lpstr>Bioclipse (6) </vt:lpstr>
      <vt:lpstr>Bioclipse (7) </vt:lpstr>
      <vt:lpstr>Bioclipse (8) </vt:lpstr>
      <vt:lpstr>Bioclipse (9) </vt:lpstr>
      <vt:lpstr>Bioclipse (10) </vt:lpstr>
      <vt:lpstr>Bioclipse (11) </vt:lpstr>
      <vt:lpstr>Bioclipse (12) </vt:lpstr>
      <vt:lpstr>Bioclipse (13) </vt:lpstr>
      <vt:lpstr>Bioclipse (14) </vt:lpstr>
      <vt:lpstr>Bioclipse (15) </vt:lpstr>
      <vt:lpstr>Bioclipse (16) </vt:lpstr>
      <vt:lpstr>Захвалница</vt:lpstr>
    </vt:vector>
  </TitlesOfParts>
  <Company>UMIST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3</dc:title>
  <dc:creator>Liping Zhao</dc:creator>
  <cp:lastModifiedBy>Vladimir Filipovic</cp:lastModifiedBy>
  <cp:revision>1590</cp:revision>
  <cp:lastPrinted>1998-10-01T09:58:48Z</cp:lastPrinted>
  <dcterms:created xsi:type="dcterms:W3CDTF">1998-09-22T02:26:50Z</dcterms:created>
  <dcterms:modified xsi:type="dcterms:W3CDTF">2016-02-23T21:31:03Z</dcterms:modified>
</cp:coreProperties>
</file>