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1" r:id="rId1"/>
  </p:sldMasterIdLst>
  <p:notesMasterIdLst>
    <p:notesMasterId r:id="rId35"/>
  </p:notesMasterIdLst>
  <p:handoutMasterIdLst>
    <p:handoutMasterId r:id="rId36"/>
  </p:handoutMasterIdLst>
  <p:sldIdLst>
    <p:sldId id="513" r:id="rId2"/>
    <p:sldId id="269" r:id="rId3"/>
    <p:sldId id="481" r:id="rId4"/>
    <p:sldId id="431" r:id="rId5"/>
    <p:sldId id="432" r:id="rId6"/>
    <p:sldId id="487" r:id="rId7"/>
    <p:sldId id="430" r:id="rId8"/>
    <p:sldId id="505" r:id="rId9"/>
    <p:sldId id="435" r:id="rId10"/>
    <p:sldId id="492" r:id="rId11"/>
    <p:sldId id="490" r:id="rId12"/>
    <p:sldId id="445" r:id="rId13"/>
    <p:sldId id="491" r:id="rId14"/>
    <p:sldId id="488" r:id="rId15"/>
    <p:sldId id="509" r:id="rId16"/>
    <p:sldId id="494" r:id="rId17"/>
    <p:sldId id="495" r:id="rId18"/>
    <p:sldId id="496" r:id="rId19"/>
    <p:sldId id="497" r:id="rId20"/>
    <p:sldId id="498" r:id="rId21"/>
    <p:sldId id="448" r:id="rId22"/>
    <p:sldId id="499" r:id="rId23"/>
    <p:sldId id="500" r:id="rId24"/>
    <p:sldId id="502" r:id="rId25"/>
    <p:sldId id="447" r:id="rId26"/>
    <p:sldId id="443" r:id="rId27"/>
    <p:sldId id="444" r:id="rId28"/>
    <p:sldId id="446" r:id="rId29"/>
    <p:sldId id="493" r:id="rId30"/>
    <p:sldId id="506" r:id="rId31"/>
    <p:sldId id="507" r:id="rId32"/>
    <p:sldId id="503" r:id="rId33"/>
    <p:sldId id="511" r:id="rId34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808080"/>
    <a:srgbClr val="3333FF"/>
    <a:srgbClr val="003399"/>
    <a:srgbClr val="336699"/>
    <a:srgbClr val="008080"/>
    <a:srgbClr val="0099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898" autoAdjust="0"/>
  </p:normalViewPr>
  <p:slideViewPr>
    <p:cSldViewPr snapToGrid="0">
      <p:cViewPr varScale="1">
        <p:scale>
          <a:sx n="63" d="100"/>
          <a:sy n="63" d="100"/>
        </p:scale>
        <p:origin x="-69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4"/>
    </p:cViewPr>
  </p:sorterViewPr>
  <p:notesViewPr>
    <p:cSldViewPr snapToGrid="0">
      <p:cViewPr varScale="1">
        <p:scale>
          <a:sx n="56" d="100"/>
          <a:sy n="56" d="100"/>
        </p:scale>
        <p:origin x="-1722" y="-84"/>
      </p:cViewPr>
      <p:guideLst>
        <p:guide orient="horz" pos="3123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51A3B71-3ADD-4481-A994-44AB79F8F96A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371E4A6-F64A-4D6A-9A82-DFAE47387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235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059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2813" y="742950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0113"/>
            <a:ext cx="49720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EF7B48B-C6D9-43E2-8105-FE9C6F27B002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4821D7A-5431-4CE7-B404-C516510000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9657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4608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5E9BBA0-AC7E-402E-AA93-C096BC889921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4710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9FB741C-D7A9-4B80-BCF3-C504CCA1AE22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9300"/>
            <a:ext cx="4954587" cy="3716338"/>
          </a:xfrm>
          <a:solidFill>
            <a:srgbClr val="FFFFFF"/>
          </a:solidFill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2050" cy="4457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638" tIns="45818" rIns="91638" bIns="45818"/>
          <a:lstStyle/>
          <a:p>
            <a:pPr eaLnBrk="1" hangingPunct="1"/>
            <a:endParaRPr lang="en-GB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933575"/>
          </a:xfrm>
        </p:spPr>
        <p:txBody>
          <a:bodyPr anchor="b"/>
          <a:lstStyle>
            <a:lvl1pPr algn="r">
              <a:defRPr sz="6000">
                <a:solidFill>
                  <a:schemeClr val="hlink"/>
                </a:solidFill>
              </a:defRPr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505200"/>
            <a:ext cx="676592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>
                <a:solidFill>
                  <a:schemeClr val="hlink"/>
                </a:solidFill>
              </a:defRPr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AA0BAC81-2605-4A03-826F-99AB357C8243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43713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61606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692150"/>
            <a:ext cx="2171700" cy="5976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362700" cy="5976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6609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1760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40317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12875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2606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9317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PMF </a:t>
            </a:r>
            <a:r>
              <a:rPr lang="en-US" err="1"/>
              <a:t>Banja</a:t>
            </a:r>
            <a:r>
              <a:rPr lang="en-US"/>
              <a:t> Luka</a:t>
            </a:r>
            <a:endParaRPr lang="sr-Latn-C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Osnovi programiranja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59091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0685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08160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84579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3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686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260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PMF </a:t>
            </a:r>
            <a:r>
              <a:rPr lang="en-US" err="1"/>
              <a:t>Banja</a:t>
            </a:r>
            <a:r>
              <a:rPr lang="en-US"/>
              <a:t> Luka</a:t>
            </a:r>
            <a:endParaRPr lang="sr-Latn-CS"/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5313" y="260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Osnovi programiranja</a:t>
            </a:r>
            <a:endParaRPr lang="sr-Latn-CS"/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6868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156325" y="260350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smtClean="0">
                <a:latin typeface="Arial" pitchFamily="34" charset="0"/>
              </a:rPr>
              <a:t>vladaf@matf.bg.ac.rs</a:t>
            </a:r>
            <a:endParaRPr lang="sr-Latn-CS" altLang="en-US" sz="1000" smtClean="0">
              <a:latin typeface="Arial" pitchFamily="34" charset="0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8615017" y="259477"/>
            <a:ext cx="5309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dirty="0" smtClean="0">
                <a:solidFill>
                  <a:srgbClr val="003399"/>
                </a:solidFill>
                <a:latin typeface="Times New Roman" pitchFamily="18" charset="0"/>
                <a:cs typeface="Arial" pitchFamily="34" charset="0"/>
              </a:rPr>
              <a:t> </a:t>
            </a:r>
            <a:fld id="{B03129FC-8F7B-4D3B-8845-97B0FF78EFDD}" type="slidenum">
              <a:rPr lang="en-US" altLang="en-US" sz="1000" smtClean="0">
                <a:solidFill>
                  <a:srgbClr val="003399"/>
                </a:solidFill>
                <a:latin typeface="Times New Roman" pitchFamily="18" charset="0"/>
                <a:cs typeface="Arial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sr-Latn-CS" altLang="en-US" sz="1000" dirty="0" smtClean="0">
                <a:solidFill>
                  <a:srgbClr val="003399"/>
                </a:solidFill>
                <a:latin typeface="Times New Roman" pitchFamily="18" charset="0"/>
                <a:cs typeface="Arial" pitchFamily="34" charset="0"/>
              </a:rPr>
              <a:t>/</a:t>
            </a:r>
            <a:r>
              <a:rPr lang="sr-Cyrl-RS" altLang="en-US" sz="1000" dirty="0" smtClean="0">
                <a:solidFill>
                  <a:srgbClr val="003399"/>
                </a:solidFill>
                <a:latin typeface="Times New Roman" pitchFamily="18" charset="0"/>
                <a:cs typeface="Arial" pitchFamily="34" charset="0"/>
              </a:rPr>
              <a:t>33</a:t>
            </a:r>
            <a:endParaRPr lang="en-US" altLang="en-US" sz="1000" dirty="0" smtClean="0">
              <a:solidFill>
                <a:srgbClr val="003399"/>
              </a:solidFill>
              <a:latin typeface="Times New Roman" pitchFamily="18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14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r.wikipedia.org/wiki/%D0%9B%D0%B0%D1%82%D0%B8%D0%BD%D1%81%D0%BA%D0%B8_%D1%98%D0%B5%D0%B7%D0%B8%D0%B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r.wikipedia.org/wiki/%D0%9F%D1%80%D0%BE%D0%B1%D0%BB%D0%B5%D0%BC" TargetMode="External"/><Relationship Id="rId2" Type="http://schemas.openxmlformats.org/officeDocument/2006/relationships/hyperlink" Target="http://sr.wikipedia.org/wiki/%D0%A1%D0%B8%D1%81%D1%82%D0%B5%D0%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r.wikipedia.org/w/index.php?title=%D0%9C%D0%B5%D1%82%D0%BE%D0%B4%D0%B0&amp;action=edit&amp;redlink=1" TargetMode="External"/><Relationship Id="rId5" Type="http://schemas.openxmlformats.org/officeDocument/2006/relationships/hyperlink" Target="http://sr.wikipedia.org/w/index.php?title=%D0%9E%D0%B4%D0%B3%D0%BE%D0%B2%D0%BE%D1%80&amp;action=edit&amp;redlink=1" TargetMode="External"/><Relationship Id="rId4" Type="http://schemas.openxmlformats.org/officeDocument/2006/relationships/hyperlink" Target="http://sr.wikipedia.org/wiki/%D0%9C%D0%B5%D1%82%D0%BE%D0%B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Cyrl-RS" altLang="en-US" dirty="0"/>
              <a:t>Примјена рачунара у биологији</a:t>
            </a:r>
            <a:endParaRPr lang="sr-Latn-CS" altLang="en-US" dirty="0" smtClean="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5220072" y="4005609"/>
            <a:ext cx="352839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None/>
            </a:pPr>
            <a:r>
              <a:rPr lang="en-US" altLang="en-US" sz="3600" dirty="0">
                <a:solidFill>
                  <a:srgbClr val="993300"/>
                </a:solidFill>
                <a:latin typeface="YUTms" charset="0"/>
              </a:rPr>
              <a:t> </a:t>
            </a:r>
            <a:r>
              <a:rPr lang="sr-Cyrl-R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Владимир</a:t>
            </a:r>
            <a:r>
              <a:rPr lang="en-U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 </a:t>
            </a:r>
            <a:r>
              <a:rPr lang="sr-Cyrl-R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Филиповић</a:t>
            </a:r>
            <a:endParaRPr lang="en-US" altLang="en-US" sz="2400" b="1" dirty="0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None/>
            </a:pPr>
            <a:r>
              <a:rPr lang="en-US" altLang="en-US" sz="1800" dirty="0">
                <a:solidFill>
                  <a:schemeClr val="hlink"/>
                </a:solidFill>
              </a:rPr>
              <a:t>vladaf@matf.bg.ac.rs</a:t>
            </a:r>
          </a:p>
        </p:txBody>
      </p:sp>
      <p:pic>
        <p:nvPicPr>
          <p:cNvPr id="1026" name="Picture 2" descr="C:\Temp\pmf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" y="3356992"/>
            <a:ext cx="4018467" cy="30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Теорија</a:t>
            </a:r>
            <a:endParaRPr lang="en-GB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400" smtClean="0"/>
              <a:t>Организује научно знање</a:t>
            </a:r>
            <a:endParaRPr lang="en-GB" altLang="en-US" sz="240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2806700"/>
            <a:ext cx="8802688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Научни/истраживачки метод</a:t>
            </a:r>
            <a:endParaRPr lang="en-GB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Методологија истраживања – како се истражује</a:t>
            </a:r>
          </a:p>
          <a:p>
            <a:pPr eaLnBrk="1" hangingPunct="1">
              <a:lnSpc>
                <a:spcPct val="80000"/>
              </a:lnSpc>
            </a:pPr>
            <a:endParaRPr lang="sr-Cyrl-C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Користећи </a:t>
            </a:r>
            <a:r>
              <a:rPr lang="sr-Cyrl-CS" altLang="en-US" sz="2400" b="1" smtClean="0"/>
              <a:t>опажања</a:t>
            </a:r>
            <a:r>
              <a:rPr lang="sr-Cyrl-CS" altLang="en-US" sz="2400" smtClean="0"/>
              <a:t> и </a:t>
            </a:r>
            <a:r>
              <a:rPr lang="sr-Cyrl-CS" altLang="en-US" sz="2400" b="1" smtClean="0"/>
              <a:t>резоновање</a:t>
            </a:r>
            <a:r>
              <a:rPr lang="sr-Cyrl-CS" altLang="en-US" sz="2400" smtClean="0"/>
              <a:t>, истраживачи развијају нове технологије и предлажу објашњења природних феномена у облику </a:t>
            </a:r>
            <a:r>
              <a:rPr lang="sr-Cyrl-CS" altLang="en-US" sz="2400" b="1" smtClean="0"/>
              <a:t>хипотеза</a:t>
            </a:r>
            <a:r>
              <a:rPr lang="sr-Cyrl-CS" altLang="en-US" sz="24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sr-Cyrl-C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Те хипотезе се даље тестирају уз помоћ </a:t>
            </a:r>
            <a:r>
              <a:rPr lang="sr-Cyrl-CS" altLang="en-US" sz="2400" b="1" smtClean="0"/>
              <a:t>експеримената</a:t>
            </a:r>
            <a:r>
              <a:rPr lang="sr-Cyrl-CS" altLang="en-US" sz="24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sr-Cyrl-C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Ако су експерименти позитивни и када се утврди да је хипотеза разумна, онда она постаје </a:t>
            </a:r>
            <a:r>
              <a:rPr lang="sr-Cyrl-CS" altLang="en-US" sz="2400" b="1" smtClean="0"/>
              <a:t>теорија</a:t>
            </a:r>
            <a:r>
              <a:rPr lang="sr-Cyrl-CS" altLang="en-US" sz="240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Научни/истраживачки метод</a:t>
            </a:r>
            <a:endParaRPr lang="en-GB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Свака убедљива хипотеза која се може корисити за предвиђање понашања се онда тестира за могућности поновних (истих) резултата (reproducibly).</a:t>
            </a:r>
          </a:p>
          <a:p>
            <a:pPr eaLnBrk="1" hangingPunct="1">
              <a:lnSpc>
                <a:spcPct val="80000"/>
              </a:lnSpc>
            </a:pPr>
            <a:endParaRPr lang="sr-Cyrl-C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sr-Cyrl-CS" altLang="en-US" sz="2400" smtClean="0"/>
              <a:t>Експеримент понекад може укључивати и тестирање  употребом логичког апарата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708775" y="42863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/>
              <a:t>наставак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Научни/истраживачки метод</a:t>
            </a:r>
            <a:endParaRPr lang="en-GB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Научни метод (методологија) одређује </a:t>
            </a:r>
            <a:r>
              <a:rPr lang="sr-Cyrl-CS" altLang="en-US" sz="2400" b="1" smtClean="0"/>
              <a:t>ваљаност </a:t>
            </a:r>
            <a:r>
              <a:rPr lang="sr-Cyrl-CS" altLang="en-US" sz="2400" smtClean="0"/>
              <a:t>истраживања</a:t>
            </a:r>
          </a:p>
          <a:p>
            <a:pPr lvl="1" eaLnBrk="1" hangingPunct="1"/>
            <a:r>
              <a:rPr lang="sr-Cyrl-CS" altLang="en-US" sz="2400" smtClean="0"/>
              <a:t>да ли веријемо одређеним закључцима</a:t>
            </a:r>
            <a:endParaRPr lang="en-GB" altLang="en-US" sz="2400" smtClean="0"/>
          </a:p>
          <a:p>
            <a:pPr eaLnBrk="1" hangingPunct="1"/>
            <a:r>
              <a:rPr lang="sr-Cyrl-CS" altLang="en-US" sz="2400" smtClean="0"/>
              <a:t>Основне карактеристике научног метода</a:t>
            </a:r>
          </a:p>
          <a:p>
            <a:pPr lvl="1" eaLnBrk="1" hangingPunct="1"/>
            <a:r>
              <a:rPr lang="sr-Cyrl-CS" altLang="en-US" sz="2400" b="1" smtClean="0"/>
              <a:t>оригиналност</a:t>
            </a:r>
          </a:p>
          <a:p>
            <a:pPr lvl="1" eaLnBrk="1" hangingPunct="1"/>
            <a:r>
              <a:rPr lang="sr-Cyrl-CS" altLang="en-US" sz="2400" b="1" smtClean="0"/>
              <a:t>објективност</a:t>
            </a:r>
          </a:p>
          <a:p>
            <a:pPr lvl="1" eaLnBrk="1" hangingPunct="1"/>
            <a:r>
              <a:rPr lang="sr-Cyrl-CS" altLang="en-US" sz="2400" b="1" smtClean="0"/>
              <a:t>поновљивост</a:t>
            </a:r>
          </a:p>
          <a:p>
            <a:pPr lvl="1" eaLnBrk="1" hangingPunct="1"/>
            <a:r>
              <a:rPr lang="sr-Cyrl-CS" altLang="en-US" sz="2400" b="1" smtClean="0"/>
              <a:t>применљивост на друге контексте</a:t>
            </a:r>
          </a:p>
          <a:p>
            <a:pPr lvl="1" eaLnBrk="1" hangingPunct="1"/>
            <a:endParaRPr lang="sr-Cyrl-CS" altLang="en-US" sz="2400" b="1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708775" y="42863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/>
              <a:t>наставак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Оригиналност истраживања</a:t>
            </a:r>
            <a:endParaRPr lang="en-GB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966913"/>
            <a:ext cx="865028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Објективност истраживања</a:t>
            </a:r>
            <a:endParaRPr lang="en-GB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Резултати су представљени тачно онако каквим јесу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фер вредновање (евалуација)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нпр. случајни, репрезентативни узорак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непристрасно оцењивање резултата</a:t>
            </a:r>
          </a:p>
          <a:p>
            <a:pPr eaLnBrk="1" hangingPunct="1">
              <a:lnSpc>
                <a:spcPct val="90000"/>
              </a:lnSpc>
            </a:pPr>
            <a:endParaRPr lang="sr-Cyrl-C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sr-Cyrl-CS" altLang="en-US" sz="2800" b="1" smtClean="0"/>
              <a:t>Поновљивост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репродуковати цео истраживачки процес и добити исте (сличне) закључке</a:t>
            </a: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Истраживачке методе</a:t>
            </a:r>
            <a:endParaRPr lang="en-GB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b="1" smtClean="0"/>
              <a:t>Кванитативне</a:t>
            </a:r>
          </a:p>
          <a:p>
            <a:pPr lvl="1" eaLnBrk="1" hangingPunct="1"/>
            <a:r>
              <a:rPr lang="sr-Cyrl-CS" altLang="en-US" sz="2400" smtClean="0"/>
              <a:t>Укључују неко “мерење”</a:t>
            </a:r>
          </a:p>
          <a:p>
            <a:pPr lvl="1" eaLnBrk="1" hangingPunct="1"/>
            <a:r>
              <a:rPr lang="sr-Cyrl-CS" altLang="en-US" sz="2400" smtClean="0"/>
              <a:t>Тестирање хипотеза  или креирање опажања за индуктивно закључивање</a:t>
            </a:r>
          </a:p>
          <a:p>
            <a:pPr lvl="1" eaLnBrk="1" hangingPunct="1"/>
            <a:r>
              <a:rPr lang="sr-Cyrl-CS" altLang="en-US" sz="2400" smtClean="0"/>
              <a:t>Могућност понављања експеримента од стране других</a:t>
            </a:r>
          </a:p>
          <a:p>
            <a:pPr lvl="1" eaLnBrk="1" hangingPunct="1"/>
            <a:r>
              <a:rPr lang="sr-Cyrl-CS" altLang="en-US" sz="2400" smtClean="0"/>
              <a:t>Обично у природним наукама</a:t>
            </a: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Истраживачке методе</a:t>
            </a:r>
            <a:endParaRPr lang="en-GB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b="1" smtClean="0"/>
              <a:t>Квалитативне</a:t>
            </a:r>
          </a:p>
          <a:p>
            <a:pPr lvl="1" eaLnBrk="1" hangingPunct="1"/>
            <a:r>
              <a:rPr lang="sr-Cyrl-CS" altLang="en-US" sz="2400" smtClean="0"/>
              <a:t>Обично студије случајева, прегледи итд.</a:t>
            </a:r>
          </a:p>
          <a:p>
            <a:pPr lvl="1" eaLnBrk="1" hangingPunct="1"/>
            <a:r>
              <a:rPr lang="sr-Cyrl-CS" altLang="en-US" sz="2400" smtClean="0"/>
              <a:t>Циљ је да се добро разуме одређена област, више него да се она “објасни”</a:t>
            </a:r>
          </a:p>
          <a:p>
            <a:pPr lvl="1" eaLnBrk="1" hangingPunct="1"/>
            <a:r>
              <a:rPr lang="sr-Cyrl-CS" altLang="en-US" sz="2400" smtClean="0"/>
              <a:t>Често је тешко поновити исти експеримент </a:t>
            </a:r>
          </a:p>
          <a:p>
            <a:pPr lvl="1" eaLnBrk="1" hangingPunct="1"/>
            <a:r>
              <a:rPr lang="sr-Cyrl-CS" altLang="en-US" sz="2400" smtClean="0"/>
              <a:t>Обично у друштвеним наукама</a:t>
            </a:r>
            <a:endParaRPr lang="en-GB" altLang="en-US" sz="2400" smtClean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708775" y="42863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/>
              <a:t>наставак</a:t>
            </a:r>
            <a:endParaRPr lang="en-GB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Типови истраживања</a:t>
            </a:r>
            <a:endParaRPr lang="en-GB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Теоријска истраживања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развој теорија, нпр. математика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Дескриптивне студије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анализа постојећих студија, упоредне анализе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Exploratory studies</a:t>
            </a:r>
            <a:r>
              <a:rPr lang="sr-Cyrl-CS" altLang="en-US" sz="2800" smtClean="0"/>
              <a:t> (испитивање)</a:t>
            </a:r>
            <a:endParaRPr lang="en-GB" alt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истраживање потпуо нове области или проблема</a:t>
            </a: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Explanatory studies</a:t>
            </a:r>
            <a:r>
              <a:rPr lang="sr-Cyrl-CS" altLang="en-US" sz="2800" smtClean="0"/>
              <a:t> (објашњавање)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појашњење постојећих феномена</a:t>
            </a:r>
            <a:endParaRPr lang="en-GB" altLang="en-US" sz="2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Типови истраживања</a:t>
            </a:r>
            <a:endParaRPr lang="en-GB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Узрочно-последичне студије</a:t>
            </a:r>
          </a:p>
          <a:p>
            <a:pPr lvl="1" eaLnBrk="1" hangingPunct="1"/>
            <a:r>
              <a:rPr lang="sr-Cyrl-CS" altLang="en-US" sz="2400" smtClean="0"/>
              <a:t>разматрање узрочно-последичних веза</a:t>
            </a:r>
          </a:p>
          <a:p>
            <a:pPr eaLnBrk="1" hangingPunct="1"/>
            <a:r>
              <a:rPr lang="sr-Cyrl-CS" altLang="en-US" sz="2800" smtClean="0"/>
              <a:t>Нормативне студије</a:t>
            </a:r>
          </a:p>
          <a:p>
            <a:pPr lvl="1" eaLnBrk="1" hangingPunct="1"/>
            <a:r>
              <a:rPr lang="sr-Cyrl-CS" altLang="en-US" sz="2400" smtClean="0"/>
              <a:t>препоруке, стандарди, правила, итд.</a:t>
            </a:r>
          </a:p>
          <a:p>
            <a:pPr eaLnBrk="1" hangingPunct="1"/>
            <a:r>
              <a:rPr lang="sr-Cyrl-CS" altLang="en-US" sz="2800" smtClean="0"/>
              <a:t>Студије решавања проблема</a:t>
            </a:r>
          </a:p>
          <a:p>
            <a:pPr lvl="1" eaLnBrk="1" hangingPunct="1"/>
            <a:r>
              <a:rPr lang="sr-Cyrl-CS" altLang="en-US" sz="2400" smtClean="0"/>
              <a:t>проблем или ново-настала ситуација; унапређење</a:t>
            </a:r>
          </a:p>
          <a:p>
            <a:pPr eaLnBrk="1" hangingPunct="1"/>
            <a:r>
              <a:rPr lang="sr-Cyrl-CS" altLang="en-US" sz="2800" smtClean="0"/>
              <a:t>Студије случаја</a:t>
            </a:r>
          </a:p>
          <a:p>
            <a:pPr lvl="1" eaLnBrk="1" hangingPunct="1"/>
            <a:r>
              <a:rPr lang="sr-Cyrl-CS" altLang="en-US" sz="2400" smtClean="0"/>
              <a:t>анализа специфичног случаја, обично само као испитивање</a:t>
            </a:r>
            <a:endParaRPr lang="en-GB" altLang="en-US" sz="240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708775" y="42863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/>
              <a:t>наставак</a:t>
            </a:r>
            <a:endParaRPr lang="en-GB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533400" y="1733550"/>
            <a:ext cx="807720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Cyrl-CS" altLang="en-US" sz="4800">
                <a:latin typeface="Comic Sans MS" pitchFamily="66" charset="0"/>
              </a:rPr>
              <a:t>Истраживачки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Cyrl-CS" altLang="en-US" sz="4800">
                <a:latin typeface="Comic Sans MS" pitchFamily="66" charset="0"/>
              </a:rPr>
              <a:t>и научни рад</a:t>
            </a:r>
            <a:endParaRPr kumimoji="1" lang="en-GB" altLang="en-US" sz="480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400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280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Типови истраживања</a:t>
            </a:r>
            <a:endParaRPr lang="en-GB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Развојне и примењене студије</a:t>
            </a:r>
          </a:p>
          <a:p>
            <a:pPr lvl="1" eaLnBrk="1" hangingPunct="1"/>
            <a:r>
              <a:rPr lang="sr-Cyrl-CS" altLang="en-US" sz="2400" smtClean="0"/>
              <a:t>нови алати</a:t>
            </a:r>
          </a:p>
          <a:p>
            <a:pPr lvl="1" eaLnBrk="1" hangingPunct="1"/>
            <a:r>
              <a:rPr lang="sr-Cyrl-CS" altLang="en-US" sz="2400" smtClean="0"/>
              <a:t>нове примене</a:t>
            </a:r>
          </a:p>
          <a:p>
            <a:pPr lvl="1" eaLnBrk="1" hangingPunct="1"/>
            <a:endParaRPr lang="sr-Cyrl-CS" altLang="en-US" sz="2400" smtClean="0"/>
          </a:p>
          <a:p>
            <a:pPr lvl="1" eaLnBrk="1" hangingPunct="1"/>
            <a:endParaRPr lang="sr-Cyrl-CS" altLang="en-US" sz="2400" smtClean="0"/>
          </a:p>
          <a:p>
            <a:pPr eaLnBrk="1" hangingPunct="1"/>
            <a:r>
              <a:rPr lang="sr-Cyrl-CS" altLang="en-US" sz="2800" smtClean="0"/>
              <a:t>Мулти-дисциплинарне студије</a:t>
            </a:r>
          </a:p>
          <a:p>
            <a:pPr eaLnBrk="1" hangingPunct="1"/>
            <a:endParaRPr lang="en-GB" altLang="en-US" sz="2800" smtClean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708775" y="42863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sr-Cyrl-CS" altLang="en-US" sz="1800"/>
              <a:t>наставак</a:t>
            </a:r>
            <a:endParaRPr lang="en-GB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z="4000" smtClean="0"/>
              <a:t>Основни елементи истраживања</a:t>
            </a:r>
            <a:endParaRPr lang="en-GB" altLang="en-US" sz="40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Карактеризација проблема</a:t>
            </a:r>
          </a:p>
          <a:p>
            <a:pPr lvl="1" eaLnBrk="1" hangingPunct="1"/>
            <a:r>
              <a:rPr lang="sr-Cyrl-CS" altLang="en-US" sz="2400" smtClean="0"/>
              <a:t>Опажања, мерења, посматрања</a:t>
            </a:r>
            <a:r>
              <a:rPr lang="en-GB" altLang="en-US" sz="2400" smtClean="0"/>
              <a:t> </a:t>
            </a:r>
            <a:r>
              <a:rPr lang="sr-Cyrl-CS" altLang="en-US" sz="2400" smtClean="0"/>
              <a:t>- модел</a:t>
            </a:r>
          </a:p>
          <a:p>
            <a:pPr eaLnBrk="1" hangingPunct="1"/>
            <a:r>
              <a:rPr lang="sr-Cyrl-CS" altLang="en-US" sz="2800" smtClean="0"/>
              <a:t>Дефинисање хипотезе</a:t>
            </a:r>
          </a:p>
          <a:p>
            <a:pPr lvl="1" eaLnBrk="1" hangingPunct="1"/>
            <a:r>
              <a:rPr lang="sr-Cyrl-CS" altLang="en-US" sz="2400" smtClean="0"/>
              <a:t>Хипотетичка објашњења опажања, мерења</a:t>
            </a:r>
          </a:p>
          <a:p>
            <a:pPr eaLnBrk="1" hangingPunct="1"/>
            <a:r>
              <a:rPr lang="sr-Cyrl-CS" altLang="en-US" sz="2800" smtClean="0"/>
              <a:t>Експеримент</a:t>
            </a:r>
          </a:p>
          <a:p>
            <a:pPr lvl="1" eaLnBrk="1" hangingPunct="1"/>
            <a:r>
              <a:rPr lang="sr-Cyrl-CS" altLang="en-US" sz="2400" smtClean="0"/>
              <a:t>Тестирање, провера</a:t>
            </a:r>
            <a:endParaRPr lang="en-GB" altLang="en-US" sz="2400" smtClean="0"/>
          </a:p>
          <a:p>
            <a:pPr eaLnBrk="1" hangingPunct="1"/>
            <a:r>
              <a:rPr lang="sr-Cyrl-CS" altLang="en-US" sz="2800" smtClean="0"/>
              <a:t>Предвиђања</a:t>
            </a:r>
          </a:p>
          <a:p>
            <a:pPr lvl="1" eaLnBrk="1" hangingPunct="1"/>
            <a:r>
              <a:rPr lang="sr-Cyrl-CS" altLang="en-US" sz="2400" smtClean="0"/>
              <a:t>На основу некаквог резоновања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Хипотеза</a:t>
            </a:r>
            <a:endParaRPr lang="en-GB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400" smtClean="0"/>
              <a:t>Често дефинише </a:t>
            </a:r>
            <a:r>
              <a:rPr lang="sr-Cyrl-CS" altLang="en-US" sz="2400" b="1" smtClean="0"/>
              <a:t>оригиналност </a:t>
            </a:r>
            <a:r>
              <a:rPr lang="sr-Cyrl-CS" altLang="en-US" sz="2400" smtClean="0"/>
              <a:t>истраживања</a:t>
            </a:r>
          </a:p>
          <a:p>
            <a:pPr eaLnBrk="1" hangingPunct="1"/>
            <a:r>
              <a:rPr lang="sr-Cyrl-CS" altLang="en-US" sz="2400" smtClean="0"/>
              <a:t>Исказ који може бити опвргнут током истраживања и експеримената</a:t>
            </a:r>
          </a:p>
          <a:p>
            <a:pPr eaLnBrk="1" hangingPunct="1"/>
            <a:r>
              <a:rPr lang="sr-Cyrl-CS" altLang="en-US" sz="2400" smtClean="0"/>
              <a:t>Примери хипотеза</a:t>
            </a:r>
          </a:p>
          <a:p>
            <a:pPr lvl="1" eaLnBrk="1" hangingPunct="1"/>
            <a:r>
              <a:rPr lang="sr-Cyrl-CS" altLang="en-US" sz="2400" smtClean="0"/>
              <a:t>Ефикасност анализе: овај алгоритам је у просеку бржи од претходног</a:t>
            </a:r>
          </a:p>
          <a:p>
            <a:pPr lvl="1" eaLnBrk="1" hangingPunct="1"/>
            <a:r>
              <a:rPr lang="sr-Cyrl-CS" altLang="en-US" sz="2400" smtClean="0"/>
              <a:t>Прикладност интерфејса: корисници су задовољнији новом верзијом</a:t>
            </a:r>
          </a:p>
          <a:p>
            <a:pPr lvl="1" eaLnBrk="1" hangingPunct="1"/>
            <a:r>
              <a:rPr lang="sr-Cyrl-CS" altLang="en-US" sz="2400" smtClean="0"/>
              <a:t>Поузданост: нови класификатор је тачан у 70% случајева</a:t>
            </a:r>
            <a:endParaRPr lang="en-GB" altLang="en-US" sz="2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Експеримент</a:t>
            </a:r>
            <a:endParaRPr lang="en-GB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Тестирање хипотезе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Експеримент мора бити “</a:t>
            </a:r>
            <a:r>
              <a:rPr lang="sr-Cyrl-CS" altLang="en-US" sz="2400" b="1" smtClean="0"/>
              <a:t>поновљив</a:t>
            </a:r>
            <a:r>
              <a:rPr lang="sr-Cyrl-CS" altLang="en-US" sz="2400" smtClean="0"/>
              <a:t>” (чак и ако није детериминистички)</a:t>
            </a:r>
          </a:p>
          <a:p>
            <a:pPr eaLnBrk="1" hangingPunct="1">
              <a:lnSpc>
                <a:spcPct val="90000"/>
              </a:lnSpc>
            </a:pPr>
            <a:endParaRPr lang="sr-Cyrl-C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Тип експеримента зависи од типа проблема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400" smtClean="0"/>
              <a:t>Обично укључује прикупљање података и </a:t>
            </a:r>
            <a:r>
              <a:rPr lang="sr-Cyrl-CS" altLang="en-US" sz="2400" b="1" smtClean="0"/>
              <a:t>евалуацију</a:t>
            </a:r>
            <a:r>
              <a:rPr lang="sr-Cyrl-CS" altLang="en-US" sz="2400" smtClean="0"/>
              <a:t> на конкретним примерима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често статистички на узорку (</a:t>
            </a:r>
            <a:r>
              <a:rPr lang="en-GB" altLang="en-US" sz="2400" smtClean="0"/>
              <a:t>frequentist view)</a:t>
            </a:r>
          </a:p>
          <a:p>
            <a:pPr lvl="1" eaLnBrk="1" hangingPunct="1">
              <a:lnSpc>
                <a:spcPct val="90000"/>
              </a:lnSpc>
            </a:pPr>
            <a:r>
              <a:rPr lang="sr-Cyrl-CS" altLang="en-US" sz="2400" smtClean="0"/>
              <a:t>колико велики треба да буде евалуциони узорак?</a:t>
            </a:r>
            <a:endParaRPr lang="en-GB" altLang="en-US" sz="2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Вредновање резултата</a:t>
            </a:r>
            <a:endParaRPr lang="en-GB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400" smtClean="0"/>
              <a:t>Када је један експеримент успешан?</a:t>
            </a:r>
          </a:p>
          <a:p>
            <a:pPr eaLnBrk="1" hangingPunct="1"/>
            <a:r>
              <a:rPr lang="sr-Cyrl-CS" altLang="en-US" sz="2400" smtClean="0"/>
              <a:t>Дефинише </a:t>
            </a:r>
            <a:r>
              <a:rPr lang="sr-Cyrl-CS" altLang="en-US" sz="2400" b="1" smtClean="0"/>
              <a:t>објективност </a:t>
            </a:r>
            <a:r>
              <a:rPr lang="sr-Cyrl-CS" altLang="en-US" sz="2400" smtClean="0"/>
              <a:t>истраживања</a:t>
            </a:r>
          </a:p>
          <a:p>
            <a:pPr eaLnBrk="1" hangingPunct="1"/>
            <a:r>
              <a:rPr lang="sr-Cyrl-CS" altLang="en-US" sz="2400" smtClean="0"/>
              <a:t>Разне метрике, зависно од проблема</a:t>
            </a:r>
          </a:p>
          <a:p>
            <a:pPr lvl="1" eaLnBrk="1" hangingPunct="1"/>
            <a:r>
              <a:rPr lang="en-GB" altLang="en-US" sz="2400" smtClean="0"/>
              <a:t>precision, recall, accuracy</a:t>
            </a:r>
          </a:p>
          <a:p>
            <a:pPr lvl="1" eaLnBrk="1" hangingPunct="1"/>
            <a:r>
              <a:rPr lang="en-GB" altLang="en-US" sz="2400" smtClean="0"/>
              <a:t>efficacy, memory requirements, complexity</a:t>
            </a:r>
          </a:p>
          <a:p>
            <a:pPr lvl="1" eaLnBrk="1" hangingPunct="1"/>
            <a:r>
              <a:rPr lang="en-GB" altLang="en-US" sz="2400" smtClean="0"/>
              <a:t>interestness, usefulness</a:t>
            </a:r>
          </a:p>
          <a:p>
            <a:pPr lvl="1" eaLnBrk="1" hangingPunct="1"/>
            <a:r>
              <a:rPr lang="en-GB" altLang="en-US" sz="2400" smtClean="0"/>
              <a:t>user-friendliness</a:t>
            </a:r>
          </a:p>
          <a:p>
            <a:pPr eaLnBrk="1" hangingPunct="1"/>
            <a:r>
              <a:rPr lang="sr-Cyrl-CS" altLang="en-US" sz="2800" smtClean="0"/>
              <a:t>Статистичка значајност резултата?</a:t>
            </a:r>
            <a:endParaRPr lang="en-GB" altLang="en-US" sz="28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z="4000" smtClean="0"/>
              <a:t>Модели истраживачког процеса</a:t>
            </a:r>
            <a:endParaRPr lang="en-GB" altLang="en-US" sz="400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sr-Cyrl-CS" altLang="en-US" smtClean="0"/>
              <a:t>секвенцијални</a:t>
            </a:r>
          </a:p>
          <a:p>
            <a:pPr lvl="1" eaLnBrk="1" hangingPunct="1"/>
            <a:r>
              <a:rPr lang="sr-Cyrl-CS" altLang="en-US" smtClean="0"/>
              <a:t> кружни</a:t>
            </a:r>
          </a:p>
          <a:p>
            <a:pPr lvl="1" eaLnBrk="1" hangingPunct="1"/>
            <a:r>
              <a:rPr lang="sr-Cyrl-CS" altLang="en-US" smtClean="0"/>
              <a:t> еволуциони</a:t>
            </a:r>
            <a:endParaRPr lang="en-GB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Секвенцијални модел</a:t>
            </a:r>
            <a:endParaRPr lang="en-GB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71488" y="1968500"/>
            <a:ext cx="8229600" cy="3886200"/>
          </a:xfrm>
        </p:spPr>
        <p:txBody>
          <a:bodyPr/>
          <a:lstStyle/>
          <a:p>
            <a:pPr eaLnBrk="1" hangingPunct="1"/>
            <a:endParaRPr lang="sr-Cyrl-CS" altLang="en-US" sz="2400" smtClean="0"/>
          </a:p>
          <a:p>
            <a:pPr eaLnBrk="1" hangingPunct="1"/>
            <a:r>
              <a:rPr lang="sr-Cyrl-CS" altLang="en-US" sz="2400" smtClean="0"/>
              <a:t>Подробна анализа области</a:t>
            </a:r>
          </a:p>
          <a:p>
            <a:pPr eaLnBrk="1" hangingPunct="1"/>
            <a:r>
              <a:rPr lang="sr-Cyrl-CS" altLang="en-US" sz="2400" smtClean="0"/>
              <a:t>Креирање теорије (модел)</a:t>
            </a:r>
          </a:p>
          <a:p>
            <a:pPr eaLnBrk="1" hangingPunct="1"/>
            <a:r>
              <a:rPr lang="sr-Cyrl-CS" altLang="en-US" sz="2400" smtClean="0"/>
              <a:t>Тестирање модела</a:t>
            </a:r>
          </a:p>
          <a:p>
            <a:pPr eaLnBrk="1" hangingPunct="1"/>
            <a:r>
              <a:rPr lang="sr-Cyrl-CS" altLang="en-US" sz="2400" smtClean="0"/>
              <a:t>Интеграција са претходним знањем и анализа у ширем контексту</a:t>
            </a:r>
          </a:p>
          <a:p>
            <a:pPr eaLnBrk="1" hangingPunct="1"/>
            <a:endParaRPr lang="sr-Cyrl-C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z="4800" smtClean="0"/>
              <a:t>Кружни модел</a:t>
            </a:r>
            <a:endParaRPr lang="en-GB" altLang="en-US" sz="4800" smtClean="0"/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490788"/>
            <a:ext cx="8355012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Еволуциони модел</a:t>
            </a:r>
            <a:endParaRPr lang="en-GB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Еволуциони модел подразмева да се и методологија мења током рада</a:t>
            </a:r>
          </a:p>
          <a:p>
            <a:pPr lvl="1" eaLnBrk="1" hangingPunct="1"/>
            <a:r>
              <a:rPr lang="sr-Cyrl-CS" altLang="en-US" sz="2400" smtClean="0"/>
              <a:t>Истраживачки циљ и подаци могу да се промене</a:t>
            </a:r>
          </a:p>
          <a:p>
            <a:pPr lvl="1" eaLnBrk="1" hangingPunct="1"/>
            <a:r>
              <a:rPr lang="sr-Cyrl-CS" altLang="en-US" sz="2400" smtClean="0"/>
              <a:t>Нови приступи, парадигме постају доступни</a:t>
            </a:r>
          </a:p>
          <a:p>
            <a:pPr lvl="1" eaLnBrk="1" hangingPunct="1"/>
            <a:r>
              <a:rPr lang="sr-Cyrl-CS" altLang="en-US" sz="2400" smtClean="0"/>
              <a:t>Нпр. доказ математичке теореме употребом рачунара (нпр. за решавање 100,000 линеарних оптимизационих проблема)</a:t>
            </a:r>
          </a:p>
          <a:p>
            <a:pPr lvl="1" eaLnBrk="1" hangingPunct="1"/>
            <a:endParaRPr lang="en-GB" altLang="en-US" sz="24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Како се истражује?</a:t>
            </a:r>
            <a:endParaRPr lang="en-GB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Примена методологије истраживања</a:t>
            </a:r>
          </a:p>
          <a:p>
            <a:pPr eaLnBrk="1" hangingPunct="1"/>
            <a:r>
              <a:rPr lang="sr-Cyrl-CS" altLang="en-US" sz="2800" smtClean="0"/>
              <a:t>Креирање хипотезе</a:t>
            </a:r>
          </a:p>
          <a:p>
            <a:pPr lvl="1" eaLnBrk="1" hangingPunct="1"/>
            <a:r>
              <a:rPr lang="sr-Cyrl-CS" altLang="en-US" sz="2400" smtClean="0"/>
              <a:t>најкреативнији део</a:t>
            </a:r>
          </a:p>
          <a:p>
            <a:pPr lvl="1" eaLnBrk="1" hangingPunct="1"/>
            <a:r>
              <a:rPr lang="sr-Cyrl-CS" altLang="en-US" sz="2400" smtClean="0"/>
              <a:t>најтежи део, нарочито у модерној науци</a:t>
            </a:r>
          </a:p>
          <a:p>
            <a:pPr eaLnBrk="1" hangingPunct="1"/>
            <a:r>
              <a:rPr lang="sr-Cyrl-CS" altLang="en-US" sz="2800" smtClean="0"/>
              <a:t>Избор одговарајуће методе/технике/алата</a:t>
            </a:r>
          </a:p>
          <a:p>
            <a:pPr lvl="1" eaLnBrk="1" hangingPunct="1"/>
            <a:r>
              <a:rPr lang="sr-Cyrl-CS" altLang="en-US" sz="2400" smtClean="0"/>
              <a:t>специфично за дату област</a:t>
            </a:r>
          </a:p>
          <a:p>
            <a:pPr lvl="1" eaLnBrk="1" hangingPunct="1"/>
            <a:r>
              <a:rPr lang="sr-Cyrl-CS" altLang="en-US" sz="2400" smtClean="0"/>
              <a:t>добро познавање области</a:t>
            </a:r>
          </a:p>
          <a:p>
            <a:pPr eaLnBrk="1" hangingPunct="1"/>
            <a:endParaRPr lang="en-GB" altLang="en-US" sz="2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Шта је наука?</a:t>
            </a:r>
            <a:endParaRPr lang="en-GB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altLang="en-US" smtClean="0"/>
          </a:p>
          <a:p>
            <a:pPr eaLnBrk="1" hangingPunct="1">
              <a:buFont typeface="Wingdings" pitchFamily="2" charset="2"/>
              <a:buNone/>
            </a:pPr>
            <a:endParaRPr lang="en-GB" altLang="en-US" smtClean="0"/>
          </a:p>
          <a:p>
            <a:pPr eaLnBrk="1" hangingPunct="1">
              <a:buFont typeface="Wingdings" pitchFamily="2" charset="2"/>
              <a:buNone/>
            </a:pPr>
            <a:endParaRPr lang="en-GB" altLang="en-US" smtClean="0"/>
          </a:p>
          <a:p>
            <a:pPr eaLnBrk="1" hangingPunct="1">
              <a:buFont typeface="Wingdings" pitchFamily="2" charset="2"/>
              <a:buNone/>
            </a:pPr>
            <a:endParaRPr lang="en-GB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sr-Cyrl-CS" altLang="en-US" sz="4400" smtClean="0"/>
              <a:t>Шта је истраживање?</a:t>
            </a:r>
            <a:endParaRPr lang="en-GB" altLang="en-US" sz="4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Научни/истраживачки метод</a:t>
            </a:r>
            <a:endParaRPr lang="en-GB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smtClean="0"/>
              <a:t>Научни метод (методологија) одређује </a:t>
            </a:r>
            <a:r>
              <a:rPr lang="sr-Cyrl-CS" altLang="en-US" sz="2400" b="1" smtClean="0"/>
              <a:t>ваљаност </a:t>
            </a:r>
            <a:r>
              <a:rPr lang="sr-Cyrl-CS" altLang="en-US" sz="2400" smtClean="0"/>
              <a:t>истраживања</a:t>
            </a:r>
          </a:p>
          <a:p>
            <a:pPr lvl="1" eaLnBrk="1" hangingPunct="1"/>
            <a:r>
              <a:rPr lang="sr-Cyrl-CS" altLang="en-US" sz="2400" smtClean="0"/>
              <a:t>да ли веријемо одређеним закључцима</a:t>
            </a:r>
            <a:endParaRPr lang="en-GB" altLang="en-US" sz="2400" smtClean="0"/>
          </a:p>
          <a:p>
            <a:pPr eaLnBrk="1" hangingPunct="1"/>
            <a:r>
              <a:rPr lang="sr-Cyrl-CS" altLang="en-US" sz="2400" smtClean="0"/>
              <a:t>Основне карактеристике</a:t>
            </a:r>
          </a:p>
          <a:p>
            <a:pPr lvl="1" eaLnBrk="1" hangingPunct="1"/>
            <a:r>
              <a:rPr lang="sr-Cyrl-CS" altLang="en-US" sz="2400" b="1" smtClean="0"/>
              <a:t>оригиналност</a:t>
            </a:r>
          </a:p>
          <a:p>
            <a:pPr lvl="1" eaLnBrk="1" hangingPunct="1"/>
            <a:r>
              <a:rPr lang="sr-Cyrl-CS" altLang="en-US" sz="2400" b="1" smtClean="0"/>
              <a:t>објективност</a:t>
            </a:r>
          </a:p>
          <a:p>
            <a:pPr lvl="1" eaLnBrk="1" hangingPunct="1"/>
            <a:r>
              <a:rPr lang="sr-Cyrl-CS" altLang="en-US" sz="2400" b="1" smtClean="0"/>
              <a:t>поновљивост</a:t>
            </a:r>
          </a:p>
          <a:p>
            <a:pPr lvl="1" eaLnBrk="1" hangingPunct="1"/>
            <a:r>
              <a:rPr lang="sr-Cyrl-CS" altLang="en-US" sz="2400" b="1" smtClean="0"/>
              <a:t>применљивост на друге контексте</a:t>
            </a:r>
          </a:p>
          <a:p>
            <a:pPr lvl="1" eaLnBrk="1" hangingPunct="1"/>
            <a:endParaRPr lang="sr-Cyrl-CS" altLang="en-US" sz="2400" b="1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Истраживање</a:t>
            </a:r>
            <a:endParaRPr lang="en-GB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b="1" smtClean="0"/>
              <a:t>Оригинално</a:t>
            </a:r>
          </a:p>
          <a:p>
            <a:pPr lvl="1" eaLnBrk="1" hangingPunct="1"/>
            <a:r>
              <a:rPr lang="sr-Cyrl-CS" altLang="en-US" sz="2400" smtClean="0"/>
              <a:t>ново решење или побољшање постојећег</a:t>
            </a:r>
          </a:p>
          <a:p>
            <a:pPr lvl="1" eaLnBrk="1" hangingPunct="1"/>
            <a:r>
              <a:rPr lang="sr-Cyrl-CS" altLang="en-US" sz="2400" smtClean="0"/>
              <a:t>идејно комбиновање постојећих решења </a:t>
            </a:r>
          </a:p>
          <a:p>
            <a:pPr lvl="1" eaLnBrk="1" hangingPunct="1"/>
            <a:r>
              <a:rPr lang="sr-Cyrl-CS" altLang="en-US" sz="2400" smtClean="0"/>
              <a:t>примена у новом контексту, на нове проблеме</a:t>
            </a:r>
          </a:p>
          <a:p>
            <a:pPr eaLnBrk="1" hangingPunct="1"/>
            <a:r>
              <a:rPr lang="sr-Cyrl-CS" altLang="en-US" sz="2800" b="1" smtClean="0"/>
              <a:t>Објективно</a:t>
            </a:r>
            <a:r>
              <a:rPr lang="sr-Cyrl-CS" altLang="en-US" sz="2800" smtClean="0"/>
              <a:t>	</a:t>
            </a:r>
          </a:p>
          <a:p>
            <a:pPr lvl="1" eaLnBrk="1" hangingPunct="1"/>
            <a:r>
              <a:rPr lang="sr-Cyrl-CS" altLang="en-US" sz="2400" smtClean="0"/>
              <a:t>вредновање и евалуација резултата је фер и резултати су представљени баш онаквим какви јесу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Истраживање</a:t>
            </a:r>
            <a:endParaRPr lang="en-GB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CS" altLang="en-US" sz="2800" b="1" smtClean="0"/>
              <a:t>Поновљиво</a:t>
            </a:r>
          </a:p>
          <a:p>
            <a:pPr lvl="1" eaLnBrk="1" hangingPunct="1"/>
            <a:r>
              <a:rPr lang="sr-Cyrl-CS" altLang="en-US" sz="2400" smtClean="0"/>
              <a:t>методологија мора да буде позната тако да се експеримент може поновити и резултати проверити</a:t>
            </a:r>
          </a:p>
          <a:p>
            <a:pPr eaLnBrk="1" hangingPunct="1"/>
            <a:r>
              <a:rPr lang="sr-Cyrl-CS" altLang="en-US" sz="2800" b="1" smtClean="0"/>
              <a:t>Применљиво на друге проблеме</a:t>
            </a:r>
          </a:p>
          <a:p>
            <a:pPr lvl="1" eaLnBrk="1" hangingPunct="1"/>
            <a:r>
              <a:rPr lang="sr-Cyrl-CS" altLang="en-US" sz="2400" smtClean="0"/>
              <a:t>генерализација и апстракција</a:t>
            </a:r>
            <a:endParaRPr lang="en-GB" altLang="en-US" sz="24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Захвалница</a:t>
            </a:r>
            <a:endParaRPr lang="en-GB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sr-Cyrl-CS" altLang="en-US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sr-Cyrl-CS" altLang="en-US" sz="2800" smtClean="0"/>
              <a:t>Садржај који је укључен у ову презентацију је преузет из наставних материјала за предмет „Методологија научног и стручног рада“ на Математичком факултету Универзитета у Београду, који је припремио проф. др Горан Ненедић.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sr-Cyrl-CS" altLang="en-US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sr-Cyrl-CS" altLang="en-US" sz="2800" smtClean="0"/>
              <a:t>Захваљујем се Горану Ненадићу на помоћи.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Наука</a:t>
            </a:r>
            <a:endParaRPr lang="en-GB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b="1" smtClean="0"/>
              <a:t>Наука</a:t>
            </a:r>
            <a:r>
              <a:rPr lang="en-GB" altLang="en-US" sz="2400" smtClean="0"/>
              <a:t> (</a:t>
            </a:r>
            <a:r>
              <a:rPr lang="en-GB" altLang="en-US" sz="2400" smtClean="0">
                <a:hlinkClick r:id="rId2" tooltip="Латински језик"/>
              </a:rPr>
              <a:t>лат</a:t>
            </a:r>
            <a:r>
              <a:rPr lang="en-GB" altLang="en-US" sz="2400" smtClean="0"/>
              <a:t>: </a:t>
            </a:r>
            <a:r>
              <a:rPr lang="en-GB" altLang="en-US" sz="2400" i="1" smtClean="0"/>
              <a:t>scientia</a:t>
            </a:r>
            <a:r>
              <a:rPr lang="en-GB" altLang="en-US" sz="2400" smtClean="0"/>
              <a:t> - знање; грчки: "episteme"; француски и енглески: "science"; italijanski: "scienza"; немачки: "Wissenschaft") је скуп свих методички сакупљених и систематски сређених знања, како општих тако и оних у неком специфичном подручју или аспекту стварности. </a:t>
            </a:r>
            <a:endParaRPr lang="sr-Cyrl-C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Наука је јединство открића и доказа, метода и система, истраживања и излагања.</a:t>
            </a:r>
            <a:endParaRPr lang="sr-Cyrl-C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Наука је објективно, логички аргументовано и систематизовано знање о законитостима, чињеницама, узроцима и појавама у стварности, стечено и проверено егзактним посматрањем, поновљивим експериментом и ваљаним размишљањем.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Истраживање</a:t>
            </a:r>
            <a:endParaRPr lang="en-GB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b="1" smtClean="0"/>
              <a:t>Научно истраживање</a:t>
            </a:r>
            <a:r>
              <a:rPr lang="en-GB" altLang="en-US" sz="2400" smtClean="0"/>
              <a:t> је </a:t>
            </a:r>
            <a:r>
              <a:rPr lang="en-GB" altLang="en-US" sz="2400" smtClean="0">
                <a:hlinkClick r:id="rId2" tooltip="Систем"/>
              </a:rPr>
              <a:t>систематско</a:t>
            </a:r>
            <a:r>
              <a:rPr lang="en-GB" altLang="en-US" sz="2400" smtClean="0"/>
              <a:t>, планско и објективно испитивање неког </a:t>
            </a:r>
            <a:r>
              <a:rPr lang="en-GB" altLang="en-US" sz="2400" smtClean="0">
                <a:hlinkClick r:id="rId3" tooltip="Проблем"/>
              </a:rPr>
              <a:t>проблема</a:t>
            </a:r>
            <a:r>
              <a:rPr lang="en-GB" altLang="en-US" sz="2400" smtClean="0"/>
              <a:t>, према одређеним </a:t>
            </a:r>
            <a:r>
              <a:rPr lang="en-GB" altLang="en-US" sz="2400" smtClean="0">
                <a:hlinkClick r:id="rId4" tooltip="Метод"/>
              </a:rPr>
              <a:t>методолошким</a:t>
            </a:r>
            <a:r>
              <a:rPr lang="en-GB" altLang="en-US" sz="2400" smtClean="0"/>
              <a:t> правилима, чија је сврха да се пружи поуздан и прецизан </a:t>
            </a:r>
            <a:r>
              <a:rPr lang="en-GB" altLang="en-US" sz="2400" smtClean="0">
                <a:hlinkClick r:id="rId5" tooltip="Одговор (чланак још није написан)"/>
              </a:rPr>
              <a:t>одговор</a:t>
            </a:r>
            <a:r>
              <a:rPr lang="en-GB" altLang="en-US" sz="2400" smtClean="0"/>
              <a:t> на </a:t>
            </a:r>
            <a:r>
              <a:rPr lang="en-GB" altLang="en-US" sz="2400" b="1" smtClean="0"/>
              <a:t>унапред постављено питање</a:t>
            </a:r>
            <a:r>
              <a:rPr lang="en-GB" altLang="en-US" sz="2400" smtClean="0"/>
              <a:t>. </a:t>
            </a:r>
            <a:endParaRPr lang="sr-Cyrl-C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Свако научно истраживање има више међусобно логично повезаних фаза. Истраживање започиње формулацијом </a:t>
            </a:r>
            <a:r>
              <a:rPr lang="en-GB" altLang="en-US" sz="2400" smtClean="0">
                <a:hlinkClick r:id="rId3" tooltip="Проблем"/>
              </a:rPr>
              <a:t>проблема</a:t>
            </a:r>
            <a:r>
              <a:rPr lang="en-GB" altLang="en-US" sz="2400" smtClean="0"/>
              <a:t> и циља </a:t>
            </a:r>
            <a:r>
              <a:rPr lang="en-GB" altLang="en-US" sz="2400" b="1" smtClean="0"/>
              <a:t>истраживања</a:t>
            </a:r>
            <a:r>
              <a:rPr lang="en-GB" altLang="en-US" sz="2400" smtClean="0"/>
              <a:t>, дефинисањем основних варијабли, хипотеза, избора узорка, као и </a:t>
            </a:r>
            <a:r>
              <a:rPr lang="en-GB" altLang="en-US" sz="2400" smtClean="0">
                <a:hlinkClick r:id="rId6" tooltip="Метода (чланак још није написан)"/>
              </a:rPr>
              <a:t>метода</a:t>
            </a:r>
            <a:r>
              <a:rPr lang="en-GB" altLang="en-US" sz="2400" smtClean="0"/>
              <a:t> и техника </a:t>
            </a:r>
            <a:r>
              <a:rPr lang="en-GB" altLang="en-US" sz="2400" b="1" smtClean="0"/>
              <a:t>истраживања</a:t>
            </a:r>
            <a:r>
              <a:rPr lang="en-GB" altLang="en-US" sz="2400" smtClean="0"/>
              <a:t>. </a:t>
            </a:r>
            <a:endParaRPr lang="sr-Cyrl-CS" altLang="en-US" sz="2400" smtClean="0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220663" y="6135688"/>
            <a:ext cx="4587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GB" altLang="en-US" sz="1800"/>
              <a:t>http://sr.wikipedia.org/wiki/</a:t>
            </a:r>
            <a:r>
              <a:rPr lang="sr-Cyrl-CS" altLang="en-US" sz="1800"/>
              <a:t>Истраживање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Истраживање</a:t>
            </a:r>
            <a:endParaRPr lang="en-GB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smtClean="0"/>
              <a:t>Крајњи резултат научног </a:t>
            </a:r>
            <a:r>
              <a:rPr lang="en-GB" altLang="en-US" sz="2400" b="1" smtClean="0"/>
              <a:t>истраживања</a:t>
            </a:r>
            <a:r>
              <a:rPr lang="en-GB" altLang="en-US" sz="2400" smtClean="0"/>
              <a:t> је писани научни рад, чланак или монографија, у којем се на прегледан, обухватан, концизан и прецизан начин саопштавају резултати </a:t>
            </a:r>
            <a:r>
              <a:rPr lang="en-GB" altLang="en-US" sz="2400" b="1" smtClean="0"/>
              <a:t>истраживања</a:t>
            </a:r>
            <a:r>
              <a:rPr lang="en-GB" altLang="en-US" sz="2400" smtClean="0"/>
              <a:t> и дају објашњења истраживане појаве. </a:t>
            </a:r>
            <a:endParaRPr lang="sr-Cyrl-CS" altLang="en-US" sz="2400" smtClean="0"/>
          </a:p>
          <a:p>
            <a:pPr lvl="1" eaLnBrk="1" hangingPunct="1"/>
            <a:r>
              <a:rPr lang="sr-Cyrl-CS" altLang="en-US" sz="2000" smtClean="0"/>
              <a:t>софтвер? платформа? подаци? </a:t>
            </a:r>
            <a:endParaRPr lang="en-GB" altLang="en-US" sz="2000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0663" y="6135688"/>
            <a:ext cx="4587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GB" altLang="en-US" sz="1800"/>
              <a:t>http://sr.wikipedia.org/wiki/</a:t>
            </a:r>
            <a:r>
              <a:rPr lang="sr-Cyrl-CS" altLang="en-US" sz="1800"/>
              <a:t>Истраживање</a:t>
            </a:r>
            <a:endParaRPr lang="en-GB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57263" eaLnBrk="1" hangingPunct="1"/>
            <a:r>
              <a:rPr lang="sr-Latn-CS" altLang="en-US" sz="3600" smtClean="0"/>
              <a:t>Research</a:t>
            </a:r>
            <a:endParaRPr lang="en-GB" altLang="en-US" sz="3600" smtClean="0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xfrm>
            <a:off x="536575" y="1925638"/>
            <a:ext cx="7543800" cy="3332162"/>
          </a:xfrm>
        </p:spPr>
        <p:txBody>
          <a:bodyPr/>
          <a:lstStyle/>
          <a:p>
            <a:pPr marL="450850" indent="-450850" defTabSz="957263" eaLnBrk="1" hangingPunct="1">
              <a:lnSpc>
                <a:spcPct val="80000"/>
              </a:lnSpc>
            </a:pPr>
            <a:endParaRPr lang="sr-Cyrl-CS" altLang="en-US" sz="2800" smtClean="0"/>
          </a:p>
          <a:p>
            <a:pPr marL="450850" indent="-450850" defTabSz="957263" eaLnBrk="1" hangingPunct="1">
              <a:lnSpc>
                <a:spcPct val="80000"/>
              </a:lnSpc>
            </a:pPr>
            <a:endParaRPr lang="sr-Cyrl-CS" altLang="en-US" sz="2800" smtClean="0"/>
          </a:p>
          <a:p>
            <a:pPr marL="450850" indent="-450850" defTabSz="957263" eaLnBrk="1" hangingPunct="1">
              <a:lnSpc>
                <a:spcPct val="80000"/>
              </a:lnSpc>
            </a:pPr>
            <a:endParaRPr lang="sr-Cyrl-CS" altLang="en-US" sz="2800" smtClean="0"/>
          </a:p>
          <a:p>
            <a:pPr marL="450850" indent="-450850" defTabSz="957263" eaLnBrk="1" hangingPunct="1">
              <a:lnSpc>
                <a:spcPct val="80000"/>
              </a:lnSpc>
            </a:pPr>
            <a:endParaRPr lang="sr-Cyrl-CS" altLang="en-US" sz="2800" smtClean="0"/>
          </a:p>
          <a:p>
            <a:pPr marL="450850" indent="-450850" defTabSz="957263" eaLnBrk="1" hangingPunct="1">
              <a:lnSpc>
                <a:spcPct val="80000"/>
              </a:lnSpc>
            </a:pPr>
            <a:endParaRPr lang="sr-Cyrl-CS" altLang="en-US" sz="2800" smtClean="0"/>
          </a:p>
          <a:p>
            <a:pPr marL="450850" indent="-450850" defTabSz="957263" eaLnBrk="1" hangingPunct="1">
              <a:lnSpc>
                <a:spcPct val="80000"/>
              </a:lnSpc>
            </a:pPr>
            <a:endParaRPr lang="sr-Cyrl-CS" altLang="en-US" sz="2800" smtClean="0"/>
          </a:p>
          <a:p>
            <a:pPr marL="450850" indent="-450850" defTabSz="957263" eaLnBrk="1" hangingPunct="1">
              <a:lnSpc>
                <a:spcPct val="80000"/>
              </a:lnSpc>
            </a:pPr>
            <a:endParaRPr lang="sr-Cyrl-CS" altLang="en-US" sz="2800" smtClean="0"/>
          </a:p>
          <a:p>
            <a:pPr marL="450850" indent="-450850" defTabSz="957263" eaLnBrk="1" hangingPunct="1">
              <a:lnSpc>
                <a:spcPct val="80000"/>
              </a:lnSpc>
            </a:pPr>
            <a:endParaRPr lang="sr-Cyrl-CS" altLang="en-US" sz="2800" smtClean="0"/>
          </a:p>
          <a:p>
            <a:pPr marL="450850" indent="-450850" defTabSz="957263" eaLnBrk="1" hangingPunct="1">
              <a:lnSpc>
                <a:spcPct val="80000"/>
              </a:lnSpc>
            </a:pPr>
            <a:endParaRPr lang="sr-Cyrl-CS" altLang="en-US" sz="2800" smtClean="0"/>
          </a:p>
          <a:p>
            <a:pPr marL="450850" indent="-450850" defTabSz="957263" eaLnBrk="1" hangingPunct="1">
              <a:lnSpc>
                <a:spcPct val="80000"/>
              </a:lnSpc>
            </a:pPr>
            <a:r>
              <a:rPr lang="sr-Cyrl-CS" altLang="en-US" sz="2800" smtClean="0"/>
              <a:t>Упореди са дефиницијом на српском</a:t>
            </a:r>
          </a:p>
        </p:txBody>
      </p:sp>
      <p:pic>
        <p:nvPicPr>
          <p:cNvPr id="17412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611313"/>
            <a:ext cx="872172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Резултати научног рада</a:t>
            </a:r>
            <a:endParaRPr lang="en-GB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CS" altLang="en-US" sz="2800" b="1" smtClean="0"/>
              <a:t>Научни рад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Теорија, закључак, запажање, објашњење, ... 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Методологија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Софтвер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База података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Подаци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Коментари</a:t>
            </a:r>
          </a:p>
          <a:p>
            <a:pPr eaLnBrk="1" hangingPunct="1">
              <a:lnSpc>
                <a:spcPct val="90000"/>
              </a:lnSpc>
            </a:pPr>
            <a:r>
              <a:rPr lang="sr-Cyrl-CS" altLang="en-US" sz="2800" smtClean="0"/>
              <a:t>...</a:t>
            </a:r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CS" altLang="en-US" smtClean="0"/>
              <a:t>Знање</a:t>
            </a:r>
            <a:endParaRPr lang="en-GB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B53B4F2-75AC-450C-A336-744B6D4DC2A6}" type="slidenum">
              <a:rPr lang="en-GB" altLang="en-US" sz="1200">
                <a:latin typeface="Arial Black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 sz="1200">
              <a:latin typeface="Arial Black" pitchFamily="34" charset="0"/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601788"/>
            <a:ext cx="8850312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3648075"/>
            <a:ext cx="868045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6795</TotalTime>
  <Words>951</Words>
  <Application>Microsoft Office PowerPoint</Application>
  <PresentationFormat>On-screen Show (4:3)</PresentationFormat>
  <Paragraphs>206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Watermark</vt:lpstr>
      <vt:lpstr>Примјена рачунара у биологији</vt:lpstr>
      <vt:lpstr> </vt:lpstr>
      <vt:lpstr>Шта је наука?</vt:lpstr>
      <vt:lpstr>Наука</vt:lpstr>
      <vt:lpstr>Истраживање</vt:lpstr>
      <vt:lpstr>Истраживање</vt:lpstr>
      <vt:lpstr>Research</vt:lpstr>
      <vt:lpstr>Резултати научног рада</vt:lpstr>
      <vt:lpstr>Знање</vt:lpstr>
      <vt:lpstr>Теорија</vt:lpstr>
      <vt:lpstr>Научни/истраживачки метод</vt:lpstr>
      <vt:lpstr>Научни/истраживачки метод</vt:lpstr>
      <vt:lpstr>Научни/истраживачки метод</vt:lpstr>
      <vt:lpstr>Оригиналност истраживања</vt:lpstr>
      <vt:lpstr>Објективност истраживања</vt:lpstr>
      <vt:lpstr>Истраживачке методе</vt:lpstr>
      <vt:lpstr>Истраживачке методе</vt:lpstr>
      <vt:lpstr>Типови истраживања</vt:lpstr>
      <vt:lpstr>Типови истраживања</vt:lpstr>
      <vt:lpstr>Типови истраживања</vt:lpstr>
      <vt:lpstr>Основни елементи истраживања</vt:lpstr>
      <vt:lpstr>Хипотеза</vt:lpstr>
      <vt:lpstr>Експеримент</vt:lpstr>
      <vt:lpstr>Вредновање резултата</vt:lpstr>
      <vt:lpstr>Модели истраживачког процеса</vt:lpstr>
      <vt:lpstr>Секвенцијални модел</vt:lpstr>
      <vt:lpstr>Кружни модел</vt:lpstr>
      <vt:lpstr>Еволуциони модел</vt:lpstr>
      <vt:lpstr>Како се истражује?</vt:lpstr>
      <vt:lpstr>Научни/истраживачки метод</vt:lpstr>
      <vt:lpstr>Истраживање</vt:lpstr>
      <vt:lpstr>Истраживање</vt:lpstr>
      <vt:lpstr>Захвалница</vt:lpstr>
    </vt:vector>
  </TitlesOfParts>
  <Company>UMIST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3</dc:title>
  <dc:creator>Liping Zhao</dc:creator>
  <cp:lastModifiedBy>Vladimir Filipovic</cp:lastModifiedBy>
  <cp:revision>1321</cp:revision>
  <cp:lastPrinted>1998-10-01T09:58:48Z</cp:lastPrinted>
  <dcterms:created xsi:type="dcterms:W3CDTF">1998-09-22T02:26:50Z</dcterms:created>
  <dcterms:modified xsi:type="dcterms:W3CDTF">2016-02-23T21:12:41Z</dcterms:modified>
</cp:coreProperties>
</file>