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41"/>
  </p:notesMasterIdLst>
  <p:handoutMasterIdLst>
    <p:handoutMasterId r:id="rId42"/>
  </p:handoutMasterIdLst>
  <p:sldIdLst>
    <p:sldId id="593" r:id="rId2"/>
    <p:sldId id="269" r:id="rId3"/>
    <p:sldId id="457" r:id="rId4"/>
    <p:sldId id="455" r:id="rId5"/>
    <p:sldId id="510" r:id="rId6"/>
    <p:sldId id="458" r:id="rId7"/>
    <p:sldId id="460" r:id="rId8"/>
    <p:sldId id="507" r:id="rId9"/>
    <p:sldId id="508" r:id="rId10"/>
    <p:sldId id="511" r:id="rId11"/>
    <p:sldId id="579" r:id="rId12"/>
    <p:sldId id="586" r:id="rId13"/>
    <p:sldId id="588" r:id="rId14"/>
    <p:sldId id="589" r:id="rId15"/>
    <p:sldId id="590" r:id="rId16"/>
    <p:sldId id="494" r:id="rId17"/>
    <p:sldId id="496" r:id="rId18"/>
    <p:sldId id="497" r:id="rId19"/>
    <p:sldId id="498" r:id="rId20"/>
    <p:sldId id="499" r:id="rId21"/>
    <p:sldId id="500" r:id="rId22"/>
    <p:sldId id="501" r:id="rId23"/>
    <p:sldId id="503" r:id="rId24"/>
    <p:sldId id="512" r:id="rId25"/>
    <p:sldId id="504" r:id="rId26"/>
    <p:sldId id="513" r:id="rId27"/>
    <p:sldId id="514" r:id="rId28"/>
    <p:sldId id="515" r:id="rId29"/>
    <p:sldId id="516" r:id="rId30"/>
    <p:sldId id="517" r:id="rId31"/>
    <p:sldId id="506" r:id="rId32"/>
    <p:sldId id="573" r:id="rId33"/>
    <p:sldId id="519" r:id="rId34"/>
    <p:sldId id="520" r:id="rId35"/>
    <p:sldId id="580" r:id="rId36"/>
    <p:sldId id="584" r:id="rId37"/>
    <p:sldId id="518" r:id="rId38"/>
    <p:sldId id="585" r:id="rId39"/>
    <p:sldId id="591" r:id="rId40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FF0FF4ED-C47A-4D37-B580-D281597734B3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D8882E4-F200-457C-A584-B62DE9B3B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1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6950" y="766763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858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113153A-5A98-42CB-A436-91CC7E30271C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48" tIns="47573" rIns="95148" bIns="47573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2CC7233-1E41-473D-A27B-38B37722E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218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532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09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1C4732C-C83C-4DE1-8760-5C567F0F932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933575"/>
          </a:xfrm>
        </p:spPr>
        <p:txBody>
          <a:bodyPr anchor="b"/>
          <a:lstStyle>
            <a:lvl1pPr algn="r">
              <a:defRPr sz="6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505200"/>
            <a:ext cx="676592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A0A2F476-E276-4652-BE17-17E4FE6267DD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8743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3791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692150"/>
            <a:ext cx="21717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3627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4440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2373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6562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54658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1875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543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65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7029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54387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b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686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5313" y="260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="0" smtClean="0">
                <a:solidFill>
                  <a:srgbClr val="000000"/>
                </a:solidFill>
                <a:latin typeface="Arial" pitchFamily="34" charset="0"/>
              </a:rPr>
              <a:t>vladaf@matf.bg.ac.rs</a:t>
            </a:r>
            <a:endParaRPr lang="sr-Latn-CS" altLang="en-US" sz="1000" b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8615017" y="259477"/>
            <a:ext cx="5309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 </a:t>
            </a:r>
            <a:fld id="{54824E6F-F59A-4CD8-AE48-E2E4DEE4584A}" type="slidenum">
              <a:rPr lang="en-US" altLang="en-US" sz="1000" b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sr-Latn-CS" altLang="en-US" sz="1000" b="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/</a:t>
            </a:r>
            <a:r>
              <a:rPr lang="sr-Cyrl-RS" altLang="en-US" sz="1000" b="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39</a:t>
            </a:r>
            <a:endParaRPr lang="en-US" altLang="en-US" sz="1000" b="0" dirty="0" smtClean="0">
              <a:solidFill>
                <a:srgbClr val="003399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link.com/?vGPkhu7VeA" TargetMode="External"/><Relationship Id="rId2" Type="http://schemas.openxmlformats.org/officeDocument/2006/relationships/hyperlink" Target="http://tinylink.com/?epHuLuq60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widom/paper-writing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Cyrl-CS" altLang="en-US" sz="4600" smtClean="0"/>
              <a:t>Писање научних </a:t>
            </a:r>
            <a:br>
              <a:rPr lang="sr-Cyrl-CS" altLang="en-US" sz="4600" smtClean="0"/>
            </a:br>
            <a:r>
              <a:rPr lang="sr-Cyrl-CS" altLang="en-US" sz="4600" smtClean="0"/>
              <a:t>радова</a:t>
            </a:r>
            <a:endParaRPr lang="en-GB" altLang="en-US" sz="460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Кораци при писању рада</a:t>
            </a:r>
            <a:endParaRPr lang="en-GB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[[</a:t>
            </a:r>
            <a:r>
              <a:rPr lang="sr-Cyrl-CS" altLang="en-US" sz="2800" smtClean="0"/>
              <a:t>Урадити истраживање!</a:t>
            </a:r>
            <a:r>
              <a:rPr lang="en-GB" altLang="en-US" sz="2800" smtClean="0"/>
              <a:t>]]</a:t>
            </a:r>
          </a:p>
          <a:p>
            <a:pPr eaLnBrk="1" hangingPunct="1"/>
            <a:r>
              <a:rPr lang="sr-Cyrl-CS" altLang="en-US" sz="2800" smtClean="0"/>
              <a:t>Појаснити тему и циљеве</a:t>
            </a:r>
          </a:p>
          <a:p>
            <a:pPr eaLnBrk="1" hangingPunct="1"/>
            <a:r>
              <a:rPr lang="sr-Cyrl-CS" altLang="en-US" sz="2800" smtClean="0"/>
              <a:t>Изабрати циљну групу и место објављивања</a:t>
            </a:r>
          </a:p>
          <a:p>
            <a:pPr eaLnBrk="1" hangingPunct="1"/>
            <a:r>
              <a:rPr lang="sr-Cyrl-CS" altLang="en-US" sz="2800" smtClean="0"/>
              <a:t>Одредити тип рада</a:t>
            </a:r>
          </a:p>
          <a:p>
            <a:pPr eaLnBrk="1" hangingPunct="1"/>
            <a:r>
              <a:rPr lang="sr-Cyrl-CS" altLang="en-US" sz="2800" smtClean="0"/>
              <a:t>Наћи добре изворе података (литература, подаци, итд) </a:t>
            </a:r>
          </a:p>
          <a:p>
            <a:pPr lvl="1" eaLnBrk="1" hangingPunct="1"/>
            <a:r>
              <a:rPr lang="sr-Cyrl-CS" altLang="en-US" sz="2400" smtClean="0"/>
              <a:t>доступни, релевантни, ажурирани, поуздани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језик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Специфична терминологија</a:t>
            </a:r>
          </a:p>
          <a:p>
            <a:pPr lvl="1" eaLnBrk="1" hangingPunct="1"/>
            <a:r>
              <a:rPr lang="sr-Cyrl-CS" altLang="en-US" sz="2400" b="1" smtClean="0"/>
              <a:t>терминолошки речници</a:t>
            </a:r>
            <a:r>
              <a:rPr lang="sr-Cyrl-CS" altLang="en-US" sz="2400" smtClean="0"/>
              <a:t>, глосари, дефиниције</a:t>
            </a:r>
          </a:p>
          <a:p>
            <a:pPr lvl="1" eaLnBrk="1" hangingPunct="1"/>
            <a:r>
              <a:rPr lang="sr-Cyrl-CS" altLang="en-US" sz="2400" smtClean="0"/>
              <a:t>морају се познавати, градити и обнављати</a:t>
            </a:r>
            <a:endParaRPr lang="en-GB" altLang="en-US" sz="2400" smtClean="0"/>
          </a:p>
          <a:p>
            <a:pPr lvl="1" eaLnBrk="1" hangingPunct="1"/>
            <a:r>
              <a:rPr lang="sr-Cyrl-CS" altLang="en-US" sz="2400" smtClean="0"/>
              <a:t>често комплексни сложени термини, угњеждене релације, номинализација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/>
              <a:t>[natural language] processing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smtClean="0"/>
              <a:t>    natural [language processing]	</a:t>
            </a:r>
            <a:endParaRPr lang="sr-Cyrl-CS" altLang="en-US" sz="2400" smtClean="0"/>
          </a:p>
          <a:p>
            <a:pPr lvl="1" eaLnBrk="1" hangingPunct="1"/>
            <a:r>
              <a:rPr lang="sr-Cyrl-CS" altLang="en-US" sz="2400" smtClean="0"/>
              <a:t>увести све скраћенице</a:t>
            </a:r>
            <a:r>
              <a:rPr lang="en-GB" altLang="en-US" sz="2400" smtClean="0"/>
              <a:t>, </a:t>
            </a:r>
            <a:r>
              <a:rPr lang="sr-Cyrl-CS" altLang="en-US" sz="2400" smtClean="0"/>
              <a:t>избегавати сувопарност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језик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Појмови, концепти, термини морају бити јасно уведени, дефинисани и конзистентни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избегавати вишезначне и “фази” термине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избегавати непотребне синониме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Увести и користити јасну и конзистентну нотацију</a:t>
            </a:r>
            <a:endParaRPr lang="en-GB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Докази, методологија и евалуација морају бити пажљиво представљени – од тога зависи колико ће рад бити “озбиљно” прихваћен</a:t>
            </a:r>
            <a:endParaRPr lang="en-GB" altLang="en-US" sz="280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језик</a:t>
            </a:r>
            <a:endParaRPr lang="en-GB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Конзистентност у писању</a:t>
            </a:r>
          </a:p>
          <a:p>
            <a:pPr lvl="1" eaLnBrk="1" hangingPunct="1"/>
            <a:r>
              <a:rPr lang="sr-Cyrl-CS" altLang="en-US" sz="2400" smtClean="0"/>
              <a:t>често у пасиву (</a:t>
            </a:r>
            <a:r>
              <a:rPr lang="en-GB" altLang="en-US" sz="2400" smtClean="0"/>
              <a:t>The system has been implemented</a:t>
            </a:r>
            <a:r>
              <a:rPr lang="sr-Cyrl-CS" altLang="en-US" sz="2400" smtClean="0"/>
              <a:t> уместо </a:t>
            </a:r>
            <a:r>
              <a:rPr lang="en-GB" altLang="en-US" sz="2400" smtClean="0"/>
              <a:t>We have implemented the system)</a:t>
            </a:r>
            <a:endParaRPr lang="sr-Cyrl-CS" altLang="en-US" sz="2400" smtClean="0"/>
          </a:p>
          <a:p>
            <a:pPr lvl="1" eaLnBrk="1" hangingPunct="1"/>
            <a:r>
              <a:rPr lang="sr-Cyrl-CS" altLang="en-US" sz="2400" smtClean="0"/>
              <a:t>актив - или у првом лицу једнине или множине</a:t>
            </a:r>
          </a:p>
          <a:p>
            <a:pPr lvl="1" eaLnBrk="1" hangingPunct="1"/>
            <a:r>
              <a:rPr lang="sr-Cyrl-CS" altLang="en-US" sz="2400" smtClean="0"/>
              <a:t>кратке реченице: једна реченица – једна порука</a:t>
            </a:r>
            <a:endParaRPr lang="en-GB" altLang="en-US" sz="2400" smtClean="0"/>
          </a:p>
          <a:p>
            <a:pPr eaLnBrk="1" hangingPunct="1"/>
            <a:r>
              <a:rPr lang="sr-Cyrl-CS" altLang="en-US" sz="2400" smtClean="0"/>
              <a:t>Стил често највише зависи од аутора!</a:t>
            </a:r>
            <a:endParaRPr lang="en-GB" altLang="en-US" sz="240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језик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Избегавати неодређеност у закључцима</a:t>
            </a:r>
          </a:p>
          <a:p>
            <a:pPr lvl="1" eaLnBrk="1" hangingPunct="1"/>
            <a:r>
              <a:rPr lang="en-GB" altLang="en-US" smtClean="0"/>
              <a:t>These results may suggest that there could be a link… </a:t>
            </a:r>
            <a:endParaRPr lang="en-GB" altLang="en-US" sz="2400" smtClean="0"/>
          </a:p>
          <a:p>
            <a:pPr eaLnBrk="1" hangingPunct="1"/>
            <a:r>
              <a:rPr lang="sr-Cyrl-CS" altLang="en-US" sz="2800" smtClean="0"/>
              <a:t>Сва тврђења и закључци морају бити једнозначни</a:t>
            </a:r>
          </a:p>
          <a:p>
            <a:pPr lvl="1" eaLnBrk="1" hangingPunct="1"/>
            <a:r>
              <a:rPr lang="sr-Cyrl-CS" altLang="en-US" sz="2400" smtClean="0"/>
              <a:t>“</a:t>
            </a:r>
            <a:r>
              <a:rPr lang="en-GB" altLang="en-US" sz="2400" smtClean="0"/>
              <a:t>Results suggest that there may be …</a:t>
            </a:r>
            <a:r>
              <a:rPr lang="sr-Cyrl-CS" altLang="en-US" sz="2400" smtClean="0"/>
              <a:t>”</a:t>
            </a:r>
            <a:endParaRPr lang="en-GB" altLang="en-US" sz="24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Шта рад треба да садржи?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Јасно дефинисану тему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Циљ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Очекиване резултате (хипотеза)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Употребљену методологију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Резултате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Дискусију резултата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Даљи рад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Литературу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Типична структура рада</a:t>
            </a:r>
            <a:endParaRPr lang="en-GB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Title and authors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Abstract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Introduction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Body of the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smtClean="0"/>
              <a:t>Methodology, Experiments, Results</a:t>
            </a:r>
            <a:r>
              <a:rPr lang="sr-Cyrl-CS" altLang="en-US" sz="2400" smtClean="0"/>
              <a:t>, </a:t>
            </a:r>
            <a:r>
              <a:rPr lang="en-GB" altLang="en-US" sz="2400" smtClean="0"/>
              <a:t>Discussions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Summary and Future Work </a:t>
            </a:r>
            <a:endParaRPr lang="sr-Cyrl-C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Acknowledgements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List of references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Supplementary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Наслов рада</a:t>
            </a:r>
            <a:endParaRPr lang="en-GB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Фокусиран на проблем или закључак истраживања, али и мало општији контекст (област)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циљ: да привуче ширу публику</a:t>
            </a: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Користит</a:t>
            </a:r>
            <a:r>
              <a:rPr lang="en-GB" altLang="en-US" sz="2400" smtClean="0"/>
              <a:t>e</a:t>
            </a:r>
            <a:r>
              <a:rPr lang="sr-Cyrl-CS" altLang="en-US" sz="2400" smtClean="0"/>
              <a:t> главне термине и концепте који се у раду употребљавају, оне које бисте ви користили ако бисте тражили рад на Интернету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фразе које описују дистинктивне карактерстике истраживања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Наслов треба да је што краћи, без скраћеница (осим оних које су у најширој употреби, нпр. </a:t>
            </a:r>
            <a:r>
              <a:rPr lang="en-GB" altLang="en-US" sz="2400" smtClean="0"/>
              <a:t>WWW</a:t>
            </a:r>
            <a:r>
              <a:rPr lang="sr-Cyrl-CS" altLang="en-US" sz="2400" smtClean="0"/>
              <a:t>)</a:t>
            </a:r>
            <a:r>
              <a:rPr lang="en-GB" altLang="en-US" sz="2400" smtClean="0"/>
              <a:t> </a:t>
            </a: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Избегавајте речи као </a:t>
            </a:r>
            <a:r>
              <a:rPr lang="en-GB" altLang="en-US" sz="2400" smtClean="0"/>
              <a:t>‘novel’</a:t>
            </a:r>
            <a:r>
              <a:rPr lang="sr-Cyrl-CS" altLang="en-US" sz="2400" smtClean="0"/>
              <a:t> или </a:t>
            </a:r>
            <a:r>
              <a:rPr lang="en-GB" altLang="en-US" sz="2400" smtClean="0"/>
              <a:t>‘very efficient’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Аутори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Особе које су дале </a:t>
            </a:r>
            <a:r>
              <a:rPr lang="sr-Cyrl-CS" altLang="en-US" sz="2400" b="1" smtClean="0"/>
              <a:t>интелектуални</a:t>
            </a:r>
            <a:r>
              <a:rPr lang="sr-Cyrl-CS" altLang="en-US" sz="2400" smtClean="0"/>
              <a:t> </a:t>
            </a:r>
            <a:r>
              <a:rPr lang="sr-Cyrl-CS" altLang="en-US" sz="2400" b="1" smtClean="0"/>
              <a:t>допринос</a:t>
            </a:r>
            <a:r>
              <a:rPr lang="sr-Cyrl-CS" altLang="en-US" sz="2400" smtClean="0"/>
              <a:t> истраживањима која су приказана у чланку</a:t>
            </a:r>
            <a:r>
              <a:rPr lang="en-GB" altLang="en-US" sz="2400" smtClean="0"/>
              <a:t> </a:t>
            </a:r>
            <a:endParaRPr lang="sr-Cyrl-C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Али не оне на чијим се претходним доприносима прави текући рад (референце)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Али не оне које су нпр. финансијски помогле рад (спонзори)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Интелектуални допринос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Конципирање истраживања, управљање и надгледање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Прикупљање, анализа, евалуација и интерпретација резултата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Израда и примена методологије (укључујући програмирање)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Скицирање и писање рада, преправке текста (али не језичке или слагања текста)</a:t>
            </a:r>
            <a:r>
              <a:rPr lang="en-GB" alt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Многи издавачи траже да се експлицитно наведу доприноси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533400" y="1733550"/>
            <a:ext cx="80772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CS" altLang="en-US" sz="4800" b="0">
                <a:latin typeface="Comic Sans MS" pitchFamily="66" charset="0"/>
              </a:rPr>
              <a:t>Научни и стручни радови</a:t>
            </a:r>
            <a:endParaRPr kumimoji="1" lang="en-GB" altLang="en-US" sz="48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Аутори</a:t>
            </a:r>
            <a:endParaRPr lang="en-GB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Редослед аутора је битан и зависи од области или контекста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Теоријске области – често алфабетски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Практичне области – често по заслугама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 информатици и рачунарству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обично по заслугама/ангажовању, осим последњег аутора који је обично руководилац истраживања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титуле аутора се ретко наводе</a:t>
            </a:r>
          </a:p>
          <a:p>
            <a:pPr lvl="1" eaLnBrk="1" hangingPunct="1">
              <a:lnSpc>
                <a:spcPct val="80000"/>
              </a:lnSpc>
            </a:pPr>
            <a:endParaRPr lang="sr-Cyrl-C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Обично се додају контакт информације (институција, е-пошта) </a:t>
            </a:r>
            <a:endParaRPr lang="en-GB" altLang="en-US" sz="240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441825" y="3322638"/>
            <a:ext cx="260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pl-PL" altLang="en-US" sz="1000" b="0">
              <a:latin typeface="Comic Sans MS" pitchFamily="66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Сажетак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Јасно назначити проблем и главне резултате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Циљ да се понуди резиме рада који ће мотивисати читаоце да прочитају рад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број радова је огроман – сажетак и наслов су “рекламе”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сажеци се обично укључују у библиографске базе и индексирају за претраживање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садржај сажетка је битан!</a:t>
            </a: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Не употребљавати референце, скраћенице, формуле (осим ако баш не мора)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150-250 речи</a:t>
            </a:r>
            <a:endParaRPr lang="en-GB" altLang="en-US" sz="240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Увод у рад</a:t>
            </a:r>
            <a:endParaRPr lang="en-GB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Навести ширу област истраживања и сам проблем који је тема рада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Мотивација: зашто је тај проблем значајан или интересантан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да ли је до сада био решаван, шта није решено</a:t>
            </a: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Укратко навести приступ решењу и главне резултате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Навести зашто су резултати значајни или интересантни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Не понављати сажетак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На крају се често наведе опис структуре рада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Релевантни претходни радови</a:t>
            </a:r>
            <a:endParaRPr lang="en-GB" altLang="en-US" sz="40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Описује претходна истраживања самих аутора или других истраживача на исту или сличу тему, у истој или сличној области, са употребом истих или сличних техника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Циљ је да се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Покаже да имате широко познавање материје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Да одате “признање” раду других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Укажете на оригиналност свог рада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Радове не треба представити као хронолошку неповезану листу, већ дати неку врсту апстракције и структуирања претходног знања (нпр. груписање по типу)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Релевантни претходни радови</a:t>
            </a:r>
            <a:endParaRPr lang="en-GB" altLang="en-US" sz="40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Сви радови треба да буду прописно цитирани и коректно описани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b="1" smtClean="0"/>
              <a:t>објективан</a:t>
            </a:r>
            <a:r>
              <a:rPr lang="sr-Cyrl-CS" altLang="en-US" sz="2000" smtClean="0"/>
              <a:t> критички осврт је неопходан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Уколико пропустите да наведете битан рад, може да се деси да ваш рад добије негативну рецензију и не буде прихваћен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Само-цитирање треба да буде умерено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endParaRPr lang="sr-Cyrl-CS" altLang="en-US" sz="12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Ова секција се наводи или одмах иза Увода или пред крај рада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зависи од часописа или стила</a:t>
            </a:r>
            <a:endParaRPr lang="en-GB" altLang="en-US" sz="200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“Тело” рада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Зависи и од теме и од места где се објављује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Типична структура за теоријске области</a:t>
            </a:r>
            <a:endParaRPr lang="en-GB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Основне дефиниције, појмови, нотација </a:t>
            </a:r>
            <a:endParaRPr lang="en-GB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Опис новог алгоритма</a:t>
            </a:r>
            <a:r>
              <a:rPr lang="en-GB" altLang="en-US" sz="2000" smtClean="0"/>
              <a:t>, </a:t>
            </a:r>
            <a:r>
              <a:rPr lang="sr-Cyrl-CS" altLang="en-US" sz="2000" smtClean="0"/>
              <a:t>формализма, теореме</a:t>
            </a:r>
            <a:endParaRPr lang="en-GB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“Доказ” (или скица доказа) теорема, тврђења, карактеристика (нпр. сложеност, коректност алгоритма)</a:t>
            </a:r>
            <a:endParaRPr lang="en-GB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Примене или последице резултата</a:t>
            </a:r>
            <a:r>
              <a:rPr lang="en-GB" altLang="en-US" sz="2000" smtClean="0"/>
              <a:t> (</a:t>
            </a:r>
            <a:r>
              <a:rPr lang="sr-Cyrl-CS" altLang="en-US" sz="2000" smtClean="0"/>
              <a:t>опционо</a:t>
            </a:r>
            <a:r>
              <a:rPr lang="en-GB" alt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Типична структура за примењене области</a:t>
            </a:r>
            <a:endParaRPr lang="en-GB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Архитектура и дизајн новог система, решења, итд.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Опис реализације (имплементација)</a:t>
            </a:r>
            <a:endParaRPr lang="en-GB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Експерименти, резултати и евалуација</a:t>
            </a:r>
            <a:endParaRPr lang="en-GB" altLang="en-US" sz="200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“Тело” рада</a:t>
            </a:r>
            <a:endParaRPr lang="en-GB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Архитектура и дизајн новог система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стандардне методе софвтерског инжењерства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дијаграми, систем-архитектура, итд.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Опис реализације (имплементација)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који су алати коришћени 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без непотребних детаља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Експерименти, резултати и евалуација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опис података, доступност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опис резултата – “</a:t>
            </a:r>
            <a:r>
              <a:rPr lang="sr-Cyrl-CS" altLang="en-US" sz="2400" b="1" smtClean="0"/>
              <a:t>квалитет</a:t>
            </a:r>
            <a:r>
              <a:rPr lang="sr-Cyrl-CS" altLang="en-US" sz="2400" smtClean="0"/>
              <a:t>” истраживања</a:t>
            </a:r>
            <a:endParaRPr lang="en-GB" altLang="en-US" sz="240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Дискусија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Анализа резултата и самог метода</a:t>
            </a:r>
          </a:p>
          <a:p>
            <a:pPr eaLnBrk="1" hangingPunct="1"/>
            <a:r>
              <a:rPr lang="sr-Cyrl-CS" altLang="en-US" sz="2800" smtClean="0"/>
              <a:t>Анализа грешака алгортима/система</a:t>
            </a:r>
          </a:p>
          <a:p>
            <a:pPr lvl="1" eaLnBrk="1" hangingPunct="1"/>
            <a:r>
              <a:rPr lang="sr-Cyrl-CS" altLang="en-US" sz="2400" smtClean="0"/>
              <a:t>зашто се појављују негативни (лоши) резултати, шта би могло да се унапреди?</a:t>
            </a:r>
            <a:endParaRPr lang="en-GB" altLang="en-US" sz="2400" smtClean="0"/>
          </a:p>
          <a:p>
            <a:pPr eaLnBrk="1" hangingPunct="1"/>
            <a:r>
              <a:rPr lang="sr-Cyrl-CS" altLang="en-US" sz="2800" smtClean="0"/>
              <a:t>Која су ограничења метода?</a:t>
            </a:r>
          </a:p>
          <a:p>
            <a:pPr eaLnBrk="1" hangingPunct="1"/>
            <a:r>
              <a:rPr lang="sr-Cyrl-CS" altLang="en-US" sz="2800" smtClean="0"/>
              <a:t>Проблеми са подацима (шум, непотпуни)?</a:t>
            </a:r>
          </a:p>
          <a:p>
            <a:pPr eaLnBrk="1" hangingPunct="1"/>
            <a:r>
              <a:rPr lang="sr-Cyrl-CS" altLang="en-US" sz="2800" smtClean="0"/>
              <a:t>Проблеми са евалуацијом? Да ли је објективна? Сагласност евалуатора?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Закључак и даљи рад</a:t>
            </a:r>
            <a:endParaRPr lang="en-GB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Укратко описати главне доприносе истраживања</a:t>
            </a:r>
          </a:p>
          <a:p>
            <a:pPr lvl="1" eaLnBrk="1" hangingPunct="1"/>
            <a:r>
              <a:rPr lang="sr-Cyrl-CS" altLang="en-US" sz="2400" smtClean="0"/>
              <a:t>шта је то по чему треба памтити овај рад? </a:t>
            </a:r>
            <a:endParaRPr lang="en-GB" altLang="en-US" sz="2400" smtClean="0"/>
          </a:p>
          <a:p>
            <a:pPr eaLnBrk="1" hangingPunct="1"/>
            <a:r>
              <a:rPr lang="sr-Cyrl-CS" altLang="en-US" sz="2800" smtClean="0"/>
              <a:t>Описати потенцијалне последице, импликације и примене истраживања, не само оне које су већ описане у раду</a:t>
            </a:r>
            <a:endParaRPr lang="en-GB" altLang="en-US" sz="2800" smtClean="0"/>
          </a:p>
          <a:p>
            <a:pPr eaLnBrk="1" hangingPunct="1"/>
            <a:r>
              <a:rPr lang="sr-Cyrl-CS" altLang="en-US" sz="2800" smtClean="0"/>
              <a:t>Шта су следећи (нетривијални) кораци у истраживању?</a:t>
            </a:r>
          </a:p>
          <a:p>
            <a:pPr lvl="1" eaLnBrk="1" hangingPunct="1"/>
            <a:r>
              <a:rPr lang="sr-Cyrl-CS" altLang="en-US" sz="2400" smtClean="0"/>
              <a:t>унапређење алгоритма, примена у другим областима </a:t>
            </a:r>
            <a:endParaRPr lang="en-GB" altLang="en-US" sz="24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Захвалница</a:t>
            </a:r>
            <a:endParaRPr lang="en-GB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Захвалити се 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Свим (формалним) спонзорима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пројекти, министарства, друге организације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понекад се наводи и индиректна помоћ (нпр. опрема)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Организацијама или појединцима које су пружиле податке, сервисе (нпр. рачунарска обрада), итд.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Колегама који су допринели раду – нпр. кроз дискусије, сугестије, читање рада, помоћ при употреби неког софтвера, итд.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Рецензентима рада, нарочито ако су дали специјално добре сугестије и предлоге</a:t>
            </a:r>
            <a:endParaRPr lang="en-GB" altLang="en-US" sz="240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Резултати научног рада</a:t>
            </a:r>
            <a:endParaRPr lang="en-GB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b="1" smtClean="0"/>
              <a:t>Научни рад</a:t>
            </a:r>
            <a:r>
              <a:rPr lang="sr-Cyrl-CS" altLang="en-US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Теорија, закључак, запажање, објашњење, ... 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Методологија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Софтвер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База података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Подаци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Коментари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...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Референце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Списак радова који су коришћени у раду.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Списак мора да садржи све детаље рада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ауторе, наслов, часопис/зборник, година објављивања, стране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опционо: линк, </a:t>
            </a:r>
            <a:r>
              <a:rPr lang="en-GB" altLang="en-US" sz="2400" smtClean="0"/>
              <a:t>doi (digital object identifier)</a:t>
            </a:r>
            <a:endParaRPr lang="sr-Cyrl-C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Интернет локације се специјално наводе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Сортирање листе радова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алфабетски по презимену првог аутора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“хронолошки” по редоследу навођења</a:t>
            </a:r>
            <a:endParaRPr lang="en-GB" altLang="en-US" sz="240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Табеле, дијаграми, графикони</a:t>
            </a:r>
            <a:endParaRPr lang="en-GB" altLang="en-US" sz="40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400" smtClean="0"/>
              <a:t>Пре свега за представљање резултата, али и методологије, зависности итд.</a:t>
            </a:r>
          </a:p>
          <a:p>
            <a:pPr lvl="1" eaLnBrk="1" hangingPunct="1"/>
            <a:r>
              <a:rPr lang="sr-Cyrl-CS" altLang="en-US" sz="2000" smtClean="0"/>
              <a:t>користити одговарајуће графичке елеменате</a:t>
            </a:r>
          </a:p>
          <a:p>
            <a:pPr lvl="1" eaLnBrk="1" hangingPunct="1"/>
            <a:r>
              <a:rPr lang="sr-Cyrl-CS" altLang="en-US" sz="2000" smtClean="0"/>
              <a:t>многи истраживачи рад “читају” преко “слика”</a:t>
            </a:r>
          </a:p>
          <a:p>
            <a:pPr eaLnBrk="1" hangingPunct="1"/>
            <a:r>
              <a:rPr lang="sr-Cyrl-CS" altLang="en-US" sz="2400" smtClean="0"/>
              <a:t>У тексту треба да буде </a:t>
            </a:r>
            <a:r>
              <a:rPr lang="sr-Cyrl-CS" altLang="en-US" sz="2400" b="1" smtClean="0"/>
              <a:t>интерпретација</a:t>
            </a:r>
            <a:r>
              <a:rPr lang="sr-Cyrl-CS" altLang="en-US" sz="2400" smtClean="0"/>
              <a:t> резултата, никако понављање бројева из табеле/графа</a:t>
            </a:r>
          </a:p>
          <a:p>
            <a:pPr lvl="1" eaLnBrk="1" hangingPunct="1"/>
            <a:r>
              <a:rPr lang="sr-Cyrl-CS" altLang="en-US" sz="2000" smtClean="0"/>
              <a:t>свака табела/дијаграм итд. мора бити реферисана из текста (види Табелу 3)</a:t>
            </a:r>
          </a:p>
          <a:p>
            <a:pPr eaLnBrk="1" hangingPunct="1"/>
            <a:r>
              <a:rPr lang="sr-Cyrl-CS" altLang="en-US" sz="2400" smtClean="0"/>
              <a:t>Прегледно, јасно, висока резолиција</a:t>
            </a:r>
          </a:p>
          <a:p>
            <a:pPr lvl="1" eaLnBrk="1" hangingPunct="1"/>
            <a:r>
              <a:rPr lang="sr-Cyrl-CS" altLang="en-US" sz="2000" smtClean="0"/>
              <a:t>водити рачуна о контрастима</a:t>
            </a:r>
            <a:endParaRPr lang="en-GB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Додатни материјали</a:t>
            </a:r>
            <a:endParaRPr lang="en-GB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Подаци </a:t>
            </a:r>
          </a:p>
          <a:p>
            <a:pPr eaLnBrk="1" hangingPunct="1"/>
            <a:r>
              <a:rPr lang="sr-Cyrl-CS" altLang="en-US" sz="2800" smtClean="0"/>
              <a:t>Евалуација (нпр. упитници)</a:t>
            </a:r>
          </a:p>
          <a:p>
            <a:pPr eaLnBrk="1" hangingPunct="1"/>
            <a:r>
              <a:rPr lang="sr-Cyrl-CS" altLang="en-US" sz="2800" smtClean="0"/>
              <a:t>Коментари резултата</a:t>
            </a:r>
          </a:p>
          <a:p>
            <a:pPr eaLnBrk="1" hangingPunct="1"/>
            <a:r>
              <a:rPr lang="sr-Cyrl-CS" altLang="en-US" sz="2800" smtClean="0"/>
              <a:t>Додатне детаљне анализе </a:t>
            </a:r>
          </a:p>
          <a:p>
            <a:pPr eaLnBrk="1" hangingPunct="1"/>
            <a:r>
              <a:rPr lang="sr-Cyrl-CS" altLang="en-US" sz="2800" smtClean="0"/>
              <a:t>Код</a:t>
            </a:r>
          </a:p>
          <a:p>
            <a:pPr eaLnBrk="1" hangingPunct="1"/>
            <a:r>
              <a:rPr lang="sr-Cyrl-CS" altLang="en-US" sz="2800" smtClean="0"/>
              <a:t>...</a:t>
            </a:r>
            <a:endParaRPr lang="en-GB" altLang="en-US" sz="28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884863" y="28575"/>
            <a:ext cx="32591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CS" altLang="en-US" sz="1800"/>
              <a:t>Структура рада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Савети за писање рада	</a:t>
            </a:r>
            <a:endParaRPr lang="en-GB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Дизајнирати рад </a:t>
            </a:r>
            <a:r>
              <a:rPr lang="sr-Cyrl-CS" altLang="en-US" sz="2800" b="1" smtClean="0"/>
              <a:t>одозго на доле</a:t>
            </a:r>
            <a:r>
              <a:rPr lang="sr-Cyrl-CS" altLang="en-US" sz="2800" smtClean="0"/>
              <a:t> (т</a:t>
            </a:r>
            <a:r>
              <a:rPr lang="en-GB" altLang="en-US" sz="2800" smtClean="0"/>
              <a:t>op-down</a:t>
            </a:r>
            <a:r>
              <a:rPr lang="sr-Cyrl-CS" altLang="en-US" sz="2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кренути са структуром рада, а онда редом попуњавати детаље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Писати </a:t>
            </a:r>
            <a:r>
              <a:rPr lang="sr-Cyrl-CS" altLang="en-US" sz="2800" b="1" smtClean="0"/>
              <a:t>из средине</a:t>
            </a:r>
            <a:r>
              <a:rPr lang="sr-Cyrl-CS" altLang="en-US" sz="2800" smtClean="0"/>
              <a:t> (</a:t>
            </a:r>
            <a:r>
              <a:rPr lang="en-GB" altLang="en-US" sz="2800" smtClean="0"/>
              <a:t>inside-out</a:t>
            </a:r>
            <a:r>
              <a:rPr lang="sr-Cyrl-CS" altLang="en-US" sz="2800" smtClean="0"/>
              <a:t>)</a:t>
            </a:r>
            <a:r>
              <a:rPr lang="en-GB" altLang="en-US" sz="2800" smtClean="0"/>
              <a:t> </a:t>
            </a:r>
            <a:endParaRPr lang="sr-Cyrl-C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написати прво тело рада, па тек онда увод и закључак.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релевантни радови тј. преглед литературе се, по правилу, “има” од раније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сажетак се пише на крају (плус кључне речи)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Савети за писање рада	</a:t>
            </a:r>
            <a:endParaRPr lang="en-GB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Проверити све чињенице и закључке</a:t>
            </a:r>
            <a:r>
              <a:rPr lang="en-GB" altLang="en-US" sz="2800" smtClean="0"/>
              <a:t>: </a:t>
            </a:r>
            <a:r>
              <a:rPr lang="sr-Cyrl-CS" altLang="en-US" sz="2800" smtClean="0"/>
              <a:t>да ли они стварно следе из резултата; да ли су резултати добро интерпретирани</a:t>
            </a:r>
            <a:endParaRPr lang="en-GB" altLang="en-US" sz="2800" smtClean="0"/>
          </a:p>
          <a:p>
            <a:pPr eaLnBrk="1" hangingPunct="1"/>
            <a:r>
              <a:rPr lang="sr-Cyrl-CS" altLang="en-US" sz="2800" smtClean="0"/>
              <a:t>Избацити непотребне делове; проверити да ли има понављања </a:t>
            </a:r>
          </a:p>
          <a:p>
            <a:pPr eaLnBrk="1" hangingPunct="1"/>
            <a:r>
              <a:rPr lang="sr-Cyrl-CS" altLang="en-US" sz="2800" smtClean="0"/>
              <a:t>Дијаграми и табеле: проверити да ли су јасни и читљиви; да ли су реферисани из текста</a:t>
            </a:r>
          </a:p>
          <a:p>
            <a:pPr eaLnBrk="1" hangingPunct="1"/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Савети за писање рада	</a:t>
            </a:r>
            <a:endParaRPr lang="en-GB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Читљивост текста</a:t>
            </a:r>
          </a:p>
          <a:p>
            <a:pPr lvl="1" eaLnBrk="1" hangingPunct="1"/>
            <a:r>
              <a:rPr lang="sr-Cyrl-CS" altLang="en-US" sz="2400" smtClean="0"/>
              <a:t>да ли су сви делови повезани или има прекида</a:t>
            </a:r>
          </a:p>
          <a:p>
            <a:pPr lvl="1" eaLnBrk="1" hangingPunct="1"/>
            <a:r>
              <a:rPr lang="sr-Cyrl-CS" altLang="en-US" sz="2400" smtClean="0"/>
              <a:t>да ли постоји логички ток </a:t>
            </a:r>
          </a:p>
          <a:p>
            <a:pPr lvl="1" eaLnBrk="1" hangingPunct="1"/>
            <a:r>
              <a:rPr lang="sr-Cyrl-CS" altLang="en-US" sz="2400" smtClean="0"/>
              <a:t>да ли постоји “нит” или је текст као шпагети</a:t>
            </a:r>
          </a:p>
          <a:p>
            <a:pPr lvl="1" eaLnBrk="1" hangingPunct="1"/>
            <a:endParaRPr lang="sr-Cyrl-CS" altLang="en-US" sz="2400" smtClean="0"/>
          </a:p>
          <a:p>
            <a:pPr eaLnBrk="1" hangingPunct="1"/>
            <a:r>
              <a:rPr lang="sr-Cyrl-CS" altLang="en-US" sz="2800" smtClean="0"/>
              <a:t>Многи часописи не дозвољавају фусноте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Савети за писање рада	</a:t>
            </a:r>
            <a:endParaRPr lang="en-GB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Рад треба да буде “самодовољан” (</a:t>
            </a:r>
            <a:r>
              <a:rPr lang="en-GB" altLang="en-US" sz="2800" smtClean="0"/>
              <a:t>self-contained</a:t>
            </a:r>
            <a:r>
              <a:rPr lang="sr-Cyrl-CS" altLang="en-US" sz="2800" smtClean="0"/>
              <a:t>) тј. да може да се чита независно од осталих радова 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сви релеванти појмови треба да буду уведени.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Како се учи писање радова</a:t>
            </a:r>
            <a:endParaRPr lang="en-GB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800" b="1" smtClean="0"/>
              <a:t>Читањем</a:t>
            </a:r>
            <a:r>
              <a:rPr lang="sr-Cyrl-CS" altLang="en-US" sz="2800" smtClean="0"/>
              <a:t> и </a:t>
            </a:r>
            <a:r>
              <a:rPr lang="sr-Cyrl-CS" altLang="en-US" sz="2800" b="1" smtClean="0"/>
              <a:t>писањем</a:t>
            </a:r>
            <a:r>
              <a:rPr lang="sr-Cyrl-CS" altLang="en-US" sz="2800" smtClean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учити на примеру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Свака заједница има своја неписана правила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дужина и “изглед” рад из биоинформатике или софтверског инжењерства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шта је прихватљиво, шта се очекује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Језички стил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неразумљив рад неће бити читан чак и ако буде објављен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Литература</a:t>
            </a:r>
            <a:endParaRPr lang="en-GB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Alan Bundy. How to Write an Informatics Paper.</a:t>
            </a:r>
            <a:r>
              <a:rPr lang="sr-Cyrl-CS" altLang="en-US" sz="2400" smtClean="0"/>
              <a:t> </a:t>
            </a:r>
            <a:r>
              <a:rPr lang="en-GB" altLang="en-US" sz="2400" smtClean="0">
                <a:hlinkClick r:id="rId2"/>
              </a:rPr>
              <a:t>http://tinylink.com/?epHuLuq60m</a:t>
            </a:r>
            <a:r>
              <a:rPr lang="sr-Cyrl-CS" altLang="en-US" sz="2400" smtClean="0"/>
              <a:t>  </a:t>
            </a:r>
            <a:r>
              <a:rPr lang="en-GB" altLang="en-US" sz="2400" smtClean="0"/>
              <a:t>(Accessed 3 October 2007).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Simon Payton Jones. How to write a great research paper.</a:t>
            </a:r>
            <a:r>
              <a:rPr lang="sr-Cyrl-CS" altLang="en-US" sz="2400" smtClean="0"/>
              <a:t> </a:t>
            </a:r>
            <a:r>
              <a:rPr lang="en-GB" altLang="en-US" sz="2400" smtClean="0">
                <a:hlinkClick r:id="rId3"/>
              </a:rPr>
              <a:t>http://tinylink.com/?vGPkhu7VeA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(Accessed 3 October 2007).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Jennifer Widom. Tips for Writing Technical Papers.</a:t>
            </a:r>
            <a:r>
              <a:rPr lang="sr-Cyrl-CS" altLang="en-US" sz="2400" smtClean="0"/>
              <a:t> </a:t>
            </a:r>
            <a:r>
              <a:rPr lang="en-GB" altLang="en-US" sz="2400" smtClean="0">
                <a:hlinkClick r:id="rId4"/>
              </a:rPr>
              <a:t>http://infolab.stanford.edu/~widom/paper-writing.html</a:t>
            </a:r>
            <a:r>
              <a:rPr lang="en-GB" altLang="en-US" sz="2400" smtClean="0"/>
              <a:t>.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January 2006 (accessed 3 October 2007).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Захвалница</a:t>
            </a:r>
            <a:endParaRPr lang="en-GB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Садржај који је укључен у ову презентацију је преузет из наставних материјала за предмет „Методологија научног и стручног рада“ на Математичком факултету Универзитета у Београду, који је припремио проф. др Горан Ненедић.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Захваљујем се Горану Ненадићу на помоћи.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рад	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Најчешће и најшире видљив резултат </a:t>
            </a:r>
            <a:r>
              <a:rPr lang="en-GB" altLang="en-US" sz="2800" smtClean="0"/>
              <a:t>“</a:t>
            </a:r>
            <a:r>
              <a:rPr lang="sr-Cyrl-CS" altLang="en-US" sz="2800" smtClean="0"/>
              <a:t>бављења науком”	</a:t>
            </a:r>
          </a:p>
          <a:p>
            <a:pPr lvl="1" eaLnBrk="1" hangingPunct="1"/>
            <a:r>
              <a:rPr lang="sr-Cyrl-CS" altLang="en-US" sz="2400" smtClean="0"/>
              <a:t>темеље се на спроводеним истраживањима</a:t>
            </a:r>
          </a:p>
          <a:p>
            <a:pPr lvl="1" eaLnBrk="1" hangingPunct="1"/>
            <a:r>
              <a:rPr lang="sr-Cyrl-CS" altLang="en-US" sz="2400" smtClean="0"/>
              <a:t>део су истраживачког процеса – научни учинак се најчешће мери бројем и квалитетом објављених радова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Где се радови објављују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Научни и стручни часописи</a:t>
            </a:r>
          </a:p>
          <a:p>
            <a:pPr eaLnBrk="1" hangingPunct="1"/>
            <a:r>
              <a:rPr lang="sr-Cyrl-CS" altLang="en-US" sz="2800" smtClean="0"/>
              <a:t>Зборници радова са конференција</a:t>
            </a:r>
          </a:p>
          <a:p>
            <a:pPr eaLnBrk="1" hangingPunct="1"/>
            <a:r>
              <a:rPr lang="sr-Cyrl-CS" altLang="en-US" sz="2800" smtClean="0"/>
              <a:t>Зборници радова са радионица</a:t>
            </a:r>
          </a:p>
          <a:p>
            <a:pPr eaLnBrk="1" hangingPunct="1"/>
            <a:r>
              <a:rPr lang="sr-Cyrl-CS" altLang="en-US" sz="2800" smtClean="0"/>
              <a:t>Технички извештаји, блогови, форуми</a:t>
            </a:r>
            <a:endParaRPr lang="en-GB" altLang="en-US" sz="280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4329113"/>
            <a:ext cx="648493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 рад - објективност	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Утемељен на рационалном, логучком приступу – мора да прати одговарајућу методологију односно истраживачки процес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Резултати, подаци морају бити приказани онаквим какви јесу 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намештање/штимовање података је највећи прекршај у науци (али се дешава)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сви резултати морају бити такви да их свако може добити применом истог метода (</a:t>
            </a:r>
            <a:r>
              <a:rPr lang="sr-Cyrl-CS" altLang="en-US" sz="2000" u="sng" smtClean="0"/>
              <a:t>проверљивост</a:t>
            </a:r>
            <a:r>
              <a:rPr lang="sr-Cyrl-CS" altLang="en-US" sz="2000" smtClean="0"/>
              <a:t> и </a:t>
            </a:r>
            <a:r>
              <a:rPr lang="sr-Cyrl-CS" altLang="en-US" sz="2000" u="sng" smtClean="0"/>
              <a:t>поновљивост</a:t>
            </a:r>
            <a:r>
              <a:rPr lang="sr-Cyrl-CS" altLang="en-US" sz="2000" smtClean="0"/>
              <a:t>, </a:t>
            </a:r>
            <a:r>
              <a:rPr lang="en-GB" altLang="en-US" sz="2000" smtClean="0"/>
              <a:t>reproducibility</a:t>
            </a:r>
            <a:r>
              <a:rPr lang="sr-Cyrl-CS" alt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да ли су “негативни” резултати део научног рада?</a:t>
            </a:r>
          </a:p>
          <a:p>
            <a:pPr lvl="1" eaLnBrk="1" hangingPunct="1">
              <a:lnSpc>
                <a:spcPct val="90000"/>
              </a:lnSpc>
            </a:pPr>
            <a:endParaRPr lang="sr-Cyrl-C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Научни рад - оригиналност	</a:t>
            </a:r>
            <a:endParaRPr lang="en-GB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Рад мора да представи нови допринос “знању” тј. да прошири знање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Мора да постоји неко ново тврђење, закључак, сазнање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Али са ослонцем на претходна постигнућа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Рециклирање радова?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Да није преписан или искоришћен (делом или у целини) туђи рад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Мора се одати признање свакоме на чији се рад ослањамо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Али рад не може да буде само о туђем раду, осим ако није прегледни рад или критика неког рада!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Типови научних радова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b="1" u="sng" smtClean="0"/>
              <a:t>Оригинални научни рад</a:t>
            </a:r>
            <a:r>
              <a:rPr lang="sr-Cyrl-CS" altLang="en-US" sz="2400" b="1" i="1" smtClean="0"/>
              <a:t> </a:t>
            </a:r>
            <a:r>
              <a:rPr lang="pl-PL" altLang="en-US" sz="2400" smtClean="0"/>
              <a:t>– </a:t>
            </a:r>
            <a:r>
              <a:rPr lang="sr-Cyrl-CS" altLang="en-US" sz="2400" smtClean="0"/>
              <a:t>опис нових резултата истраживања, нове технике, алгоритме, апарате</a:t>
            </a:r>
            <a:r>
              <a:rPr lang="pl-PL" altLang="en-US" sz="2400" smtClean="0"/>
              <a:t>. </a:t>
            </a:r>
            <a:r>
              <a:rPr lang="sr-Cyrl-CS" altLang="en-US" sz="2400" smtClean="0"/>
              <a:t>Може да укључи и нови приступ, нову методологију, нове чињенице</a:t>
            </a:r>
            <a:r>
              <a:rPr lang="pl-PL" altLang="en-US" sz="2400" smtClean="0"/>
              <a:t>.</a:t>
            </a:r>
            <a:endParaRPr lang="sr-Cyrl-CS" altLang="en-US" sz="2400" smtClean="0"/>
          </a:p>
          <a:p>
            <a:pPr eaLnBrk="1" hangingPunct="1">
              <a:lnSpc>
                <a:spcPct val="90000"/>
              </a:lnSpc>
            </a:pPr>
            <a:endParaRPr lang="pl-PL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sr-Cyrl-CS" altLang="en-US" sz="2400" b="1" u="sng" smtClean="0"/>
              <a:t>Прегледни рад</a:t>
            </a:r>
            <a:r>
              <a:rPr lang="pl-PL" altLang="en-US" sz="2400" i="1" smtClean="0"/>
              <a:t> </a:t>
            </a:r>
            <a:r>
              <a:rPr lang="pl-PL" altLang="en-US" sz="2400" smtClean="0"/>
              <a:t>– </a:t>
            </a:r>
            <a:r>
              <a:rPr lang="sr-Cyrl-CS" altLang="en-US" sz="2400" smtClean="0"/>
              <a:t>систематски прегледни опис једне теме о којој већ постоје публикације</a:t>
            </a:r>
            <a:r>
              <a:rPr lang="pl-PL" altLang="en-US" sz="2400" smtClean="0"/>
              <a:t>, </a:t>
            </a:r>
            <a:r>
              <a:rPr lang="sr-Cyrl-CS" altLang="en-US" sz="2400" smtClean="0"/>
              <a:t>али их прегледни рад синтетише, анализира и расправља тако да представља свеобухватни опис те теме.</a:t>
            </a:r>
            <a:endParaRPr lang="pl-PL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Типови научних радова</a:t>
            </a:r>
            <a:endParaRPr lang="en-GB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400" b="1" u="sng" smtClean="0"/>
              <a:t>Саопштење</a:t>
            </a:r>
            <a:r>
              <a:rPr lang="pl-PL" altLang="en-US" sz="2400" i="1" smtClean="0"/>
              <a:t> </a:t>
            </a:r>
            <a:r>
              <a:rPr lang="pl-PL" altLang="en-US" sz="2400" smtClean="0"/>
              <a:t>– </a:t>
            </a:r>
            <a:r>
              <a:rPr lang="sr-Cyrl-CS" altLang="en-US" sz="2400" smtClean="0"/>
              <a:t>садржи једну или више нових информација, не укључујући све појединости које би омогућиле проверу и понављање експеримента.</a:t>
            </a:r>
            <a:r>
              <a:rPr lang="pl-PL" altLang="en-US" sz="2400" smtClean="0"/>
              <a:t> </a:t>
            </a:r>
            <a:endParaRPr lang="sr-Cyrl-CS" altLang="en-US" sz="2400" smtClean="0"/>
          </a:p>
          <a:p>
            <a:pPr eaLnBrk="1" hangingPunct="1"/>
            <a:endParaRPr lang="sr-Cyrl-CS" altLang="en-US" sz="1200" smtClean="0"/>
          </a:p>
          <a:p>
            <a:pPr eaLnBrk="1" hangingPunct="1"/>
            <a:r>
              <a:rPr lang="sr-Cyrl-CS" altLang="en-US" sz="2400" b="1" u="sng" smtClean="0"/>
              <a:t>Монографија</a:t>
            </a:r>
            <a:r>
              <a:rPr lang="sr-Cyrl-CS" altLang="en-US" sz="2400" i="1" smtClean="0"/>
              <a:t> </a:t>
            </a:r>
            <a:r>
              <a:rPr lang="pl-PL" altLang="en-US" sz="2400" smtClean="0"/>
              <a:t>– </a:t>
            </a:r>
            <a:r>
              <a:rPr lang="sr-Cyrl-CS" altLang="en-US" sz="2400" smtClean="0"/>
              <a:t>исцрпна и детаљна расправа у којој аутор покрива одређено подручје науке</a:t>
            </a:r>
          </a:p>
          <a:p>
            <a:pPr eaLnBrk="1" hangingPunct="1"/>
            <a:endParaRPr lang="sr-Cyrl-CS" altLang="en-US" sz="1400" b="1" u="sng" smtClean="0"/>
          </a:p>
          <a:p>
            <a:pPr eaLnBrk="1" hangingPunct="1"/>
            <a:r>
              <a:rPr lang="sr-Cyrl-CS" altLang="en-US" sz="2400" b="1" u="sng" smtClean="0"/>
              <a:t>Пројекат (студија) </a:t>
            </a:r>
            <a:r>
              <a:rPr lang="pl-PL" altLang="en-US" sz="2400" smtClean="0"/>
              <a:t> –</a:t>
            </a:r>
            <a:r>
              <a:rPr lang="sr-Cyrl-CS" altLang="en-US" sz="2400" smtClean="0"/>
              <a:t> истраживање о конкретном проблему, са јасним доприносом пракси и/или теорији</a:t>
            </a:r>
            <a:endParaRPr lang="en-GB" altLang="en-US" sz="240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8205</TotalTime>
  <Words>1907</Words>
  <Application>Microsoft Office PowerPoint</Application>
  <PresentationFormat>On-screen Show (4:3)</PresentationFormat>
  <Paragraphs>284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Watermark</vt:lpstr>
      <vt:lpstr>Примјена рачунара у биологији</vt:lpstr>
      <vt:lpstr> </vt:lpstr>
      <vt:lpstr>Резултати научног рада</vt:lpstr>
      <vt:lpstr>Научни рад </vt:lpstr>
      <vt:lpstr>Где се радови објављују</vt:lpstr>
      <vt:lpstr>Научни рад - објективност </vt:lpstr>
      <vt:lpstr>Научни рад - оригиналност </vt:lpstr>
      <vt:lpstr>Типови научних радова</vt:lpstr>
      <vt:lpstr>Типови научних радова</vt:lpstr>
      <vt:lpstr>Писање научних  радова</vt:lpstr>
      <vt:lpstr>Кораци при писању рада</vt:lpstr>
      <vt:lpstr>Научни језик</vt:lpstr>
      <vt:lpstr>Научни језик</vt:lpstr>
      <vt:lpstr>Научни језик</vt:lpstr>
      <vt:lpstr>Научни језик</vt:lpstr>
      <vt:lpstr>Шта рад треба да садржи?</vt:lpstr>
      <vt:lpstr>Типична структура рада</vt:lpstr>
      <vt:lpstr>Наслов рада</vt:lpstr>
      <vt:lpstr>Аутори</vt:lpstr>
      <vt:lpstr>Аутори</vt:lpstr>
      <vt:lpstr>Сажетак</vt:lpstr>
      <vt:lpstr>Увод у рад</vt:lpstr>
      <vt:lpstr>Релевантни претходни радови</vt:lpstr>
      <vt:lpstr>Релевантни претходни радови</vt:lpstr>
      <vt:lpstr>“Тело” рада</vt:lpstr>
      <vt:lpstr>“Тело” рада</vt:lpstr>
      <vt:lpstr>Дискусија</vt:lpstr>
      <vt:lpstr>Закључак и даљи рад</vt:lpstr>
      <vt:lpstr>Захвалница</vt:lpstr>
      <vt:lpstr>Референце</vt:lpstr>
      <vt:lpstr>Табеле, дијаграми, графикони</vt:lpstr>
      <vt:lpstr>Додатни материјали</vt:lpstr>
      <vt:lpstr>Савети за писање рада </vt:lpstr>
      <vt:lpstr>Савети за писање рада </vt:lpstr>
      <vt:lpstr>Савети за писање рада </vt:lpstr>
      <vt:lpstr>Савети за писање рада </vt:lpstr>
      <vt:lpstr>Како се учи писање радова</vt:lpstr>
      <vt:lpstr>Литература</vt:lpstr>
      <vt:lpstr>Захвалница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1532</cp:revision>
  <cp:lastPrinted>1998-10-01T09:58:48Z</cp:lastPrinted>
  <dcterms:created xsi:type="dcterms:W3CDTF">1998-09-22T02:26:50Z</dcterms:created>
  <dcterms:modified xsi:type="dcterms:W3CDTF">2016-02-23T21:13:08Z</dcterms:modified>
</cp:coreProperties>
</file>