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42"/>
  </p:notesMasterIdLst>
  <p:handoutMasterIdLst>
    <p:handoutMasterId r:id="rId43"/>
  </p:handoutMasterIdLst>
  <p:sldIdLst>
    <p:sldId id="621" r:id="rId2"/>
    <p:sldId id="269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617" r:id="rId14"/>
    <p:sldId id="587" r:id="rId15"/>
    <p:sldId id="618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5" r:id="rId39"/>
    <p:sldId id="616" r:id="rId40"/>
    <p:sldId id="619" r:id="rId41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7993DC9-3978-493F-B70A-3D4CD660823B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3211BC18-4A2A-4B34-B353-C66DA1CB5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1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29E74EE4-82CE-4E19-BF91-569FACFAABCA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296B0CD9-4E49-4985-B784-3DA830BD7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70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40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662657A-EB46-47F1-AC5A-8B2192F171D0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4C59F0B6-24F1-4EFB-9FCA-B6373D99F412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9024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185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79054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424323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85389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9300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74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760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027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42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740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7618604E-C721-470C-9D7E-049845BFDDE7}" type="slidenum">
              <a:rPr lang="en-US" altLang="en-US" sz="800" smtClean="0">
                <a:solidFill>
                  <a:srgbClr val="9933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solidFill>
                  <a:srgbClr val="993300"/>
                </a:solidFill>
                <a:latin typeface="Arial" pitchFamily="34" charset="0"/>
              </a:rPr>
              <a:t>/</a:t>
            </a:r>
            <a:r>
              <a:rPr lang="sr-Cyrl-RS" altLang="en-US" sz="800" dirty="0" smtClean="0">
                <a:solidFill>
                  <a:srgbClr val="993300"/>
                </a:solidFill>
                <a:latin typeface="Arial" pitchFamily="34" charset="0"/>
              </a:rPr>
              <a:t>40</a:t>
            </a:r>
            <a:endParaRPr lang="sr-Latn-CS" altLang="en-US" sz="800" dirty="0" smtClean="0">
              <a:solidFill>
                <a:srgbClr val="9933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eulike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Шта (не)треба цитирати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Цитирати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Ако дискутујете неки рад било детаљно било да помињете неку његов део (и специјални допринос)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Сва тврђења, чињенице, дискусије које нису доказане/потврђене у текућем раду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Претходни </a:t>
            </a:r>
            <a:r>
              <a:rPr lang="sr-Cyrl-CS" altLang="en-US" sz="2400" b="1" smtClean="0"/>
              <a:t>релеванти</a:t>
            </a:r>
            <a:r>
              <a:rPr lang="sr-Cyrl-CS" altLang="en-US" sz="2400" smtClean="0"/>
              <a:t> радови аутора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800" smtClean="0"/>
              <a:t>Не цитирати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Опште познато знање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400" smtClean="0"/>
              <a:t>Сопствене радове који нису релевантни за текући рад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800" smtClean="0"/>
          </a:p>
          <a:p>
            <a:pPr eaLnBrk="1" hangingPunct="1">
              <a:lnSpc>
                <a:spcPct val="80000"/>
              </a:lnSpc>
            </a:pP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Шта (не)треба цитирати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05813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Не мора (и не треба) свака реченица да буде завршена цитирањем.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Претходни рад треба да буде приписан правим ауторима, нарочито када је реч о секундарним изворима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800" smtClean="0"/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According to Dawson (1981), stable graphs have been shown to</a:t>
            </a:r>
            <a:r>
              <a:rPr lang="sr-Cyrl-CS" altLang="en-US" sz="2400" smtClean="0">
                <a:solidFill>
                  <a:srgbClr val="3333FF"/>
                </a:solidFill>
              </a:rPr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be closed</a:t>
            </a:r>
            <a:r>
              <a:rPr lang="sr-Cyrl-CS" altLang="en-US" sz="2400" smtClean="0">
                <a:solidFill>
                  <a:srgbClr val="3333FF"/>
                </a:solidFill>
              </a:rPr>
              <a:t>.</a:t>
            </a:r>
            <a:endParaRPr lang="en-GB" altLang="en-US" sz="24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400" smtClean="0">
                <a:solidFill>
                  <a:srgbClr val="3333FF"/>
                </a:solidFill>
              </a:rPr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According to Kelly (1959; as quoted by Dawson</a:t>
            </a:r>
            <a:r>
              <a:rPr lang="sr-Cyrl-CS" altLang="en-US" sz="2400" smtClean="0">
                <a:solidFill>
                  <a:srgbClr val="3333FF"/>
                </a:solidFill>
              </a:rPr>
              <a:t> (</a:t>
            </a:r>
            <a:r>
              <a:rPr lang="en-GB" altLang="en-US" sz="2400" smtClean="0">
                <a:solidFill>
                  <a:srgbClr val="3333FF"/>
                </a:solidFill>
              </a:rPr>
              <a:t>1981)</a:t>
            </a:r>
            <a:r>
              <a:rPr lang="sr-Cyrl-CS" altLang="en-US" sz="2400" smtClean="0">
                <a:solidFill>
                  <a:srgbClr val="3333FF"/>
                </a:solidFill>
              </a:rPr>
              <a:t>)</a:t>
            </a:r>
            <a:r>
              <a:rPr lang="en-GB" altLang="en-US" sz="2400" smtClean="0">
                <a:solidFill>
                  <a:srgbClr val="3333FF"/>
                </a:solidFill>
              </a:rPr>
              <a:t>, stable</a:t>
            </a:r>
            <a:r>
              <a:rPr lang="sr-Cyrl-CS" altLang="en-US" sz="2400" smtClean="0">
                <a:solidFill>
                  <a:srgbClr val="3333FF"/>
                </a:solidFill>
              </a:rPr>
              <a:t> </a:t>
            </a:r>
            <a:r>
              <a:rPr lang="en-GB" altLang="en-US" sz="2400" smtClean="0">
                <a:solidFill>
                  <a:srgbClr val="3333FF"/>
                </a:solidFill>
              </a:rPr>
              <a:t>graphs are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- нумерички</a:t>
            </a:r>
            <a:endParaRPr lang="en-GB" alt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Извори се наводе у листи референци сортирани по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презименима првог аутора</a:t>
            </a:r>
          </a:p>
          <a:p>
            <a:pPr lvl="1" eaLnBrk="1" hangingPunct="1">
              <a:lnSpc>
                <a:spcPct val="80000"/>
              </a:lnSpc>
            </a:pPr>
            <a:r>
              <a:rPr lang="sr-Cyrl-CS" altLang="en-US" sz="2000" smtClean="0"/>
              <a:t>појавама у тексту</a:t>
            </a:r>
          </a:p>
          <a:p>
            <a:pPr eaLnBrk="1" hangingPunct="1">
              <a:lnSpc>
                <a:spcPct val="80000"/>
              </a:lnSpc>
            </a:pPr>
            <a:endParaRPr lang="sr-Latn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 тексту, цитирања се наводе као бројеву у средњим заградама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r-Cyrl-C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- нумерички</a:t>
            </a:r>
            <a:endParaRPr lang="en-GB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Пример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Key techniques for utilising temporal logic specifications have been investigated,</a:t>
            </a:r>
            <a:r>
              <a:rPr lang="sr-Cyrl-CS" altLang="en-US" sz="2400" smtClean="0">
                <a:solidFill>
                  <a:srgbClr val="3333FF"/>
                </a:solidFill>
              </a:rPr>
              <a:t> </a:t>
            </a:r>
            <a:r>
              <a:rPr lang="en-GB" altLang="en-US" sz="2400" smtClean="0">
                <a:solidFill>
                  <a:srgbClr val="3333FF"/>
                </a:solidFill>
              </a:rPr>
              <a:t>including verification via proof </a:t>
            </a:r>
            <a:r>
              <a:rPr lang="en-GB" altLang="en-US" sz="2400" smtClean="0">
                <a:solidFill>
                  <a:srgbClr val="CC3300"/>
                </a:solidFill>
              </a:rPr>
              <a:t>[3]</a:t>
            </a:r>
            <a:r>
              <a:rPr lang="en-GB" altLang="en-US" sz="2400" smtClean="0">
                <a:solidFill>
                  <a:srgbClr val="3333FF"/>
                </a:solidFill>
              </a:rPr>
              <a:t> and verification via model-checking </a:t>
            </a:r>
            <a:r>
              <a:rPr lang="en-GB" altLang="en-US" sz="2400" smtClean="0">
                <a:solidFill>
                  <a:srgbClr val="CC3300"/>
                </a:solidFill>
              </a:rPr>
              <a:t>[1,2].</a:t>
            </a:r>
            <a:endParaRPr lang="sr-Cyrl-CS" altLang="en-US" sz="240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4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>
                <a:solidFill>
                  <a:srgbClr val="3333FF"/>
                </a:solidFill>
              </a:rPr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Bibliography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2000" smtClean="0">
                <a:solidFill>
                  <a:srgbClr val="3333FF"/>
                </a:solidFill>
              </a:rPr>
              <a:t>E. Clarke, O. Grumberg, and D. A. Peled. </a:t>
            </a:r>
            <a:r>
              <a:rPr lang="en-GB" altLang="en-US" sz="2000" i="1" smtClean="0">
                <a:solidFill>
                  <a:srgbClr val="3333FF"/>
                </a:solidFill>
              </a:rPr>
              <a:t>Model Checking</a:t>
            </a:r>
            <a:r>
              <a:rPr lang="en-GB" altLang="en-US" sz="2000" smtClean="0">
                <a:solidFill>
                  <a:srgbClr val="3333FF"/>
                </a:solidFill>
              </a:rPr>
              <a:t>. MIT Press, 2000.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2000" smtClean="0">
                <a:solidFill>
                  <a:srgbClr val="3333FF"/>
                </a:solidFill>
              </a:rPr>
              <a:t>K. L. McMillan. </a:t>
            </a:r>
            <a:r>
              <a:rPr lang="en-GB" altLang="en-US" sz="2000" i="1" smtClean="0">
                <a:solidFill>
                  <a:srgbClr val="3333FF"/>
                </a:solidFill>
              </a:rPr>
              <a:t>Symbolic Model Checking</a:t>
            </a:r>
            <a:r>
              <a:rPr lang="en-GB" altLang="en-US" sz="2000" smtClean="0">
                <a:solidFill>
                  <a:srgbClr val="3333FF"/>
                </a:solidFill>
              </a:rPr>
              <a:t>. Kluwer, 1993.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altLang="en-US" sz="2000" smtClean="0">
                <a:solidFill>
                  <a:srgbClr val="3333FF"/>
                </a:solidFill>
              </a:rPr>
              <a:t>M. Vardi and P. Wolper. Reasoning about infinite computations.</a:t>
            </a:r>
            <a:r>
              <a:rPr lang="sr-Cyrl-CS" altLang="en-US" sz="2000" smtClean="0">
                <a:solidFill>
                  <a:srgbClr val="3333FF"/>
                </a:solidFill>
              </a:rPr>
              <a:t> </a:t>
            </a:r>
            <a:r>
              <a:rPr lang="en-GB" altLang="en-US" sz="2000" i="1" smtClean="0">
                <a:solidFill>
                  <a:srgbClr val="3333FF"/>
                </a:solidFill>
              </a:rPr>
              <a:t>Inform. and Computat.</a:t>
            </a:r>
            <a:r>
              <a:rPr lang="en-GB" altLang="en-US" sz="2000" smtClean="0">
                <a:solidFill>
                  <a:srgbClr val="3333FF"/>
                </a:solidFill>
              </a:rPr>
              <a:t>, 115:1–37, 1994.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1850" cy="1371600"/>
          </a:xfrm>
        </p:spPr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аутор/датум</a:t>
            </a:r>
            <a:endParaRPr lang="en-GB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87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У тексту, цитирања се реализуј</a:t>
            </a:r>
            <a:r>
              <a:rPr lang="en-GB" altLang="en-US" sz="2400" smtClean="0"/>
              <a:t>u</a:t>
            </a:r>
            <a:r>
              <a:rPr lang="sr-Cyrl-CS" altLang="en-US" sz="2400" smtClean="0"/>
              <a:t> навођењем презимена првог аутора и године објављивања рада</a:t>
            </a:r>
            <a:r>
              <a:rPr lang="en-GB" altLang="en-US" sz="2400" smtClean="0"/>
              <a:t> </a:t>
            </a:r>
            <a:r>
              <a:rPr lang="sr-Cyrl-CS" altLang="en-US" sz="2400" smtClean="0"/>
              <a:t>(све заједно у малим заградама)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у случају два аутора – наводе се оба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000" smtClean="0"/>
              <a:t>у случају више од два аутора, наводи се име првог и </a:t>
            </a:r>
            <a:r>
              <a:rPr lang="en-GB" altLang="en-US" sz="2000" i="1" smtClean="0"/>
              <a:t>et al.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sr-Cyrl-CS" alt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endParaRPr lang="en-GB" altLang="en-US" sz="20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1850" cy="1371600"/>
          </a:xfrm>
        </p:spPr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аутор/датум</a:t>
            </a:r>
            <a:endParaRPr lang="en-GB" altLang="en-US" sz="40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878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sr-Cyrl-CS" altLang="en-US" sz="2400" smtClean="0"/>
              <a:t>Пример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>
                <a:solidFill>
                  <a:srgbClr val="003399"/>
                </a:solidFill>
              </a:rPr>
              <a:t>The completion procedure </a:t>
            </a:r>
            <a:r>
              <a:rPr lang="en-GB" altLang="en-US" sz="2400" smtClean="0">
                <a:solidFill>
                  <a:srgbClr val="CC3300"/>
                </a:solidFill>
              </a:rPr>
              <a:t>(Lankford</a:t>
            </a:r>
            <a:r>
              <a:rPr lang="sr-Cyrl-CS" altLang="en-US" sz="2400" smtClean="0">
                <a:solidFill>
                  <a:srgbClr val="CC3300"/>
                </a:solidFill>
              </a:rPr>
              <a:t>,</a:t>
            </a:r>
            <a:r>
              <a:rPr lang="en-GB" altLang="en-US" sz="2400" smtClean="0">
                <a:solidFill>
                  <a:srgbClr val="CC3300"/>
                </a:solidFill>
              </a:rPr>
              <a:t> 1975)</a:t>
            </a:r>
            <a:r>
              <a:rPr lang="en-GB" altLang="en-US" sz="2400" smtClean="0">
                <a:solidFill>
                  <a:srgbClr val="003399"/>
                </a:solidFill>
              </a:rPr>
              <a:t> may fail in general, but has been extended to a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refutationally complete theorem prover </a:t>
            </a:r>
            <a:r>
              <a:rPr lang="en-GB" altLang="en-US" sz="24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Rusinowitch, 1987)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Completion procedures for conditional equations have been described by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Kounalis and Rusinowitch (1988)</a:t>
            </a:r>
            <a:r>
              <a:rPr lang="en-GB" altLang="en-US" sz="2400" smtClean="0">
                <a:solidFill>
                  <a:srgbClr val="003399"/>
                </a:solidFill>
              </a:rPr>
              <a:t>, and by </a:t>
            </a:r>
            <a:r>
              <a:rPr lang="en-GB" altLang="en-US" sz="2400" smtClean="0">
                <a:solidFill>
                  <a:srgbClr val="CC3300"/>
                </a:solidFill>
              </a:rPr>
              <a:t>Ganzinger (1987a, 1987b)</a:t>
            </a:r>
            <a:r>
              <a:rPr lang="en-GB" altLang="en-US" sz="2400" smtClean="0">
                <a:solidFill>
                  <a:srgbClr val="003399"/>
                </a:solidFill>
              </a:rPr>
              <a:t>. An additional theorem was proved by </a:t>
            </a:r>
            <a:r>
              <a:rPr lang="en-GB" altLang="en-US" sz="2400" smtClean="0">
                <a:solidFill>
                  <a:srgbClr val="CC3300"/>
                </a:solidFill>
              </a:rPr>
              <a:t>Bachmair et al. (1989)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  <a:r>
              <a:rPr lang="en-GB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This has been later extended to a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complete theorem prover </a:t>
            </a:r>
            <a:r>
              <a:rPr lang="en-GB" altLang="en-US" sz="24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Rusinowitch, 1987</a:t>
            </a:r>
            <a:r>
              <a:rPr lang="en-GB" altLang="en-US" sz="2400" b="1" smtClean="0">
                <a:solidFill>
                  <a:srgbClr val="CC3300"/>
                </a:solidFill>
              </a:rPr>
              <a:t>;</a:t>
            </a:r>
            <a:r>
              <a:rPr lang="en-GB" altLang="en-US" sz="2400" smtClean="0">
                <a:solidFill>
                  <a:srgbClr val="CC3300"/>
                </a:solidFill>
              </a:rPr>
              <a:t> Ganzinger, 1987a)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1850" cy="1371600"/>
          </a:xfrm>
        </p:spPr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аутор/датум</a:t>
            </a:r>
            <a:endParaRPr lang="en-GB" altLang="en-US" sz="40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87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Ако је ауторово име део реченице, онда се само година наводи у заградама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Ако се ређа више референци, онда се раздвајају тачка-запетом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r-Cyrl-CS" altLang="en-US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r>
              <a:rPr lang="en-GB" altLang="en-US" sz="2000" smtClean="0">
                <a:solidFill>
                  <a:srgbClr val="003399"/>
                </a:solidFill>
              </a:rPr>
              <a:t>The completion procedure </a:t>
            </a:r>
            <a:r>
              <a:rPr lang="en-GB" altLang="en-US" sz="2000" smtClean="0">
                <a:solidFill>
                  <a:srgbClr val="CC3300"/>
                </a:solidFill>
              </a:rPr>
              <a:t>(Lankford</a:t>
            </a:r>
            <a:r>
              <a:rPr lang="sr-Cyrl-CS" altLang="en-US" sz="2000" smtClean="0">
                <a:solidFill>
                  <a:srgbClr val="CC3300"/>
                </a:solidFill>
              </a:rPr>
              <a:t>,</a:t>
            </a:r>
            <a:r>
              <a:rPr lang="en-GB" altLang="en-US" sz="2000" smtClean="0">
                <a:solidFill>
                  <a:srgbClr val="CC3300"/>
                </a:solidFill>
              </a:rPr>
              <a:t> 1975)</a:t>
            </a:r>
            <a:r>
              <a:rPr lang="en-GB" altLang="en-US" sz="2000" smtClean="0">
                <a:solidFill>
                  <a:srgbClr val="003399"/>
                </a:solidFill>
              </a:rPr>
              <a:t> may fail in general, but has been extended to a</a:t>
            </a:r>
            <a:r>
              <a:rPr lang="sr-Cyrl-CS" altLang="en-US" sz="2000" smtClean="0">
                <a:solidFill>
                  <a:srgbClr val="003399"/>
                </a:solidFill>
              </a:rPr>
              <a:t> </a:t>
            </a:r>
            <a:r>
              <a:rPr lang="en-GB" altLang="en-US" sz="2000" smtClean="0">
                <a:solidFill>
                  <a:srgbClr val="003399"/>
                </a:solidFill>
              </a:rPr>
              <a:t>refutationally complete theorem prover </a:t>
            </a:r>
            <a:r>
              <a:rPr lang="en-GB" altLang="en-US" sz="20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000" smtClean="0">
                <a:solidFill>
                  <a:srgbClr val="CC3300"/>
                </a:solidFill>
              </a:rPr>
              <a:t> </a:t>
            </a:r>
            <a:r>
              <a:rPr lang="en-GB" altLang="en-US" sz="2000" smtClean="0">
                <a:solidFill>
                  <a:srgbClr val="CC3300"/>
                </a:solidFill>
              </a:rPr>
              <a:t>Rusinowitch, 1987)</a:t>
            </a:r>
            <a:r>
              <a:rPr lang="en-GB" altLang="en-US" sz="2000" smtClean="0">
                <a:solidFill>
                  <a:srgbClr val="003399"/>
                </a:solidFill>
              </a:rPr>
              <a:t>.</a:t>
            </a:r>
            <a:r>
              <a:rPr lang="sr-Cyrl-CS" altLang="en-US" sz="2000" smtClean="0">
                <a:solidFill>
                  <a:srgbClr val="003399"/>
                </a:solidFill>
              </a:rPr>
              <a:t> </a:t>
            </a:r>
            <a:r>
              <a:rPr lang="en-GB" altLang="en-US" sz="2000" smtClean="0">
                <a:solidFill>
                  <a:srgbClr val="003399"/>
                </a:solidFill>
              </a:rPr>
              <a:t>Completion procedures for conditional equations have been described by</a:t>
            </a:r>
            <a:r>
              <a:rPr lang="sr-Cyrl-CS" altLang="en-US" sz="2000" smtClean="0">
                <a:solidFill>
                  <a:srgbClr val="003399"/>
                </a:solidFill>
              </a:rPr>
              <a:t> </a:t>
            </a:r>
            <a:r>
              <a:rPr lang="en-GB" altLang="en-US" sz="2000" smtClean="0">
                <a:solidFill>
                  <a:srgbClr val="CC3300"/>
                </a:solidFill>
              </a:rPr>
              <a:t>Kounalis and Rusinowitch (1988)</a:t>
            </a:r>
            <a:r>
              <a:rPr lang="en-GB" altLang="en-US" sz="2000" smtClean="0">
                <a:solidFill>
                  <a:srgbClr val="003399"/>
                </a:solidFill>
              </a:rPr>
              <a:t>, and by </a:t>
            </a:r>
            <a:r>
              <a:rPr lang="en-GB" altLang="en-US" sz="2000" smtClean="0">
                <a:solidFill>
                  <a:srgbClr val="CC3300"/>
                </a:solidFill>
              </a:rPr>
              <a:t>Ganzinger (1987a, 1987b)</a:t>
            </a:r>
            <a:r>
              <a:rPr lang="en-GB" altLang="en-US" sz="2000" smtClean="0">
                <a:solidFill>
                  <a:srgbClr val="003399"/>
                </a:solidFill>
              </a:rPr>
              <a:t>. An additional theorem was proved by </a:t>
            </a:r>
            <a:r>
              <a:rPr lang="en-GB" altLang="en-US" sz="2000" smtClean="0">
                <a:solidFill>
                  <a:srgbClr val="CC3300"/>
                </a:solidFill>
              </a:rPr>
              <a:t>Bachmair et al. (1989)</a:t>
            </a:r>
            <a:r>
              <a:rPr lang="en-GB" altLang="en-US" sz="2000" smtClean="0">
                <a:solidFill>
                  <a:srgbClr val="003399"/>
                </a:solidFill>
              </a:rPr>
              <a:t>.</a:t>
            </a:r>
            <a:r>
              <a:rPr lang="en-GB" altLang="en-US" sz="2000" smtClean="0">
                <a:solidFill>
                  <a:srgbClr val="CC3300"/>
                </a:solidFill>
              </a:rPr>
              <a:t> </a:t>
            </a:r>
            <a:r>
              <a:rPr lang="en-GB" altLang="en-US" sz="2000" smtClean="0">
                <a:solidFill>
                  <a:srgbClr val="003399"/>
                </a:solidFill>
              </a:rPr>
              <a:t>This has been later extended to a</a:t>
            </a:r>
            <a:r>
              <a:rPr lang="sr-Cyrl-CS" altLang="en-US" sz="2000" smtClean="0">
                <a:solidFill>
                  <a:srgbClr val="003399"/>
                </a:solidFill>
              </a:rPr>
              <a:t> </a:t>
            </a:r>
            <a:r>
              <a:rPr lang="en-GB" altLang="en-US" sz="2000" smtClean="0">
                <a:solidFill>
                  <a:srgbClr val="003399"/>
                </a:solidFill>
              </a:rPr>
              <a:t>complete theorem prover </a:t>
            </a:r>
            <a:r>
              <a:rPr lang="en-GB" altLang="en-US" sz="20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000" smtClean="0">
                <a:solidFill>
                  <a:srgbClr val="CC3300"/>
                </a:solidFill>
              </a:rPr>
              <a:t> </a:t>
            </a:r>
            <a:r>
              <a:rPr lang="en-GB" altLang="en-US" sz="2000" smtClean="0">
                <a:solidFill>
                  <a:srgbClr val="CC3300"/>
                </a:solidFill>
              </a:rPr>
              <a:t>Rusinowitch, 1987</a:t>
            </a:r>
            <a:r>
              <a:rPr lang="en-GB" altLang="en-US" sz="2000" b="1" smtClean="0">
                <a:solidFill>
                  <a:srgbClr val="CC3300"/>
                </a:solidFill>
              </a:rPr>
              <a:t>;</a:t>
            </a:r>
            <a:r>
              <a:rPr lang="en-GB" altLang="en-US" sz="2000" smtClean="0">
                <a:solidFill>
                  <a:srgbClr val="CC3300"/>
                </a:solidFill>
              </a:rPr>
              <a:t> Ganzinger, 1987a)</a:t>
            </a:r>
            <a:r>
              <a:rPr lang="en-GB" altLang="en-US" sz="2000" smtClean="0">
                <a:solidFill>
                  <a:srgbClr val="003399"/>
                </a:solidFill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1850" cy="1371600"/>
          </a:xfrm>
        </p:spPr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аутор/датум</a:t>
            </a:r>
            <a:endParaRPr lang="en-GB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Уколико исти аутор(и) имају више радова у истој години, години се додају слова да разликују радове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>
                <a:solidFill>
                  <a:srgbClr val="003399"/>
                </a:solidFill>
              </a:rPr>
              <a:t>The completion procedure </a:t>
            </a:r>
            <a:r>
              <a:rPr lang="en-GB" altLang="en-US" sz="2400" smtClean="0">
                <a:solidFill>
                  <a:srgbClr val="CC3300"/>
                </a:solidFill>
              </a:rPr>
              <a:t>(Lankford</a:t>
            </a:r>
            <a:r>
              <a:rPr lang="sr-Cyrl-CS" altLang="en-US" sz="2400" smtClean="0">
                <a:solidFill>
                  <a:srgbClr val="CC3300"/>
                </a:solidFill>
              </a:rPr>
              <a:t>,</a:t>
            </a:r>
            <a:r>
              <a:rPr lang="en-GB" altLang="en-US" sz="2400" smtClean="0">
                <a:solidFill>
                  <a:srgbClr val="CC3300"/>
                </a:solidFill>
              </a:rPr>
              <a:t> 1975)</a:t>
            </a:r>
            <a:r>
              <a:rPr lang="en-GB" altLang="en-US" sz="2400" smtClean="0">
                <a:solidFill>
                  <a:srgbClr val="003399"/>
                </a:solidFill>
              </a:rPr>
              <a:t> may fail in general, but has been extended to a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refutationally complete theorem prover </a:t>
            </a:r>
            <a:r>
              <a:rPr lang="en-GB" altLang="en-US" sz="24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Rusinowitch, 1987)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Completion procedures for conditional equations have been described by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Kounalis and Rusinowitch (1988)</a:t>
            </a:r>
            <a:r>
              <a:rPr lang="en-GB" altLang="en-US" sz="2400" smtClean="0">
                <a:solidFill>
                  <a:srgbClr val="003399"/>
                </a:solidFill>
              </a:rPr>
              <a:t>, and by </a:t>
            </a:r>
            <a:r>
              <a:rPr lang="en-GB" altLang="en-US" sz="2400" smtClean="0">
                <a:solidFill>
                  <a:srgbClr val="CC3300"/>
                </a:solidFill>
              </a:rPr>
              <a:t>Ganzinger (1987a, 1987b)</a:t>
            </a:r>
            <a:r>
              <a:rPr lang="en-GB" altLang="en-US" sz="2400" smtClean="0">
                <a:solidFill>
                  <a:srgbClr val="003399"/>
                </a:solidFill>
              </a:rPr>
              <a:t>. An additional theorem was proved by </a:t>
            </a:r>
            <a:r>
              <a:rPr lang="en-GB" altLang="en-US" sz="2400" smtClean="0">
                <a:solidFill>
                  <a:srgbClr val="CC3300"/>
                </a:solidFill>
              </a:rPr>
              <a:t>Bachmair et al. (1989)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  <a:r>
              <a:rPr lang="en-GB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This has been later extended to a</a:t>
            </a:r>
            <a:r>
              <a:rPr lang="sr-Cyrl-CS" altLang="en-US" sz="2400" smtClean="0">
                <a:solidFill>
                  <a:srgbClr val="003399"/>
                </a:solidFill>
              </a:rPr>
              <a:t> </a:t>
            </a:r>
            <a:r>
              <a:rPr lang="en-GB" altLang="en-US" sz="2400" smtClean="0">
                <a:solidFill>
                  <a:srgbClr val="003399"/>
                </a:solidFill>
              </a:rPr>
              <a:t>complete theorem prover </a:t>
            </a:r>
            <a:r>
              <a:rPr lang="en-GB" altLang="en-US" sz="2400" smtClean="0">
                <a:solidFill>
                  <a:srgbClr val="CC3300"/>
                </a:solidFill>
              </a:rPr>
              <a:t>(Hsiang and</a:t>
            </a:r>
            <a:r>
              <a:rPr lang="sr-Cyrl-CS" altLang="en-US" sz="2400" smtClean="0">
                <a:solidFill>
                  <a:srgbClr val="CC3300"/>
                </a:solidFill>
              </a:rPr>
              <a:t> </a:t>
            </a:r>
            <a:r>
              <a:rPr lang="en-GB" altLang="en-US" sz="2400" smtClean="0">
                <a:solidFill>
                  <a:srgbClr val="CC3300"/>
                </a:solidFill>
              </a:rPr>
              <a:t>Rusinowitch, 1987</a:t>
            </a:r>
            <a:r>
              <a:rPr lang="en-GB" altLang="en-US" sz="2400" b="1" smtClean="0">
                <a:solidFill>
                  <a:srgbClr val="CC3300"/>
                </a:solidFill>
              </a:rPr>
              <a:t>;</a:t>
            </a:r>
            <a:r>
              <a:rPr lang="en-GB" altLang="en-US" sz="2400" smtClean="0">
                <a:solidFill>
                  <a:srgbClr val="CC3300"/>
                </a:solidFill>
              </a:rPr>
              <a:t> Ganzinger, 1987a)</a:t>
            </a:r>
            <a:r>
              <a:rPr lang="en-GB" altLang="en-US" sz="2400" smtClean="0">
                <a:solidFill>
                  <a:srgbClr val="003399"/>
                </a:solidFill>
              </a:rPr>
              <a:t>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1850" cy="1371600"/>
          </a:xfrm>
        </p:spPr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аутор/датум</a:t>
            </a:r>
            <a:endParaRPr lang="en-GB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Извори се у листи референци сортирају алфабетски по (првом) аутору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 случају више радова са истим ауторима, радови одштампани раније се наводе раније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/>
              <a:t>Clarke E, O. Grumberg, and D. A. Peled (2000). </a:t>
            </a:r>
            <a:r>
              <a:rPr lang="en-GB" altLang="en-US" sz="2400" i="1" smtClean="0"/>
              <a:t>Model Checking</a:t>
            </a:r>
            <a:r>
              <a:rPr lang="en-GB" altLang="en-US" sz="2400" smtClean="0"/>
              <a:t>. MIT Press.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smtClean="0"/>
              <a:t>	McMillan K. L. (1993). </a:t>
            </a:r>
            <a:r>
              <a:rPr lang="en-GB" altLang="en-US" sz="2400" i="1" smtClean="0"/>
              <a:t>Symbolic Model Checking</a:t>
            </a:r>
            <a:r>
              <a:rPr lang="en-GB" altLang="en-US" sz="2400" smtClean="0"/>
              <a:t>. Kluwer.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smtClean="0"/>
              <a:t>	Vardi M, P. Wolper (1994). Reasoning about infinite computations. </a:t>
            </a:r>
            <a:r>
              <a:rPr lang="en-GB" altLang="en-US" sz="2400" i="1" smtClean="0"/>
              <a:t>Inform. and Computat.</a:t>
            </a:r>
            <a:r>
              <a:rPr lang="en-GB" altLang="en-US" sz="2400" smtClean="0"/>
              <a:t>, 115:1–37.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Примери</a:t>
            </a:r>
            <a:endParaRPr lang="en-GB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/>
              <a:t>Recent work (Wolper 1996a, 1996b) stresses the importance of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algorithmic support for formal methods.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/>
              <a:t>Wolper (1996a, 1996b) stresses the importance of algorithmic support for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formal methods.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/>
              <a:t>The completion procedure may fail in general, but has been extended to a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refutationally complete theorem prover (cf. Lankford 1975, Hsiang and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Rusinowitch 1987, and Bachmair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et al. 1989).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400" smtClean="0"/>
              <a:t>	Completion procedures for conditional equations have been described by Kounalis and Rusinowitch (1988), and by Ganzinger (1987a, 1987b).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533400" y="1733550"/>
            <a:ext cx="8077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RS" altLang="en-US" sz="4800" b="0">
                <a:latin typeface="Comic Sans MS" pitchFamily="66" charset="0"/>
              </a:rPr>
              <a:t>Референце у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CS" altLang="en-US" sz="4800" b="0">
                <a:latin typeface="Comic Sans MS" pitchFamily="66" charset="0"/>
              </a:rPr>
              <a:t>научним радовима</a:t>
            </a:r>
            <a:endParaRPr kumimoji="1" lang="en-GB" altLang="en-US" sz="48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 b="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скраћенице</a:t>
            </a:r>
            <a:endParaRPr lang="en-GB" altLang="en-US" sz="40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57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У тексту се референце наводе као скраћенице сачињене нпр. од имена аутора, године публиковања, итд. у средњим заградама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1800" smtClean="0"/>
              <a:t>	</a:t>
            </a:r>
            <a:r>
              <a:rPr lang="en-GB" altLang="en-US" sz="2000" smtClean="0"/>
              <a:t>Key techniques for utilising temporal logic specifications have been investigated,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including verification via proof [VW94] and verification via model-checking</a:t>
            </a:r>
            <a:r>
              <a:rPr lang="sr-Cyrl-CS" altLang="en-US" sz="2000" smtClean="0"/>
              <a:t> </a:t>
            </a:r>
            <a:r>
              <a:rPr lang="en-GB" altLang="en-US" sz="2000" smtClean="0">
                <a:solidFill>
                  <a:srgbClr val="CC3300"/>
                </a:solidFill>
              </a:rPr>
              <a:t>[CGP00,McM93]</a:t>
            </a:r>
            <a:r>
              <a:rPr lang="en-GB" altLang="en-US" sz="2000" smtClean="0"/>
              <a:t>.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Recent work [Wol96a, Wol96b] stresses the importance of algorithmic support for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formal methods.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The completion procedure may fail in general, but has been extended to a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refutationally complete theorem prover (cf. [Lan75,HR87,BDP89]). Completion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procedures for conditional equations have been described by Kounalis and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Rusinowitch [KT88], and by Ganzinger [Gan87a,Gan87b].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Стилови цитирања – скраћенице</a:t>
            </a:r>
            <a:endParaRPr lang="en-GB" alt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У листи референци, извори се наводе слично нумеричком стилу, сортирани по јединственом “кључу” који је додељен сваком извору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8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r>
              <a:rPr lang="en-GB" altLang="en-US" sz="2000" smtClean="0"/>
              <a:t>[CGP00] </a:t>
            </a:r>
            <a:r>
              <a:rPr lang="sr-Cyrl-CS" altLang="en-US" sz="2000" smtClean="0"/>
              <a:t>	</a:t>
            </a:r>
            <a:r>
              <a:rPr lang="en-GB" altLang="en-US" sz="2000" smtClean="0"/>
              <a:t>E. Clarke, O. Grumberg, and D. A. Peled. </a:t>
            </a:r>
            <a:r>
              <a:rPr lang="en-GB" altLang="en-US" sz="2000" i="1" smtClean="0"/>
              <a:t>Model </a:t>
            </a:r>
            <a:r>
              <a:rPr lang="sr-Cyrl-CS" altLang="en-US" sz="2000" i="1" smtClean="0"/>
              <a:t>		</a:t>
            </a:r>
            <a:r>
              <a:rPr lang="en-GB" altLang="en-US" sz="2000" i="1" smtClean="0"/>
              <a:t>Checking</a:t>
            </a:r>
            <a:r>
              <a:rPr lang="en-GB" altLang="en-US" sz="2000" smtClean="0"/>
              <a:t>. 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MIT Press,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2000.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r>
              <a:rPr lang="en-GB" altLang="en-US" sz="2000" smtClean="0"/>
              <a:t>[vdG94] </a:t>
            </a:r>
            <a:r>
              <a:rPr lang="sr-Cyrl-CS" altLang="en-US" sz="2000" smtClean="0"/>
              <a:t>	</a:t>
            </a:r>
            <a:r>
              <a:rPr lang="en-GB" altLang="en-US" sz="2000" smtClean="0"/>
              <a:t>R. A. van der Goot. </a:t>
            </a:r>
            <a:r>
              <a:rPr lang="en-GB" altLang="en-US" sz="2000" i="1" smtClean="0"/>
              <a:t>Strategies for modal resolution</a:t>
            </a:r>
            <a:r>
              <a:rPr lang="en-GB" altLang="en-US" sz="2000" smtClean="0"/>
              <a:t>. </a:t>
            </a:r>
            <a:r>
              <a:rPr lang="sr-Cyrl-CS" altLang="en-US" sz="2000" smtClean="0"/>
              <a:t>		</a:t>
            </a:r>
            <a:r>
              <a:rPr lang="en-GB" altLang="en-US" sz="2000" smtClean="0"/>
              <a:t>Master’s thesis,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Delft University of Technology, </a:t>
            </a:r>
            <a:r>
              <a:rPr lang="sr-Cyrl-CS" altLang="en-US" sz="2000" smtClean="0"/>
              <a:t>		</a:t>
            </a:r>
            <a:r>
              <a:rPr lang="en-GB" altLang="en-US" sz="2000" smtClean="0"/>
              <a:t>The Netherlands, 1994.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r>
              <a:rPr lang="en-GB" altLang="en-US" sz="2000" smtClean="0"/>
              <a:t>[Wol96a] </a:t>
            </a:r>
            <a:r>
              <a:rPr lang="sr-Cyrl-CS" altLang="en-US" sz="2000" smtClean="0"/>
              <a:t>	</a:t>
            </a:r>
            <a:r>
              <a:rPr lang="en-GB" altLang="en-US" sz="2000" smtClean="0"/>
              <a:t>P. Wolper. Where is the Algorithmic Support? </a:t>
            </a:r>
            <a:r>
              <a:rPr lang="en-GB" altLang="en-US" sz="2000" i="1" smtClean="0"/>
              <a:t>ACM </a:t>
            </a:r>
            <a:r>
              <a:rPr lang="sr-Cyrl-CS" altLang="en-US" sz="2000" i="1" smtClean="0"/>
              <a:t>		</a:t>
            </a:r>
            <a:r>
              <a:rPr lang="en-GB" altLang="en-US" sz="2000" i="1" smtClean="0"/>
              <a:t>Comput. Surv.</a:t>
            </a:r>
            <a:r>
              <a:rPr lang="sr-Cyrl-CS" altLang="en-US" sz="2000" i="1" smtClean="0"/>
              <a:t> </a:t>
            </a:r>
            <a:r>
              <a:rPr lang="en-GB" altLang="en-US" sz="2000" smtClean="0"/>
              <a:t>28(4):58, 1996.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000" smtClean="0"/>
              <a:t>	</a:t>
            </a:r>
            <a:r>
              <a:rPr lang="en-GB" altLang="en-US" sz="2000" smtClean="0"/>
              <a:t>[Wol96b] </a:t>
            </a:r>
            <a:r>
              <a:rPr lang="sr-Cyrl-CS" altLang="en-US" sz="2000" smtClean="0"/>
              <a:t>	</a:t>
            </a:r>
            <a:r>
              <a:rPr lang="en-GB" altLang="en-US" sz="2000" smtClean="0"/>
              <a:t>P. Wolper. The Meaning of “Formal”. </a:t>
            </a:r>
            <a:r>
              <a:rPr lang="en-GB" altLang="en-US" sz="2000" i="1" smtClean="0"/>
              <a:t>ACM Comput. </a:t>
            </a:r>
            <a:r>
              <a:rPr lang="sr-Cyrl-CS" altLang="en-US" sz="2000" i="1" smtClean="0"/>
              <a:t>		</a:t>
            </a:r>
            <a:r>
              <a:rPr lang="en-GB" altLang="en-US" sz="2000" i="1" smtClean="0"/>
              <a:t>Surv. </a:t>
            </a:r>
            <a:r>
              <a:rPr lang="en-GB" altLang="en-US" sz="2000" smtClean="0"/>
              <a:t>28(4):127,1996.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Листа референци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Сваки извор треба да садржи све релевантне податке, у зависности од типа референце</a:t>
            </a:r>
          </a:p>
          <a:p>
            <a:pPr eaLnBrk="1" hangingPunct="1"/>
            <a:r>
              <a:rPr lang="sr-Cyrl-CS" altLang="en-US" sz="2800" smtClean="0"/>
              <a:t>Сортирање на неки од начина описан раније</a:t>
            </a:r>
          </a:p>
          <a:p>
            <a:pPr eaLnBrk="1" hangingPunct="1"/>
            <a:r>
              <a:rPr lang="sr-Cyrl-CS" altLang="en-US" sz="2800" smtClean="0"/>
              <a:t>Референце треба да буду описане конзистентно и потпуно</a:t>
            </a:r>
          </a:p>
          <a:p>
            <a:pPr eaLnBrk="1" hangingPunct="1"/>
            <a:r>
              <a:rPr lang="sr-Cyrl-CS" altLang="en-US" sz="2800" smtClean="0"/>
              <a:t>Обично сваки часопис, зборник, друштво, итд. има сопствени скуп правила за форматирање 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Књиге</a:t>
            </a:r>
            <a:endParaRPr lang="en-GB" altLang="en-US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484313"/>
            <a:ext cx="787558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Поглавља у књигама</a:t>
            </a:r>
            <a:endParaRPr lang="en-GB" altLang="en-US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28763"/>
            <a:ext cx="79803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Зборник радова</a:t>
            </a:r>
            <a:endParaRPr lang="en-GB" altLang="en-US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00188"/>
            <a:ext cx="799941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Рад у зборнику</a:t>
            </a:r>
            <a:endParaRPr lang="en-GB" altLang="en-US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662113"/>
            <a:ext cx="8132762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45250" y="4675188"/>
            <a:ext cx="1416050" cy="2952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Рад у часопису</a:t>
            </a:r>
            <a:endParaRPr lang="en-GB" alt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30EABD-B145-4DA5-B911-BF958C6D5B5D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703388"/>
            <a:ext cx="7561262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Тезе и дисертације</a:t>
            </a:r>
            <a:endParaRPr lang="en-GB" alt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52BABF-235D-4B5A-9825-2EDA210BB88C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06538"/>
            <a:ext cx="8224838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</a:t>
            </a:r>
            <a:r>
              <a:rPr lang="sr-Cyrl-CS" altLang="en-US" smtClean="0"/>
              <a:t>стране</a:t>
            </a:r>
            <a:endParaRPr lang="en-GB" alt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077073-F0A4-4A0E-B8B4-5B47AE6583DE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979613"/>
            <a:ext cx="79994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Cyrl-CS" altLang="en-US" sz="4600" smtClean="0"/>
              <a:t>Цитирање и референце у радовима</a:t>
            </a:r>
            <a:endParaRPr lang="en-GB" altLang="en-US" sz="4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394075"/>
            <a:ext cx="788828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Примери</a:t>
            </a:r>
            <a:endParaRPr lang="en-GB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14463"/>
            <a:ext cx="788828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Примери</a:t>
            </a:r>
            <a:endParaRPr lang="en-GB" altLang="en-US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554163"/>
            <a:ext cx="716438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Примери и коментари</a:t>
            </a:r>
            <a:endParaRPr lang="en-GB" altLang="en-US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60525"/>
            <a:ext cx="8535987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Примери и коментари</a:t>
            </a:r>
            <a:endParaRPr lang="en-GB" altLang="en-US" smtClean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571625"/>
            <a:ext cx="8107363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Навођење цитата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Избегавати сувишно навођење цитата</a:t>
            </a:r>
          </a:p>
          <a:p>
            <a:pPr eaLnBrk="1" hangingPunct="1"/>
            <a:r>
              <a:rPr lang="sr-Cyrl-CS" altLang="en-US" sz="2800" smtClean="0"/>
              <a:t>Има смисла само у случајевима када</a:t>
            </a:r>
          </a:p>
          <a:p>
            <a:pPr lvl="1" eaLnBrk="1" hangingPunct="1"/>
            <a:r>
              <a:rPr lang="sr-Cyrl-CS" altLang="en-US" sz="2400" smtClean="0"/>
              <a:t>Коментаришете нечује речи/ставове</a:t>
            </a:r>
          </a:p>
          <a:p>
            <a:pPr lvl="1" eaLnBrk="1" hangingPunct="1"/>
            <a:r>
              <a:rPr lang="sr-Cyrl-CS" altLang="en-US" sz="2400" smtClean="0"/>
              <a:t>Цитат има одређену “историјску вредност”</a:t>
            </a:r>
          </a:p>
          <a:p>
            <a:pPr eaLnBrk="1" hangingPunct="1"/>
            <a:r>
              <a:rPr lang="sr-Cyrl-CS" altLang="en-US" sz="2800" smtClean="0"/>
              <a:t>У осталим случајевима треба препричати текст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Навођење цитата</a:t>
            </a:r>
            <a:endParaRPr lang="en-GB" altLang="en-US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897063"/>
            <a:ext cx="8077200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Навођење цитата</a:t>
            </a:r>
            <a:endParaRPr lang="en-GB" altLang="en-US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779588"/>
            <a:ext cx="760253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Библиографијски алати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Направите своју библиографијску базу</a:t>
            </a:r>
          </a:p>
          <a:p>
            <a:pPr lvl="1" eaLnBrk="1" hangingPunct="1"/>
            <a:r>
              <a:rPr lang="sr-Cyrl-CS" altLang="en-US" smtClean="0"/>
              <a:t>наслов, аутори, сви релевантни библиографски подаци, где се рад може наћи (Интернет, локални диск)</a:t>
            </a:r>
          </a:p>
          <a:p>
            <a:pPr eaLnBrk="1" hangingPunct="1"/>
            <a:r>
              <a:rPr lang="sr-Cyrl-CS" altLang="en-US" sz="2800" smtClean="0"/>
              <a:t>Локална индивидуална копија</a:t>
            </a:r>
          </a:p>
          <a:p>
            <a:pPr lvl="1" eaLnBrk="1" hangingPunct="1"/>
            <a:r>
              <a:rPr lang="sr-Latn-RS" altLang="en-US" sz="2400" smtClean="0"/>
              <a:t>Word</a:t>
            </a:r>
            <a:r>
              <a:rPr lang="en-GB" altLang="en-US" sz="2400" smtClean="0"/>
              <a:t>, BibTeX</a:t>
            </a:r>
            <a:endParaRPr lang="sr-Cyrl-CS" altLang="en-US" sz="2400" smtClean="0"/>
          </a:p>
          <a:p>
            <a:pPr eaLnBrk="1" hangingPunct="1"/>
            <a:r>
              <a:rPr lang="sr-Cyrl-CS" altLang="en-US" sz="2800" smtClean="0"/>
              <a:t>Библиографијски сервиси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altLang="en-US" sz="2400" smtClean="0">
                <a:hlinkClick r:id="rId2"/>
              </a:rPr>
              <a:t>http://www.citeulike.org/</a:t>
            </a:r>
            <a:endParaRPr lang="en-US" altLang="en-US" sz="2400" smtClean="0"/>
          </a:p>
          <a:p>
            <a:pPr lvl="1" eaLnBrk="1" hangingPunct="1">
              <a:buFont typeface="Wingdings" pitchFamily="2" charset="2"/>
              <a:buNone/>
            </a:pPr>
            <a:r>
              <a:rPr lang="sr-Latn-RS" altLang="en-US" sz="2400" smtClean="0"/>
              <a:t>Google Scholar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1A8C41-A075-40C0-A4C8-A77F7CB00BB3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733425"/>
            <a:ext cx="9144000" cy="52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Cite-u-like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F9CC07-A6C0-4AB1-ACCF-9A3457E0E804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7188"/>
            <a:ext cx="897096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Ослонац на претходно знање</a:t>
            </a:r>
            <a:endParaRPr lang="en-GB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Пошто је циљ истраживања да прошири знање у одређеној области, истраживач мора да зна и разуме текуће стање знања у тој области (и у повезаним областима)</a:t>
            </a:r>
          </a:p>
          <a:p>
            <a:pPr eaLnBrk="1" hangingPunct="1"/>
            <a:r>
              <a:rPr lang="sr-Cyrl-CS" altLang="en-US" sz="2800" smtClean="0"/>
              <a:t>Примарна и секундарна литертура</a:t>
            </a:r>
            <a:endParaRPr lang="en-GB" altLang="en-US" sz="2800" smtClean="0"/>
          </a:p>
          <a:p>
            <a:pPr lvl="1" eaLnBrk="1" hangingPunct="1"/>
            <a:endParaRPr lang="sr-Cyrl-C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Захвалница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Садржај који је укључен у ову презентацију је преузет из наставних материјала за предмет „Методологија научног и стручног рада“ на Математичком факултету Универзитета у Београду, који је припремио проф. др Горан Ненедић.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Захваљујем се Горану Ненадићу на помоћи.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Зашто цитирамо радове</a:t>
            </a:r>
            <a:endParaRPr lang="en-GB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Cyrl-CS" altLang="en-US" sz="2400" smtClean="0"/>
              <a:t>Да би се указало на рад других истраживача и одала дужна пажња њиховим претходним напорима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Cyrl-CS" altLang="en-US" sz="2400" smtClean="0"/>
              <a:t>Да би се демонстрирао целокупни корпус знања на коме је заснован наш допринос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Cyrl-CS" altLang="en-US" sz="2400" smtClean="0"/>
              <a:t>Да</a:t>
            </a:r>
            <a:r>
              <a:rPr lang="en-GB" altLang="en-US" sz="2400" smtClean="0"/>
              <a:t> </a:t>
            </a:r>
            <a:r>
              <a:rPr lang="sr-Cyrl-CS" altLang="en-US" sz="2400" smtClean="0"/>
              <a:t>се омогући другим истраживачима да ла</a:t>
            </a:r>
            <a:r>
              <a:rPr lang="en-GB" altLang="en-US" sz="2400" smtClean="0"/>
              <a:t>k</a:t>
            </a:r>
            <a:r>
              <a:rPr lang="sr-Cyrl-CS" altLang="en-US" sz="2400" smtClean="0"/>
              <a:t>ше пронађу релевантне изворе из којих могу добити још више информација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sr-Cyrl-CS" altLang="en-US" sz="240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Cyrl-CS" altLang="en-US" sz="2400" smtClean="0">
                <a:solidFill>
                  <a:srgbClr val="CC3300"/>
                </a:solidFill>
              </a:rPr>
              <a:t>	Радови се не цитирају да бисмо могли да копирамо и преузимамо текст из других радова – то је плагијаризам.</a:t>
            </a:r>
            <a:endParaRPr lang="en-GB" altLang="en-US" sz="2400" smtClean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Плагијаризам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verbatim (word for word) copying of another’s work without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appropriate and correctly presented acknowledgement;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close paraphrasing of another’s work by simply changing a few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words or altering the order of presentation, without appropriate and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correctly presented acknowledgement;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unacknowledged quotation of phrases from another’s work;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the deliberate and detailed presentation of another’s concept as one’s</a:t>
            </a:r>
            <a:r>
              <a:rPr lang="sr-Cyrl-CS" altLang="en-US" sz="2400" smtClean="0"/>
              <a:t> </a:t>
            </a:r>
            <a:r>
              <a:rPr lang="en-GB" altLang="en-US" sz="2400" smtClean="0"/>
              <a:t>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Плагијаризам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Преузимање (дела) текста из неког другог рада и додавање референце у тексту се </a:t>
            </a:r>
            <a:br>
              <a:rPr lang="sr-Cyrl-CS" altLang="en-US" sz="2800" smtClean="0"/>
            </a:br>
            <a:r>
              <a:rPr lang="sr-Cyrl-CS" altLang="en-US" sz="2800" b="1" smtClean="0"/>
              <a:t>не сматра </a:t>
            </a:r>
            <a:r>
              <a:rPr lang="sr-Cyrl-CS" altLang="en-US" sz="2800" smtClean="0"/>
              <a:t>одговарајућим начином цитирања.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само мањи делови текста се могу дословце преузети и тада морају бити јасно раздвојени од остатка текста (под наводницима, увучено, италик)</a:t>
            </a:r>
            <a:endParaRPr lang="en-GB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текст мора да се “преприча” и издвоји само суштина тог рада битна за текући рад</a:t>
            </a:r>
            <a:endParaRPr lang="en-GB" altLang="en-US" sz="24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30963" y="90488"/>
            <a:ext cx="271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 b="0"/>
              <a:t>наставак</a:t>
            </a:r>
            <a:endParaRPr lang="en-GB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Појмовник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b="1" smtClean="0"/>
              <a:t>Цитирање</a:t>
            </a:r>
            <a:r>
              <a:rPr lang="sr-Cyrl-CS" altLang="en-US" sz="2400" smtClean="0"/>
              <a:t> (</a:t>
            </a:r>
            <a:r>
              <a:rPr lang="en-GB" altLang="en-US" sz="2400" smtClean="0"/>
              <a:t>Citing / Referencing</a:t>
            </a:r>
            <a:r>
              <a:rPr lang="sr-Cyrl-CS" altLang="en-US" sz="2400" smtClean="0"/>
              <a:t>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Formally recognising, within your text, the sources from which you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have obtained information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b="1" smtClean="0"/>
              <a:t>Цитат</a:t>
            </a:r>
            <a:r>
              <a:rPr lang="sr-Cyrl-CS" altLang="en-US" sz="2400" smtClean="0"/>
              <a:t> (</a:t>
            </a:r>
            <a:r>
              <a:rPr lang="en-GB" altLang="en-US" sz="2400" smtClean="0"/>
              <a:t>Citation / Quotation</a:t>
            </a:r>
            <a:r>
              <a:rPr lang="sr-Cyrl-CS" altLang="en-US" sz="2400" smtClean="0"/>
              <a:t>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A passage or words quoted within your text, supported with a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reference to its source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b="1" smtClean="0"/>
              <a:t>Референца</a:t>
            </a:r>
            <a:r>
              <a:rPr lang="sr-Cyrl-CS" altLang="en-US" sz="2400" smtClean="0"/>
              <a:t> (</a:t>
            </a:r>
            <a:r>
              <a:rPr lang="en-GB" altLang="en-US" sz="2400" smtClean="0"/>
              <a:t>Reference</a:t>
            </a:r>
            <a:r>
              <a:rPr lang="sr-Cyrl-CS" altLang="en-US" sz="2400" smtClean="0"/>
              <a:t>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A detailed description of a source from which you have obtained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information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b="1" smtClean="0"/>
              <a:t>Листа</a:t>
            </a:r>
            <a:r>
              <a:rPr lang="sr-Cyrl-CS" altLang="en-US" sz="2400" smtClean="0"/>
              <a:t> </a:t>
            </a:r>
            <a:r>
              <a:rPr lang="sr-Cyrl-CS" altLang="en-US" sz="2400" b="1" smtClean="0"/>
              <a:t>референци</a:t>
            </a:r>
            <a:r>
              <a:rPr lang="sr-Cyrl-CS" altLang="en-US" sz="2400" smtClean="0"/>
              <a:t> (</a:t>
            </a:r>
            <a:r>
              <a:rPr lang="en-GB" altLang="en-US" sz="2400" smtClean="0"/>
              <a:t>List of references</a:t>
            </a:r>
            <a:r>
              <a:rPr lang="sr-Cyrl-CS" altLang="en-US" sz="2400" smtClean="0"/>
              <a:t>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List of all sources which are cited in the body of your work</a:t>
            </a:r>
          </a:p>
          <a:p>
            <a:pPr eaLnBrk="1" hangingPunct="1">
              <a:lnSpc>
                <a:spcPct val="80000"/>
              </a:lnSpc>
            </a:pPr>
            <a:r>
              <a:rPr lang="sr-Cyrl-CS" altLang="en-US" sz="2400" b="1" smtClean="0"/>
              <a:t>Библиографија</a:t>
            </a:r>
            <a:r>
              <a:rPr lang="sr-Cyrl-CS" altLang="en-US" sz="2400" smtClean="0"/>
              <a:t> (</a:t>
            </a:r>
            <a:r>
              <a:rPr lang="en-GB" altLang="en-US" sz="2400" smtClean="0"/>
              <a:t>Bibliography</a:t>
            </a:r>
            <a:r>
              <a:rPr lang="sr-Cyrl-CS" altLang="en-US" sz="2400" smtClean="0"/>
              <a:t>)</a:t>
            </a:r>
            <a:endParaRPr lang="en-GB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List of all sources which have been consulted in preparation of your</a:t>
            </a:r>
            <a:r>
              <a:rPr lang="sr-Cyrl-CS" altLang="en-US" sz="2000" smtClean="0"/>
              <a:t> </a:t>
            </a:r>
            <a:r>
              <a:rPr lang="en-GB" altLang="en-US" sz="2000" smtClean="0"/>
              <a:t>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Цитирање</a:t>
            </a:r>
            <a:endParaRPr lang="en-GB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688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b="1" u="sng" smtClean="0"/>
              <a:t>Свако</a:t>
            </a:r>
            <a:r>
              <a:rPr lang="sr-Cyrl-CS" altLang="en-US" sz="2800" smtClean="0"/>
              <a:t> тврђење у раду мора да буде потврђено или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одговарајућим цитарењем, или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садржајем рада тј. резултатима, доказаним тврђењима, интерпретацијом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Навести рад близу тврђењ</a:t>
            </a:r>
            <a:r>
              <a:rPr lang="sr-Latn-CS" altLang="en-US" sz="2800" smtClean="0"/>
              <a:t>a</a:t>
            </a:r>
            <a:endParaRPr lang="sr-Cyrl-C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обично на крају реченице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у случају активне реченице, може и име аутора да се наведе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r-Cyrl-CS" altLang="en-US" sz="2400" smtClean="0"/>
              <a:t>	</a:t>
            </a:r>
            <a:r>
              <a:rPr lang="en-GB" altLang="en-US" sz="2400" smtClean="0">
                <a:solidFill>
                  <a:srgbClr val="3333FF"/>
                </a:solidFill>
              </a:rPr>
              <a:t>Dawson (1981)</a:t>
            </a:r>
            <a:r>
              <a:rPr lang="sr-Cyrl-CS" altLang="en-US" sz="2400" smtClean="0">
                <a:solidFill>
                  <a:srgbClr val="3333FF"/>
                </a:solidFill>
              </a:rPr>
              <a:t> </a:t>
            </a:r>
            <a:r>
              <a:rPr lang="en-GB" altLang="en-US" sz="2400" smtClean="0">
                <a:solidFill>
                  <a:srgbClr val="3333FF"/>
                </a:solidFill>
              </a:rPr>
              <a:t>showed that stable graphs are closed</a:t>
            </a:r>
            <a:r>
              <a:rPr lang="sr-Cyrl-CS" altLang="en-US" sz="2400" smtClean="0">
                <a:solidFill>
                  <a:srgbClr val="3333FF"/>
                </a:solidFill>
              </a:rPr>
              <a:t>.</a:t>
            </a:r>
            <a:r>
              <a:rPr lang="en-GB" altLang="en-US" sz="2400" smtClean="0">
                <a:solidFill>
                  <a:srgbClr val="3333FF"/>
                </a:solidFill>
              </a:rPr>
              <a:t> </a:t>
            </a:r>
            <a:br>
              <a:rPr lang="en-GB" altLang="en-US" sz="2400" smtClean="0">
                <a:solidFill>
                  <a:srgbClr val="3333FF"/>
                </a:solidFill>
              </a:rPr>
            </a:br>
            <a:r>
              <a:rPr lang="en-GB" altLang="en-US" sz="2400" smtClean="0">
                <a:solidFill>
                  <a:srgbClr val="3333FF"/>
                </a:solidFill>
              </a:rPr>
              <a:t>Stable graphs are closed (Dawson, 1981).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842</Words>
  <Application>Microsoft Office PowerPoint</Application>
  <PresentationFormat>On-screen Show (4:3)</PresentationFormat>
  <Paragraphs>168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Watermark</vt:lpstr>
      <vt:lpstr>Примјена рачунара у биологији</vt:lpstr>
      <vt:lpstr> </vt:lpstr>
      <vt:lpstr>Цитирање и референце у радовима</vt:lpstr>
      <vt:lpstr>Ослонац на претходно знање</vt:lpstr>
      <vt:lpstr>Зашто цитирамо радове</vt:lpstr>
      <vt:lpstr>Плагијаризам</vt:lpstr>
      <vt:lpstr>Плагијаризам</vt:lpstr>
      <vt:lpstr>Појмовник</vt:lpstr>
      <vt:lpstr>Цитирање</vt:lpstr>
      <vt:lpstr>Шта (не)треба цитирати</vt:lpstr>
      <vt:lpstr>Шта (не)треба цитирати</vt:lpstr>
      <vt:lpstr>Стилови цитирања - нумерички</vt:lpstr>
      <vt:lpstr>Стилови цитирања - нумерички</vt:lpstr>
      <vt:lpstr>Стилови цитирања – аутор/датум</vt:lpstr>
      <vt:lpstr>Стилови цитирања – аутор/датум</vt:lpstr>
      <vt:lpstr>Стилови цитирања – аутор/датум</vt:lpstr>
      <vt:lpstr>Стилови цитирања – аутор/датум</vt:lpstr>
      <vt:lpstr>Стилови цитирања – аутор/датум</vt:lpstr>
      <vt:lpstr>Примери</vt:lpstr>
      <vt:lpstr>Стилови цитирања – скраћенице</vt:lpstr>
      <vt:lpstr>Стилови цитирања – скраћенице</vt:lpstr>
      <vt:lpstr>Листа референци</vt:lpstr>
      <vt:lpstr>Књиге</vt:lpstr>
      <vt:lpstr>Поглавља у књигама</vt:lpstr>
      <vt:lpstr>Зборник радова</vt:lpstr>
      <vt:lpstr>Рад у зборнику</vt:lpstr>
      <vt:lpstr>Рад у часопису</vt:lpstr>
      <vt:lpstr>Тезе и дисертације</vt:lpstr>
      <vt:lpstr>Web стране</vt:lpstr>
      <vt:lpstr>Примери</vt:lpstr>
      <vt:lpstr>Примери</vt:lpstr>
      <vt:lpstr>Примери и коментари</vt:lpstr>
      <vt:lpstr>Примери и коментари</vt:lpstr>
      <vt:lpstr>Навођење цитата</vt:lpstr>
      <vt:lpstr>Навођење цитата</vt:lpstr>
      <vt:lpstr>Навођење цитата</vt:lpstr>
      <vt:lpstr>Библиографијски алати</vt:lpstr>
      <vt:lpstr>PowerPoint Presentation</vt:lpstr>
      <vt:lpstr>Cite-u-like</vt:lpstr>
      <vt:lpstr>Захвалница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1518</cp:revision>
  <cp:lastPrinted>1998-10-01T09:58:48Z</cp:lastPrinted>
  <dcterms:created xsi:type="dcterms:W3CDTF">1998-09-22T02:26:50Z</dcterms:created>
  <dcterms:modified xsi:type="dcterms:W3CDTF">2016-02-23T21:13:31Z</dcterms:modified>
</cp:coreProperties>
</file>