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7" r:id="rId1"/>
  </p:sldMasterIdLst>
  <p:notesMasterIdLst>
    <p:notesMasterId r:id="rId25"/>
  </p:notesMasterIdLst>
  <p:handoutMasterIdLst>
    <p:handoutMasterId r:id="rId26"/>
  </p:handoutMasterIdLst>
  <p:sldIdLst>
    <p:sldId id="631" r:id="rId2"/>
    <p:sldId id="583" r:id="rId3"/>
    <p:sldId id="608" r:id="rId4"/>
    <p:sldId id="609" r:id="rId5"/>
    <p:sldId id="610" r:id="rId6"/>
    <p:sldId id="611" r:id="rId7"/>
    <p:sldId id="612" r:id="rId8"/>
    <p:sldId id="613" r:id="rId9"/>
    <p:sldId id="614" r:id="rId10"/>
    <p:sldId id="629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808080"/>
    <a:srgbClr val="3333FF"/>
    <a:srgbClr val="003399"/>
    <a:srgbClr val="336699"/>
    <a:srgbClr val="00808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898" autoAdjust="0"/>
  </p:normalViewPr>
  <p:slideViewPr>
    <p:cSldViewPr snapToGrid="0">
      <p:cViewPr varScale="1">
        <p:scale>
          <a:sx n="63" d="100"/>
          <a:sy n="63" d="100"/>
        </p:scale>
        <p:origin x="-69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4"/>
    </p:cViewPr>
  </p:sorterViewPr>
  <p:notesViewPr>
    <p:cSldViewPr snapToGrid="0">
      <p:cViewPr varScale="1">
        <p:scale>
          <a:sx n="56" d="100"/>
          <a:sy n="56" d="100"/>
        </p:scale>
        <p:origin x="-1722" y="-84"/>
      </p:cViewPr>
      <p:guideLst>
        <p:guide orient="horz" pos="3123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4C600D4-061D-4F80-B56B-51D916028D79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D2D25E8-58D6-44C3-AFAB-D2E4EC9BA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705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2813" y="742950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0113"/>
            <a:ext cx="49720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282FACC-1455-4F7A-8131-76B4A363D823}" type="datetime1">
              <a:rPr lang="en-US" altLang="en-US"/>
              <a:pPr>
                <a:defRPr/>
              </a:pPr>
              <a:t>2/23/2016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COMP37332, 2008/2009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400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647" tIns="45823" rIns="91647" bIns="45823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20CF84D-0C17-431C-B1E2-E686F4D5A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320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en-US" smtClean="0">
                <a:latin typeface="Times New Roman" pitchFamily="18" charset="0"/>
              </a:rPr>
              <a:t>COMP37332, 2008/2009</a:t>
            </a:r>
          </a:p>
        </p:txBody>
      </p:sp>
      <p:sp>
        <p:nvSpPr>
          <p:cNvPr id="266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59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6FDE018F-FEE6-4107-88DF-F8A6BEEB7B5E}" type="slidenum">
              <a:rPr kumimoji="0" lang="en-US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mtClean="0">
              <a:latin typeface="Times New Roman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2950"/>
            <a:ext cx="4956175" cy="3717925"/>
          </a:xfrm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273A63B1-5A03-4262-88CE-BB10564AB83D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483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4226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4127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0568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0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08766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943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47095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3743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415602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2459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4407761C-10EE-4717-85DB-DD51D5F5A188}" type="slidenum">
              <a:rPr lang="en-US" altLang="en-US" sz="800" smtClean="0">
                <a:solidFill>
                  <a:srgbClr val="993300"/>
                </a:solidFill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solidFill>
                  <a:srgbClr val="993300"/>
                </a:solidFill>
                <a:latin typeface="Arial" pitchFamily="34" charset="0"/>
              </a:rPr>
              <a:t>/</a:t>
            </a:r>
            <a:r>
              <a:rPr lang="sr-Latn-RS" altLang="en-US" sz="800" dirty="0" smtClean="0">
                <a:solidFill>
                  <a:srgbClr val="993300"/>
                </a:solidFill>
                <a:latin typeface="Arial" pitchFamily="34" charset="0"/>
              </a:rPr>
              <a:t>2</a:t>
            </a:r>
            <a:r>
              <a:rPr lang="sr-Cyrl-RS" altLang="en-US" sz="800" dirty="0" smtClean="0">
                <a:solidFill>
                  <a:srgbClr val="993300"/>
                </a:solidFill>
                <a:latin typeface="Arial" pitchFamily="34" charset="0"/>
              </a:rPr>
              <a:t>3</a:t>
            </a:r>
            <a:endParaRPr lang="sr-Latn-CS" altLang="en-US" sz="800" dirty="0" smtClean="0">
              <a:solidFill>
                <a:srgbClr val="9933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Cyrl-RS" altLang="en-US" dirty="0"/>
              <a:t>Примјена рачунара у биологији</a:t>
            </a:r>
            <a:endParaRPr lang="sr-Latn-CS" altLang="en-US" dirty="0" smtClean="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None/>
            </a:pPr>
            <a:r>
              <a:rPr lang="en-US" altLang="en-US" sz="36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Владимир</a:t>
            </a:r>
            <a:r>
              <a:rPr lang="en-U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 </a:t>
            </a:r>
            <a:r>
              <a:rPr lang="sr-Cyrl-RS" altLang="en-US" sz="2400" b="1" dirty="0" smtClean="0">
                <a:solidFill>
                  <a:srgbClr val="993300"/>
                </a:solidFill>
                <a:latin typeface="Garamond" pitchFamily="18" charset="0"/>
              </a:rPr>
              <a:t>Филиповић</a:t>
            </a:r>
            <a:endParaRPr lang="en-US" altLang="en-US" sz="2400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Slide style</a:t>
            </a:r>
            <a:endParaRPr lang="en-GB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 sz="2800" smtClean="0"/>
              <a:t>Which style is </a:t>
            </a:r>
            <a:r>
              <a:rPr lang="en-GB" altLang="en-US" sz="2800" smtClean="0"/>
              <a:t>“</a:t>
            </a:r>
            <a:r>
              <a:rPr lang="sr-Latn-RS" altLang="en-US" sz="2800" smtClean="0"/>
              <a:t>good</a:t>
            </a:r>
            <a:r>
              <a:rPr lang="en-GB" altLang="en-US" sz="2800" smtClean="0"/>
              <a:t>” </a:t>
            </a:r>
            <a:r>
              <a:rPr lang="sr-Latn-RS" altLang="en-US" sz="2800" smtClean="0"/>
              <a:t>for slides</a:t>
            </a:r>
            <a:r>
              <a:rPr lang="en-GB" altLang="en-US" sz="2800" smtClean="0"/>
              <a:t>?</a:t>
            </a:r>
          </a:p>
          <a:p>
            <a:pPr lvl="1"/>
            <a:r>
              <a:rPr lang="sr-Latn-CS" altLang="en-US" sz="2400" smtClean="0"/>
              <a:t>title?</a:t>
            </a:r>
          </a:p>
          <a:p>
            <a:pPr lvl="1"/>
            <a:r>
              <a:rPr lang="sr-Latn-CS" altLang="en-US" sz="2400" smtClean="0"/>
              <a:t>text?</a:t>
            </a:r>
          </a:p>
          <a:p>
            <a:pPr lvl="1"/>
            <a:r>
              <a:rPr lang="sr-Latn-CS" altLang="en-US" sz="2400" smtClean="0"/>
              <a:t>font – size, type?</a:t>
            </a:r>
          </a:p>
          <a:p>
            <a:pPr lvl="1"/>
            <a:r>
              <a:rPr lang="sr-Latn-CS" altLang="en-US" sz="2400" smtClean="0"/>
              <a:t>color?</a:t>
            </a:r>
          </a:p>
          <a:p>
            <a:pPr lvl="1"/>
            <a:r>
              <a:rPr lang="sr-Latn-CS" altLang="en-US" sz="2400" smtClean="0"/>
              <a:t>graphics and animations?</a:t>
            </a:r>
          </a:p>
          <a:p>
            <a:pPr lvl="1"/>
            <a:r>
              <a:rPr lang="sr-Latn-CS" altLang="en-US" sz="2400" smtClean="0"/>
              <a:t>background?</a:t>
            </a:r>
          </a:p>
          <a:p>
            <a:pPr lvl="1"/>
            <a:endParaRPr lang="sr-Latn-CS" altLang="en-US" sz="2400" smtClean="0"/>
          </a:p>
          <a:p>
            <a:pPr lvl="1"/>
            <a:endParaRPr lang="en-GB" alt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Slides: Textual content (1)</a:t>
            </a:r>
            <a:endParaRPr lang="en-GB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3"/>
          <a:stretch>
            <a:fillRect/>
          </a:stretch>
        </p:blipFill>
        <p:spPr bwMode="auto">
          <a:xfrm>
            <a:off x="531813" y="1828800"/>
            <a:ext cx="8356600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Slides: Textual content (2)</a:t>
            </a:r>
            <a:endParaRPr lang="en-GB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6"/>
          <a:stretch>
            <a:fillRect/>
          </a:stretch>
        </p:blipFill>
        <p:spPr bwMode="auto">
          <a:xfrm>
            <a:off x="295275" y="1976438"/>
            <a:ext cx="8550275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Slides: Fonts</a:t>
            </a:r>
            <a:endParaRPr lang="en-GB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02"/>
          <a:stretch>
            <a:fillRect/>
          </a:stretch>
        </p:blipFill>
        <p:spPr bwMode="auto">
          <a:xfrm>
            <a:off x="455613" y="1681163"/>
            <a:ext cx="8323262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Slides: Color associations</a:t>
            </a:r>
            <a:endParaRPr lang="en-GB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5"/>
          <a:stretch>
            <a:fillRect/>
          </a:stretch>
        </p:blipFill>
        <p:spPr bwMode="auto">
          <a:xfrm>
            <a:off x="280988" y="1411288"/>
            <a:ext cx="8424862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Slides: Graphics and animations</a:t>
            </a:r>
            <a:endParaRPr lang="en-GB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/>
          <a:stretch>
            <a:fillRect/>
          </a:stretch>
        </p:blipFill>
        <p:spPr bwMode="auto">
          <a:xfrm>
            <a:off x="0" y="1666875"/>
            <a:ext cx="8751888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Gesture and body languages: Stance</a:t>
            </a:r>
            <a:endParaRPr lang="en-GB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1"/>
          <a:stretch>
            <a:fillRect/>
          </a:stretch>
        </p:blipFill>
        <p:spPr bwMode="auto">
          <a:xfrm>
            <a:off x="250825" y="1816100"/>
            <a:ext cx="8496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Gesture and body languages: Hands</a:t>
            </a:r>
            <a:endParaRPr lang="en-GB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4"/>
          <a:stretch>
            <a:fillRect/>
          </a:stretch>
        </p:blipFill>
        <p:spPr bwMode="auto">
          <a:xfrm>
            <a:off x="298450" y="1492250"/>
            <a:ext cx="88455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Gesture and body languages: Eye contact</a:t>
            </a:r>
            <a:endParaRPr lang="en-GB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8"/>
          <a:stretch>
            <a:fillRect/>
          </a:stretch>
        </p:blipFill>
        <p:spPr bwMode="auto">
          <a:xfrm>
            <a:off x="233363" y="2003425"/>
            <a:ext cx="8245475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Gesture and body languages: Voice</a:t>
            </a:r>
            <a:endParaRPr lang="en-GB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8"/>
          <a:stretch>
            <a:fillRect/>
          </a:stretch>
        </p:blipFill>
        <p:spPr bwMode="auto">
          <a:xfrm>
            <a:off x="395288" y="1762125"/>
            <a:ext cx="8048625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kumimoji="1" lang="en-GB" altLang="en-US" smtClean="0"/>
              <a:t/>
            </a:r>
            <a:br>
              <a:rPr kumimoji="1" lang="en-GB" altLang="en-US" smtClean="0"/>
            </a:br>
            <a:endParaRPr kumimoji="1" lang="en-GB" alt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3400" y="1733550"/>
            <a:ext cx="8077200" cy="23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sr-Cyrl-RS" altLang="en-US" sz="4800">
                <a:latin typeface="Comic Sans MS" pitchFamily="66" charset="0"/>
              </a:rPr>
              <a:t>Презентације</a:t>
            </a:r>
            <a:endParaRPr kumimoji="1" lang="en-GB" altLang="en-US" sz="4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40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 sz="2800">
              <a:latin typeface="Comic Sans MS" pitchFamily="66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GB" altLang="en-US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Seven principles of public speaking</a:t>
            </a:r>
            <a:endParaRPr lang="en-GB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2"/>
          <a:stretch>
            <a:fillRect/>
          </a:stretch>
        </p:blipFill>
        <p:spPr bwMode="auto">
          <a:xfrm>
            <a:off x="466725" y="1411288"/>
            <a:ext cx="8183563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Seven principles of public speaking</a:t>
            </a:r>
            <a:endParaRPr lang="en-GB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/>
          <a:stretch>
            <a:fillRect/>
          </a:stretch>
        </p:blipFill>
        <p:spPr bwMode="auto">
          <a:xfrm>
            <a:off x="293688" y="1479550"/>
            <a:ext cx="83629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Seven principles of public speaking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5"/>
          <a:stretch>
            <a:fillRect/>
          </a:stretch>
        </p:blipFill>
        <p:spPr bwMode="auto">
          <a:xfrm>
            <a:off x="325438" y="1425575"/>
            <a:ext cx="8564562" cy="467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Acknowlegments</a:t>
            </a:r>
            <a:endParaRPr lang="en-GB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CS" altLang="en-US" sz="2800" smtClean="0"/>
              <a:t>Some material of the presentation is taken from material for course „Methodology of scientific work“, held at Faculty of Mathematics, University of Belgrade and created by prof. dr Goran Nenadić. </a:t>
            </a:r>
          </a:p>
          <a:p>
            <a:pPr marL="0" indent="0">
              <a:buFont typeface="Wingdings" pitchFamily="2" charset="2"/>
              <a:buNone/>
            </a:pPr>
            <a:endParaRPr lang="sr-Latn-CS" altLang="en-US" sz="2800" smtClean="0"/>
          </a:p>
          <a:p>
            <a:pPr marL="0" indent="0">
              <a:buFont typeface="Wingdings" pitchFamily="2" charset="2"/>
              <a:buNone/>
            </a:pPr>
            <a:r>
              <a:rPr lang="sr-Latn-CS" altLang="en-US" sz="2800" smtClean="0"/>
              <a:t>Some material of the presentation is taken from </a:t>
            </a:r>
          </a:p>
          <a:p>
            <a:pPr marL="0" indent="0">
              <a:buFont typeface="Wingdings" pitchFamily="2" charset="2"/>
              <a:buNone/>
            </a:pPr>
            <a:r>
              <a:rPr lang="en-GB" altLang="en-US" sz="2800" smtClean="0"/>
              <a:t>COMP516 - Research Methods in Computer Science (2008-2009)</a:t>
            </a:r>
            <a:r>
              <a:rPr lang="sr-Cyrl-CS" altLang="en-US" sz="2800" smtClean="0"/>
              <a:t/>
            </a:r>
            <a:br>
              <a:rPr lang="sr-Cyrl-CS" altLang="en-US" sz="2800" smtClean="0"/>
            </a:br>
            <a:r>
              <a:rPr lang="en-GB" altLang="en-US" sz="2800" smtClean="0"/>
              <a:t>http://www.csc.liv.ac.uk/~ullrich/COMP516/notes/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mtClean="0"/>
              <a:t>Проценти</a:t>
            </a:r>
            <a:endParaRPr lang="en-GB" altLang="en-US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2600" y="1357313"/>
            <a:ext cx="8285163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lang="sr-Cyrl-RS" altLang="en-US" sz="2200"/>
              <a:t>Слушаоци запамте</a:t>
            </a:r>
            <a:r>
              <a:rPr lang="en-US" altLang="en-US" sz="2200"/>
              <a:t> </a:t>
            </a:r>
            <a:endParaRPr lang="sr-Cyrl-RS" altLang="en-US" sz="220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en-US" sz="2200">
                <a:solidFill>
                  <a:srgbClr val="0070C0"/>
                </a:solidFill>
              </a:rPr>
              <a:t>20%</a:t>
            </a:r>
            <a:r>
              <a:rPr lang="en-US" altLang="en-US" sz="2200"/>
              <a:t> </a:t>
            </a:r>
            <a:r>
              <a:rPr lang="sr-Cyrl-RS" altLang="en-US" sz="2200"/>
              <a:t>од оног што чују</a:t>
            </a:r>
            <a:r>
              <a:rPr lang="en-US" altLang="en-US" sz="2200"/>
              <a:t> </a:t>
            </a:r>
            <a:endParaRPr lang="sr-Cyrl-RS" altLang="en-US" sz="220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en-US" sz="2200">
                <a:solidFill>
                  <a:srgbClr val="0070C0"/>
                </a:solidFill>
              </a:rPr>
              <a:t>30%</a:t>
            </a:r>
            <a:r>
              <a:rPr lang="en-US" altLang="en-US" sz="2200"/>
              <a:t> </a:t>
            </a:r>
            <a:r>
              <a:rPr lang="sr-Cyrl-RS" altLang="en-US" sz="2200"/>
              <a:t>од оног што виде/прочитају</a:t>
            </a:r>
            <a:r>
              <a:rPr lang="en-US" altLang="en-US" sz="2200"/>
              <a:t> </a:t>
            </a:r>
            <a:endParaRPr lang="sr-Cyrl-RS" altLang="en-US" sz="220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en-US" sz="2200">
                <a:solidFill>
                  <a:srgbClr val="0070C0"/>
                </a:solidFill>
              </a:rPr>
              <a:t>50%</a:t>
            </a:r>
            <a:r>
              <a:rPr lang="en-US" altLang="en-US" sz="2200"/>
              <a:t> </a:t>
            </a:r>
            <a:r>
              <a:rPr lang="sr-Cyrl-RS" altLang="en-US" sz="2200"/>
              <a:t>од оног што чују и виде</a:t>
            </a:r>
            <a:r>
              <a:rPr lang="en-US" altLang="en-US" sz="2200"/>
              <a:t> </a:t>
            </a:r>
            <a:endParaRPr lang="sr-Cyrl-RS" altLang="en-US" sz="220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en-US" sz="2200">
                <a:solidFill>
                  <a:srgbClr val="0070C0"/>
                </a:solidFill>
              </a:rPr>
              <a:t>70%</a:t>
            </a:r>
            <a:r>
              <a:rPr lang="en-US" altLang="en-US" sz="2200"/>
              <a:t> </a:t>
            </a:r>
            <a:r>
              <a:rPr lang="sr-Cyrl-RS" altLang="en-US" sz="2200"/>
              <a:t>од оног што изговоре и напишу</a:t>
            </a:r>
            <a:r>
              <a:rPr lang="en-US" altLang="en-US" sz="2200"/>
              <a:t> </a:t>
            </a:r>
            <a:endParaRPr lang="sr-Cyrl-RS" altLang="en-US" sz="220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en-US" sz="2200">
                <a:solidFill>
                  <a:srgbClr val="0070C0"/>
                </a:solidFill>
              </a:rPr>
              <a:t>90%</a:t>
            </a:r>
            <a:r>
              <a:rPr lang="en-US" altLang="en-US" sz="2200"/>
              <a:t> </a:t>
            </a:r>
            <a:r>
              <a:rPr lang="sr-Cyrl-RS" altLang="en-US" sz="2200"/>
              <a:t>од оног што ураде</a:t>
            </a:r>
            <a:endParaRPr lang="en-US" altLang="en-US" sz="2200"/>
          </a:p>
          <a:p>
            <a:pPr eaLnBrk="1" hangingPunct="1">
              <a:buFont typeface="Wingdings" pitchFamily="2" charset="2"/>
              <a:buChar char="q"/>
            </a:pPr>
            <a:endParaRPr lang="sr-Cyrl-RS" altLang="en-US" sz="2200" i="1"/>
          </a:p>
          <a:p>
            <a:pPr eaLnBrk="1" hangingPunct="1">
              <a:buFont typeface="Wingdings" pitchFamily="2" charset="2"/>
              <a:buChar char="q"/>
            </a:pPr>
            <a:r>
              <a:rPr lang="sr-Cyrl-RS" altLang="en-US" sz="2200"/>
              <a:t>Што се тиче информација које се презентују током</a:t>
            </a:r>
            <a:r>
              <a:rPr lang="en-US" altLang="en-US" sz="2200"/>
              <a:t> (</a:t>
            </a:r>
            <a:r>
              <a:rPr lang="sr-Cyrl-RS" altLang="en-US" sz="2200"/>
              <a:t>једног часа</a:t>
            </a:r>
            <a:r>
              <a:rPr lang="en-US" altLang="en-US" sz="2200"/>
              <a:t>) </a:t>
            </a:r>
            <a:r>
              <a:rPr lang="sr-Cyrl-RS" altLang="en-US" sz="2200"/>
              <a:t>предавања</a:t>
            </a:r>
            <a:r>
              <a:rPr lang="en-US" altLang="en-US" sz="2200"/>
              <a:t>, </a:t>
            </a:r>
            <a:r>
              <a:rPr lang="sr-Cyrl-RS" altLang="en-US" sz="2200"/>
              <a:t>студенти запамте</a:t>
            </a:r>
            <a:r>
              <a:rPr lang="en-US" altLang="en-US" sz="2200"/>
              <a:t> </a:t>
            </a:r>
            <a:endParaRPr lang="sr-Cyrl-RS" altLang="en-US" sz="220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en-US" sz="2200">
                <a:solidFill>
                  <a:srgbClr val="0070C0"/>
                </a:solidFill>
              </a:rPr>
              <a:t>70%</a:t>
            </a:r>
            <a:r>
              <a:rPr lang="en-US" altLang="en-US" sz="2200"/>
              <a:t> </a:t>
            </a:r>
            <a:r>
              <a:rPr lang="sr-Cyrl-RS" altLang="en-US" sz="2200"/>
              <a:t>садржаја изложеног у првих</a:t>
            </a:r>
            <a:r>
              <a:rPr lang="en-US" altLang="en-US" sz="2200"/>
              <a:t> 10 </a:t>
            </a:r>
            <a:r>
              <a:rPr lang="sr-Cyrl-RS" altLang="en-US" sz="2200"/>
              <a:t>минута</a:t>
            </a:r>
            <a:r>
              <a:rPr lang="en-US" altLang="en-US" sz="2200"/>
              <a:t> </a:t>
            </a:r>
            <a:endParaRPr lang="sr-Cyrl-RS" altLang="en-US" sz="220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altLang="en-US" sz="2200">
                <a:solidFill>
                  <a:srgbClr val="0070C0"/>
                </a:solidFill>
              </a:rPr>
              <a:t>20%</a:t>
            </a:r>
            <a:r>
              <a:rPr lang="en-US" altLang="en-US" sz="2200"/>
              <a:t> </a:t>
            </a:r>
            <a:r>
              <a:rPr lang="sr-Cyrl-RS" altLang="en-US" sz="2200"/>
              <a:t>садржаја изложениог у последњих</a:t>
            </a:r>
            <a:r>
              <a:rPr lang="en-US" altLang="en-US" sz="2200"/>
              <a:t> 10 </a:t>
            </a:r>
            <a:r>
              <a:rPr lang="sr-Cyrl-RS" altLang="en-US" sz="2200"/>
              <a:t>минута</a:t>
            </a:r>
            <a:endParaRPr lang="en-US" altLang="en-US" sz="2200"/>
          </a:p>
          <a:p>
            <a:pPr eaLnBrk="1" hangingPunct="1">
              <a:buFont typeface="Wingdings" pitchFamily="2" charset="2"/>
              <a:buChar char="q"/>
            </a:pPr>
            <a:endParaRPr lang="sr-Cyrl-RS" altLang="en-US" sz="2200"/>
          </a:p>
          <a:p>
            <a:pPr eaLnBrk="1" hangingPunct="1">
              <a:buFont typeface="Wingdings" pitchFamily="2" charset="2"/>
              <a:buChar char="q"/>
            </a:pPr>
            <a:r>
              <a:rPr lang="sr-Cyrl-RS" altLang="en-US" sz="2200"/>
              <a:t>Да ли постоје технике које могу помоћи у повећању количине информација које слушаоци памте, или бар омогучити да се слушаоци боље фокусирају на важне аспекте презентације и њих боље запамте</a:t>
            </a:r>
            <a:r>
              <a:rPr lang="en-US" altLang="en-US" sz="22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smtClean="0"/>
              <a:t>Типови презентација</a:t>
            </a:r>
            <a:endParaRPr lang="en-GB" alt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2600" y="1357313"/>
            <a:ext cx="8285163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r-Cyrl-RS" altLang="en-US" sz="2400"/>
              <a:t>Презентације се обично користе за једну од следећих сврха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sr-Cyrl-RS" altLang="en-US" sz="2400">
                <a:solidFill>
                  <a:srgbClr val="0070C0"/>
                </a:solidFill>
              </a:rPr>
              <a:t>       Сврха</a:t>
            </a:r>
            <a:r>
              <a:rPr lang="en-US" altLang="en-US" sz="2400"/>
              <a:t>: Information delivery, Information gathering, Instruction, or Persuasion</a:t>
            </a:r>
          </a:p>
          <a:p>
            <a:pPr eaLnBrk="1" hangingPunct="1"/>
            <a:r>
              <a:rPr lang="sr-Cyrl-RS" altLang="en-US" sz="2400"/>
              <a:t> </a:t>
            </a:r>
            <a:endParaRPr lang="en-US" altLang="en-US" sz="2400"/>
          </a:p>
          <a:p>
            <a:pPr eaLnBrk="1" hangingPunct="1"/>
            <a:r>
              <a:rPr lang="en-US" altLang="en-US" sz="2400"/>
              <a:t>In addition, we can classify presentations along the following 'scales</a:t>
            </a:r>
            <a:r>
              <a:rPr lang="en-US" altLang="en-US" sz="2400" baseline="30000"/>
              <a:t>1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sr-Cyrl-RS" altLang="en-US" sz="2400">
                <a:solidFill>
                  <a:srgbClr val="0070C0"/>
                </a:solidFill>
              </a:rPr>
              <a:t>     </a:t>
            </a:r>
            <a:r>
              <a:rPr lang="en-US" altLang="en-US" sz="2400">
                <a:solidFill>
                  <a:srgbClr val="0070C0"/>
                </a:solidFill>
              </a:rPr>
              <a:t>Medium</a:t>
            </a:r>
            <a:r>
              <a:rPr lang="en-US" altLang="en-US" sz="2400"/>
              <a:t>:  Verbal, Verbal with Visual Aids, or Written</a:t>
            </a:r>
          </a:p>
          <a:p>
            <a:pPr lvl="1" eaLnBrk="1" hangingPunct="1"/>
            <a:r>
              <a:rPr lang="sr-Cyrl-RS" altLang="en-US" sz="2400">
                <a:solidFill>
                  <a:srgbClr val="0070C0"/>
                </a:solidFill>
              </a:rPr>
              <a:t>   </a:t>
            </a:r>
            <a:r>
              <a:rPr lang="en-US" altLang="en-US" sz="2400">
                <a:solidFill>
                  <a:srgbClr val="0070C0"/>
                </a:solidFill>
              </a:rPr>
              <a:t>Presence</a:t>
            </a:r>
            <a:r>
              <a:rPr lang="en-US" altLang="en-US" sz="2400"/>
              <a:t>:  In person — Transmitted — Recorded</a:t>
            </a:r>
          </a:p>
          <a:p>
            <a:pPr lvl="1" eaLnBrk="1" hangingPunct="1"/>
            <a:r>
              <a:rPr lang="sr-Cyrl-RS" altLang="en-US" sz="2400">
                <a:solidFill>
                  <a:srgbClr val="0070C0"/>
                </a:solidFill>
              </a:rPr>
              <a:t> </a:t>
            </a:r>
            <a:r>
              <a:rPr lang="en-US" altLang="en-US" sz="2400">
                <a:solidFill>
                  <a:srgbClr val="0070C0"/>
                </a:solidFill>
              </a:rPr>
              <a:t>Interaction</a:t>
            </a:r>
            <a:r>
              <a:rPr lang="en-US" altLang="en-US" sz="2400"/>
              <a:t>:  Monolog — Dialogue</a:t>
            </a:r>
          </a:p>
          <a:p>
            <a:pPr lvl="1" eaLnBrk="1" hangingPunct="1"/>
            <a:r>
              <a:rPr lang="sr-Cyrl-RS" altLang="en-US" sz="2400">
                <a:solidFill>
                  <a:srgbClr val="0070C0"/>
                </a:solidFill>
              </a:rPr>
              <a:t>          </a:t>
            </a:r>
            <a:r>
              <a:rPr lang="en-US" altLang="en-US" sz="2400">
                <a:solidFill>
                  <a:srgbClr val="0070C0"/>
                </a:solidFill>
              </a:rPr>
              <a:t>Time</a:t>
            </a:r>
            <a:r>
              <a:rPr lang="en-US" altLang="en-US" sz="2400"/>
              <a:t>:  Short — Long</a:t>
            </a:r>
          </a:p>
          <a:p>
            <a:pPr lvl="1" eaLnBrk="1" hangingPunct="1"/>
            <a:r>
              <a:rPr lang="sr-Cyrl-RS" altLang="en-US" sz="2400">
                <a:solidFill>
                  <a:srgbClr val="0070C0"/>
                </a:solidFill>
              </a:rPr>
              <a:t>   </a:t>
            </a:r>
            <a:r>
              <a:rPr lang="en-US" altLang="en-US" sz="2400">
                <a:solidFill>
                  <a:srgbClr val="0070C0"/>
                </a:solidFill>
              </a:rPr>
              <a:t>Audience</a:t>
            </a:r>
            <a:r>
              <a:rPr lang="en-US" altLang="en-US" sz="2400"/>
              <a:t>:  Small — Large</a:t>
            </a:r>
          </a:p>
          <a:p>
            <a:pPr lvl="1" eaLnBrk="1" hangingPunct="1"/>
            <a:r>
              <a:rPr lang="sr-Cyrl-RS" altLang="en-US" sz="2400">
                <a:solidFill>
                  <a:srgbClr val="0070C0"/>
                </a:solidFill>
              </a:rPr>
              <a:t>       </a:t>
            </a:r>
            <a:r>
              <a:rPr lang="en-US" altLang="en-US" sz="2400">
                <a:solidFill>
                  <a:srgbClr val="0070C0"/>
                </a:solidFill>
              </a:rPr>
              <a:t>Setting</a:t>
            </a:r>
            <a:r>
              <a:rPr lang="en-US" altLang="en-US" sz="2400"/>
              <a:t>:  Informal — Formal</a:t>
            </a:r>
          </a:p>
          <a:p>
            <a:pPr lvl="1" eaLnBrk="1" hangingPunct="1"/>
            <a:r>
              <a:rPr lang="en-US" altLang="en-US" sz="2400">
                <a:solidFill>
                  <a:srgbClr val="0070C0"/>
                </a:solidFill>
              </a:rPr>
              <a:t>Preparation</a:t>
            </a:r>
            <a:r>
              <a:rPr lang="en-US" altLang="en-US" sz="2400"/>
              <a:t>:  Ad hoc — Scripted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5"/>
          <a:stretch>
            <a:fillRect/>
          </a:stretch>
        </p:blipFill>
        <p:spPr bwMode="auto">
          <a:xfrm>
            <a:off x="309563" y="1587500"/>
            <a:ext cx="8548687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mtClean="0"/>
              <a:t>Structure of presentation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Preparing presentations</a:t>
            </a:r>
            <a:endParaRPr lang="en-GB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58"/>
          <a:stretch>
            <a:fillRect/>
          </a:stretch>
        </p:blipFill>
        <p:spPr bwMode="auto">
          <a:xfrm>
            <a:off x="414338" y="1841500"/>
            <a:ext cx="8729662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Visual aids: Purpose</a:t>
            </a:r>
            <a:endParaRPr lang="en-GB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9"/>
          <a:stretch>
            <a:fillRect/>
          </a:stretch>
        </p:blipFill>
        <p:spPr bwMode="auto">
          <a:xfrm>
            <a:off x="234950" y="1612900"/>
            <a:ext cx="865505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Visual aids: Types</a:t>
            </a:r>
            <a:endParaRPr lang="en-GB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7"/>
          <a:stretch>
            <a:fillRect/>
          </a:stretch>
        </p:blipFill>
        <p:spPr bwMode="auto">
          <a:xfrm>
            <a:off x="384175" y="1627188"/>
            <a:ext cx="8477250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mtClean="0"/>
              <a:t>Slides: structure</a:t>
            </a:r>
            <a:endParaRPr lang="en-GB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8"/>
          <a:stretch>
            <a:fillRect/>
          </a:stretch>
        </p:blipFill>
        <p:spPr bwMode="auto">
          <a:xfrm>
            <a:off x="274638" y="1666875"/>
            <a:ext cx="84201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8145</TotalTime>
  <Words>304</Words>
  <Application>Microsoft Office PowerPoint</Application>
  <PresentationFormat>On-screen Show (4:3)</PresentationFormat>
  <Paragraphs>63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Watermark</vt:lpstr>
      <vt:lpstr>Примјена рачунара у биологији</vt:lpstr>
      <vt:lpstr> </vt:lpstr>
      <vt:lpstr>Проценти</vt:lpstr>
      <vt:lpstr>Типови презентација</vt:lpstr>
      <vt:lpstr>Structure of presentation</vt:lpstr>
      <vt:lpstr>Preparing presentations</vt:lpstr>
      <vt:lpstr>Visual aids: Purpose</vt:lpstr>
      <vt:lpstr>Visual aids: Types</vt:lpstr>
      <vt:lpstr>Slides: structure</vt:lpstr>
      <vt:lpstr>Slide style</vt:lpstr>
      <vt:lpstr>Slides: Textual content (1)</vt:lpstr>
      <vt:lpstr>Slides: Textual content (2)</vt:lpstr>
      <vt:lpstr>Slides: Fonts</vt:lpstr>
      <vt:lpstr>Slides: Color associations</vt:lpstr>
      <vt:lpstr>Slides: Graphics and animations</vt:lpstr>
      <vt:lpstr>Gesture and body languages: Stance</vt:lpstr>
      <vt:lpstr>Gesture and body languages: Hands</vt:lpstr>
      <vt:lpstr>Gesture and body languages: Eye contact</vt:lpstr>
      <vt:lpstr>Gesture and body languages: Voice</vt:lpstr>
      <vt:lpstr>Seven principles of public speaking</vt:lpstr>
      <vt:lpstr>Seven principles of public speaking</vt:lpstr>
      <vt:lpstr>Seven principles of public speaking</vt:lpstr>
      <vt:lpstr>Acknowlegments</vt:lpstr>
    </vt:vector>
  </TitlesOfParts>
  <Company>UMIST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3</dc:title>
  <dc:creator>Liping Zhao</dc:creator>
  <cp:lastModifiedBy>Vladimir Filipovic</cp:lastModifiedBy>
  <cp:revision>1551</cp:revision>
  <cp:lastPrinted>1998-10-01T09:58:48Z</cp:lastPrinted>
  <dcterms:created xsi:type="dcterms:W3CDTF">1998-09-22T02:26:50Z</dcterms:created>
  <dcterms:modified xsi:type="dcterms:W3CDTF">2016-02-23T21:14:08Z</dcterms:modified>
</cp:coreProperties>
</file>