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6"/>
  </p:notesMasterIdLst>
  <p:handoutMasterIdLst>
    <p:handoutMasterId r:id="rId117"/>
  </p:handoutMasterIdLst>
  <p:sldIdLst>
    <p:sldId id="296" r:id="rId2"/>
    <p:sldId id="297" r:id="rId3"/>
    <p:sldId id="345" r:id="rId4"/>
    <p:sldId id="344" r:id="rId5"/>
    <p:sldId id="307" r:id="rId6"/>
    <p:sldId id="308" r:id="rId7"/>
    <p:sldId id="310" r:id="rId8"/>
    <p:sldId id="309" r:id="rId9"/>
    <p:sldId id="346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20" r:id="rId19"/>
    <p:sldId id="321" r:id="rId20"/>
    <p:sldId id="347" r:id="rId21"/>
    <p:sldId id="319" r:id="rId22"/>
    <p:sldId id="387" r:id="rId23"/>
    <p:sldId id="388" r:id="rId24"/>
    <p:sldId id="389" r:id="rId25"/>
    <p:sldId id="348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90" r:id="rId35"/>
    <p:sldId id="330" r:id="rId36"/>
    <p:sldId id="331" r:id="rId37"/>
    <p:sldId id="404" r:id="rId38"/>
    <p:sldId id="439" r:id="rId39"/>
    <p:sldId id="405" r:id="rId40"/>
    <p:sldId id="406" r:id="rId41"/>
    <p:sldId id="407" r:id="rId42"/>
    <p:sldId id="450" r:id="rId43"/>
    <p:sldId id="451" r:id="rId44"/>
    <p:sldId id="408" r:id="rId45"/>
    <p:sldId id="409" r:id="rId46"/>
    <p:sldId id="410" r:id="rId47"/>
    <p:sldId id="440" r:id="rId48"/>
    <p:sldId id="411" r:id="rId49"/>
    <p:sldId id="412" r:id="rId50"/>
    <p:sldId id="414" r:id="rId51"/>
    <p:sldId id="441" r:id="rId52"/>
    <p:sldId id="442" r:id="rId53"/>
    <p:sldId id="443" r:id="rId54"/>
    <p:sldId id="444" r:id="rId55"/>
    <p:sldId id="415" r:id="rId56"/>
    <p:sldId id="446" r:id="rId57"/>
    <p:sldId id="445" r:id="rId58"/>
    <p:sldId id="413" r:id="rId59"/>
    <p:sldId id="453" r:id="rId60"/>
    <p:sldId id="452" r:id="rId61"/>
    <p:sldId id="416" r:id="rId62"/>
    <p:sldId id="447" r:id="rId63"/>
    <p:sldId id="448" r:id="rId64"/>
    <p:sldId id="449" r:id="rId65"/>
    <p:sldId id="351" r:id="rId66"/>
    <p:sldId id="386" r:id="rId67"/>
    <p:sldId id="433" r:id="rId68"/>
    <p:sldId id="434" r:id="rId69"/>
    <p:sldId id="435" r:id="rId70"/>
    <p:sldId id="436" r:id="rId71"/>
    <p:sldId id="437" r:id="rId72"/>
    <p:sldId id="438" r:id="rId73"/>
    <p:sldId id="418" r:id="rId74"/>
    <p:sldId id="419" r:id="rId75"/>
    <p:sldId id="454" r:id="rId76"/>
    <p:sldId id="427" r:id="rId77"/>
    <p:sldId id="423" r:id="rId78"/>
    <p:sldId id="455" r:id="rId79"/>
    <p:sldId id="429" r:id="rId80"/>
    <p:sldId id="421" r:id="rId81"/>
    <p:sldId id="430" r:id="rId82"/>
    <p:sldId id="422" r:id="rId83"/>
    <p:sldId id="426" r:id="rId84"/>
    <p:sldId id="431" r:id="rId85"/>
    <p:sldId id="432" r:id="rId86"/>
    <p:sldId id="403" r:id="rId87"/>
    <p:sldId id="391" r:id="rId88"/>
    <p:sldId id="362" r:id="rId89"/>
    <p:sldId id="363" r:id="rId90"/>
    <p:sldId id="364" r:id="rId91"/>
    <p:sldId id="365" r:id="rId92"/>
    <p:sldId id="366" r:id="rId93"/>
    <p:sldId id="401" r:id="rId94"/>
    <p:sldId id="402" r:id="rId95"/>
    <p:sldId id="367" r:id="rId96"/>
    <p:sldId id="368" r:id="rId97"/>
    <p:sldId id="369" r:id="rId98"/>
    <p:sldId id="383" r:id="rId99"/>
    <p:sldId id="370" r:id="rId100"/>
    <p:sldId id="372" r:id="rId101"/>
    <p:sldId id="373" r:id="rId102"/>
    <p:sldId id="374" r:id="rId103"/>
    <p:sldId id="375" r:id="rId104"/>
    <p:sldId id="376" r:id="rId105"/>
    <p:sldId id="377" r:id="rId106"/>
    <p:sldId id="378" r:id="rId107"/>
    <p:sldId id="379" r:id="rId108"/>
    <p:sldId id="380" r:id="rId109"/>
    <p:sldId id="381" r:id="rId110"/>
    <p:sldId id="382" r:id="rId111"/>
    <p:sldId id="371" r:id="rId112"/>
    <p:sldId id="384" r:id="rId113"/>
    <p:sldId id="385" r:id="rId114"/>
    <p:sldId id="306" r:id="rId1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86393" autoAdjust="0"/>
  </p:normalViewPr>
  <p:slideViewPr>
    <p:cSldViewPr>
      <p:cViewPr varScale="1">
        <p:scale>
          <a:sx n="76" d="100"/>
          <a:sy n="76" d="100"/>
        </p:scale>
        <p:origin x="-147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Veliko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slovo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ozna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 da je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pitanju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jedinstven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smatra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vlastitim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8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U žargonu se nazivaju kablovski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67474" y="274072"/>
            <a:ext cx="511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114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ver.com/data/grafik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Prve ideje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Kasnih </a:t>
            </a:r>
            <a:r>
              <a:rPr lang="sr-Latn-RS" altLang="en-US" dirty="0"/>
              <a:t>1950-tih </a:t>
            </a:r>
            <a:r>
              <a:rPr lang="sr-Latn-RS" altLang="en-US" dirty="0" smtClean="0"/>
              <a:t>godina, na </a:t>
            </a:r>
            <a:r>
              <a:rPr lang="sr-Latn-RS" altLang="en-US" dirty="0"/>
              <a:t>vrhuncu hladnog rata</a:t>
            </a:r>
            <a:r>
              <a:rPr lang="sr-Latn-RS" altLang="en-US" dirty="0" smtClean="0"/>
              <a:t>, Ministarstvo odbrane USA </a:t>
            </a:r>
            <a:r>
              <a:rPr lang="sr-Latn-RS" altLang="en-US" dirty="0"/>
              <a:t>je ž</a:t>
            </a:r>
            <a:r>
              <a:rPr lang="sr-Latn-RS" altLang="en-US" dirty="0" smtClean="0"/>
              <a:t>elelo da uspostavi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komunikacije projektovanu tako da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</a:t>
            </a:r>
            <a:r>
              <a:rPr lang="sr-Latn-RS" altLang="en-US" dirty="0"/>
              <a:t>ž</a:t>
            </a:r>
            <a:r>
              <a:rPr lang="sr-Latn-RS" altLang="en-US" dirty="0" smtClean="0"/>
              <a:t>ivi eventualni prvi nuklearni udar protivnika</a:t>
            </a:r>
          </a:p>
          <a:p>
            <a:pPr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to vreme vojne 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su </a:t>
            </a:r>
            <a:r>
              <a:rPr lang="sr-Latn-RS" altLang="en-US" dirty="0"/>
              <a:t>koristile javnu telefonsku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mrežu</a:t>
            </a:r>
            <a:r>
              <a:rPr lang="sr-Latn-RS" altLang="en-US" dirty="0"/>
              <a:t>, š</a:t>
            </a:r>
            <a:r>
              <a:rPr lang="sr-Latn-RS" altLang="en-US" dirty="0" smtClean="0"/>
              <a:t>to se smatralo </a:t>
            </a:r>
            <a:r>
              <a:rPr lang="sr-Latn-RS" altLang="en-US" dirty="0"/>
              <a:t>veoma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ranjivim </a:t>
            </a:r>
          </a:p>
          <a:p>
            <a:pPr eaLnBrk="1" hangingPunct="1"/>
            <a:r>
              <a:rPr lang="sr-Latn-RS" altLang="en-US" dirty="0" smtClean="0"/>
              <a:t>Slika koja prikazuje </a:t>
            </a:r>
            <a:r>
              <a:rPr lang="sr-Latn-RS" altLang="en-US" dirty="0"/>
              <a:t>hijerarhijski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način organizacije telefonske </a:t>
            </a:r>
            <a:br>
              <a:rPr lang="sr-Latn-RS" altLang="en-US" dirty="0" smtClean="0"/>
            </a:br>
            <a:r>
              <a:rPr lang="sr-Latn-RS" altLang="en-US" dirty="0" smtClean="0"/>
              <a:t>mreže  </a:t>
            </a:r>
            <a:r>
              <a:rPr lang="sr-Latn-RS" altLang="en-US" dirty="0"/>
              <a:t>jasno </a:t>
            </a:r>
            <a:r>
              <a:rPr lang="sr-Latn-RS" altLang="en-US" dirty="0" smtClean="0"/>
              <a:t>ukazuje </a:t>
            </a:r>
            <a:r>
              <a:rPr lang="sr-Latn-RS" altLang="en-US" dirty="0"/>
              <a:t>da ukoliko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dođe </a:t>
            </a:r>
            <a:r>
              <a:rPr lang="sr-Latn-RS" altLang="en-US" dirty="0"/>
              <a:t>do kvara u malom broju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čvorova, većina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biva prekinuta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114" y="2636912"/>
            <a:ext cx="39433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Važno </a:t>
            </a:r>
            <a:r>
              <a:rPr lang="sr-Latn-RS" altLang="en-US" dirty="0"/>
              <a:t>je naglasiti </a:t>
            </a:r>
            <a:r>
              <a:rPr lang="sr-Latn-RS" altLang="en-US" dirty="0" smtClean="0"/>
              <a:t>da nakon </a:t>
            </a:r>
            <a:r>
              <a:rPr lang="sr-Latn-RS" altLang="en-US" dirty="0"/>
              <a:t>slanja odgovora, server ne </a:t>
            </a:r>
            <a:r>
              <a:rPr lang="sr-Latn-RS" altLang="en-US" dirty="0" smtClean="0"/>
              <a:t>održava </a:t>
            </a:r>
            <a:r>
              <a:rPr lang="sr-Latn-RS" altLang="en-US" dirty="0"/>
              <a:t>tj. ne koristi apsolutno nikakve </a:t>
            </a:r>
            <a:r>
              <a:rPr lang="sr-Latn-RS" altLang="en-US" dirty="0" smtClean="0"/>
              <a:t>informacije o </a:t>
            </a:r>
            <a:r>
              <a:rPr lang="sr-Latn-RS" altLang="en-US" dirty="0"/>
              <a:t>klijentu, odnosno da je HTTP protokol bez stanja </a:t>
            </a:r>
            <a:r>
              <a:rPr lang="sr-Latn-RS" altLang="en-US" dirty="0" smtClean="0"/>
              <a:t>(stateless protocol)</a:t>
            </a:r>
            <a:endParaRPr lang="en-US" altLang="en-US" dirty="0" smtClean="0"/>
          </a:p>
          <a:p>
            <a:pPr marL="857250" lvl="1" indent="-457200" eaLnBrk="1" hangingPunct="1"/>
            <a:r>
              <a:rPr lang="en-US" dirty="0"/>
              <a:t>HTTP </a:t>
            </a:r>
            <a:r>
              <a:rPr lang="en-US" dirty="0" err="1"/>
              <a:t>zahtevi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odgovori</a:t>
            </a:r>
            <a:r>
              <a:rPr lang="en-US" dirty="0"/>
              <a:t> se </a:t>
            </a:r>
            <a:r>
              <a:rPr lang="en-US" dirty="0" err="1"/>
              <a:t>navode</a:t>
            </a:r>
            <a:r>
              <a:rPr lang="en-US" dirty="0"/>
              <a:t> u </a:t>
            </a:r>
            <a:r>
              <a:rPr lang="en-US" dirty="0" err="1"/>
              <a:t>precizno</a:t>
            </a:r>
            <a:r>
              <a:rPr lang="en-US" dirty="0"/>
              <a:t> </a:t>
            </a:r>
            <a:r>
              <a:rPr lang="en-US" dirty="0" err="1" smtClean="0"/>
              <a:t>specifi</a:t>
            </a:r>
            <a:r>
              <a:rPr lang="sr-Latn-RS" dirty="0" smtClean="0"/>
              <a:t>cir</a:t>
            </a:r>
            <a:r>
              <a:rPr lang="en-US" dirty="0" err="1" smtClean="0"/>
              <a:t>anom</a:t>
            </a:r>
            <a:r>
              <a:rPr lang="en-US" dirty="0" smtClean="0"/>
              <a:t> </a:t>
            </a:r>
            <a:r>
              <a:rPr lang="en-US" dirty="0" err="1" smtClean="0"/>
              <a:t>obliku</a:t>
            </a:r>
            <a:endParaRPr lang="en-US" dirty="0"/>
          </a:p>
          <a:p>
            <a:pPr marL="400050" lvl="1" indent="0" eaLnBrk="1" hangingPunct="1">
              <a:buNone/>
            </a:pPr>
            <a:endParaRPr lang="sr-Latn-RS" altLang="en-US" dirty="0" smtClean="0"/>
          </a:p>
          <a:p>
            <a:pPr marL="400050" lvl="1" indent="0" eaLnBrk="1" hangingPunct="1">
              <a:buNone/>
            </a:pPr>
            <a:endParaRPr lang="sr-Latn-RS" altLang="en-US" dirty="0"/>
          </a:p>
          <a:p>
            <a:pPr marL="400050" lvl="1" indent="0" eaLnBrk="1" hangingPunct="1">
              <a:buNone/>
            </a:pPr>
            <a:endParaRPr lang="sr-Latn-RS" altLang="en-US" dirty="0" smtClean="0"/>
          </a:p>
          <a:p>
            <a:pPr marL="400050" lvl="1" indent="0" eaLnBrk="1" hangingPunct="1">
              <a:buNone/>
            </a:pPr>
            <a:endParaRPr lang="sr-Latn-RS" altLang="en-US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primer </a:t>
            </a:r>
            <a:r>
              <a:rPr lang="sr-Latn-RS" altLang="en-US" sz="1600" dirty="0"/>
              <a:t>HTTP </a:t>
            </a:r>
            <a:r>
              <a:rPr lang="sr-Latn-RS" altLang="en-US" sz="1600" dirty="0" smtClean="0"/>
              <a:t>zahteva</a:t>
            </a:r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opšti format HTTP </a:t>
            </a:r>
            <a:r>
              <a:rPr lang="sr-Latn-RS" altLang="en-US" sz="1600" dirty="0"/>
              <a:t>zahteva</a:t>
            </a:r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9" y="2924944"/>
            <a:ext cx="7338060" cy="165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9" y="5085184"/>
            <a:ext cx="7368540" cy="122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2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HTTP zahtev se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nakon š</a:t>
            </a:r>
            <a:r>
              <a:rPr lang="sr-Latn-RS" altLang="en-US" dirty="0" smtClean="0"/>
              <a:t>to </a:t>
            </a:r>
            <a:r>
              <a:rPr lang="sr-Latn-RS" altLang="en-US" dirty="0"/>
              <a:t>je uspostavljena TCP konekcija sa nekih </a:t>
            </a:r>
            <a:r>
              <a:rPr lang="sr-Latn-RS" altLang="en-US" dirty="0" smtClean="0"/>
              <a:t>host računarom </a:t>
            </a:r>
          </a:p>
          <a:p>
            <a:pPr marL="857250" lvl="1" indent="-457200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prvoj liniji, navodi </a:t>
            </a:r>
            <a:r>
              <a:rPr lang="sr-Latn-RS" altLang="en-US" dirty="0" smtClean="0"/>
              <a:t>se ime metoda</a:t>
            </a:r>
            <a:r>
              <a:rPr lang="sr-Latn-RS" altLang="en-US" dirty="0"/>
              <a:t>, putanja (na serveru) do </a:t>
            </a:r>
            <a:r>
              <a:rPr lang="sr-Latn-RS" altLang="en-US" dirty="0" smtClean="0"/>
              <a:t>objekta koji </a:t>
            </a:r>
            <a:r>
              <a:rPr lang="sr-Latn-RS" altLang="en-US" dirty="0"/>
              <a:t>se zahteva i verzija HTTP </a:t>
            </a:r>
            <a:r>
              <a:rPr lang="sr-Latn-RS" altLang="en-US" dirty="0" smtClean="0"/>
              <a:t>protokola</a:t>
            </a:r>
          </a:p>
          <a:p>
            <a:pPr marL="857250" lvl="1" indent="-457200" eaLnBrk="1" hangingPunct="1"/>
            <a:r>
              <a:rPr lang="sr-Latn-RS" altLang="en-US" dirty="0" smtClean="0"/>
              <a:t>Najčešće korišćeni metodi su </a:t>
            </a:r>
            <a:r>
              <a:rPr lang="en-US" altLang="en-US" dirty="0"/>
              <a:t>GET, POST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donekle</a:t>
            </a:r>
            <a:r>
              <a:rPr lang="en-US" altLang="en-US" dirty="0" smtClean="0"/>
              <a:t> </a:t>
            </a:r>
            <a:r>
              <a:rPr lang="en-US" altLang="en-US" dirty="0"/>
              <a:t>HEAD</a:t>
            </a:r>
            <a:r>
              <a:rPr lang="sr-Latn-RS" altLang="en-US" dirty="0" smtClean="0"/>
              <a:t> 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/>
              <a:t>HTTP </a:t>
            </a:r>
            <a:r>
              <a:rPr lang="sr-Latn-RS" altLang="en-US" dirty="0"/>
              <a:t>zahtev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 niz polja i njihovih vrednosti kojima klijent </a:t>
            </a:r>
            <a:r>
              <a:rPr lang="sr-Latn-RS" altLang="en-US" dirty="0" smtClean="0"/>
              <a:t>serveru saopštava </a:t>
            </a:r>
            <a:r>
              <a:rPr lang="sr-Latn-RS" altLang="en-US" dirty="0"/>
              <a:t>neke relevantne </a:t>
            </a:r>
            <a:r>
              <a:rPr lang="sr-Latn-RS" altLang="en-US" dirty="0" smtClean="0"/>
              <a:t>informacije: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Host: - </a:t>
            </a:r>
            <a:r>
              <a:rPr lang="sr-Latn-RS" altLang="en-US" dirty="0" smtClean="0"/>
              <a:t>obavezno </a:t>
            </a:r>
            <a:r>
              <a:rPr lang="sr-Latn-RS" altLang="en-US" dirty="0"/>
              <a:t>polje u HTTP/1.1 i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ime hosta na koji se šalje </a:t>
            </a:r>
            <a:r>
              <a:rPr lang="sr-Latn-RS" altLang="en-US" dirty="0" smtClean="0"/>
              <a:t>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User-Agent: - ovim se identifikuje klijentski softver koji š</a:t>
            </a:r>
            <a:r>
              <a:rPr lang="sr-Latn-RS" altLang="en-US" dirty="0" smtClean="0"/>
              <a:t>alje 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Accept: - ovim klijent navodi vrstu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(</a:t>
            </a:r>
            <a:r>
              <a:rPr lang="sr-Latn-RS" altLang="en-US" dirty="0" smtClean="0"/>
              <a:t>MIME tip) </a:t>
            </a:r>
            <a:r>
              <a:rPr lang="sr-Latn-RS" altLang="en-US" dirty="0"/>
              <a:t>koju </a:t>
            </a:r>
            <a:r>
              <a:rPr lang="sr-Latn-RS" altLang="en-US" dirty="0" smtClean="0"/>
              <a:t>priželjkuje</a:t>
            </a:r>
          </a:p>
          <a:p>
            <a:pPr marL="1257300" lvl="2" indent="-457200" eaLnBrk="1" hangingPunct="1"/>
            <a:r>
              <a:rPr lang="sr-Latn-RS" altLang="en-US" dirty="0" smtClean="0"/>
              <a:t>Accept-Language</a:t>
            </a:r>
            <a:r>
              <a:rPr lang="sr-Latn-RS" altLang="en-US" dirty="0"/>
              <a:t>: - ovim klijent navodi jezik koji </a:t>
            </a:r>
            <a:r>
              <a:rPr lang="sr-Latn-RS" altLang="en-US" dirty="0" smtClean="0"/>
              <a:t>priželjkuje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Accept-Charset: - ovim klijent navodi kodnu stranu koju </a:t>
            </a:r>
            <a:r>
              <a:rPr lang="sr-Latn-RS" altLang="en-US" dirty="0" smtClean="0"/>
              <a:t>priželjkuje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Connection: - ovim se navodi da li se ž</a:t>
            </a:r>
            <a:r>
              <a:rPr lang="sr-Latn-RS" altLang="en-US" dirty="0" smtClean="0"/>
              <a:t>eli </a:t>
            </a:r>
            <a:r>
              <a:rPr lang="sr-Latn-RS" altLang="en-US" dirty="0"/>
              <a:t>perzistentna (keep-alive) ili </a:t>
            </a:r>
            <a:r>
              <a:rPr lang="sr-Latn-RS" altLang="en-US" dirty="0" smtClean="0"/>
              <a:t>jednokratna (</a:t>
            </a:r>
            <a:r>
              <a:rPr lang="sr-Latn-RS" altLang="en-US" dirty="0"/>
              <a:t>close) TCP konekcija</a:t>
            </a:r>
            <a:r>
              <a:rPr lang="sr-Latn-RS" altLang="en-US" dirty="0" smtClean="0"/>
              <a:t>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418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Niz </a:t>
            </a:r>
            <a:r>
              <a:rPr lang="sr-Latn-RS" altLang="en-US" dirty="0"/>
              <a:t>polja </a:t>
            </a:r>
            <a:r>
              <a:rPr lang="sr-Latn-RS" altLang="en-US" dirty="0" smtClean="0"/>
              <a:t>u HTTP zahtevu: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If-modified-since</a:t>
            </a:r>
            <a:r>
              <a:rPr lang="sr-Latn-RS" altLang="en-US" dirty="0"/>
              <a:t>: - ovim klijent serveru </a:t>
            </a:r>
            <a:r>
              <a:rPr lang="sr-Latn-RS" altLang="en-US" dirty="0" smtClean="0"/>
              <a:t>nagla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mu objekat </a:t>
            </a:r>
            <a:r>
              <a:rPr lang="sr-Latn-RS" altLang="en-US" dirty="0" smtClean="0"/>
              <a:t>pošalje samo </a:t>
            </a:r>
            <a:r>
              <a:rPr lang="sr-Latn-RS" altLang="en-US" dirty="0"/>
              <a:t>ako je bio modifikovan od datuma navedenog u ovom polju (</a:t>
            </a:r>
            <a:r>
              <a:rPr lang="sr-Latn-RS" altLang="en-US" dirty="0" smtClean="0"/>
              <a:t>ukoliko objekat </a:t>
            </a:r>
            <a:r>
              <a:rPr lang="sr-Latn-RS" altLang="en-US" dirty="0"/>
              <a:t>nije modifikovan, on se ne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ponovo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klijent </a:t>
            </a:r>
            <a:r>
              <a:rPr lang="sr-Latn-RS" altLang="en-US" dirty="0" smtClean="0"/>
              <a:t>prikazuje verziju </a:t>
            </a:r>
            <a:r>
              <a:rPr lang="sr-Latn-RS" altLang="en-US" dirty="0"/>
              <a:t>koja </a:t>
            </a:r>
            <a:r>
              <a:rPr lang="sr-Latn-RS" altLang="en-US" dirty="0" smtClean="0"/>
              <a:t>mu je </a:t>
            </a:r>
            <a:r>
              <a:rPr lang="sr-Latn-RS" altLang="en-US" dirty="0"/>
              <a:t>prethodno bila dostavljena i </a:t>
            </a:r>
            <a:r>
              <a:rPr lang="sr-Latn-RS" altLang="en-US" dirty="0" smtClean="0"/>
              <a:t>koja je sačuvana </a:t>
            </a:r>
            <a:r>
              <a:rPr lang="sr-Latn-RS" altLang="en-US" dirty="0"/>
              <a:t>je u </a:t>
            </a:r>
            <a:r>
              <a:rPr lang="sr-Latn-RS" altLang="en-US" dirty="0" smtClean="0"/>
              <a:t>ke</a:t>
            </a:r>
            <a:r>
              <a:rPr lang="sr-Latn-RS" altLang="en-US" dirty="0"/>
              <a:t>š</a:t>
            </a:r>
            <a:r>
              <a:rPr lang="sr-Latn-RS" altLang="en-US" dirty="0" smtClean="0"/>
              <a:t>u)</a:t>
            </a:r>
          </a:p>
          <a:p>
            <a:pPr marL="857250" lvl="1" indent="-457200" eaLnBrk="1" hangingPunct="1"/>
            <a:r>
              <a:rPr lang="sr-Latn-RS" altLang="en-US" dirty="0"/>
              <a:t>Nakon prijema HTTP zahteva, server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HTTP </a:t>
            </a:r>
            <a:r>
              <a:rPr lang="sr-Latn-RS" altLang="en-US" dirty="0" smtClean="0"/>
              <a:t>odgovor</a:t>
            </a:r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primer </a:t>
            </a:r>
            <a:r>
              <a:rPr lang="sr-Latn-RS" altLang="en-US" sz="1600" dirty="0"/>
              <a:t>HTTP </a:t>
            </a:r>
            <a:r>
              <a:rPr lang="sr-Latn-RS" altLang="en-US" sz="1600" dirty="0" smtClean="0"/>
              <a:t>odgovora</a:t>
            </a:r>
            <a:endParaRPr lang="sr-Latn-RS" altLang="en-US" sz="1600" dirty="0"/>
          </a:p>
          <a:p>
            <a:pPr marL="857250" lvl="1" indent="-457200" eaLnBrk="1" hangingPunct="1"/>
            <a:endParaRPr lang="sr-Latn-RS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7345680" cy="259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9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opšti format HTTP odgovora</a:t>
            </a:r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857250" lvl="1" indent="-457200" eaLnBrk="1" hangingPunct="1"/>
            <a:r>
              <a:rPr lang="sr-Latn-RS" altLang="en-US" dirty="0"/>
              <a:t>Kod i status su </a:t>
            </a:r>
            <a:r>
              <a:rPr lang="sr-Latn-RS" altLang="en-US" dirty="0" smtClean="0"/>
              <a:t>u odgovoru najčešće ne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od </a:t>
            </a:r>
            <a:r>
              <a:rPr lang="sr-Latn-RS" altLang="en-US" dirty="0" smtClean="0"/>
              <a:t>sledećeg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/>
              <a:t>200 OK - Zahtev je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an </a:t>
            </a:r>
            <a:r>
              <a:rPr lang="sr-Latn-RS" altLang="en-US" dirty="0"/>
              <a:t>i informacija se </a:t>
            </a:r>
            <a:r>
              <a:rPr lang="sr-Latn-RS" altLang="en-US" dirty="0" smtClean="0"/>
              <a:t>vraća </a:t>
            </a:r>
            <a:r>
              <a:rPr lang="sr-Latn-RS" altLang="en-US" dirty="0"/>
              <a:t>u okviru odgovora</a:t>
            </a:r>
          </a:p>
          <a:p>
            <a:pPr marL="1257300" lvl="2" indent="-457200" eaLnBrk="1" hangingPunct="1"/>
            <a:r>
              <a:rPr lang="sr-Latn-RS" altLang="en-US" dirty="0"/>
              <a:t>301 Moved Permanently - Zahtevani objekat je </a:t>
            </a:r>
            <a:r>
              <a:rPr lang="sr-Latn-RS" altLang="en-US" dirty="0" smtClean="0"/>
              <a:t>preme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 </a:t>
            </a:r>
            <a:r>
              <a:rPr lang="sr-Latn-RS" altLang="en-US" dirty="0"/>
              <a:t>na lokaciju </a:t>
            </a:r>
            <a:r>
              <a:rPr lang="sr-Latn-RS" altLang="en-US" dirty="0" smtClean="0"/>
              <a:t>koja je </a:t>
            </a:r>
            <a:r>
              <a:rPr lang="sr-Latn-RS" altLang="en-US" dirty="0"/>
              <a:t>navedena u polju Location</a:t>
            </a:r>
            <a:r>
              <a:rPr lang="sr-Latn-RS" altLang="en-US" dirty="0" smtClean="0"/>
              <a:t>: i klijentski </a:t>
            </a:r>
            <a:r>
              <a:rPr lang="sr-Latn-RS" altLang="en-US" dirty="0"/>
              <a:t>program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automatski </a:t>
            </a:r>
            <a:r>
              <a:rPr lang="sr-Latn-RS" altLang="en-US" dirty="0" smtClean="0"/>
              <a:t>da pošalje </a:t>
            </a:r>
            <a:r>
              <a:rPr lang="sr-Latn-RS" altLang="en-US" dirty="0"/>
              <a:t>novi zahtev na dobijenu </a:t>
            </a:r>
            <a:r>
              <a:rPr lang="sr-Latn-RS" altLang="en-US" dirty="0" smtClean="0"/>
              <a:t>lokaciju</a:t>
            </a:r>
          </a:p>
          <a:p>
            <a:pPr marL="1257300" lvl="2" indent="-457200" eaLnBrk="1" hangingPunct="1"/>
            <a:r>
              <a:rPr lang="sr-Latn-RS" altLang="en-US" dirty="0"/>
              <a:t>304 Not Modified - Zahtevani objekat nije promenjen od datuma </a:t>
            </a:r>
            <a:r>
              <a:rPr lang="sr-Latn-RS" altLang="en-US" dirty="0" smtClean="0"/>
              <a:t>navedenog u </a:t>
            </a:r>
            <a:r>
              <a:rPr lang="sr-Latn-RS" altLang="en-US" dirty="0"/>
              <a:t>zahtevu i nema ga potrebe ponovo </a:t>
            </a:r>
            <a:r>
              <a:rPr lang="sr-Latn-RS" altLang="en-US" dirty="0" smtClean="0"/>
              <a:t>slati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400 Bad Request - Server nije uspeo da razume </a:t>
            </a:r>
            <a:r>
              <a:rPr lang="sr-Latn-RS" altLang="en-US" dirty="0" smtClean="0"/>
              <a:t>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404 Not Found - Zahtevani objekat nije naden na </a:t>
            </a:r>
            <a:r>
              <a:rPr lang="sr-Latn-RS" altLang="en-US" dirty="0" smtClean="0"/>
              <a:t>serveru</a:t>
            </a:r>
            <a:endParaRPr lang="sr-Latn-RS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68" y="1628800"/>
            <a:ext cx="736854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3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Kod </a:t>
            </a:r>
            <a:r>
              <a:rPr lang="sr-Latn-RS" altLang="en-US" dirty="0"/>
              <a:t>i status su </a:t>
            </a:r>
            <a:r>
              <a:rPr lang="sr-Latn-RS" altLang="en-US" dirty="0" smtClean="0"/>
              <a:t>u odgovoru najčešće ne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od </a:t>
            </a:r>
            <a:r>
              <a:rPr lang="sr-Latn-RS" altLang="en-US" dirty="0" smtClean="0"/>
              <a:t>sledećeg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 smtClean="0"/>
              <a:t>500 </a:t>
            </a:r>
            <a:r>
              <a:rPr lang="sr-Latn-RS" altLang="en-US" dirty="0"/>
              <a:t>Internal Server Error -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lo </a:t>
            </a:r>
            <a:r>
              <a:rPr lang="sr-Latn-RS" altLang="en-US" dirty="0"/>
              <a:t>je do neke interne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</a:t>
            </a:r>
            <a:r>
              <a:rPr lang="sr-Latn-RS" altLang="en-US" dirty="0"/>
              <a:t>u radu </a:t>
            </a:r>
            <a:r>
              <a:rPr lang="sr-Latn-RS" altLang="en-US" dirty="0" smtClean="0"/>
              <a:t>serverskog programa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505 HTTP Version Not Supported - Server ne </a:t>
            </a:r>
            <a:r>
              <a:rPr lang="sr-Latn-RS" altLang="en-US" dirty="0" smtClean="0"/>
              <a:t>podr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verziju HTTP </a:t>
            </a:r>
            <a:r>
              <a:rPr lang="sr-Latn-RS" altLang="en-US" dirty="0" smtClean="0"/>
              <a:t>protokola</a:t>
            </a:r>
          </a:p>
          <a:p>
            <a:pPr marL="857250" lvl="1" indent="-457200" eaLnBrk="1" hangingPunct="1"/>
            <a:r>
              <a:rPr lang="sr-Latn-RS" altLang="en-US" dirty="0" smtClean="0"/>
              <a:t>Kodovi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sa 2 govore o tome da je sve </a:t>
            </a:r>
            <a:r>
              <a:rPr lang="sr-Latn-RS" altLang="en-US" dirty="0" smtClean="0"/>
              <a:t>proteklo kako </a:t>
            </a:r>
            <a:r>
              <a:rPr lang="sr-Latn-RS" altLang="en-US" dirty="0"/>
              <a:t>treba, kodovi koji </a:t>
            </a:r>
            <a:r>
              <a:rPr lang="sr-Latn-RS" altLang="en-US" dirty="0" smtClean="0"/>
              <a:t>počinju </a:t>
            </a:r>
            <a:r>
              <a:rPr lang="sr-Latn-RS" altLang="en-US" dirty="0"/>
              <a:t>sa 3 </a:t>
            </a:r>
            <a:r>
              <a:rPr lang="sr-Latn-RS" altLang="en-US" dirty="0" smtClean="0"/>
              <a:t>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tavaju </a:t>
            </a:r>
            <a:r>
              <a:rPr lang="sr-Latn-RS" altLang="en-US" dirty="0"/>
              <a:t>korisnika o nekoj redirekciji</a:t>
            </a:r>
            <a:r>
              <a:rPr lang="sr-Latn-RS" altLang="en-US" dirty="0" smtClean="0"/>
              <a:t>, kodovi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sa 4 govore o nekoj </a:t>
            </a:r>
            <a:r>
              <a:rPr lang="sr-Latn-RS" altLang="en-US" dirty="0" smtClean="0"/>
              <a:t>grešci </a:t>
            </a:r>
            <a:r>
              <a:rPr lang="sr-Latn-RS" altLang="en-US" dirty="0"/>
              <a:t>u zahtevu (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ci </a:t>
            </a:r>
            <a:r>
              <a:rPr lang="sr-Latn-RS" altLang="en-US" dirty="0"/>
              <a:t>koju je </a:t>
            </a:r>
            <a:r>
              <a:rPr lang="sr-Latn-RS" altLang="en-US" dirty="0" smtClean="0"/>
              <a:t>napravio klijent</a:t>
            </a:r>
            <a:r>
              <a:rPr lang="sr-Latn-RS" altLang="en-US" dirty="0"/>
              <a:t>), a kodovi koji </a:t>
            </a:r>
            <a:r>
              <a:rPr lang="sr-Latn-RS" altLang="en-US" dirty="0" smtClean="0"/>
              <a:t>počinju </a:t>
            </a:r>
            <a:r>
              <a:rPr lang="sr-Latn-RS" altLang="en-US" dirty="0"/>
              <a:t>sa 5 govore o nekoj </a:t>
            </a:r>
            <a:r>
              <a:rPr lang="sr-Latn-RS" altLang="en-US" dirty="0" smtClean="0"/>
              <a:t>grešci </a:t>
            </a:r>
            <a:r>
              <a:rPr lang="sr-Latn-RS" altLang="en-US" dirty="0"/>
              <a:t>na strani servera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8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Neka od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navedenih polja u HTTP odgovorima su:</a:t>
            </a:r>
          </a:p>
          <a:p>
            <a:pPr marL="1257300" lvl="2" indent="-457200" eaLnBrk="1" hangingPunct="1"/>
            <a:r>
              <a:rPr lang="sr-Latn-RS" altLang="en-US" dirty="0"/>
              <a:t>Date: - </a:t>
            </a:r>
            <a:r>
              <a:rPr lang="sr-Latn-RS" altLang="en-US" dirty="0" smtClean="0"/>
              <a:t>ta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vreme kada je odgovor poslat</a:t>
            </a:r>
          </a:p>
          <a:p>
            <a:pPr marL="1257300" lvl="2" indent="-457200" eaLnBrk="1" hangingPunct="1"/>
            <a:r>
              <a:rPr lang="sr-Latn-RS" altLang="en-US" dirty="0"/>
              <a:t>Server: - identifikacija veb server programa koji je poslao odgovor</a:t>
            </a:r>
          </a:p>
          <a:p>
            <a:pPr marL="1257300" lvl="2" indent="-457200" eaLnBrk="1" hangingPunct="1"/>
            <a:r>
              <a:rPr lang="sr-Latn-RS" altLang="en-US" dirty="0"/>
              <a:t>Content-Type: - vrsta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(</a:t>
            </a:r>
            <a:r>
              <a:rPr lang="sr-Latn-RS" altLang="en-US" dirty="0" smtClean="0"/>
              <a:t>MIME tip) poslata </a:t>
            </a:r>
            <a:r>
              <a:rPr lang="sr-Latn-RS" altLang="en-US" dirty="0"/>
              <a:t>u okviru odgovora</a:t>
            </a:r>
          </a:p>
          <a:p>
            <a:pPr marL="1257300" lvl="2" indent="-457200" eaLnBrk="1" hangingPunct="1"/>
            <a:r>
              <a:rPr lang="sr-Latn-RS" altLang="en-US" dirty="0"/>
              <a:t>Content-Length: -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ina 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u bajtovima</a:t>
            </a:r>
          </a:p>
          <a:p>
            <a:pPr marL="1257300" lvl="2" indent="-457200" eaLnBrk="1" hangingPunct="1"/>
            <a:r>
              <a:rPr lang="sr-Latn-RS" altLang="en-US" dirty="0"/>
              <a:t>Last-Modified: - </a:t>
            </a:r>
            <a:r>
              <a:rPr lang="sr-Latn-RS" altLang="en-US" dirty="0" smtClean="0"/>
              <a:t>vreme </a:t>
            </a:r>
            <a:r>
              <a:rPr lang="sr-Latn-RS" altLang="en-US" dirty="0"/>
              <a:t>kada je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 poslednji put modifikovan </a:t>
            </a:r>
            <a:r>
              <a:rPr lang="sr-Latn-RS" altLang="en-US" dirty="0"/>
              <a:t>na serveru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 nego </a:t>
            </a:r>
            <a:r>
              <a:rPr lang="sr-Latn-RS" altLang="en-US" dirty="0" smtClean="0"/>
              <a:t>opisa pojedinačnih protokola, ukratko o osnovnim principima </a:t>
            </a:r>
            <a:r>
              <a:rPr lang="sr-Latn-RS" altLang="en-US" dirty="0"/>
              <a:t>funkcionisanja elektronske </a:t>
            </a:r>
            <a:r>
              <a:rPr lang="sr-Latn-RS" altLang="en-US" dirty="0" smtClean="0"/>
              <a:t>pošte: </a:t>
            </a:r>
          </a:p>
          <a:p>
            <a:pPr marL="1257300" lvl="2" indent="-457200" eaLnBrk="1" hangingPunct="1"/>
            <a:r>
              <a:rPr lang="sr-Latn-RS" altLang="en-US" dirty="0" smtClean="0"/>
              <a:t>Za slanje elektronske poruka sa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aljioca </a:t>
            </a:r>
            <a:r>
              <a:rPr lang="sr-Latn-RS" altLang="en-US" dirty="0"/>
              <a:t>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primaoca, potrebno je da u </a:t>
            </a:r>
            <a:r>
              <a:rPr lang="sr-Latn-RS" altLang="en-US" dirty="0" smtClean="0"/>
              <a:t>komunikaciju budu 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i server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pošiljaoca</a:t>
            </a:r>
            <a:r>
              <a:rPr lang="sr-Latn-RS" altLang="en-US" dirty="0"/>
              <a:t>, kao i server </a:t>
            </a:r>
            <a:r>
              <a:rPr lang="sr-Latn-RS" altLang="en-US" dirty="0" smtClean="0"/>
              <a:t>elektronske pošte primaoca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Pošiljaoc </a:t>
            </a:r>
            <a:r>
              <a:rPr lang="sr-Latn-RS" altLang="en-US" dirty="0"/>
              <a:t>sa svog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dostavlja poruku svom </a:t>
            </a:r>
            <a:r>
              <a:rPr lang="sr-Latn-RS" altLang="en-US" dirty="0" smtClean="0"/>
              <a:t>serveru, od kog </a:t>
            </a:r>
            <a:r>
              <a:rPr lang="sr-Latn-RS" altLang="en-US" dirty="0"/>
              <a:t>se zahteva da poruku dostavi serveru primaoca i smesti je u </a:t>
            </a:r>
            <a:r>
              <a:rPr lang="sr-Latn-RS" altLang="en-US" dirty="0" smtClean="0"/>
              <a:t>poštansko </a:t>
            </a:r>
            <a:r>
              <a:rPr lang="sr-Latn-RS" altLang="en-US" dirty="0"/>
              <a:t>sanduče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Server pošiljoca nastavlja </a:t>
            </a:r>
            <a:r>
              <a:rPr lang="sr-Latn-RS" altLang="en-US" dirty="0"/>
              <a:t>da brine o dostavljanju poruke tj.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komunikaciju sa </a:t>
            </a:r>
            <a:r>
              <a:rPr lang="sr-Latn-RS" altLang="en-US" dirty="0"/>
              <a:t>serverom primaoca i </a:t>
            </a:r>
            <a:r>
              <a:rPr lang="sr-Latn-RS" altLang="en-US" dirty="0" smtClean="0"/>
              <a:t>pokušava </a:t>
            </a:r>
            <a:r>
              <a:rPr lang="sr-Latn-RS" altLang="en-US" dirty="0"/>
              <a:t>da dostavi poruku sve dok ili ne uspe ili </a:t>
            </a:r>
            <a:r>
              <a:rPr lang="sr-Latn-RS" altLang="en-US" dirty="0" smtClean="0"/>
              <a:t>dok ne </a:t>
            </a:r>
            <a:r>
              <a:rPr lang="sr-Latn-RS" altLang="en-US" dirty="0"/>
              <a:t>ustanovi da dostavljanje poruke nije </a:t>
            </a:r>
            <a:r>
              <a:rPr lang="sr-Latn-RS" altLang="en-US" dirty="0" smtClean="0"/>
              <a:t>moguće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dostavljanje poruke nije uspelo, 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 pošiljaoca da </a:t>
            </a:r>
            <a:r>
              <a:rPr lang="sr-Latn-RS" altLang="en-US" dirty="0"/>
              <a:t>dostavljanje nije </a:t>
            </a:r>
            <a:r>
              <a:rPr lang="sr-Latn-RS" altLang="en-US" dirty="0" smtClean="0"/>
              <a:t>uspelo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Kada </a:t>
            </a:r>
            <a:r>
              <a:rPr lang="sr-Latn-RS" altLang="en-US" dirty="0"/>
              <a:t>se poruka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 </a:t>
            </a:r>
            <a:r>
              <a:rPr lang="sr-Latn-RS" altLang="en-US" dirty="0"/>
              <a:t>dostavi na server primaoca</a:t>
            </a:r>
            <a:r>
              <a:rPr lang="sr-Latn-RS" altLang="en-US" dirty="0" smtClean="0"/>
              <a:t>, ona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njegovo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gde je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tena </a:t>
            </a:r>
            <a:r>
              <a:rPr lang="sr-Latn-RS" altLang="en-US" dirty="0"/>
              <a:t>sve dok </a:t>
            </a:r>
            <a:r>
              <a:rPr lang="sr-Latn-RS" altLang="en-US" dirty="0" smtClean="0"/>
              <a:t>primaoc ne </a:t>
            </a:r>
            <a:r>
              <a:rPr lang="sr-Latn-RS" altLang="en-US" dirty="0"/>
              <a:t>proveri svoju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i ne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 </a:t>
            </a:r>
            <a:r>
              <a:rPr lang="sr-Latn-RS" altLang="en-US" dirty="0"/>
              <a:t>dobijenu </a:t>
            </a:r>
            <a:r>
              <a:rPr lang="sr-Latn-RS" altLang="en-US" dirty="0" smtClean="0"/>
              <a:t>poruku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tom </a:t>
            </a:r>
            <a:r>
              <a:rPr lang="sr-Latn-RS" altLang="en-US" dirty="0" smtClean="0"/>
              <a:t>trenutku potrebno </a:t>
            </a:r>
            <a:r>
              <a:rPr lang="sr-Latn-RS" altLang="en-US" dirty="0"/>
              <a:t>je dostaviti poruku sa servera primaoca do njegovog </a:t>
            </a:r>
            <a:r>
              <a:rPr lang="sr-Latn-RS" altLang="en-US" dirty="0" smtClean="0"/>
              <a:t>ličnog računara</a:t>
            </a:r>
          </a:p>
        </p:txBody>
      </p:sp>
    </p:spTree>
    <p:extLst>
      <p:ext uri="{BB962C8B-B14F-4D97-AF65-F5344CB8AC3E}">
        <p14:creationId xmlns:p14="http://schemas.microsoft.com/office/powerpoint/2010/main" val="7263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Simple Mail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SMTP</a:t>
            </a:r>
            <a:r>
              <a:rPr lang="sr-Latn-RS" altLang="en-US" dirty="0"/>
              <a:t>) je standardni protokol za </a:t>
            </a:r>
            <a:r>
              <a:rPr lang="sr-Latn-RS" altLang="en-US" dirty="0" smtClean="0"/>
              <a:t>slanje pošte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65000"/>
            <a:ext cx="6250305" cy="440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1944" y="5229200"/>
            <a:ext cx="24934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 smtClean="0">
                <a:latin typeface="+mn-lt"/>
              </a:rPr>
              <a:t>Primer SMTP </a:t>
            </a:r>
            <a:r>
              <a:rPr lang="sr-Latn-RS" altLang="en-US" sz="1600" dirty="0">
                <a:latin typeface="+mn-lt"/>
              </a:rPr>
              <a:t>sesije izmedu klijenta </a:t>
            </a:r>
            <a:r>
              <a:rPr lang="sr-Latn-RS" altLang="en-US" sz="1600" dirty="0" smtClean="0">
                <a:latin typeface="+mn-lt"/>
              </a:rPr>
              <a:t>koji šalje </a:t>
            </a:r>
            <a:r>
              <a:rPr lang="sr-Latn-RS" altLang="en-US" sz="1600" dirty="0">
                <a:latin typeface="+mn-lt"/>
              </a:rPr>
              <a:t>poštu i servera koji je prima, </a:t>
            </a:r>
            <a:r>
              <a:rPr lang="sr-Latn-RS" altLang="en-US" sz="1600" dirty="0" smtClean="0">
                <a:latin typeface="+mn-lt"/>
              </a:rPr>
              <a:t>kako bi je </a:t>
            </a:r>
            <a:r>
              <a:rPr lang="sr-Latn-RS" altLang="en-US" sz="1600" dirty="0">
                <a:latin typeface="+mn-lt"/>
              </a:rPr>
              <a:t>dalje </a:t>
            </a:r>
            <a:r>
              <a:rPr lang="sr-Latn-RS" altLang="en-US" sz="1600" dirty="0" smtClean="0">
                <a:latin typeface="+mn-lt"/>
              </a:rPr>
              <a:t> prosledio</a:t>
            </a:r>
            <a:endParaRPr lang="sr-Latn-RS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18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Post Office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POP</a:t>
            </a:r>
            <a:r>
              <a:rPr lang="sr-Latn-RS" altLang="en-US" dirty="0"/>
              <a:t>) je jednostavni protokol za preuzimanje </a:t>
            </a:r>
            <a:r>
              <a:rPr lang="sr-Latn-RS" altLang="en-US" dirty="0" smtClean="0"/>
              <a:t>poruka sa </a:t>
            </a:r>
            <a:r>
              <a:rPr lang="sr-Latn-RS" altLang="en-US" dirty="0"/>
              <a:t>servera,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prilikom preuzimanja poruke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bri</a:t>
            </a:r>
            <a:r>
              <a:rPr lang="sr-Latn-RS" altLang="en-US" dirty="0"/>
              <a:t>š</a:t>
            </a:r>
            <a:r>
              <a:rPr lang="sr-Latn-RS" altLang="en-US" dirty="0" smtClean="0"/>
              <a:t>u </a:t>
            </a:r>
            <a:r>
              <a:rPr lang="sr-Latn-RS" altLang="en-US" dirty="0"/>
              <a:t>sa </a:t>
            </a:r>
            <a:r>
              <a:rPr lang="sr-Latn-RS" altLang="en-US" dirty="0" smtClean="0"/>
              <a:t>servera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Preuzete poruke se </a:t>
            </a:r>
            <a:r>
              <a:rPr lang="sr-Latn-RS" altLang="en-US" dirty="0" smtClean="0"/>
              <a:t>čuvaju na klijentskom računaru, koji nakon preuzimanja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ne mora da ima pristup </a:t>
            </a:r>
            <a:r>
              <a:rPr lang="sr-Latn-RS" altLang="en-US" dirty="0" smtClean="0"/>
              <a:t>Internetu</a:t>
            </a:r>
          </a:p>
          <a:p>
            <a:pPr marL="857250" lvl="1" indent="-457200" eaLnBrk="1" hangingPunct="1"/>
            <a:r>
              <a:rPr lang="sr-Latn-RS" altLang="en-US" dirty="0" smtClean="0"/>
              <a:t>POP protokol </a:t>
            </a:r>
            <a:br>
              <a:rPr lang="sr-Latn-RS" altLang="en-US" dirty="0" smtClean="0"/>
            </a:br>
            <a:r>
              <a:rPr lang="sr-Latn-RS" altLang="en-US" dirty="0" smtClean="0"/>
              <a:t>koristi TCP </a:t>
            </a:r>
            <a:br>
              <a:rPr lang="sr-Latn-RS" altLang="en-US" dirty="0" smtClean="0"/>
            </a:br>
            <a:r>
              <a:rPr lang="sr-Latn-RS" altLang="en-US" dirty="0" smtClean="0"/>
              <a:t>konekciju </a:t>
            </a:r>
            <a:r>
              <a:rPr lang="sr-Latn-RS" altLang="en-US" dirty="0"/>
              <a:t>na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portu </a:t>
            </a:r>
            <a:r>
              <a:rPr lang="sr-Latn-RS" altLang="en-US" dirty="0"/>
              <a:t>110.</a:t>
            </a:r>
            <a:endParaRPr lang="sr-Latn-R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536" y="5622339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Primer POP3 sesije izmedu</a:t>
            </a:r>
          </a:p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klijenta i servera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24" y="3240360"/>
            <a:ext cx="6271776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7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Osnovne komande koje klijentski softver izdaje </a:t>
            </a:r>
            <a:r>
              <a:rPr lang="sr-Latn-RS" altLang="en-US" dirty="0" smtClean="0"/>
              <a:t>u POP3 protokolu su</a:t>
            </a:r>
            <a:r>
              <a:rPr lang="sr-Latn-RS" altLang="en-US" dirty="0"/>
              <a:t>: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APOP - ovim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autorizacija klijenta navodenjem njegovog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čkog imena i kriptovane lozinke.</a:t>
            </a:r>
          </a:p>
          <a:p>
            <a:pPr marL="1257300" lvl="2" indent="-457200" eaLnBrk="1" hangingPunct="1"/>
            <a:r>
              <a:rPr lang="sr-Latn-RS" altLang="en-US" dirty="0"/>
              <a:t>STAT - statistika o stanju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LIST - lista poruka</a:t>
            </a:r>
          </a:p>
          <a:p>
            <a:pPr marL="1257300" lvl="2" indent="-457200" eaLnBrk="1" hangingPunct="1"/>
            <a:r>
              <a:rPr lang="sr-Latn-RS" altLang="en-US" dirty="0"/>
              <a:t>RETR - primanje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DELE - brisanje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QUIT - prekidanje sesije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9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83718"/>
            <a:ext cx="29718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Prve ideje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Oko 1960. godine </a:t>
            </a:r>
            <a:r>
              <a:rPr lang="pl-PL" altLang="en-US" dirty="0" smtClean="0"/>
              <a:t>Ministarstvo odbrane anga</a:t>
            </a:r>
            <a:r>
              <a:rPr lang="pl-PL" altLang="en-US" dirty="0"/>
              <a:t>žuje RAND </a:t>
            </a:r>
            <a:r>
              <a:rPr lang="pl-PL" altLang="en-US" dirty="0" smtClean="0"/>
              <a:t>korporaciju, a Pol </a:t>
            </a:r>
            <a:r>
              <a:rPr lang="pl-PL" altLang="en-US" dirty="0"/>
              <a:t>Baran </a:t>
            </a:r>
            <a:r>
              <a:rPr lang="pl-PL" altLang="en-US" dirty="0" smtClean="0"/>
              <a:t>predlaže re</a:t>
            </a:r>
            <a:r>
              <a:rPr lang="pl-PL" altLang="en-US" dirty="0"/>
              <a:t>š</a:t>
            </a:r>
            <a:r>
              <a:rPr lang="pl-PL" altLang="en-US" dirty="0" smtClean="0"/>
              <a:t>enje prikazano na slici</a:t>
            </a:r>
          </a:p>
          <a:p>
            <a:pPr eaLnBrk="1" hangingPunct="1"/>
            <a:r>
              <a:rPr lang="pl-PL" altLang="en-US" dirty="0" smtClean="0"/>
              <a:t>Podaci </a:t>
            </a:r>
            <a:r>
              <a:rPr lang="pl-PL" altLang="en-US" dirty="0"/>
              <a:t>od </a:t>
            </a:r>
            <a:r>
              <a:rPr lang="pl-PL" altLang="en-US" dirty="0" smtClean="0"/>
              <a:t>čvora </a:t>
            </a:r>
            <a:r>
              <a:rPr lang="pl-PL" altLang="en-US" dirty="0"/>
              <a:t>do </a:t>
            </a:r>
            <a:r>
              <a:rPr lang="pl-PL" altLang="en-US" dirty="0" smtClean="0"/>
              <a:t>čvora </a:t>
            </a:r>
            <a:r>
              <a:rPr lang="pl-PL" altLang="en-US" dirty="0"/>
              <a:t>putuju bilo kojom od dostupnih </a:t>
            </a:r>
            <a:r>
              <a:rPr lang="pl-PL" altLang="en-US" dirty="0" smtClean="0"/>
              <a:t>putanja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Po</a:t>
            </a:r>
            <a:r>
              <a:rPr lang="pl-PL" altLang="en-US" dirty="0"/>
              <a:t>š</a:t>
            </a:r>
            <a:r>
              <a:rPr lang="pl-PL" altLang="en-US" dirty="0" smtClean="0"/>
              <a:t>to </a:t>
            </a:r>
            <a:r>
              <a:rPr lang="pl-PL" altLang="en-US" dirty="0"/>
              <a:t>su u tom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</a:t>
            </a:r>
            <a:r>
              <a:rPr lang="pl-PL" altLang="en-US" dirty="0"/>
              <a:t>neke putanje </a:t>
            </a:r>
            <a:r>
              <a:rPr lang="pl-PL" altLang="en-US" dirty="0" smtClean="0"/>
              <a:t>preduga</a:t>
            </a:r>
            <a:r>
              <a:rPr lang="pl-PL" altLang="en-US" dirty="0"/>
              <a:t>č</a:t>
            </a:r>
            <a:r>
              <a:rPr lang="pl-PL" altLang="en-US" dirty="0" smtClean="0"/>
              <a:t>ke </a:t>
            </a:r>
            <a:r>
              <a:rPr lang="pl-PL" altLang="en-US" dirty="0"/>
              <a:t>i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analogni </a:t>
            </a:r>
            <a:r>
              <a:rPr lang="pl-PL" altLang="en-US" dirty="0"/>
              <a:t>signal </a:t>
            </a:r>
            <a:r>
              <a:rPr lang="pl-PL" altLang="en-US" dirty="0" smtClean="0"/>
              <a:t>nije mogao </a:t>
            </a:r>
            <a:r>
              <a:rPr lang="pl-PL" altLang="en-US" dirty="0"/>
              <a:t>da se š</a:t>
            </a:r>
            <a:r>
              <a:rPr lang="pl-PL" altLang="en-US" dirty="0" smtClean="0"/>
              <a:t>alje </a:t>
            </a:r>
            <a:r>
              <a:rPr lang="pl-PL" altLang="en-US" dirty="0"/>
              <a:t>tako daleko,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predloženo </a:t>
            </a:r>
            <a:r>
              <a:rPr lang="pl-PL" altLang="en-US" dirty="0"/>
              <a:t>je da se koristi digitalno paketno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komutiranje (</a:t>
            </a:r>
            <a:r>
              <a:rPr lang="pl-PL" altLang="en-US" dirty="0"/>
              <a:t>packet-switching</a:t>
            </a:r>
            <a:r>
              <a:rPr lang="pl-PL" altLang="en-US" dirty="0" smtClean="0"/>
              <a:t>) 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Pentagonu je ovaj koncept </a:t>
            </a:r>
            <a:r>
              <a:rPr lang="pl-PL" altLang="en-US" dirty="0" smtClean="0"/>
              <a:t>prihvaćen</a:t>
            </a:r>
            <a:r>
              <a:rPr lang="pl-PL" altLang="en-US" dirty="0"/>
              <a:t>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međutim, nakon </a:t>
            </a:r>
            <a:r>
              <a:rPr lang="pl-PL" altLang="en-US" dirty="0"/>
              <a:t>konsultacija sa AT&amp;T,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vodećom </a:t>
            </a:r>
            <a:r>
              <a:rPr lang="pl-PL" altLang="en-US" dirty="0"/>
              <a:t>telefonskom kompanijom u SAD,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koncept biva odba</a:t>
            </a:r>
            <a:r>
              <a:rPr lang="pl-PL" altLang="en-US" dirty="0"/>
              <a:t>č</a:t>
            </a:r>
            <a:r>
              <a:rPr lang="pl-PL" altLang="en-US" dirty="0" smtClean="0"/>
              <a:t>en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4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Internet Message Access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IMAP</a:t>
            </a:r>
            <a:r>
              <a:rPr lang="sr-Latn-RS" altLang="en-US" dirty="0"/>
              <a:t>) je znatno napredniji protokol </a:t>
            </a:r>
            <a:r>
              <a:rPr lang="sr-Latn-RS" altLang="en-US" dirty="0" smtClean="0"/>
              <a:t>za primanje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 On je prevashodno namenjen korisnicima koji su mobilni tj. </a:t>
            </a:r>
            <a:r>
              <a:rPr lang="sr-Latn-RS" altLang="en-US" dirty="0" smtClean="0"/>
              <a:t>koji svojoj po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pristupaju sa </a:t>
            </a:r>
            <a:r>
              <a:rPr lang="sr-Latn-RS" altLang="en-US" dirty="0" smtClean="0"/>
              <a:t>različitih računara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ovakvi korisnici </a:t>
            </a:r>
            <a:r>
              <a:rPr lang="sr-Latn-RS" altLang="en-US" dirty="0" smtClean="0"/>
              <a:t>imali mogućnost </a:t>
            </a:r>
            <a:r>
              <a:rPr lang="sr-Latn-RS" altLang="en-US" dirty="0"/>
              <a:t>pristupa svim svojim porukama, 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brisati ih sa </a:t>
            </a:r>
            <a:r>
              <a:rPr lang="sr-Latn-RS" altLang="en-US" dirty="0" smtClean="0"/>
              <a:t>servera (</a:t>
            </a:r>
            <a:r>
              <a:rPr lang="sr-Latn-RS" altLang="en-US" dirty="0"/>
              <a:t>iz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r>
              <a:rPr lang="sr-Latn-RS" altLang="en-US" dirty="0"/>
              <a:t>) prilikom </a:t>
            </a:r>
            <a:r>
              <a:rPr lang="sr-Latn-RS" altLang="en-US" dirty="0" smtClean="0"/>
              <a:t>preuzimanja </a:t>
            </a:r>
          </a:p>
          <a:p>
            <a:pPr marL="1257300" lvl="2" indent="-457200" eaLnBrk="1" hangingPunct="1"/>
            <a:r>
              <a:rPr lang="sr-Latn-RS" altLang="en-US" dirty="0" smtClean="0"/>
              <a:t>Klijenti </a:t>
            </a:r>
            <a:r>
              <a:rPr lang="sr-Latn-RS" altLang="en-US" dirty="0"/>
              <a:t>za elektronsku </a:t>
            </a:r>
            <a:r>
              <a:rPr lang="sr-Latn-RS" altLang="en-US" dirty="0" smtClean="0"/>
              <a:t>poštu na </a:t>
            </a:r>
            <a:r>
              <a:rPr lang="sr-Latn-RS" altLang="en-US" dirty="0"/>
              <a:t>lokalnim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unarima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omogućavaju </a:t>
            </a:r>
            <a:r>
              <a:rPr lang="sr-Latn-RS" altLang="en-US" dirty="0"/>
              <a:t>korisnicima sortiranje poruka, </a:t>
            </a:r>
            <a:r>
              <a:rPr lang="sr-Latn-RS" altLang="en-US" dirty="0" smtClean="0"/>
              <a:t>organizovanje u </a:t>
            </a:r>
            <a:r>
              <a:rPr lang="sr-Latn-RS" altLang="en-US" dirty="0"/>
              <a:t>fascikle, pretragu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IMAP </a:t>
            </a:r>
            <a:r>
              <a:rPr lang="sr-Latn-RS" altLang="en-US" dirty="0"/>
              <a:t>protokol je projektovan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ovakva funkcionalnost obezbedi 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korisnicima </a:t>
            </a:r>
            <a:r>
              <a:rPr lang="sr-Latn-RS" altLang="en-US" dirty="0" smtClean="0"/>
              <a:t>omogući </a:t>
            </a:r>
            <a:r>
              <a:rPr lang="sr-Latn-RS" altLang="en-US" dirty="0"/>
              <a:t>da </a:t>
            </a:r>
            <a:r>
              <a:rPr lang="sr-Latn-RS" altLang="en-US" dirty="0" smtClean="0"/>
              <a:t>ove funkcije </a:t>
            </a:r>
            <a:r>
              <a:rPr lang="sr-Latn-RS" altLang="en-US" dirty="0"/>
              <a:t>izvode direktno u svom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tanskom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etu </a:t>
            </a:r>
            <a:r>
              <a:rPr lang="sr-Latn-RS" altLang="en-US" dirty="0"/>
              <a:t>na </a:t>
            </a:r>
            <a:r>
              <a:rPr lang="sr-Latn-RS" altLang="en-US" dirty="0" smtClean="0"/>
              <a:t>serveru </a:t>
            </a:r>
          </a:p>
          <a:p>
            <a:pPr marL="1257300" lvl="2" indent="-457200" eaLnBrk="1" hangingPunct="1"/>
            <a:r>
              <a:rPr lang="sr-Latn-RS" altLang="en-US" dirty="0" smtClean="0"/>
              <a:t>Mana ovog pristupa je 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zahteva da korisnici imaju pristup Internetu sve vreme </a:t>
            </a:r>
            <a:r>
              <a:rPr lang="sr-Latn-RS" altLang="en-US" dirty="0" smtClean="0"/>
              <a:t>dok rade </a:t>
            </a:r>
            <a:r>
              <a:rPr lang="sr-Latn-RS" altLang="en-US" dirty="0"/>
              <a:t>sa svojom elektronskom </a:t>
            </a:r>
            <a:r>
              <a:rPr lang="sr-Latn-RS" altLang="en-US" dirty="0" smtClean="0"/>
              <a:t>poštom</a:t>
            </a:r>
          </a:p>
          <a:p>
            <a:pPr marL="1257300" lvl="2" indent="-457200" eaLnBrk="1" hangingPunct="1"/>
            <a:r>
              <a:rPr lang="sr-Latn-RS" altLang="en-US" dirty="0" smtClean="0"/>
              <a:t>Odredeni </a:t>
            </a:r>
            <a:r>
              <a:rPr lang="sr-Latn-RS" altLang="en-US" dirty="0"/>
              <a:t>broj </a:t>
            </a:r>
            <a:r>
              <a:rPr lang="sr-Latn-RS" altLang="en-US" dirty="0" smtClean="0"/>
              <a:t>veb </a:t>
            </a:r>
            <a:r>
              <a:rPr lang="sr-Latn-RS" altLang="en-US" dirty="0"/>
              <a:t>aplikacija za rad </a:t>
            </a:r>
            <a:r>
              <a:rPr lang="sr-Latn-RS" altLang="en-US" dirty="0" smtClean="0"/>
              <a:t>sa elektronskom po</a:t>
            </a:r>
            <a:r>
              <a:rPr lang="sr-Latn-RS" altLang="en-US" dirty="0"/>
              <a:t>š</a:t>
            </a:r>
            <a:r>
              <a:rPr lang="sr-Latn-RS" altLang="en-US" dirty="0" smtClean="0"/>
              <a:t>tom </a:t>
            </a:r>
            <a:r>
              <a:rPr lang="sr-Latn-RS" altLang="en-US" dirty="0"/>
              <a:t>je zasnovan na IMAP protokolu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3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</a:t>
            </a:r>
            <a:r>
              <a:rPr lang="sv-SE" altLang="en-US" sz="3200" dirty="0">
                <a:solidFill>
                  <a:schemeClr val="hlink"/>
                </a:solidFill>
              </a:rPr>
              <a:t>- </a:t>
            </a:r>
            <a:r>
              <a:rPr lang="sr-Latn-RS" altLang="en-US" sz="3200" dirty="0">
                <a:solidFill>
                  <a:schemeClr val="hlink"/>
                </a:solidFill>
              </a:rPr>
              <a:t>F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File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FTP</a:t>
            </a:r>
            <a:r>
              <a:rPr lang="sr-Latn-RS" altLang="en-US" dirty="0"/>
              <a:t>) je protokol za prenos datoteka izmedu </a:t>
            </a:r>
            <a:r>
              <a:rPr lang="sr-Latn-RS" altLang="en-US" dirty="0" smtClean="0"/>
              <a:t>računara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Protokol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1970-tih i doba ranog Interneta, ali se i danas </a:t>
            </a:r>
            <a:r>
              <a:rPr lang="sr-Latn-RS" altLang="en-US" dirty="0" smtClean="0"/>
              <a:t>koristi </a:t>
            </a:r>
          </a:p>
          <a:p>
            <a:pPr marL="1257300" lvl="2" indent="-457200" eaLnBrk="1" hangingPunct="1"/>
            <a:r>
              <a:rPr lang="sr-Latn-RS" altLang="en-US" dirty="0" smtClean="0"/>
              <a:t>U okviru tipi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FTP sesije, korisnik sedi za jednim 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</a:t>
            </a:r>
            <a:r>
              <a:rPr lang="sr-Latn-RS" altLang="en-US" dirty="0"/>
              <a:t>i 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prenosi datoteke </a:t>
            </a:r>
            <a:r>
              <a:rPr lang="sr-Latn-RS" altLang="en-US" dirty="0"/>
              <a:t>na ili sa drugog host </a:t>
            </a:r>
            <a:r>
              <a:rPr lang="sr-Latn-RS" altLang="en-US" dirty="0" smtClean="0"/>
              <a:t>računara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koristi TCP kao protokol </a:t>
            </a:r>
            <a:r>
              <a:rPr lang="sr-Latn-RS" altLang="en-US" dirty="0" smtClean="0"/>
              <a:t>za komunikaciju ni</a:t>
            </a:r>
            <a:r>
              <a:rPr lang="sr-Latn-RS" altLang="en-US" dirty="0"/>
              <a:t>ž</a:t>
            </a:r>
            <a:r>
              <a:rPr lang="sr-Latn-RS" altLang="en-US" dirty="0" smtClean="0"/>
              <a:t>eg nivoa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protokol ostvaruje dve TCP konekcije za </a:t>
            </a:r>
            <a:r>
              <a:rPr lang="sr-Latn-RS" altLang="en-US" dirty="0" smtClean="0"/>
              <a:t>prenos datoteka</a:t>
            </a:r>
            <a:r>
              <a:rPr lang="sr-Latn-RS" altLang="en-US" dirty="0"/>
              <a:t>. Jedna konekcija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portu 21) se koristi za prenos </a:t>
            </a:r>
            <a:r>
              <a:rPr lang="sr-Latn-RS" altLang="en-US" dirty="0" smtClean="0"/>
              <a:t>kontrolnih informacija</a:t>
            </a:r>
            <a:r>
              <a:rPr lang="sr-Latn-RS" altLang="en-US" dirty="0"/>
              <a:t>, a druga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portu 20) za prenos samih </a:t>
            </a:r>
            <a:r>
              <a:rPr lang="sr-Latn-RS" altLang="en-US" dirty="0" smtClean="0"/>
              <a:t>podataka </a:t>
            </a:r>
          </a:p>
          <a:p>
            <a:pPr marL="1257300" lvl="2" indent="-457200" eaLnBrk="1" hangingPunct="1"/>
            <a:r>
              <a:rPr lang="sr-Latn-RS" altLang="en-US" dirty="0" smtClean="0"/>
              <a:t>Za svaku datoteku</a:t>
            </a:r>
            <a:r>
              <a:rPr lang="sr-Latn-RS" altLang="en-US" dirty="0"/>
              <a:t>, otvara se nova konekcija za prenos podataka, koja se automatski </a:t>
            </a:r>
            <a:r>
              <a:rPr lang="sr-Latn-RS" altLang="en-US" dirty="0" smtClean="0"/>
              <a:t>zatvara kada </a:t>
            </a:r>
            <a:r>
              <a:rPr lang="sr-Latn-RS" altLang="en-US" dirty="0"/>
              <a:t>se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prenos </a:t>
            </a:r>
            <a:r>
              <a:rPr lang="sr-Latn-RS" altLang="en-US" dirty="0" smtClean="0"/>
              <a:t>datoteka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to vreme kontrolna konekcija sve </a:t>
            </a:r>
            <a:r>
              <a:rPr lang="sr-Latn-RS" altLang="en-US" dirty="0" smtClean="0"/>
              <a:t>vreme ostaje otvorena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HTTP protokola, tokom FTP sesije server </a:t>
            </a:r>
            <a:r>
              <a:rPr lang="sr-Latn-RS" altLang="en-US" dirty="0" smtClean="0"/>
              <a:t>mora da čuva </a:t>
            </a:r>
            <a:r>
              <a:rPr lang="sr-Latn-RS" altLang="en-US" dirty="0"/>
              <a:t>odredene podatke o korisniku (na primer,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 tj. </a:t>
            </a:r>
            <a:r>
              <a:rPr lang="sr-Latn-RS" altLang="en-US" dirty="0" smtClean="0"/>
              <a:t>FTP je </a:t>
            </a:r>
            <a:r>
              <a:rPr lang="sr-Latn-RS" altLang="en-US" dirty="0"/>
              <a:t>protokol koji č</a:t>
            </a:r>
            <a:r>
              <a:rPr lang="sr-Latn-RS" altLang="en-US" dirty="0" smtClean="0"/>
              <a:t>uva </a:t>
            </a:r>
            <a:r>
              <a:rPr lang="sr-Latn-RS" altLang="en-US" dirty="0"/>
              <a:t>stanje </a:t>
            </a:r>
            <a:r>
              <a:rPr lang="sr-Latn-RS" altLang="en-US" dirty="0" smtClean="0"/>
              <a:t>(statefull </a:t>
            </a:r>
            <a:r>
              <a:rPr lang="sr-Latn-RS" altLang="en-US" dirty="0"/>
              <a:t>protocol</a:t>
            </a:r>
            <a:r>
              <a:rPr lang="sr-Latn-RS" alt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593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FTP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Kontrole </a:t>
            </a:r>
            <a:r>
              <a:rPr lang="sr-Latn-RS" altLang="en-US" dirty="0"/>
              <a:t>koje se izdaju </a:t>
            </a:r>
            <a:r>
              <a:rPr lang="sr-Latn-RS" altLang="en-US" dirty="0" smtClean="0"/>
              <a:t>serveru putem </a:t>
            </a:r>
            <a:r>
              <a:rPr lang="sr-Latn-RS" altLang="en-US" dirty="0"/>
              <a:t>kontrolne konekcije se zapisuju u č</a:t>
            </a:r>
            <a:r>
              <a:rPr lang="sr-Latn-RS" altLang="en-US" dirty="0" smtClean="0"/>
              <a:t>itljivom </a:t>
            </a:r>
            <a:r>
              <a:rPr lang="sr-Latn-RS" altLang="en-US" dirty="0"/>
              <a:t>ASCII </a:t>
            </a:r>
            <a:r>
              <a:rPr lang="sr-Latn-RS" altLang="en-US" dirty="0" smtClean="0"/>
              <a:t>obliku:</a:t>
            </a:r>
          </a:p>
          <a:p>
            <a:pPr marL="1257300" lvl="2" indent="-457200" eaLnBrk="1" hangingPunct="1"/>
            <a:r>
              <a:rPr lang="sr-Latn-RS" altLang="en-US" dirty="0"/>
              <a:t>USER username - koristi se za slanje identifikacije korisnika serveru</a:t>
            </a:r>
          </a:p>
          <a:p>
            <a:pPr marL="1257300" lvl="2" indent="-457200" eaLnBrk="1" hangingPunct="1"/>
            <a:r>
              <a:rPr lang="sr-Latn-RS" altLang="en-US" dirty="0"/>
              <a:t>PASS password - koristi se za slanje lozinke korisnika serveru</a:t>
            </a:r>
          </a:p>
          <a:p>
            <a:pPr marL="1257300" lvl="2" indent="-457200" eaLnBrk="1" hangingPunct="1"/>
            <a:r>
              <a:rPr lang="sr-Latn-RS" altLang="en-US" dirty="0"/>
              <a:t>LIST - koristi se kako bi se serveru poslala poruka da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listu datoteka </a:t>
            </a:r>
            <a:r>
              <a:rPr lang="sr-Latn-RS" altLang="en-US" dirty="0" smtClean="0"/>
              <a:t>u tekućem direktorijumu </a:t>
            </a:r>
          </a:p>
          <a:p>
            <a:pPr marL="1257300" lvl="2" indent="-457200" eaLnBrk="1" hangingPunct="1"/>
            <a:r>
              <a:rPr lang="sr-Latn-RS" altLang="en-US" dirty="0" smtClean="0"/>
              <a:t>RETR </a:t>
            </a:r>
            <a:r>
              <a:rPr lang="sr-Latn-RS" altLang="en-US" dirty="0"/>
              <a:t>filename - koristi se kako bi se sa servera (iz </a:t>
            </a:r>
            <a:r>
              <a:rPr lang="sr-Latn-RS" altLang="en-US" dirty="0" smtClean="0"/>
              <a:t>tekućeg direktorijuma</a:t>
            </a:r>
            <a:r>
              <a:rPr lang="sr-Latn-RS" altLang="en-US" dirty="0"/>
              <a:t>) </a:t>
            </a:r>
            <a:r>
              <a:rPr lang="sr-Latn-RS" altLang="en-US" dirty="0" smtClean="0"/>
              <a:t>prenela datoteka </a:t>
            </a:r>
            <a:r>
              <a:rPr lang="sr-Latn-RS" altLang="en-US" dirty="0"/>
              <a:t>sa datim imenom na klijent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</a:p>
          <a:p>
            <a:pPr marL="1257300" lvl="2" indent="-457200" eaLnBrk="1" hangingPunct="1"/>
            <a:r>
              <a:rPr lang="sr-Latn-RS" altLang="en-US" dirty="0"/>
              <a:t>STOR filename - koristi se kako bi se sa klijenta (iz </a:t>
            </a:r>
            <a:r>
              <a:rPr lang="sr-Latn-RS" altLang="en-US" dirty="0" smtClean="0"/>
              <a:t>tekućeg </a:t>
            </a:r>
            <a:r>
              <a:rPr lang="sr-Latn-RS" altLang="en-US" dirty="0"/>
              <a:t>direktorijuma</a:t>
            </a:r>
            <a:r>
              <a:rPr lang="sr-Latn-RS" altLang="en-US" dirty="0" smtClean="0"/>
              <a:t>) prenela </a:t>
            </a:r>
            <a:r>
              <a:rPr lang="sr-Latn-RS" altLang="en-US" dirty="0"/>
              <a:t>datoteka sa datim imenom na server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5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FTP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zahteve klijenta otvara konekciju za prenos podataka, a </a:t>
            </a:r>
            <a:r>
              <a:rPr lang="sr-Latn-RS" altLang="en-US" dirty="0" smtClean="0"/>
              <a:t>istovremeno preko </a:t>
            </a:r>
            <a:r>
              <a:rPr lang="sr-Latn-RS" altLang="en-US" dirty="0"/>
              <a:t>kontrolne konekcije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statusne poruke ili poruke o </a:t>
            </a:r>
            <a:r>
              <a:rPr lang="sr-Latn-RS" altLang="en-US" dirty="0" smtClean="0"/>
              <a:t>greškama, kao što su:</a:t>
            </a:r>
          </a:p>
          <a:p>
            <a:pPr marL="1257300" lvl="2" indent="-457200" eaLnBrk="1" hangingPunct="1"/>
            <a:r>
              <a:rPr lang="en-US" altLang="en-US" dirty="0"/>
              <a:t>331 Username OK, password required</a:t>
            </a:r>
          </a:p>
          <a:p>
            <a:pPr marL="1257300" lvl="2" indent="-457200" eaLnBrk="1" hangingPunct="1"/>
            <a:r>
              <a:rPr lang="en-US" altLang="en-US" dirty="0"/>
              <a:t>25 Data connection already open; transfer starting</a:t>
            </a:r>
          </a:p>
          <a:p>
            <a:pPr marL="1257300" lvl="2" indent="-457200" eaLnBrk="1" hangingPunct="1"/>
            <a:r>
              <a:rPr lang="en-US" altLang="en-US" dirty="0"/>
              <a:t>425 Can’t open data connection</a:t>
            </a:r>
          </a:p>
          <a:p>
            <a:pPr marL="1257300" lvl="2" indent="-457200" eaLnBrk="1" hangingPunct="1"/>
            <a:r>
              <a:rPr lang="en-US" altLang="en-US" dirty="0"/>
              <a:t>452 Error writing file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3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U oktobru </a:t>
            </a:r>
            <a:r>
              <a:rPr lang="pl-PL" altLang="en-US" dirty="0" smtClean="0"/>
              <a:t>1957, </a:t>
            </a:r>
            <a:r>
              <a:rPr lang="pl-PL" altLang="en-US" dirty="0"/>
              <a:t>kao odgovor na rusko lansiranje satelita Sputnjik, </a:t>
            </a:r>
            <a:r>
              <a:rPr lang="pl-PL" altLang="en-US" dirty="0" smtClean="0"/>
              <a:t>predsednik</a:t>
            </a:r>
            <a:r>
              <a:rPr lang="en-US" altLang="en-US" dirty="0" smtClean="0"/>
              <a:t> </a:t>
            </a:r>
            <a:r>
              <a:rPr lang="pl-PL" altLang="en-US" dirty="0" smtClean="0"/>
              <a:t>SAD Aj</a:t>
            </a:r>
            <a:r>
              <a:rPr lang="sr-Latn-RS" altLang="en-US" dirty="0" smtClean="0"/>
              <a:t>ze</a:t>
            </a:r>
            <a:r>
              <a:rPr lang="pl-PL" altLang="en-US" dirty="0" smtClean="0"/>
              <a:t>nhauer osniva </a:t>
            </a:r>
            <a:r>
              <a:rPr lang="pl-PL" altLang="en-US" dirty="0">
                <a:solidFill>
                  <a:srgbClr val="002060"/>
                </a:solidFill>
              </a:rPr>
              <a:t>ARPA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/>
              <a:t>agenciju č</a:t>
            </a:r>
            <a:r>
              <a:rPr lang="pl-PL" altLang="en-US" dirty="0" smtClean="0"/>
              <a:t>iji </a:t>
            </a:r>
            <a:r>
              <a:rPr lang="pl-PL" altLang="en-US" dirty="0"/>
              <a:t>je zadatak </a:t>
            </a:r>
            <a:r>
              <a:rPr lang="pl-PL" altLang="en-US" dirty="0" smtClean="0"/>
              <a:t>da subvencioni</a:t>
            </a:r>
            <a:r>
              <a:rPr lang="pl-PL" altLang="en-US" dirty="0"/>
              <a:t>š</a:t>
            </a:r>
            <a:r>
              <a:rPr lang="pl-PL" altLang="en-US" dirty="0" smtClean="0"/>
              <a:t>e istra</a:t>
            </a:r>
            <a:r>
              <a:rPr lang="pl-PL" altLang="en-US" dirty="0"/>
              <a:t>ž</a:t>
            </a:r>
            <a:r>
              <a:rPr lang="pl-PL" altLang="en-US" dirty="0" smtClean="0"/>
              <a:t>ivanja pri univerzitetima </a:t>
            </a:r>
            <a:r>
              <a:rPr lang="pl-PL" altLang="en-US" dirty="0"/>
              <a:t>i kompanijama č</a:t>
            </a:r>
            <a:r>
              <a:rPr lang="pl-PL" altLang="en-US" dirty="0" smtClean="0"/>
              <a:t>ije </a:t>
            </a:r>
            <a:r>
              <a:rPr lang="pl-PL" altLang="en-US" dirty="0"/>
              <a:t>se ideje č</a:t>
            </a:r>
            <a:r>
              <a:rPr lang="pl-PL" altLang="en-US" dirty="0" smtClean="0"/>
              <a:t>ine obećavajućim</a:t>
            </a:r>
          </a:p>
          <a:p>
            <a:pPr eaLnBrk="1" hangingPunct="1"/>
            <a:r>
              <a:rPr lang="pl-PL" altLang="en-US" dirty="0" smtClean="0"/>
              <a:t>1967</a:t>
            </a:r>
            <a:r>
              <a:rPr lang="pl-PL" altLang="en-US" dirty="0"/>
              <a:t>. godine, </a:t>
            </a:r>
            <a:r>
              <a:rPr lang="pl-PL" altLang="en-US" dirty="0" smtClean="0"/>
              <a:t>direktor ARPA </a:t>
            </a:r>
            <a:r>
              <a:rPr lang="pl-PL" altLang="en-US" dirty="0"/>
              <a:t>Lari </a:t>
            </a:r>
            <a:r>
              <a:rPr lang="pl-PL" altLang="en-US" dirty="0" smtClean="0"/>
              <a:t>Roberts, odlu</a:t>
            </a:r>
            <a:r>
              <a:rPr lang="pl-PL" altLang="en-US" dirty="0"/>
              <a:t>č</a:t>
            </a:r>
            <a:r>
              <a:rPr lang="pl-PL" altLang="en-US" dirty="0" smtClean="0"/>
              <a:t>uje </a:t>
            </a:r>
            <a:r>
              <a:rPr lang="pl-PL" altLang="en-US" dirty="0"/>
              <a:t>da jedan od </a:t>
            </a:r>
            <a:r>
              <a:rPr lang="pl-PL" altLang="en-US" dirty="0" smtClean="0"/>
              <a:t>zadataka ARPA </a:t>
            </a:r>
            <a:r>
              <a:rPr lang="pl-PL" altLang="en-US" dirty="0"/>
              <a:t>treba da bude i ulaganje u </a:t>
            </a:r>
            <a:r>
              <a:rPr lang="pl-PL" altLang="en-US" dirty="0" smtClean="0"/>
              <a:t>komunikacije</a:t>
            </a:r>
          </a:p>
          <a:p>
            <a:pPr eaLnBrk="1" hangingPunct="1"/>
            <a:r>
              <a:rPr lang="pl-PL" altLang="en-US" dirty="0" smtClean="0"/>
              <a:t>Nailazi </a:t>
            </a:r>
            <a:r>
              <a:rPr lang="pl-PL" altLang="en-US" dirty="0"/>
              <a:t>se na ranije </a:t>
            </a:r>
            <a:r>
              <a:rPr lang="pl-PL" altLang="en-US" dirty="0" smtClean="0"/>
              <a:t>odbačen Baranov </a:t>
            </a:r>
            <a:r>
              <a:rPr lang="pl-PL" altLang="en-US" dirty="0"/>
              <a:t>rad, č</a:t>
            </a:r>
            <a:r>
              <a:rPr lang="pl-PL" altLang="en-US" dirty="0" smtClean="0"/>
              <a:t>iji </a:t>
            </a:r>
            <a:r>
              <a:rPr lang="pl-PL" altLang="en-US" dirty="0"/>
              <a:t>je minijaturni prototip </a:t>
            </a:r>
            <a:r>
              <a:rPr lang="pl-PL" altLang="en-US" dirty="0" smtClean="0"/>
              <a:t>ve</a:t>
            </a:r>
            <a:r>
              <a:rPr lang="pl-PL" altLang="en-US" dirty="0"/>
              <a:t>ć</a:t>
            </a:r>
            <a:r>
              <a:rPr lang="pl-PL" altLang="en-US" dirty="0" smtClean="0"/>
              <a:t> </a:t>
            </a:r>
            <a:r>
              <a:rPr lang="pl-PL" altLang="en-US" dirty="0"/>
              <a:t>bio implementiran u Velikoj </a:t>
            </a:r>
            <a:r>
              <a:rPr lang="pl-PL" altLang="en-US" dirty="0" smtClean="0"/>
              <a:t>Britaniji i donosi se odluka da se </a:t>
            </a:r>
            <a:r>
              <a:rPr lang="pl-PL" altLang="en-US" dirty="0"/>
              <a:t>sagradi </a:t>
            </a:r>
            <a:r>
              <a:rPr lang="pl-PL" altLang="en-US" dirty="0" smtClean="0"/>
              <a:t>mreža, koja će </a:t>
            </a:r>
            <a:r>
              <a:rPr lang="pl-PL" altLang="en-US" dirty="0"/>
              <a:t>biti poznata pod imenom </a:t>
            </a:r>
            <a:r>
              <a:rPr lang="pl-PL" altLang="en-US" dirty="0" smtClean="0"/>
              <a:t>ARPANET</a:t>
            </a:r>
          </a:p>
          <a:p>
            <a:pPr marL="457200" lvl="1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0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ARPANET ima sledeće karakteristike:</a:t>
            </a:r>
          </a:p>
          <a:p>
            <a:pPr lvl="1" eaLnBrk="1" hangingPunct="1"/>
            <a:r>
              <a:rPr lang="sr-Latn-RS" altLang="en-US" dirty="0"/>
              <a:t>Svaki č</a:t>
            </a:r>
            <a:r>
              <a:rPr lang="sr-Latn-RS" altLang="en-US" dirty="0" smtClean="0"/>
              <a:t>vor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sastojao od mini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(hosta) na koji je nadograden uredaj pod imenom IMP </a:t>
            </a:r>
            <a:r>
              <a:rPr lang="sr-Latn-RS" altLang="en-US" dirty="0" smtClean="0"/>
              <a:t>(Interface Message </a:t>
            </a:r>
            <a:r>
              <a:rPr lang="sr-Latn-RS" altLang="en-US" dirty="0"/>
              <a:t>Processor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</a:t>
            </a:r>
            <a:r>
              <a:rPr lang="sr-Latn-RS" altLang="en-US" dirty="0" smtClean="0"/>
              <a:t>povećala </a:t>
            </a:r>
            <a:r>
              <a:rPr lang="sr-Latn-RS" altLang="en-US" dirty="0"/>
              <a:t>pouzdanost, svaki IMP je </a:t>
            </a:r>
            <a:r>
              <a:rPr lang="sr-Latn-RS" altLang="en-US" dirty="0" smtClean="0"/>
              <a:t>bio povezan </a:t>
            </a:r>
            <a:r>
              <a:rPr lang="sr-Latn-RS" altLang="en-US" dirty="0"/>
              <a:t>bar sa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dva udaljena </a:t>
            </a:r>
            <a:r>
              <a:rPr lang="sr-Latn-RS" altLang="en-US" dirty="0" smtClean="0"/>
              <a:t>IMP-a </a:t>
            </a:r>
          </a:p>
          <a:p>
            <a:pPr lvl="1" eaLnBrk="1" hangingPunct="1"/>
            <a:r>
              <a:rPr lang="sr-Latn-RS" altLang="en-US" dirty="0" smtClean="0"/>
              <a:t>Udaljeni </a:t>
            </a:r>
            <a:r>
              <a:rPr lang="sr-Latn-RS" altLang="en-US" dirty="0"/>
              <a:t>IMP-ovi su </a:t>
            </a:r>
            <a:r>
              <a:rPr lang="sr-Latn-RS" altLang="en-US" dirty="0" smtClean="0"/>
              <a:t>međusobno bili povezani žičanim </a:t>
            </a:r>
            <a:r>
              <a:rPr lang="sr-Latn-RS" altLang="en-US" dirty="0"/>
              <a:t>komunikacionim linijama brzine 56Kbps </a:t>
            </a:r>
            <a:r>
              <a:rPr lang="sr-Latn-RS" altLang="en-US" dirty="0" smtClean="0"/>
              <a:t>– najbržim u </a:t>
            </a:r>
            <a:r>
              <a:rPr lang="sr-Latn-RS" altLang="en-US" dirty="0"/>
              <a:t>to vreme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koje su slane izmedu hostova su </a:t>
            </a:r>
            <a:r>
              <a:rPr lang="sr-Latn-RS" altLang="en-US" dirty="0" smtClean="0"/>
              <a:t>se delile </a:t>
            </a:r>
            <a:r>
              <a:rPr lang="sr-Latn-RS" altLang="en-US" dirty="0"/>
              <a:t>na pakete fiksirane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</a:t>
            </a:r>
            <a:r>
              <a:rPr lang="sr-Latn-RS" altLang="en-US" dirty="0"/>
              <a:t>i svaki paket je mogao da putuje </a:t>
            </a:r>
            <a:r>
              <a:rPr lang="sr-Latn-RS" altLang="en-US" dirty="0" smtClean="0"/>
              <a:t>alternativnim putanjama</a:t>
            </a:r>
          </a:p>
          <a:p>
            <a:pPr lvl="1"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paket je morao u potpunosti da bude primljen u </a:t>
            </a:r>
            <a:r>
              <a:rPr lang="sr-Latn-RS" altLang="en-US" dirty="0" smtClean="0"/>
              <a:t>jedan IMP </a:t>
            </a:r>
            <a:r>
              <a:rPr lang="sr-Latn-RS" altLang="en-US" dirty="0"/>
              <a:t>pre nego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prosledi </a:t>
            </a:r>
            <a:r>
              <a:rPr lang="sr-Latn-RS" altLang="en-US" dirty="0" smtClean="0"/>
              <a:t>sledećem</a:t>
            </a:r>
          </a:p>
          <a:p>
            <a:pPr eaLnBrk="1" hangingPunct="1"/>
            <a:r>
              <a:rPr lang="sr-Latn-RS" altLang="en-US" dirty="0"/>
              <a:t>Dakle, ARPANET je bila prva </a:t>
            </a:r>
            <a:r>
              <a:rPr lang="sr-Latn-RS" altLang="en-US" dirty="0" smtClean="0"/>
              <a:t>store-and-forward </a:t>
            </a:r>
            <a:r>
              <a:rPr lang="sr-Latn-RS" altLang="en-US" dirty="0"/>
              <a:t>packet-switching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609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</a:t>
            </a:r>
            <a:r>
              <a:rPr lang="sr-Latn-RS" altLang="en-US" sz="3200" dirty="0">
                <a:solidFill>
                  <a:schemeClr val="hlink"/>
                </a:solidFill>
              </a:rPr>
              <a:t>3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Tender za izgradnju </a:t>
            </a:r>
            <a:r>
              <a:rPr lang="pl-PL" altLang="en-US" dirty="0" smtClean="0"/>
              <a:t>mreže dobila </a:t>
            </a:r>
            <a:r>
              <a:rPr lang="pl-PL" altLang="en-US" dirty="0"/>
              <a:t>je </a:t>
            </a:r>
            <a:r>
              <a:rPr lang="pl-PL" altLang="en-US" dirty="0" smtClean="0"/>
              <a:t>američka kompanija </a:t>
            </a:r>
            <a:r>
              <a:rPr lang="pl-PL" altLang="en-US" dirty="0"/>
              <a:t>BBN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pisanju softvera </a:t>
            </a:r>
            <a:r>
              <a:rPr lang="pl-PL" altLang="en-US" dirty="0" smtClean="0"/>
              <a:t>u</a:t>
            </a:r>
            <a:r>
              <a:rPr lang="pl-PL" altLang="en-US" dirty="0"/>
              <a:t>č</a:t>
            </a:r>
            <a:r>
              <a:rPr lang="pl-PL" altLang="en-US" dirty="0" smtClean="0"/>
              <a:t>estovao </a:t>
            </a:r>
            <a:r>
              <a:rPr lang="pl-PL" altLang="en-US" dirty="0"/>
              <a:t>je i </a:t>
            </a:r>
            <a:r>
              <a:rPr lang="pl-PL" altLang="en-US" dirty="0" smtClean="0"/>
              <a:t>određen </a:t>
            </a:r>
            <a:r>
              <a:rPr lang="pl-PL" altLang="en-US" dirty="0"/>
              <a:t>broj </a:t>
            </a:r>
            <a:r>
              <a:rPr lang="pl-PL" altLang="en-US" dirty="0" smtClean="0"/>
              <a:t>postdiplomaca sa funiverziteta koji su imali ugovor sa Ministarstvom odbrane USA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Mreža je </a:t>
            </a:r>
            <a:r>
              <a:rPr lang="pl-PL" altLang="en-US" dirty="0"/>
              <a:t>prvi put javno prikazana u decembru 1969. godine sa č</a:t>
            </a:r>
            <a:r>
              <a:rPr lang="pl-PL" altLang="en-US" dirty="0" smtClean="0"/>
              <a:t>etiri </a:t>
            </a:r>
            <a:r>
              <a:rPr lang="pl-PL" altLang="en-US" dirty="0"/>
              <a:t>povezana </a:t>
            </a:r>
            <a:r>
              <a:rPr lang="pl-PL" altLang="en-US" dirty="0" smtClean="0"/>
              <a:t>čvora</a:t>
            </a:r>
            <a:r>
              <a:rPr lang="pl-PL" altLang="en-US" dirty="0"/>
              <a:t>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/>
              <a:t>UCLA (University of California at Los Angeles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UCSB </a:t>
            </a:r>
            <a:r>
              <a:rPr lang="pl-PL" altLang="en-US" dirty="0"/>
              <a:t>(University of </a:t>
            </a:r>
            <a:r>
              <a:rPr lang="pl-PL" altLang="en-US" dirty="0" smtClean="0"/>
              <a:t>California at </a:t>
            </a:r>
            <a:r>
              <a:rPr lang="pl-PL" altLang="en-US" dirty="0"/>
              <a:t>Santa Barbara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SRI </a:t>
            </a:r>
            <a:r>
              <a:rPr lang="pl-PL" altLang="en-US" dirty="0"/>
              <a:t>(Stanford Research Institute) </a:t>
            </a:r>
            <a:r>
              <a:rPr lang="pl-PL" altLang="en-US" dirty="0" smtClean="0"/>
              <a:t>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UU </a:t>
            </a:r>
            <a:r>
              <a:rPr lang="pl-PL" altLang="en-US" dirty="0"/>
              <a:t>(University </a:t>
            </a:r>
            <a:r>
              <a:rPr lang="pl-PL" altLang="en-US" dirty="0" smtClean="0"/>
              <a:t>of Utah) </a:t>
            </a:r>
          </a:p>
          <a:p>
            <a:pPr eaLnBrk="1" hangingPunct="1"/>
            <a:r>
              <a:rPr lang="pl-PL" altLang="en-US" dirty="0" smtClean="0"/>
              <a:t>Mreža </a:t>
            </a:r>
            <a:r>
              <a:rPr lang="pl-PL" altLang="en-US" dirty="0"/>
              <a:t>je izrazito brzo rasla i do kraja 1972. godine bilo je </a:t>
            </a:r>
            <a:r>
              <a:rPr lang="pl-PL" altLang="en-US" dirty="0" smtClean="0"/>
              <a:t>povezano četrdesetak </a:t>
            </a:r>
            <a:r>
              <a:rPr lang="pl-PL" altLang="en-US" dirty="0"/>
              <a:t>velikih č</a:t>
            </a:r>
            <a:r>
              <a:rPr lang="pl-PL" altLang="en-US" dirty="0" smtClean="0"/>
              <a:t>vorova </a:t>
            </a:r>
            <a:r>
              <a:rPr lang="pl-PL" altLang="en-US" dirty="0"/>
              <a:t>u </a:t>
            </a:r>
            <a:r>
              <a:rPr lang="pl-PL" altLang="en-US" dirty="0" smtClean="0"/>
              <a:t>SAD</a:t>
            </a:r>
          </a:p>
          <a:p>
            <a:pPr eaLnBrk="1" hangingPunct="1"/>
            <a:r>
              <a:rPr lang="sr-Latn-RS" altLang="en-US" dirty="0"/>
              <a:t>Kako bi se pomoglo rastu ARPANET-a</a:t>
            </a:r>
            <a:r>
              <a:rPr lang="sr-Latn-RS" altLang="en-US" dirty="0" smtClean="0"/>
              <a:t>, ARPA </a:t>
            </a:r>
            <a:r>
              <a:rPr lang="sr-Latn-RS" altLang="en-US" dirty="0"/>
              <a:t>je takode finansirala i </a:t>
            </a:r>
            <a:r>
              <a:rPr lang="sr-Latn-RS" altLang="en-US" dirty="0" smtClean="0"/>
              <a:t>istra</a:t>
            </a:r>
            <a:r>
              <a:rPr lang="sr-Latn-RS" altLang="en-US" dirty="0"/>
              <a:t>ž</a:t>
            </a:r>
            <a:r>
              <a:rPr lang="sr-Latn-RS" altLang="en-US" dirty="0" smtClean="0"/>
              <a:t>ivanja </a:t>
            </a:r>
            <a:r>
              <a:rPr lang="sr-Latn-RS" altLang="en-US" dirty="0"/>
              <a:t>na polju satelitskih komunikacija i </a:t>
            </a:r>
            <a:r>
              <a:rPr lang="sr-Latn-RS" altLang="en-US" dirty="0" smtClean="0"/>
              <a:t>pokretnih radio mreža</a:t>
            </a:r>
          </a:p>
        </p:txBody>
      </p:sp>
    </p:spTree>
    <p:extLst>
      <p:ext uri="{BB962C8B-B14F-4D97-AF65-F5344CB8AC3E}">
        <p14:creationId xmlns:p14="http://schemas.microsoft.com/office/powerpoint/2010/main" val="16015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Ubrzo se uvidelo da </a:t>
            </a:r>
            <a:r>
              <a:rPr lang="sr-Latn-RS" altLang="en-US" dirty="0"/>
              <a:t>je za dalji rast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uz </a:t>
            </a:r>
            <a:r>
              <a:rPr lang="sr-Latn-RS" altLang="en-US" dirty="0" smtClean="0"/>
              <a:t>mogućnost korišćenja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komunikacionih tehnologija potrebno ustanoviti i </a:t>
            </a:r>
            <a:r>
              <a:rPr lang="sr-Latn-RS" altLang="en-US" dirty="0" smtClean="0"/>
              <a:t>kvalitetne komunikacione protokole </a:t>
            </a:r>
          </a:p>
          <a:p>
            <a:pPr eaLnBrk="1" hangingPunct="1"/>
            <a:r>
              <a:rPr lang="sr-Latn-RS" altLang="en-US" dirty="0" smtClean="0"/>
              <a:t>1974</a:t>
            </a:r>
            <a:r>
              <a:rPr lang="sr-Latn-RS" altLang="en-US" dirty="0"/>
              <a:t>. godine dizajniran je TCP/IP model i </a:t>
            </a:r>
            <a:r>
              <a:rPr lang="sr-Latn-RS" altLang="en-US" dirty="0" smtClean="0"/>
              <a:t>protokol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Kompanija BBN </a:t>
            </a:r>
            <a:r>
              <a:rPr lang="sr-Latn-RS" altLang="en-US" dirty="0"/>
              <a:t>i </a:t>
            </a:r>
            <a:r>
              <a:rPr lang="sr-Latn-RS" altLang="en-US" dirty="0" smtClean="0"/>
              <a:t>univerzitet </a:t>
            </a:r>
            <a:r>
              <a:rPr lang="sr-Latn-RS" altLang="en-US" dirty="0"/>
              <a:t>Berkley </a:t>
            </a:r>
            <a:r>
              <a:rPr lang="sr-Latn-RS" altLang="en-US" dirty="0" smtClean="0"/>
              <a:t>su ugradili </a:t>
            </a:r>
            <a:r>
              <a:rPr lang="sr-Latn-RS" altLang="en-US" dirty="0"/>
              <a:t>softversku </a:t>
            </a:r>
            <a:r>
              <a:rPr lang="sr-Latn-RS" altLang="en-US" dirty="0" smtClean="0"/>
              <a:t>podršku </a:t>
            </a:r>
            <a:r>
              <a:rPr lang="sr-Latn-RS" altLang="en-US" dirty="0"/>
              <a:t>ovih protkola u </a:t>
            </a:r>
            <a:r>
              <a:rPr lang="sr-Latn-RS" altLang="en-US" dirty="0" smtClean="0"/>
              <a:t>Berkley Unix </a:t>
            </a:r>
            <a:r>
              <a:rPr lang="sr-Latn-RS" altLang="en-US" dirty="0"/>
              <a:t>operativni sistem, </a:t>
            </a:r>
            <a:r>
              <a:rPr lang="sr-Latn-RS" altLang="en-US" dirty="0" smtClean="0"/>
              <a:t>kroz </a:t>
            </a:r>
            <a:r>
              <a:rPr lang="sr-Latn-RS" altLang="en-US" dirty="0"/>
              <a:t>uvodenje programskog </a:t>
            </a:r>
            <a:r>
              <a:rPr lang="sr-Latn-RS" altLang="en-US" dirty="0" smtClean="0"/>
              <a:t>interfejsa za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 </a:t>
            </a:r>
            <a:r>
              <a:rPr lang="sr-Latn-RS" altLang="en-US" dirty="0"/>
              <a:t>programiranje (tzv. </a:t>
            </a:r>
            <a:r>
              <a:rPr lang="sr-Latn-RS" altLang="en-US" dirty="0" smtClean="0"/>
              <a:t>soketa) </a:t>
            </a:r>
            <a:r>
              <a:rPr lang="sr-Latn-RS" altLang="en-US" dirty="0"/>
              <a:t>i izgradnju niza aplikacija za </a:t>
            </a:r>
            <a:r>
              <a:rPr lang="sr-Latn-RS" altLang="en-US" dirty="0" smtClean="0"/>
              <a:t>rad 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nom okruženju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Tokom 1980-tih veliki broj dodatnih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, </a:t>
            </a:r>
            <a:r>
              <a:rPr lang="sr-Latn-RS" altLang="en-US" dirty="0" smtClean="0"/>
              <a:t>naro</a:t>
            </a:r>
            <a:r>
              <a:rPr lang="sr-Latn-RS" altLang="en-US" dirty="0"/>
              <a:t>č</a:t>
            </a:r>
            <a:r>
              <a:rPr lang="sr-Latn-RS" altLang="en-US" dirty="0" smtClean="0"/>
              <a:t>ito </a:t>
            </a:r>
            <a:r>
              <a:rPr lang="sr-Latn-RS" altLang="en-US" dirty="0"/>
              <a:t>LAN, je povezan </a:t>
            </a:r>
            <a:r>
              <a:rPr lang="sr-Latn-RS" altLang="en-US" dirty="0" smtClean="0"/>
              <a:t>na ARPANET </a:t>
            </a:r>
          </a:p>
          <a:p>
            <a:pPr eaLnBrk="1" hangingPunct="1"/>
            <a:r>
              <a:rPr lang="sr-Latn-RS" altLang="en-US" dirty="0" smtClean="0"/>
              <a:t>Povećanjem dimenzije mreže, pronala</a:t>
            </a:r>
            <a:r>
              <a:rPr lang="sr-Latn-RS" altLang="en-US" dirty="0"/>
              <a:t>ž</a:t>
            </a:r>
            <a:r>
              <a:rPr lang="sr-Latn-RS" altLang="en-US" dirty="0" smtClean="0"/>
              <a:t>enje odgovarajućeg </a:t>
            </a:r>
            <a:r>
              <a:rPr lang="sr-Latn-RS" altLang="en-US" dirty="0"/>
              <a:t>hosta </a:t>
            </a:r>
            <a:r>
              <a:rPr lang="sr-Latn-RS" altLang="en-US" dirty="0" smtClean="0"/>
              <a:t>postaje problematično </a:t>
            </a:r>
            <a:r>
              <a:rPr lang="sr-Latn-RS" altLang="en-US" dirty="0"/>
              <a:t>i uvodi se DNS (Domain Name System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0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Kasnih 1970-tih, </a:t>
            </a:r>
            <a:r>
              <a:rPr lang="sr-Latn-RS" altLang="en-US" dirty="0" smtClean="0"/>
              <a:t>fondacija </a:t>
            </a:r>
            <a:r>
              <a:rPr lang="sr-Latn-RS" altLang="en-US" dirty="0"/>
              <a:t>U.S. National </a:t>
            </a:r>
            <a:r>
              <a:rPr lang="sr-Latn-RS" altLang="en-US" dirty="0" smtClean="0"/>
              <a:t>Science Foundation </a:t>
            </a:r>
            <a:r>
              <a:rPr lang="sr-Latn-RS" altLang="en-US" dirty="0"/>
              <a:t>(NSF) uvida ogroman pozitivan uticaj ARPANET-a na </a:t>
            </a:r>
            <a:r>
              <a:rPr lang="sr-Latn-RS" altLang="en-US" dirty="0" smtClean="0"/>
              <a:t>razvoj nauke, </a:t>
            </a:r>
            <a:r>
              <a:rPr lang="sr-Latn-RS" altLang="en-US" dirty="0"/>
              <a:t>kroz </a:t>
            </a:r>
            <a:r>
              <a:rPr lang="sr-Latn-RS" altLang="en-US" dirty="0" smtClean="0"/>
              <a:t>omogućavanje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istraživačima </a:t>
            </a:r>
            <a:r>
              <a:rPr lang="sr-Latn-RS" altLang="en-US" dirty="0"/>
              <a:t>da dele podatke i </a:t>
            </a:r>
            <a:r>
              <a:rPr lang="sr-Latn-RS" altLang="en-US" dirty="0" smtClean="0"/>
              <a:t>učestvuju u 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kim istraživanjima </a:t>
            </a:r>
          </a:p>
          <a:p>
            <a:pPr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neki univerzitet mogao da </a:t>
            </a:r>
            <a:r>
              <a:rPr lang="sr-Latn-RS" altLang="en-US" dirty="0" smtClean="0"/>
              <a:t>koristi ARPANET</a:t>
            </a:r>
            <a:r>
              <a:rPr lang="sr-Latn-RS" altLang="en-US" dirty="0"/>
              <a:t>, neophodno je bilo da ima ugovor sa </a:t>
            </a:r>
            <a:r>
              <a:rPr lang="sr-Latn-RS" altLang="en-US" dirty="0" smtClean="0"/>
              <a:t>Ministarstvom odbrane USA, što </a:t>
            </a:r>
            <a:r>
              <a:rPr lang="sr-Latn-RS" altLang="en-US" dirty="0"/>
              <a:t>mnogi </a:t>
            </a:r>
            <a:r>
              <a:rPr lang="sr-Latn-RS" altLang="en-US" dirty="0" smtClean="0"/>
              <a:t>univerziteti nisu imali </a:t>
            </a:r>
          </a:p>
          <a:p>
            <a:pPr eaLnBrk="1" hangingPunct="1"/>
            <a:r>
              <a:rPr lang="sr-Latn-RS" altLang="en-US" dirty="0" smtClean="0"/>
              <a:t>NSF odlu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da se izgradi naslednik ARPANET </a:t>
            </a:r>
            <a:r>
              <a:rPr lang="sr-Latn-RS" altLang="en-US" dirty="0" smtClean="0"/>
              <a:t>mreže, </a:t>
            </a:r>
            <a:r>
              <a:rPr lang="sr-Latn-RS" altLang="en-US" dirty="0"/>
              <a:t>koja </a:t>
            </a:r>
            <a:r>
              <a:rPr lang="sr-Latn-RS" altLang="en-US" dirty="0" smtClean="0"/>
              <a:t>bi omogućila </a:t>
            </a:r>
            <a:r>
              <a:rPr lang="sr-Latn-RS" altLang="en-US" dirty="0"/>
              <a:t>slobodan pristup svim univerzitetskim </a:t>
            </a:r>
            <a:r>
              <a:rPr lang="sr-Latn-RS" altLang="en-US" dirty="0" smtClean="0"/>
              <a:t>istraživačkim grupama </a:t>
            </a:r>
          </a:p>
          <a:p>
            <a:pPr eaLnBrk="1" hangingPunct="1"/>
            <a:r>
              <a:rPr lang="sr-Latn-RS" altLang="en-US" dirty="0" smtClean="0"/>
              <a:t>Projekat je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eo </a:t>
            </a:r>
            <a:r>
              <a:rPr lang="sr-Latn-RS" altLang="en-US" dirty="0"/>
              <a:t>izgradnjom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(backbone),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povezivala šest </a:t>
            </a:r>
            <a:r>
              <a:rPr lang="sr-Latn-RS" altLang="en-US" dirty="0"/>
              <a:t>velikih </a:t>
            </a:r>
            <a:r>
              <a:rPr lang="sr-Latn-RS" altLang="en-US" dirty="0" smtClean="0"/>
              <a:t>računarskih </a:t>
            </a:r>
            <a:r>
              <a:rPr lang="sr-Latn-RS" altLang="en-US" dirty="0"/>
              <a:t>centara u </a:t>
            </a:r>
            <a:r>
              <a:rPr lang="sr-Latn-RS" altLang="en-US" dirty="0" smtClean="0"/>
              <a:t>SAD</a:t>
            </a:r>
          </a:p>
          <a:p>
            <a:pPr eaLnBrk="1" hangingPunct="1"/>
            <a:r>
              <a:rPr lang="sr-Latn-RS" altLang="en-US" dirty="0" smtClean="0"/>
              <a:t>Super-računarima </a:t>
            </a:r>
            <a:r>
              <a:rPr lang="sr-Latn-RS" altLang="en-US" dirty="0"/>
              <a:t>su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komunikacioni uredaji </a:t>
            </a:r>
            <a:r>
              <a:rPr lang="sr-Latn-RS" altLang="en-US" dirty="0"/>
              <a:t>koji su nazivani fuzzball (poput IMP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ARPANET</a:t>
            </a:r>
            <a:r>
              <a:rPr lang="sr-Latn-RS" altLang="en-US" dirty="0" smtClean="0"/>
              <a:t>)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6725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Karakteristike razvijene mreže: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Hardverska tehnologija je bila </a:t>
            </a:r>
            <a:r>
              <a:rPr lang="sr-Latn-RS" altLang="en-US" dirty="0" smtClean="0"/>
              <a:t>identi</a:t>
            </a:r>
            <a:r>
              <a:rPr lang="sr-Latn-RS" altLang="en-US" dirty="0"/>
              <a:t>č</a:t>
            </a:r>
            <a:r>
              <a:rPr lang="sr-Latn-RS" altLang="en-US" dirty="0" smtClean="0"/>
              <a:t>na </a:t>
            </a:r>
            <a:r>
              <a:rPr lang="sr-Latn-RS" altLang="en-US" dirty="0"/>
              <a:t>tehnologiji </a:t>
            </a:r>
            <a:r>
              <a:rPr lang="sr-Latn-RS" altLang="en-US" dirty="0" smtClean="0"/>
              <a:t>korišćenoj </a:t>
            </a:r>
            <a:r>
              <a:rPr lang="sr-Latn-RS" altLang="en-US" dirty="0"/>
              <a:t>za </a:t>
            </a:r>
            <a:r>
              <a:rPr lang="sr-Latn-RS" altLang="en-US" dirty="0" smtClean="0"/>
              <a:t>ARPANET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Medutim</a:t>
            </a:r>
            <a:r>
              <a:rPr lang="sr-Latn-RS" altLang="en-US" dirty="0"/>
              <a:t>, softver se razlikovao </a:t>
            </a:r>
            <a:r>
              <a:rPr lang="sr-Latn-RS" altLang="en-US" dirty="0" smtClean="0"/>
              <a:t>- mreža </a:t>
            </a:r>
            <a:r>
              <a:rPr lang="sr-Latn-RS" altLang="en-US" dirty="0"/>
              <a:t>je odmah bila zasnovana na </a:t>
            </a:r>
            <a:r>
              <a:rPr lang="sr-Latn-RS" altLang="en-US" dirty="0" smtClean="0"/>
              <a:t>TCP/IP protokolu </a:t>
            </a:r>
          </a:p>
          <a:p>
            <a:pPr eaLnBrk="1" hangingPunct="1"/>
            <a:r>
              <a:rPr lang="sr-Latn-RS" altLang="en-US" dirty="0" smtClean="0"/>
              <a:t>Pored kičme</a:t>
            </a:r>
            <a:r>
              <a:rPr lang="sr-Latn-RS" altLang="en-US" dirty="0"/>
              <a:t>, NSF je izgradio i dvadesetak regionalnih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koje su </a:t>
            </a:r>
            <a:r>
              <a:rPr lang="sr-Latn-RS" altLang="en-US" dirty="0"/>
              <a:t>povezane na </a:t>
            </a:r>
            <a:r>
              <a:rPr lang="sr-Latn-RS" altLang="en-US" dirty="0" smtClean="0"/>
              <a:t>kičmu, čime </a:t>
            </a:r>
            <a:r>
              <a:rPr lang="sr-Latn-RS" altLang="en-US" dirty="0"/>
              <a:t>je </a:t>
            </a:r>
            <a:r>
              <a:rPr lang="sr-Latn-RS" altLang="en-US" dirty="0" smtClean="0"/>
              <a:t>zvani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izgradena </a:t>
            </a:r>
            <a:r>
              <a:rPr lang="sr-Latn-RS" altLang="en-US" dirty="0" smtClean="0"/>
              <a:t>mreža poznata kao NSFNET</a:t>
            </a:r>
          </a:p>
          <a:p>
            <a:pPr eaLnBrk="1" hangingPunct="1"/>
            <a:r>
              <a:rPr lang="sr-Latn-RS" altLang="en-US" dirty="0"/>
              <a:t>Ova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ena </a:t>
            </a:r>
            <a:r>
              <a:rPr lang="sr-Latn-RS" altLang="en-US" dirty="0"/>
              <a:t>na ARPANET povezivanjem fuzball i IMP na </a:t>
            </a:r>
            <a:r>
              <a:rPr lang="sr-Latn-RS" altLang="en-US" dirty="0" smtClean="0"/>
              <a:t>univerzitetu CMU </a:t>
            </a:r>
            <a:r>
              <a:rPr lang="sr-Latn-RS" altLang="en-US" dirty="0"/>
              <a:t>(Carnegie-Mellon </a:t>
            </a:r>
            <a:r>
              <a:rPr lang="sr-Latn-RS" altLang="en-US" dirty="0" smtClean="0"/>
              <a:t>University)</a:t>
            </a:r>
          </a:p>
          <a:p>
            <a:pPr eaLnBrk="1" hangingPunct="1"/>
            <a:r>
              <a:rPr lang="sr-Latn-RS" altLang="en-US" dirty="0" smtClean="0"/>
              <a:t>NSFNET </a:t>
            </a:r>
            <a:r>
              <a:rPr lang="sr-Latn-RS" altLang="en-US" dirty="0"/>
              <a:t>je bio veliki uspeh </a:t>
            </a:r>
            <a:r>
              <a:rPr lang="sr-Latn-RS" altLang="en-US" dirty="0" smtClean="0"/>
              <a:t>i komunikaciona </a:t>
            </a:r>
            <a:r>
              <a:rPr lang="sr-Latn-RS" altLang="en-US" dirty="0"/>
              <a:t>tehnologija u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je kroz nekoliko faza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irivana i unapređivana </a:t>
            </a:r>
            <a:r>
              <a:rPr lang="sr-Latn-RS" altLang="en-US" dirty="0"/>
              <a:t>do brzina od 1.5Mbps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etkom 1990-tih</a:t>
            </a:r>
          </a:p>
        </p:txBody>
      </p:sp>
    </p:spTree>
    <p:extLst>
      <p:ext uri="{BB962C8B-B14F-4D97-AF65-F5344CB8AC3E}">
        <p14:creationId xmlns:p14="http://schemas.microsoft.com/office/powerpoint/2010/main" val="14060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Vremenom se shvatilo da </a:t>
            </a:r>
            <a:r>
              <a:rPr lang="sr-Latn-RS" altLang="en-US" dirty="0" smtClean="0"/>
              <a:t>vlada </a:t>
            </a:r>
            <a:r>
              <a:rPr lang="sr-Latn-RS" altLang="en-US" dirty="0"/>
              <a:t>SAD nema </a:t>
            </a:r>
            <a:r>
              <a:rPr lang="sr-Latn-RS" altLang="en-US" dirty="0" smtClean="0"/>
              <a:t>mogućnost </a:t>
            </a:r>
            <a:r>
              <a:rPr lang="sr-Latn-RS" altLang="en-US" dirty="0"/>
              <a:t>samostalnog </a:t>
            </a:r>
            <a:r>
              <a:rPr lang="sr-Latn-RS" altLang="en-US" dirty="0" smtClean="0"/>
              <a:t>finansiranja održavanja </a:t>
            </a:r>
            <a:r>
              <a:rPr lang="sr-Latn-RS" altLang="en-US" dirty="0"/>
              <a:t>i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irivanja </a:t>
            </a:r>
            <a:r>
              <a:rPr lang="sr-Latn-RS" altLang="en-US" dirty="0"/>
              <a:t>NSFNET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Odlučeno </a:t>
            </a:r>
            <a:r>
              <a:rPr lang="sr-Latn-RS" altLang="en-US" dirty="0"/>
              <a:t>je da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preda komercijalnim </a:t>
            </a:r>
            <a:r>
              <a:rPr lang="sr-Latn-RS" altLang="en-US" dirty="0"/>
              <a:t>kompanijama koje bi, uz ostvarivanje sopstvenog profita, </a:t>
            </a:r>
            <a:r>
              <a:rPr lang="sr-Latn-RS" altLang="en-US" dirty="0" smtClean="0"/>
              <a:t>izvršile značajne </a:t>
            </a:r>
            <a:r>
              <a:rPr lang="sr-Latn-RS" altLang="en-US" dirty="0"/>
              <a:t>investicije u </a:t>
            </a:r>
            <a:r>
              <a:rPr lang="sr-Latn-RS" altLang="en-US" dirty="0" smtClean="0"/>
              <a:t>razvoj </a:t>
            </a:r>
          </a:p>
          <a:p>
            <a:pPr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se pokazuje kao dobar potez i 1990-tih godina</a:t>
            </a:r>
            <a:r>
              <a:rPr lang="sr-Latn-RS" altLang="en-US" dirty="0" smtClean="0"/>
              <a:t>, uključivanjem </a:t>
            </a:r>
            <a:r>
              <a:rPr lang="sr-Latn-RS" altLang="en-US" dirty="0"/>
              <a:t>komercijalnih kompanija, brzina komunikacije u okviru </a:t>
            </a:r>
            <a:r>
              <a:rPr lang="sr-Latn-RS" altLang="en-US" dirty="0" smtClean="0"/>
              <a:t>NSFNET kimčme</a:t>
            </a:r>
            <a:r>
              <a:rPr lang="sr-Latn-RS" altLang="en-US" dirty="0"/>
              <a:t>, </a:t>
            </a:r>
            <a:r>
              <a:rPr lang="sr-Latn-RS" altLang="en-US" dirty="0" smtClean="0"/>
              <a:t>povećana </a:t>
            </a:r>
            <a:r>
              <a:rPr lang="sr-Latn-RS" altLang="en-US" dirty="0"/>
              <a:t>je sa 1.5Mbps na </a:t>
            </a:r>
            <a:r>
              <a:rPr lang="sr-Latn-RS" altLang="en-US" dirty="0" smtClean="0"/>
              <a:t>45Mbps</a:t>
            </a:r>
          </a:p>
          <a:p>
            <a:pPr eaLnBrk="1" hangingPunct="1"/>
            <a:r>
              <a:rPr lang="sr-Latn-RS" altLang="en-US" dirty="0" smtClean="0"/>
              <a:t>Različite </a:t>
            </a:r>
            <a:r>
              <a:rPr lang="sr-Latn-RS" altLang="en-US" dirty="0"/>
              <a:t>kompanije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da grade zasebne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mene komunikacione kanale</a:t>
            </a:r>
            <a:r>
              <a:rPr lang="sr-Latn-RS" altLang="en-US" dirty="0"/>
              <a:t>, </a:t>
            </a:r>
            <a:r>
              <a:rPr lang="sr-Latn-RS" altLang="en-US" dirty="0" smtClean="0"/>
              <a:t>pa da </a:t>
            </a:r>
            <a:r>
              <a:rPr lang="sr-Latn-RS" altLang="en-US" dirty="0"/>
              <a:t>bi bila </a:t>
            </a:r>
            <a:r>
              <a:rPr lang="sr-Latn-RS" altLang="en-US" dirty="0" smtClean="0"/>
              <a:t>moguća </a:t>
            </a:r>
            <a:r>
              <a:rPr lang="sr-Latn-RS" altLang="en-US" dirty="0"/>
              <a:t>komunikacija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</a:t>
            </a:r>
            <a:r>
              <a:rPr lang="sr-Latn-RS" altLang="en-US" dirty="0"/>
              <a:t>kanalima svi </a:t>
            </a:r>
            <a:r>
              <a:rPr lang="sr-Latn-RS" altLang="en-US" dirty="0" smtClean="0"/>
              <a:t>oni bivaju </a:t>
            </a:r>
            <a:r>
              <a:rPr lang="sr-Latn-RS" altLang="en-US" dirty="0"/>
              <a:t>povezani u okviru 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pod imenom NAP (Network Access Point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Umesto </a:t>
            </a:r>
            <a:r>
              <a:rPr lang="sr-Latn-RS" altLang="en-US" dirty="0"/>
              <a:t>postojanja jedinstvene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, paket koji </a:t>
            </a:r>
            <a:r>
              <a:rPr lang="sr-Latn-RS" altLang="en-US" dirty="0" smtClean="0"/>
              <a:t>putuje može </a:t>
            </a:r>
            <a:r>
              <a:rPr lang="sr-Latn-RS" altLang="en-US" dirty="0"/>
              <a:t>da bira bilo koju od </a:t>
            </a:r>
            <a:r>
              <a:rPr lang="sr-Latn-RS" altLang="en-US" dirty="0" smtClean="0"/>
              <a:t>raspolo</a:t>
            </a:r>
            <a:r>
              <a:rPr lang="sr-Latn-RS" altLang="en-US" dirty="0"/>
              <a:t>ž</a:t>
            </a:r>
            <a:r>
              <a:rPr lang="sr-Latn-RS" altLang="en-US" dirty="0" smtClean="0"/>
              <a:t>ivih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menih infrastruktura</a:t>
            </a:r>
          </a:p>
        </p:txBody>
      </p:sp>
    </p:spTree>
    <p:extLst>
      <p:ext uri="{BB962C8B-B14F-4D97-AF65-F5344CB8AC3E}">
        <p14:creationId xmlns:p14="http://schemas.microsoft.com/office/powerpoint/2010/main" val="5484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„Mreža svih mreža“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Paralelno sa razvojem ARPANET-a i NSFNET-a, i na ostalim </a:t>
            </a:r>
            <a:r>
              <a:rPr lang="sr-Latn-RS" altLang="en-US" dirty="0" smtClean="0"/>
              <a:t>kontinentima nastaju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pravljene po uzoru njih (npr. u Evropi su izgradene EuropaNET </a:t>
            </a:r>
            <a:r>
              <a:rPr lang="sr-Latn-RS" altLang="en-US" dirty="0" smtClean="0"/>
              <a:t>i EBONE)</a:t>
            </a:r>
          </a:p>
          <a:p>
            <a:pPr eaLnBrk="1" hangingPunct="1"/>
            <a:r>
              <a:rPr lang="sr-Latn-RS" altLang="en-US" dirty="0" smtClean="0"/>
              <a:t>Sve </a:t>
            </a:r>
            <a:r>
              <a:rPr lang="sr-Latn-RS" altLang="en-US" dirty="0"/>
              <a:t>ove postepeno bivaju povezane u jedinstvenu svetsku </a:t>
            </a:r>
            <a:r>
              <a:rPr lang="sr-Latn-RS" altLang="en-US" dirty="0" smtClean="0"/>
              <a:t>mrežu</a:t>
            </a:r>
          </a:p>
          <a:p>
            <a:pPr eaLnBrk="1" hangingPunct="1"/>
            <a:r>
              <a:rPr lang="sr-Latn-RS" altLang="en-US" dirty="0" smtClean="0"/>
              <a:t>Sredinom 1980-tih </a:t>
            </a:r>
            <a:r>
              <a:rPr lang="sr-Latn-RS" altLang="en-US" dirty="0"/>
              <a:t>godina </a:t>
            </a:r>
            <a:r>
              <a:rPr lang="sr-Latn-RS" altLang="en-US" dirty="0" smtClean="0"/>
              <a:t>počinje se ova </a:t>
            </a:r>
            <a:r>
              <a:rPr lang="sr-Latn-RS" altLang="en-US" dirty="0"/>
              <a:t>kolekciju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spojenih </a:t>
            </a:r>
            <a:r>
              <a:rPr lang="sr-Latn-RS" altLang="en-US" dirty="0" smtClean="0"/>
              <a:t>mreža posmatrati </a:t>
            </a:r>
            <a:r>
              <a:rPr lang="sr-Latn-RS" altLang="en-US" dirty="0"/>
              <a:t>kao </a:t>
            </a:r>
            <a:r>
              <a:rPr lang="sr-Latn-RS" altLang="en-US" dirty="0" smtClean="0"/>
              <a:t>medumreža (internet</a:t>
            </a:r>
            <a:r>
              <a:rPr lang="sr-Latn-RS" altLang="en-US" dirty="0"/>
              <a:t>), a kasnije i kao jedinstveni </a:t>
            </a:r>
            <a:r>
              <a:rPr lang="sr-Latn-RS" altLang="en-US" dirty="0" smtClean="0"/>
              <a:t>svetski entitet – Internet*</a:t>
            </a:r>
          </a:p>
          <a:p>
            <a:pPr eaLnBrk="1" hangingPunct="1"/>
            <a:r>
              <a:rPr lang="sr-Latn-RS" altLang="en-US" dirty="0" smtClean="0"/>
              <a:t>Danas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smatrati </a:t>
            </a:r>
            <a:r>
              <a:rPr lang="sr-Latn-RS" altLang="en-US" dirty="0"/>
              <a:t>da je </a:t>
            </a:r>
            <a:r>
              <a:rPr lang="sr-Latn-RS" altLang="en-US" dirty="0" smtClean="0"/>
              <a:t>uređaj 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 ukoliko </a:t>
            </a:r>
            <a:r>
              <a:rPr lang="sr-Latn-RS" altLang="en-US" dirty="0"/>
              <a:t>koristi softver koji komunicira TCP/IP protokolima, </a:t>
            </a:r>
            <a:r>
              <a:rPr lang="sr-Latn-RS" altLang="en-US" dirty="0" smtClean="0"/>
              <a:t>koji ima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adresu i može </a:t>
            </a:r>
            <a:r>
              <a:rPr lang="sr-Latn-RS" altLang="en-US" dirty="0"/>
              <a:t>da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IP pakete ostalim </a:t>
            </a:r>
            <a:r>
              <a:rPr lang="sr-Latn-RS" altLang="en-US" dirty="0" smtClean="0"/>
              <a:t>uređajima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Internetu</a:t>
            </a:r>
            <a:endParaRPr lang="en-US" altLang="en-US" dirty="0" smtClean="0"/>
          </a:p>
          <a:p>
            <a:pPr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7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Internet, usluge i protokoli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Arhitektura Interneta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7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Interneta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893721"/>
            <a:ext cx="5593680" cy="355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Klijent </a:t>
            </a:r>
            <a:r>
              <a:rPr lang="sr-Latn-RS" altLang="en-US" dirty="0"/>
              <a:t>se povezuje</a:t>
            </a:r>
            <a:r>
              <a:rPr lang="sr-Latn-RS" altLang="en-US" dirty="0" smtClean="0"/>
              <a:t>, nekom </a:t>
            </a:r>
            <a:r>
              <a:rPr lang="sr-Latn-RS" altLang="en-US" dirty="0"/>
              <a:t>od pristupnih tehnologija, u </a:t>
            </a:r>
            <a:r>
              <a:rPr lang="sr-Latn-RS" altLang="en-US" dirty="0" smtClean="0"/>
              <a:t>slučaju prikazanom na slici </a:t>
            </a:r>
            <a:r>
              <a:rPr lang="sr-Latn-RS" altLang="en-US" dirty="0"/>
              <a:t>modemskim pristupom </a:t>
            </a:r>
            <a:r>
              <a:rPr lang="sr-Latn-RS" altLang="en-US" dirty="0" smtClean="0"/>
              <a:t>sa </a:t>
            </a:r>
            <a:r>
              <a:rPr lang="sr-Latn-RS" altLang="en-US" dirty="0"/>
              <a:t>ISP </a:t>
            </a:r>
            <a:r>
              <a:rPr lang="sr-Latn-RS" altLang="en-US" dirty="0" smtClean="0"/>
              <a:t>računarom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ISP </a:t>
            </a:r>
            <a:r>
              <a:rPr lang="sr-Latn-RS" altLang="en-US" dirty="0" smtClean="0"/>
              <a:t>odr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regionalnu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svojih rutera i povezan je na neku od </a:t>
            </a:r>
            <a:r>
              <a:rPr lang="sr-Latn-RS" altLang="en-US" dirty="0" smtClean="0"/>
              <a:t>kičmi Interneta</a:t>
            </a:r>
          </a:p>
          <a:p>
            <a:pPr lvl="1" eaLnBrk="1" hangingPunct="1"/>
            <a:r>
              <a:rPr lang="sr-Latn-RS" altLang="en-US" dirty="0" smtClean="0"/>
              <a:t>Različite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u</a:t>
            </a:r>
            <a:br>
              <a:rPr lang="sr-Latn-RS" altLang="en-US" dirty="0" smtClean="0"/>
            </a:br>
            <a:r>
              <a:rPr lang="sr-Latn-RS" altLang="en-US" dirty="0" smtClean="0"/>
              <a:t>okviru NAP-stanice </a:t>
            </a:r>
            <a:r>
              <a:rPr lang="sr-Latn-RS" altLang="en-US" dirty="0"/>
              <a:t>rutera </a:t>
            </a:r>
            <a:r>
              <a:rPr lang="sr-Latn-RS" altLang="en-US" dirty="0" smtClean="0"/>
              <a:t>koji</a:t>
            </a:r>
            <a:br>
              <a:rPr lang="sr-Latn-RS" altLang="en-US" dirty="0" smtClean="0"/>
            </a:br>
            <a:r>
              <a:rPr lang="sr-Latn-RS" altLang="en-US" dirty="0" smtClean="0"/>
              <a:t>pripadaju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ki</a:t>
            </a:r>
            <a:r>
              <a:rPr lang="sr-Latn-RS" altLang="en-US" dirty="0"/>
              <a:t>č</a:t>
            </a:r>
            <a:r>
              <a:rPr lang="sr-Latn-RS" altLang="en-US" dirty="0" smtClean="0"/>
              <a:t>mama</a:t>
            </a:r>
            <a:r>
              <a:rPr lang="sr-Latn-RS" altLang="en-US" dirty="0"/>
              <a:t>, </a:t>
            </a:r>
            <a:br>
              <a:rPr lang="sr-Latn-RS" altLang="en-US" dirty="0"/>
            </a:br>
            <a:r>
              <a:rPr lang="sr-Latn-RS" altLang="en-US" dirty="0" smtClean="0"/>
              <a:t>a </a:t>
            </a:r>
            <a:r>
              <a:rPr lang="sr-Latn-RS" altLang="en-US" dirty="0"/>
              <a:t>u okviru NAP su povezani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brzom </a:t>
            </a:r>
            <a:r>
              <a:rPr lang="sr-Latn-RS" altLang="en-US" dirty="0"/>
              <a:t>LAN vezom.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07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Interneta (2)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sr-Latn-RS" altLang="en-US" dirty="0" smtClean="0"/>
              <a:t>Elementi mrežnog hardvera koji se koriste: </a:t>
            </a:r>
          </a:p>
          <a:p>
            <a:pPr lvl="1" eaLnBrk="1" hangingPunct="1"/>
            <a:r>
              <a:rPr lang="vi-VN" altLang="en-US" dirty="0" smtClean="0">
                <a:solidFill>
                  <a:schemeClr val="accent1">
                    <a:lumMod val="25000"/>
                  </a:schemeClr>
                </a:solidFill>
              </a:rPr>
              <a:t>Hab</a:t>
            </a:r>
            <a:r>
              <a:rPr lang="vi-VN" altLang="en-US" dirty="0" smtClean="0"/>
              <a:t> </a:t>
            </a:r>
            <a:r>
              <a:rPr lang="vi-VN" altLang="en-US" dirty="0"/>
              <a:t>(hub) - dobijene poruke prosleđuje svim priključenim ure</a:t>
            </a:r>
            <a:r>
              <a:rPr lang="vi-VN" altLang="en-US" dirty="0" smtClean="0"/>
              <a:t>đajima 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Ne može kontrolisati propuštanje paketa koje šalje povezanim uređajima</a:t>
            </a:r>
          </a:p>
          <a:p>
            <a:pPr lvl="2" eaLnBrk="1" hangingPunct="1"/>
            <a:r>
              <a:rPr lang="sr-Latn-RS" altLang="en-US" dirty="0" smtClean="0"/>
              <a:t>Ne može odrediti najbolji put za slanje paketa </a:t>
            </a:r>
          </a:p>
          <a:p>
            <a:pPr lvl="2" eaLnBrk="1" hangingPunct="1"/>
            <a:r>
              <a:rPr lang="sr-Latn-RS" altLang="en-US" dirty="0" smtClean="0"/>
              <a:t>Nisu efikasni</a:t>
            </a:r>
          </a:p>
          <a:p>
            <a:pPr lvl="2" eaLnBrk="1" hangingPunct="1"/>
            <a:r>
              <a:rPr lang="sr-Latn-RS" altLang="en-US" dirty="0" smtClean="0"/>
              <a:t>Koriste se u malim mrežama, sa niskim nivoom komunikacije</a:t>
            </a:r>
          </a:p>
          <a:p>
            <a:pPr lvl="2" eaLnBrk="1" hangingPunct="1"/>
            <a:r>
              <a:rPr lang="sr-Latn-RS" altLang="en-US" dirty="0"/>
              <a:t>Radi na nivou sloja veze podataka – </a:t>
            </a:r>
            <a:r>
              <a:rPr lang="sr-Latn-RS" altLang="en-US" dirty="0" smtClean="0"/>
              <a:t>nisko, najbliže </a:t>
            </a:r>
            <a:r>
              <a:rPr lang="sr-Latn-RS" altLang="en-US" dirty="0"/>
              <a:t>fizičkom </a:t>
            </a:r>
            <a:r>
              <a:rPr lang="sr-Latn-RS" altLang="en-US" dirty="0" smtClean="0"/>
              <a:t>sloju</a:t>
            </a:r>
            <a:endParaRPr lang="vi-VN" altLang="en-US" dirty="0"/>
          </a:p>
          <a:p>
            <a:pPr lvl="1" eaLnBrk="1" hangingPunct="1"/>
            <a:r>
              <a:rPr lang="vi-VN" altLang="en-US" dirty="0">
                <a:solidFill>
                  <a:schemeClr val="accent1">
                    <a:lumMod val="25000"/>
                  </a:schemeClr>
                </a:solidFill>
              </a:rPr>
              <a:t>Most</a:t>
            </a:r>
            <a:r>
              <a:rPr lang="vi-VN" altLang="en-US" dirty="0"/>
              <a:t> (bridge) - povezuje </a:t>
            </a:r>
            <a:r>
              <a:rPr lang="sr-Latn-RS" altLang="en-US" dirty="0" smtClean="0"/>
              <a:t>lokalnu mrežu sa drugom lokalnim mrežom koja koristi isti protokol</a:t>
            </a:r>
          </a:p>
          <a:p>
            <a:pPr lvl="2" eaLnBrk="1" hangingPunct="1"/>
            <a:r>
              <a:rPr lang="sr-Latn-RS" altLang="en-US" dirty="0" smtClean="0"/>
              <a:t>Ima jedinstveni ulazni i jedinstveni izlazni port</a:t>
            </a:r>
          </a:p>
          <a:p>
            <a:pPr lvl="2" eaLnBrk="1" hangingPunct="1"/>
            <a:r>
              <a:rPr lang="sr-Latn-RS" altLang="en-US" dirty="0" smtClean="0"/>
              <a:t>Kontroliše propuštanje paketa na mreži na osnovu MAC adrese odredišta – ne šalje sve pakete bez kontrole</a:t>
            </a:r>
          </a:p>
          <a:p>
            <a:pPr lvl="2" eaLnBrk="1" hangingPunct="1"/>
            <a:r>
              <a:rPr lang="sr-Latn-RS" altLang="en-US" dirty="0" smtClean="0"/>
              <a:t>P</a:t>
            </a:r>
            <a:r>
              <a:rPr lang="vi-VN" altLang="en-US" dirty="0" smtClean="0"/>
              <a:t>akete </a:t>
            </a:r>
            <a:r>
              <a:rPr lang="vi-VN" altLang="en-US" dirty="0"/>
              <a:t>prosleđuje samo </a:t>
            </a:r>
            <a:r>
              <a:rPr lang="vi-VN" altLang="en-US" dirty="0" smtClean="0"/>
              <a:t>mreži </a:t>
            </a:r>
            <a:r>
              <a:rPr lang="vi-VN" altLang="en-US" dirty="0"/>
              <a:t>u kojoj se nalazi primalac</a:t>
            </a:r>
            <a:r>
              <a:rPr lang="sr-Latn-RS" altLang="en-US" dirty="0" smtClean="0"/>
              <a:t> </a:t>
            </a:r>
          </a:p>
          <a:p>
            <a:pPr lvl="2" eaLnBrk="1" hangingPunct="1"/>
            <a:r>
              <a:rPr lang="sr-Latn-RS" altLang="en-US" dirty="0" smtClean="0"/>
              <a:t>Radi na nivou sloja veze podataka</a:t>
            </a:r>
            <a:endParaRPr lang="vi-VN" altLang="en-US" dirty="0"/>
          </a:p>
          <a:p>
            <a:pPr lvl="1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9439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Interneta (3)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568951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sr-Latn-RS" altLang="en-US" dirty="0"/>
              <a:t>Elementi mrežnog hardvera koji se koriste: </a:t>
            </a:r>
            <a:endParaRPr lang="sr-Latn-RS" altLang="en-US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lvl="1" eaLnBrk="1" hangingPunct="1"/>
            <a:r>
              <a:rPr lang="vi-VN" altLang="en-US" dirty="0" smtClean="0">
                <a:solidFill>
                  <a:schemeClr val="accent1">
                    <a:lumMod val="25000"/>
                  </a:schemeClr>
                </a:solidFill>
              </a:rPr>
              <a:t>Svič</a:t>
            </a:r>
            <a:r>
              <a:rPr lang="vi-VN" altLang="en-US" dirty="0" smtClean="0"/>
              <a:t> </a:t>
            </a:r>
            <a:r>
              <a:rPr lang="vi-VN" altLang="en-US" dirty="0"/>
              <a:t>(switch) - povezuje </a:t>
            </a:r>
            <a:r>
              <a:rPr lang="sr-Latn-RS" altLang="en-US" dirty="0" smtClean="0"/>
              <a:t>dve ili </a:t>
            </a:r>
            <a:r>
              <a:rPr lang="vi-VN" altLang="en-US" dirty="0" smtClean="0"/>
              <a:t>više nezavisn</a:t>
            </a:r>
            <a:r>
              <a:rPr lang="sr-Latn-RS" altLang="en-US" dirty="0" smtClean="0"/>
              <a:t>ih</a:t>
            </a:r>
            <a:r>
              <a:rPr lang="vi-VN" altLang="en-US" dirty="0" smtClean="0"/>
              <a:t> mrež</a:t>
            </a:r>
            <a:r>
              <a:rPr lang="sr-Latn-RS" altLang="en-US" dirty="0" smtClean="0"/>
              <a:t>a</a:t>
            </a:r>
          </a:p>
          <a:p>
            <a:pPr lvl="2" eaLnBrk="1" hangingPunct="1"/>
            <a:r>
              <a:rPr lang="sr-Latn-RS" altLang="en-US" dirty="0" smtClean="0"/>
              <a:t>Podržava veći broj ulaznih </a:t>
            </a:r>
            <a:r>
              <a:rPr lang="sr-Latn-RS" altLang="en-US" dirty="0"/>
              <a:t>i </a:t>
            </a:r>
            <a:r>
              <a:rPr lang="sr-Latn-RS" altLang="en-US" dirty="0" smtClean="0"/>
              <a:t>izlaznih </a:t>
            </a:r>
            <a:r>
              <a:rPr lang="sr-Latn-RS" altLang="en-US" dirty="0" err="1" smtClean="0"/>
              <a:t>portova</a:t>
            </a:r>
            <a:endParaRPr lang="sr-Latn-RS" altLang="en-US" dirty="0"/>
          </a:p>
          <a:p>
            <a:pPr lvl="2" eaLnBrk="1" hangingPunct="1"/>
            <a:r>
              <a:rPr lang="sr-Latn-RS" altLang="en-US" dirty="0" smtClean="0"/>
              <a:t>Vrši kontrolu greške pre </a:t>
            </a:r>
            <a:r>
              <a:rPr lang="sr-Latn-RS" altLang="en-US" dirty="0" err="1" smtClean="0"/>
              <a:t>prosleđivanja</a:t>
            </a:r>
            <a:r>
              <a:rPr lang="sr-Latn-RS" altLang="en-US" dirty="0" smtClean="0"/>
              <a:t> paketa</a:t>
            </a:r>
          </a:p>
          <a:p>
            <a:pPr lvl="2" eaLnBrk="1" hangingPunct="1"/>
            <a:r>
              <a:rPr lang="sr-Latn-RS" dirty="0" smtClean="0"/>
              <a:t>U zavisnosti od tipa, realizuju prosleđivanje na nivou veze podataka</a:t>
            </a:r>
            <a:r>
              <a:rPr lang="en-US" dirty="0" smtClean="0"/>
              <a:t> (</a:t>
            </a:r>
            <a:r>
              <a:rPr lang="sr-Latn-RS" dirty="0" smtClean="0"/>
              <a:t>zasnovano na</a:t>
            </a:r>
            <a:r>
              <a:rPr lang="en-US" dirty="0" smtClean="0"/>
              <a:t> </a:t>
            </a:r>
            <a:r>
              <a:rPr lang="en-US" dirty="0"/>
              <a:t>MAC </a:t>
            </a:r>
            <a:r>
              <a:rPr lang="sr-Latn-RS" dirty="0" smtClean="0"/>
              <a:t>adresama</a:t>
            </a:r>
            <a:r>
              <a:rPr lang="en-US" dirty="0" smtClean="0"/>
              <a:t>) </a:t>
            </a:r>
            <a:r>
              <a:rPr lang="sr-Latn-RS" dirty="0" smtClean="0"/>
              <a:t>i na nivou mreže</a:t>
            </a:r>
            <a:r>
              <a:rPr lang="en-US" dirty="0" smtClean="0"/>
              <a:t> (</a:t>
            </a:r>
            <a:r>
              <a:rPr lang="sr-Latn-RS" dirty="0" smtClean="0"/>
              <a:t>zasnovano na</a:t>
            </a:r>
            <a:r>
              <a:rPr lang="en-US" dirty="0" smtClean="0"/>
              <a:t> </a:t>
            </a:r>
            <a:r>
              <a:rPr lang="en-US" dirty="0"/>
              <a:t>IP </a:t>
            </a:r>
            <a:r>
              <a:rPr lang="en-US" dirty="0" err="1" smtClean="0"/>
              <a:t>adres</a:t>
            </a:r>
            <a:r>
              <a:rPr lang="sr-Latn-RS" dirty="0" smtClean="0"/>
              <a:t>ama</a:t>
            </a:r>
            <a:r>
              <a:rPr lang="en-US" dirty="0" smtClean="0"/>
              <a:t>)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P</a:t>
            </a:r>
            <a:r>
              <a:rPr lang="vi-VN" altLang="en-US" dirty="0"/>
              <a:t>akete prosleđuje samo mreži u kojoj se nalazi primalac</a:t>
            </a:r>
            <a:r>
              <a:rPr lang="sr-Latn-RS" altLang="en-US" dirty="0"/>
              <a:t> </a:t>
            </a:r>
          </a:p>
          <a:p>
            <a:pPr lvl="2" eaLnBrk="1" hangingPunct="1"/>
            <a:r>
              <a:rPr lang="sr-Latn-RS" altLang="en-US" dirty="0" smtClean="0"/>
              <a:t>Kod velikih mreža se svičevi  koriste umesto </a:t>
            </a:r>
            <a:r>
              <a:rPr lang="sr-Latn-RS" altLang="en-US" dirty="0" err="1" smtClean="0"/>
              <a:t>habova</a:t>
            </a:r>
            <a:r>
              <a:rPr lang="sr-Latn-RS" altLang="en-US" dirty="0" smtClean="0"/>
              <a:t> za </a:t>
            </a:r>
            <a:br>
              <a:rPr lang="sr-Latn-RS" altLang="en-US" dirty="0" smtClean="0"/>
            </a:br>
            <a:r>
              <a:rPr lang="sr-Latn-RS" altLang="en-US" dirty="0" smtClean="0"/>
              <a:t>povezivanje računara u </a:t>
            </a:r>
            <a:r>
              <a:rPr lang="sr-Latn-RS" altLang="en-US" dirty="0" err="1" smtClean="0"/>
              <a:t>podmrežama</a:t>
            </a:r>
            <a:endParaRPr lang="vi-VN" altLang="en-US" dirty="0"/>
          </a:p>
        </p:txBody>
      </p:sp>
    </p:spTree>
    <p:extLst>
      <p:ext uri="{BB962C8B-B14F-4D97-AF65-F5344CB8AC3E}">
        <p14:creationId xmlns:p14="http://schemas.microsoft.com/office/powerpoint/2010/main" val="37913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ub-switch-bridge-and-router differe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48" y="3573017"/>
            <a:ext cx="4839032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Interneta (4)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vi-VN" altLang="en-US" dirty="0" smtClean="0">
                <a:solidFill>
                  <a:schemeClr val="accent1">
                    <a:lumMod val="25000"/>
                  </a:schemeClr>
                </a:solidFill>
              </a:rPr>
              <a:t>Ruter</a:t>
            </a:r>
            <a:r>
              <a:rPr lang="vi-VN" altLang="en-US" dirty="0" smtClean="0"/>
              <a:t> </a:t>
            </a:r>
            <a:r>
              <a:rPr lang="vi-VN" altLang="en-US" dirty="0"/>
              <a:t>(router) - kompleksniji uređaj namenjen povezivanju raznorodnih mreža i povezivanju mreža sa </a:t>
            </a:r>
            <a:r>
              <a:rPr lang="vi-VN" altLang="en-US" dirty="0" smtClean="0"/>
              <a:t>Internetom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Obično ima javnu </a:t>
            </a:r>
            <a:r>
              <a:rPr lang="en-US" altLang="en-US" dirty="0" smtClean="0"/>
              <a:t>IP </a:t>
            </a:r>
            <a:r>
              <a:rPr lang="en-US" altLang="en-US" dirty="0" err="1" smtClean="0"/>
              <a:t>adres</a:t>
            </a:r>
            <a:r>
              <a:rPr lang="sr-Latn-RS" altLang="en-US" dirty="0" smtClean="0"/>
              <a:t>u koju deli cela mreža</a:t>
            </a:r>
          </a:p>
          <a:p>
            <a:pPr lvl="2" eaLnBrk="1" hangingPunct="1"/>
            <a:r>
              <a:rPr lang="sr-Latn-RS" altLang="en-US" dirty="0" smtClean="0"/>
              <a:t>Koristi IP adrese za prosleđivanje paketa, što dopušta mrežnu komunikaciju po različitim protokolima</a:t>
            </a:r>
          </a:p>
          <a:p>
            <a:pPr lvl="2" eaLnBrk="1" hangingPunct="1"/>
            <a:r>
              <a:rPr lang="sr-Latn-RS" altLang="en-US" dirty="0" smtClean="0"/>
              <a:t>Prosleđuje pakete na osnovu softvera, dok svič radi hardverski</a:t>
            </a:r>
          </a:p>
          <a:p>
            <a:pPr lvl="2" eaLnBrk="1" hangingPunct="1"/>
            <a:r>
              <a:rPr lang="sr-Latn-RS" altLang="en-US" dirty="0" smtClean="0"/>
              <a:t>Podržava različite WAN tehnologije</a:t>
            </a:r>
          </a:p>
          <a:p>
            <a:pPr lvl="2" eaLnBrk="1" hangingPunct="1"/>
            <a:r>
              <a:rPr lang="sr-Latn-RS" altLang="en-US" dirty="0" smtClean="0"/>
              <a:t>Radi na sloju mreže – višem nivou</a:t>
            </a:r>
            <a:endParaRPr lang="vi-VN" altLang="en-US" dirty="0"/>
          </a:p>
          <a:p>
            <a:pPr lvl="1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8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Tehnologije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pristupa Internetu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Internetu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002060"/>
                </a:solidFill>
              </a:rPr>
              <a:t>Tehnologije pristupa Internetu </a:t>
            </a:r>
            <a:r>
              <a:rPr lang="sr-Latn-RS" altLang="en-US" dirty="0" smtClean="0"/>
              <a:t>(access </a:t>
            </a:r>
            <a:r>
              <a:rPr lang="sr-Latn-RS" altLang="en-US" dirty="0"/>
              <a:t>networks) su deo Internet </a:t>
            </a:r>
            <a:r>
              <a:rPr lang="sr-Latn-RS" altLang="en-US" dirty="0" smtClean="0"/>
              <a:t>infrastrukture izmedu </a:t>
            </a:r>
            <a:r>
              <a:rPr lang="sr-Latn-RS" altLang="en-US" dirty="0"/>
              <a:t>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prvog rutera. Ovaj deo komunikacije </a:t>
            </a:r>
            <a:r>
              <a:rPr lang="sr-Latn-RS" altLang="en-US" dirty="0" smtClean="0"/>
              <a:t>se ponekad </a:t>
            </a:r>
            <a:r>
              <a:rPr lang="sr-Latn-RS" altLang="en-US" dirty="0"/>
              <a:t>naziva </a:t>
            </a:r>
            <a:r>
              <a:rPr lang="sr-Latn-RS" altLang="en-US" dirty="0">
                <a:solidFill>
                  <a:srgbClr val="002060"/>
                </a:solidFill>
              </a:rPr>
              <a:t>lokalna petlja </a:t>
            </a:r>
            <a:r>
              <a:rPr lang="sr-Latn-RS" altLang="en-US" dirty="0" smtClean="0"/>
              <a:t>(local </a:t>
            </a:r>
            <a:r>
              <a:rPr lang="sr-Latn-RS" altLang="en-US" dirty="0"/>
              <a:t>loop) ili </a:t>
            </a:r>
            <a:r>
              <a:rPr lang="sr-Latn-RS" altLang="en-US" dirty="0">
                <a:solidFill>
                  <a:srgbClr val="002060"/>
                </a:solidFill>
              </a:rPr>
              <a:t>poslednja milja </a:t>
            </a:r>
            <a:r>
              <a:rPr lang="sr-Latn-RS" altLang="en-US" dirty="0" smtClean="0"/>
              <a:t>(last </a:t>
            </a:r>
            <a:r>
              <a:rPr lang="sr-Latn-RS" altLang="en-US" dirty="0"/>
              <a:t>mile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Iako predstavlja jako mali procenat geografske razdaljine koji podaci prelaze</a:t>
            </a:r>
            <a:r>
              <a:rPr lang="sr-Latn-RS" altLang="en-US" dirty="0" smtClean="0"/>
              <a:t>, često </a:t>
            </a:r>
            <a:r>
              <a:rPr lang="sr-Latn-RS" altLang="en-US" dirty="0"/>
              <a:t>predstavlja usko grlo u </a:t>
            </a:r>
            <a:r>
              <a:rPr lang="sr-Latn-RS" altLang="en-US" dirty="0" smtClean="0"/>
              <a:t>komunikaciji</a:t>
            </a:r>
          </a:p>
          <a:p>
            <a:pPr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omunikacija </a:t>
            </a:r>
            <a:r>
              <a:rPr lang="sr-Latn-RS" altLang="en-US" dirty="0"/>
              <a:t>u ovom </a:t>
            </a:r>
            <a:r>
              <a:rPr lang="sr-Latn-RS" altLang="en-US" dirty="0" smtClean="0"/>
              <a:t>delu 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zastarele </a:t>
            </a:r>
            <a:r>
              <a:rPr lang="sr-Latn-RS" altLang="en-US" dirty="0" smtClean="0"/>
              <a:t>postojeće </a:t>
            </a:r>
            <a:r>
              <a:rPr lang="sr-Latn-RS" altLang="en-US" dirty="0"/>
              <a:t>infrastrukture fiksne telefonije </a:t>
            </a:r>
            <a:r>
              <a:rPr lang="sr-Latn-RS" altLang="en-US" dirty="0" smtClean="0"/>
              <a:t>i vrši </a:t>
            </a:r>
            <a:r>
              <a:rPr lang="sr-Latn-RS" altLang="en-US" dirty="0"/>
              <a:t>se na analogan </a:t>
            </a:r>
            <a:r>
              <a:rPr lang="sr-Latn-RS" altLang="en-US" dirty="0" smtClean="0"/>
              <a:t>način </a:t>
            </a:r>
          </a:p>
          <a:p>
            <a:pPr eaLnBrk="1" hangingPunct="1"/>
            <a:r>
              <a:rPr lang="sr-Latn-RS" altLang="en-US" dirty="0" smtClean="0"/>
              <a:t>Promene </a:t>
            </a:r>
            <a:r>
              <a:rPr lang="sr-Latn-RS" altLang="en-US" dirty="0"/>
              <a:t>na tom polju i napredak </a:t>
            </a:r>
            <a:r>
              <a:rPr lang="sr-Latn-RS" altLang="en-US" dirty="0" smtClean="0"/>
              <a:t>tehnologije su sada vidljive</a:t>
            </a:r>
            <a:r>
              <a:rPr lang="sr-Latn-RS" altLang="en-US" dirty="0"/>
              <a:t>, č</a:t>
            </a:r>
            <a:r>
              <a:rPr lang="sr-Latn-RS" altLang="en-US" dirty="0" smtClean="0"/>
              <a:t>ak </a:t>
            </a:r>
            <a:r>
              <a:rPr lang="sr-Latn-RS" altLang="en-US" dirty="0"/>
              <a:t>i u nerazvijenim zemljama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0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/>
              <a:t>Tehnologije pristupa Internetu </a:t>
            </a:r>
            <a:r>
              <a:rPr lang="sr-Latn-RS" altLang="en-US" dirty="0" smtClean="0"/>
              <a:t>su:</a:t>
            </a:r>
            <a:endParaRPr lang="sr-Latn-RS" alt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Modemski pristup </a:t>
            </a:r>
            <a:r>
              <a:rPr lang="sr-Latn-RS" altLang="en-US" dirty="0"/>
              <a:t>- </a:t>
            </a:r>
            <a:r>
              <a:rPr lang="sr-Latn-RS" altLang="en-US" dirty="0" smtClean="0"/>
              <a:t>korišćenje ve</a:t>
            </a:r>
            <a:r>
              <a:rPr lang="sr-Latn-RS" altLang="en-US" dirty="0"/>
              <a:t>ć</a:t>
            </a:r>
            <a:r>
              <a:rPr lang="sr-Latn-RS" altLang="en-US" dirty="0" smtClean="0"/>
              <a:t> postojeće </a:t>
            </a:r>
            <a:r>
              <a:rPr lang="sr-Latn-RS" altLang="en-US" dirty="0"/>
              <a:t>infrastrukture fiksne </a:t>
            </a:r>
            <a:r>
              <a:rPr lang="sr-Latn-RS" altLang="en-US" dirty="0" smtClean="0"/>
              <a:t>telefonije (plain </a:t>
            </a:r>
            <a:r>
              <a:rPr lang="sr-Latn-RS" altLang="en-US" dirty="0"/>
              <a:t>old telephone system, POTS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uspostavila </a:t>
            </a:r>
            <a:r>
              <a:rPr lang="sr-Latn-RS" altLang="en-US" dirty="0" smtClean="0"/>
              <a:t>veza, potrebno je </a:t>
            </a:r>
            <a:r>
              <a:rPr lang="sr-Latn-RS" altLang="en-US" dirty="0"/>
              <a:t>nazvati telefonski broj </a:t>
            </a:r>
            <a:r>
              <a:rPr lang="sr-Latn-RS" altLang="en-US" dirty="0" smtClean="0"/>
              <a:t>- tako </a:t>
            </a:r>
            <a:r>
              <a:rPr lang="sr-Latn-RS" altLang="en-US" dirty="0"/>
              <a:t>da </a:t>
            </a:r>
            <a:r>
              <a:rPr lang="sr-Latn-RS" altLang="en-US" dirty="0" smtClean="0"/>
              <a:t>ovakva povezivanjanja spadaju u pozivna </a:t>
            </a:r>
            <a:r>
              <a:rPr lang="sr-Latn-RS" altLang="en-US" dirty="0"/>
              <a:t>povezivanja </a:t>
            </a:r>
            <a:r>
              <a:rPr lang="sr-Latn-RS" altLang="en-US" dirty="0" smtClean="0"/>
              <a:t>(dial </a:t>
            </a:r>
            <a:r>
              <a:rPr lang="sr-Latn-RS" altLang="en-US" dirty="0"/>
              <a:t>up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Fiksna </a:t>
            </a:r>
            <a:r>
              <a:rPr lang="sr-Latn-RS" altLang="en-US" dirty="0"/>
              <a:t>telefonija </a:t>
            </a:r>
            <a:r>
              <a:rPr lang="sr-Latn-RS" altLang="en-US" dirty="0" smtClean="0"/>
              <a:t>podrazumeva postojanje </a:t>
            </a:r>
            <a:r>
              <a:rPr lang="sr-Latn-RS" altLang="en-US" dirty="0"/>
              <a:t>parica koje povezuju udaljene </a:t>
            </a:r>
            <a:r>
              <a:rPr lang="sr-Latn-RS" altLang="en-US" dirty="0" smtClean="0"/>
              <a:t>tačke preno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</a:t>
            </a:r>
            <a:r>
              <a:rPr lang="sr-Latn-RS" altLang="en-US" dirty="0"/>
              <a:t>analognog </a:t>
            </a:r>
            <a:r>
              <a:rPr lang="sr-Latn-RS" altLang="en-US" dirty="0" smtClean="0"/>
              <a:t>signala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Računar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priključuje </a:t>
            </a:r>
            <a:r>
              <a:rPr lang="sr-Latn-RS" altLang="en-US" dirty="0"/>
              <a:t>na telefonsku infrastrukturu preko </a:t>
            </a:r>
            <a:r>
              <a:rPr lang="sr-Latn-RS" altLang="en-US" dirty="0" smtClean="0"/>
              <a:t>uredaja koji </a:t>
            </a:r>
            <a:r>
              <a:rPr lang="sr-Latn-RS" altLang="en-US" dirty="0"/>
              <a:t>se naziva modem koji ima zadatak da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analogno/digitalnu </a:t>
            </a:r>
            <a:r>
              <a:rPr lang="sr-Latn-RS" altLang="en-US" dirty="0" smtClean="0"/>
              <a:t>konverziju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Na drugom kraju veze, u okviru </a:t>
            </a:r>
            <a:r>
              <a:rPr lang="sr-Latn-RS" altLang="en-US" dirty="0" smtClean="0"/>
              <a:t>dobavljača </a:t>
            </a:r>
            <a:r>
              <a:rPr lang="sr-Latn-RS" altLang="en-US" dirty="0"/>
              <a:t>interneta, nalazi se </a:t>
            </a:r>
            <a:r>
              <a:rPr lang="sr-Latn-RS" altLang="en-US" dirty="0" smtClean="0"/>
              <a:t>sličan modem </a:t>
            </a:r>
            <a:r>
              <a:rPr lang="sr-Latn-RS" altLang="en-US" dirty="0"/>
              <a:t>koji je povezan na ruter </a:t>
            </a:r>
            <a:r>
              <a:rPr lang="sr-Latn-RS" altLang="en-US" dirty="0" smtClean="0"/>
              <a:t>uključen </a:t>
            </a:r>
            <a:r>
              <a:rPr lang="sr-Latn-RS" altLang="en-US" dirty="0"/>
              <a:t>u Internet </a:t>
            </a:r>
            <a:r>
              <a:rPr lang="sr-Latn-RS" altLang="en-US" dirty="0" smtClean="0"/>
              <a:t>mrežu</a:t>
            </a:r>
          </a:p>
          <a:p>
            <a:pPr lvl="1" eaLnBrk="1" hangingPunct="1"/>
            <a:r>
              <a:rPr lang="sr-Latn-RS" altLang="en-US" dirty="0" smtClean="0"/>
              <a:t>Fizičke karakteristike komunikacije </a:t>
            </a:r>
            <a:r>
              <a:rPr lang="sr-Latn-RS" altLang="en-US" dirty="0"/>
              <a:t>kroz telefonsku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ograničavaju </a:t>
            </a:r>
            <a:r>
              <a:rPr lang="sr-Latn-RS" altLang="en-US" dirty="0"/>
              <a:t>brzinu </a:t>
            </a:r>
            <a:r>
              <a:rPr lang="sr-Latn-RS" altLang="en-US" dirty="0" smtClean="0"/>
              <a:t>komunikacije na </a:t>
            </a:r>
            <a:r>
              <a:rPr lang="sr-Latn-RS" altLang="en-US" dirty="0"/>
              <a:t>nekoliko desetina hiljada </a:t>
            </a:r>
            <a:r>
              <a:rPr lang="sr-Latn-RS" altLang="en-US" dirty="0" smtClean="0"/>
              <a:t>bps </a:t>
            </a:r>
            <a:r>
              <a:rPr lang="sr-Latn-RS" altLang="en-US" dirty="0"/>
              <a:t>(</a:t>
            </a:r>
            <a:r>
              <a:rPr lang="sr-Latn-RS" altLang="en-US" dirty="0" smtClean="0"/>
              <a:t>standardno 56Kbps), jer su na kraju </a:t>
            </a:r>
            <a:r>
              <a:rPr lang="sr-Latn-RS" altLang="en-US" dirty="0"/>
              <a:t>lokalne petlje instalirani </a:t>
            </a:r>
            <a:r>
              <a:rPr lang="sr-Latn-RS" altLang="en-US" dirty="0" smtClean="0"/>
              <a:t>filtri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uklanjaju </a:t>
            </a:r>
            <a:r>
              <a:rPr lang="sr-Latn-RS" altLang="en-US" dirty="0"/>
              <a:t>sve frekvencije van </a:t>
            </a:r>
            <a:r>
              <a:rPr lang="sr-Latn-RS" altLang="en-US" dirty="0" smtClean="0"/>
              <a:t>opsega 300Hz – 3400 Hz</a:t>
            </a:r>
          </a:p>
        </p:txBody>
      </p:sp>
    </p:spTree>
    <p:extLst>
      <p:ext uri="{BB962C8B-B14F-4D97-AF65-F5344CB8AC3E}">
        <p14:creationId xmlns:p14="http://schemas.microsoft.com/office/powerpoint/2010/main" val="39352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(3)</a:t>
            </a:r>
            <a:endParaRPr lang="en-US" altLang="en-US" b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r="2749" b="2945"/>
          <a:stretch/>
        </p:blipFill>
        <p:spPr bwMode="auto">
          <a:xfrm>
            <a:off x="5364088" y="3554416"/>
            <a:ext cx="3411494" cy="321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sr-Latn-RS" altLang="en-US" dirty="0">
                <a:solidFill>
                  <a:srgbClr val="002060"/>
                </a:solidFill>
              </a:rPr>
              <a:t>DSL</a:t>
            </a:r>
            <a:r>
              <a:rPr lang="sr-Latn-RS" altLang="en-US" dirty="0"/>
              <a:t> - </a:t>
            </a:r>
            <a:r>
              <a:rPr lang="sr-Latn-RS" altLang="en-US" dirty="0" smtClean="0"/>
              <a:t>digitalna </a:t>
            </a:r>
            <a:r>
              <a:rPr lang="sr-Latn-RS" altLang="en-US" dirty="0"/>
              <a:t>pretplatna linija </a:t>
            </a:r>
            <a:r>
              <a:rPr lang="sr-Latn-RS" altLang="en-US" dirty="0" smtClean="0"/>
              <a:t>(Digital Subscriber Line</a:t>
            </a:r>
            <a:r>
              <a:rPr lang="sr-Latn-RS" altLang="en-US" dirty="0"/>
              <a:t>) je tehnologija </a:t>
            </a:r>
            <a:r>
              <a:rPr lang="sr-Latn-RS" altLang="en-US" dirty="0" smtClean="0"/>
              <a:t>za istovremeni </a:t>
            </a:r>
            <a:r>
              <a:rPr lang="sr-Latn-RS" altLang="en-US" dirty="0"/>
              <a:t>prenos glasovnog signala i digitalnih podataka velikim </a:t>
            </a:r>
            <a:r>
              <a:rPr lang="sr-Latn-RS" altLang="en-US" dirty="0" smtClean="0"/>
              <a:t>brzinama preko </a:t>
            </a:r>
            <a:r>
              <a:rPr lang="sr-Latn-RS" altLang="en-US" dirty="0"/>
              <a:t>parica fiksne telefonske </a:t>
            </a:r>
            <a:r>
              <a:rPr lang="sr-Latn-RS" altLang="en-US" dirty="0" smtClean="0"/>
              <a:t>mreže</a:t>
            </a:r>
          </a:p>
          <a:p>
            <a:pPr lvl="1" eaLnBrk="1" hangingPunct="1"/>
            <a:r>
              <a:rPr lang="sr-Latn-RS" altLang="en-US" dirty="0" smtClean="0"/>
              <a:t>Korisnici istovremeno mogu </a:t>
            </a:r>
            <a:r>
              <a:rPr lang="sr-Latn-RS" altLang="en-US" dirty="0"/>
              <a:t>i da telefoniraju i da prenose podatke,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ranije nije bilo </a:t>
            </a:r>
            <a:r>
              <a:rPr lang="sr-Latn-RS" altLang="en-US" dirty="0" smtClean="0"/>
              <a:t>moguće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DSL ostvaruje stalnu vezu i nema potrebe za okretanjem broja prilikom </a:t>
            </a:r>
            <a:r>
              <a:rPr lang="sr-Latn-RS" altLang="en-US" dirty="0" smtClean="0"/>
              <a:t>uspostavljanja veze </a:t>
            </a:r>
            <a:r>
              <a:rPr lang="sr-Latn-RS" altLang="en-US" dirty="0"/>
              <a:t>(nije dial </a:t>
            </a:r>
            <a:r>
              <a:rPr lang="sr-Latn-RS" altLang="en-US" dirty="0" err="1"/>
              <a:t>up</a:t>
            </a:r>
            <a:r>
              <a:rPr lang="sr-Latn-RS" altLang="en-US" dirty="0" smtClean="0"/>
              <a:t>)</a:t>
            </a:r>
          </a:p>
          <a:p>
            <a:pPr lvl="1" eaLnBrk="1" hangingPunct="1"/>
            <a:endParaRPr lang="sr-Latn-RS" altLang="en-US" dirty="0"/>
          </a:p>
          <a:p>
            <a:pPr lvl="1" eaLnBrk="1" hangingPunct="1"/>
            <a:endParaRPr lang="sr-Latn-RS" altLang="en-US" dirty="0" smtClean="0"/>
          </a:p>
          <a:p>
            <a:pPr marL="457200" lvl="1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6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 smtClean="0"/>
              <a:t>U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kratkih </a:t>
            </a:r>
            <a:r>
              <a:rPr lang="sr-Latn-RS" altLang="en-US" dirty="0" smtClean="0"/>
              <a:t>veza (tj. kratkih telefionskih linija), prošireni frekvencijski </a:t>
            </a:r>
            <a:r>
              <a:rPr lang="sr-Latn-RS" altLang="en-US" dirty="0"/>
              <a:t>raspon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biva preko </a:t>
            </a:r>
            <a:r>
              <a:rPr lang="sr-Latn-RS" altLang="en-US" dirty="0" smtClean="0"/>
              <a:t>1MHz. Ovaj </a:t>
            </a:r>
            <a:r>
              <a:rPr lang="sr-Latn-RS" altLang="en-US" dirty="0"/>
              <a:t>raspon se zatim deli na pojaseve š</a:t>
            </a:r>
            <a:r>
              <a:rPr lang="sr-Latn-RS" altLang="en-US" dirty="0" smtClean="0"/>
              <a:t>irine </a:t>
            </a:r>
            <a:r>
              <a:rPr lang="sr-Latn-RS" altLang="en-US" dirty="0"/>
              <a:t>4Khz i svaki pojas se nezavisno koristi za </a:t>
            </a:r>
            <a:r>
              <a:rPr lang="sr-Latn-RS" altLang="en-US" dirty="0" smtClean="0"/>
              <a:t>komunikaciju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Dakle, u pitanju je multipleksovanje deljenjem </a:t>
            </a:r>
            <a:r>
              <a:rPr lang="sr-Latn-RS" altLang="en-US" dirty="0" smtClean="0"/>
              <a:t>frekvencija.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jedan pojas alocira za prenos </a:t>
            </a:r>
            <a:r>
              <a:rPr lang="sr-Latn-RS" altLang="en-US" dirty="0" smtClean="0"/>
              <a:t>glasovnog signala</a:t>
            </a:r>
            <a:r>
              <a:rPr lang="sr-Latn-RS" altLang="en-US" dirty="0"/>
              <a:t>, dva pojasa za kontrolu prenosa podataka, dok se svi </a:t>
            </a:r>
            <a:r>
              <a:rPr lang="sr-Latn-RS" altLang="en-US" dirty="0" smtClean="0"/>
              <a:t>ostali pojasevi </a:t>
            </a:r>
            <a:r>
              <a:rPr lang="sr-Latn-RS" altLang="en-US" dirty="0"/>
              <a:t>(njih oko 250) alociraju za prenos </a:t>
            </a:r>
            <a:r>
              <a:rPr lang="sr-Latn-RS" altLang="en-US" dirty="0" smtClean="0"/>
              <a:t>podataka</a:t>
            </a:r>
          </a:p>
          <a:p>
            <a:pPr lvl="2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to </a:t>
            </a:r>
            <a:r>
              <a:rPr lang="sr-Latn-RS" altLang="en-US" dirty="0" smtClean="0"/>
              <a:t>da se obično vi</a:t>
            </a:r>
            <a:r>
              <a:rPr lang="sr-Latn-RS" altLang="en-US" dirty="0"/>
              <a:t>š</a:t>
            </a:r>
            <a:r>
              <a:rPr lang="sr-Latn-RS" altLang="en-US" dirty="0" smtClean="0"/>
              <a:t>e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preuzimanje podataka nego slanje,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pojaseva odvaja </a:t>
            </a:r>
            <a:r>
              <a:rPr lang="sr-Latn-RS" altLang="en-US" dirty="0"/>
              <a:t>za dolazni </a:t>
            </a:r>
            <a:r>
              <a:rPr lang="sr-Latn-RS" altLang="en-US" dirty="0" smtClean="0"/>
              <a:t>saobraćaj </a:t>
            </a:r>
            <a:r>
              <a:rPr lang="sr-Latn-RS" altLang="en-US" dirty="0"/>
              <a:t>(download) nego odlazni (upload). </a:t>
            </a:r>
            <a:r>
              <a:rPr lang="sr-Latn-RS" altLang="en-US" dirty="0" smtClean="0"/>
              <a:t>Ovaj pristup </a:t>
            </a:r>
            <a:r>
              <a:rPr lang="sr-Latn-RS" altLang="en-US" dirty="0"/>
              <a:t>se naziva </a:t>
            </a:r>
            <a:r>
              <a:rPr lang="sr-Latn-RS" altLang="en-US" dirty="0" smtClean="0"/>
              <a:t>Asimetrična digitalna pretplatna linija </a:t>
            </a:r>
            <a:r>
              <a:rPr lang="sr-Latn-RS" altLang="en-US" dirty="0"/>
              <a:t>(</a:t>
            </a:r>
            <a:r>
              <a:rPr lang="sr-Latn-RS" altLang="en-US" dirty="0" smtClean="0"/>
              <a:t>Asymmetric DSL</a:t>
            </a:r>
            <a:r>
              <a:rPr lang="sr-Latn-RS" altLang="en-US" dirty="0"/>
              <a:t>, tj. ADSL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prenosa </a:t>
            </a:r>
            <a:r>
              <a:rPr lang="sr-Latn-RS" altLang="en-US" dirty="0" smtClean="0"/>
              <a:t>podataka je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 do </a:t>
            </a:r>
            <a:r>
              <a:rPr lang="sr-Latn-RS" altLang="en-US" dirty="0" smtClean="0"/>
              <a:t>16Mbps u </a:t>
            </a:r>
            <a:r>
              <a:rPr lang="sr-Latn-RS" altLang="en-US" dirty="0"/>
              <a:t>dolaznom i 1Mbps u odlaznom </a:t>
            </a:r>
            <a:r>
              <a:rPr lang="sr-Latn-RS" altLang="en-US" dirty="0" smtClean="0"/>
              <a:t>saobraćaju 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korisnikovom kraju linije</a:t>
            </a:r>
            <a:r>
              <a:rPr lang="sr-Latn-RS" altLang="en-US" dirty="0" smtClean="0"/>
              <a:t>, instalira </a:t>
            </a:r>
            <a:r>
              <a:rPr lang="sr-Latn-RS" altLang="en-US" dirty="0"/>
              <a:t>se razdelnik </a:t>
            </a:r>
            <a:r>
              <a:rPr lang="sr-Latn-RS" altLang="en-US" dirty="0" smtClean="0"/>
              <a:t>(splitter</a:t>
            </a:r>
            <a:r>
              <a:rPr lang="sr-Latn-RS" altLang="en-US" dirty="0"/>
              <a:t>) koji prvi pojas (frekvencije </a:t>
            </a:r>
            <a:r>
              <a:rPr lang="sr-Latn-RS" altLang="en-US" dirty="0" smtClean="0"/>
              <a:t>do 4Khz</a:t>
            </a:r>
            <a:r>
              <a:rPr lang="sr-Latn-RS" altLang="en-US" dirty="0"/>
              <a:t>) usmerava ka telefonskom uredaju, a ostale pojaseve ka </a:t>
            </a:r>
            <a:r>
              <a:rPr lang="sr-Latn-RS" altLang="en-US" dirty="0" smtClean="0"/>
              <a:t>računaru</a:t>
            </a:r>
          </a:p>
        </p:txBody>
      </p:sp>
    </p:spTree>
    <p:extLst>
      <p:ext uri="{BB962C8B-B14F-4D97-AF65-F5344CB8AC3E}">
        <p14:creationId xmlns:p14="http://schemas.microsoft.com/office/powerpoint/2010/main" val="25845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Opis Interneta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/>
              <a:t>Filtriranje frekvencija van standardnih frekvencija ljudskog govora na kraju telefonskih linija ograničava mogućnost prenosa podataka</a:t>
            </a:r>
          </a:p>
          <a:p>
            <a:pPr lvl="2" eaLnBrk="1" hangingPunct="1"/>
            <a:r>
              <a:rPr lang="sr-Latn-RS" altLang="en-US" dirty="0"/>
              <a:t>Kako bi se </a:t>
            </a:r>
            <a:r>
              <a:rPr lang="sr-Latn-RS" altLang="en-US" dirty="0" err="1"/>
              <a:t>se</a:t>
            </a:r>
            <a:r>
              <a:rPr lang="sr-Latn-RS" altLang="en-US" dirty="0"/>
              <a:t> povećao </a:t>
            </a:r>
            <a:r>
              <a:rPr lang="sr-Latn-RS" altLang="en-US" dirty="0" err="1"/>
              <a:t>frekvencijski</a:t>
            </a:r>
            <a:r>
              <a:rPr lang="sr-Latn-RS" altLang="en-US" dirty="0"/>
              <a:t> opseg, filtri se modifikuju i odsecanje frekvencija se ne vrši, čime </a:t>
            </a:r>
            <a:r>
              <a:rPr lang="sr-Latn-RS" altLang="en-US" dirty="0" err="1"/>
              <a:t>frekvencijski</a:t>
            </a:r>
            <a:r>
              <a:rPr lang="sr-Latn-RS" altLang="en-US" dirty="0"/>
              <a:t> opseg veze postaje zavisan samo od dužine kabla (jer na dugačkim paricama dolazi do slabljenja </a:t>
            </a:r>
            <a:r>
              <a:rPr lang="sr-Latn-RS" altLang="en-US" dirty="0" err="1"/>
              <a:t>visokofrekvencijskih</a:t>
            </a:r>
            <a:r>
              <a:rPr lang="sr-Latn-RS" altLang="en-US" dirty="0"/>
              <a:t> signala) </a:t>
            </a:r>
          </a:p>
          <a:p>
            <a:pPr lvl="2" eaLnBrk="1" hangingPunct="1"/>
            <a:r>
              <a:rPr lang="sr-Latn-RS" altLang="en-US" dirty="0"/>
              <a:t>Ograničenje DSL tehnologije je nemogućnost instalacije na mestima koje su fizički previše udaljeni od telefonske centrale (DSL pristojne brzine se obično može ugraditi na rastojanjima do 4km) </a:t>
            </a:r>
          </a:p>
          <a:p>
            <a:pPr lvl="2" eaLnBrk="1" hangingPunct="1"/>
            <a:r>
              <a:rPr lang="sr-Latn-RS" altLang="en-US" dirty="0" smtClean="0"/>
              <a:t>Između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razdelnika </a:t>
            </a:r>
            <a:r>
              <a:rPr lang="sr-Latn-RS" altLang="en-US" dirty="0" smtClean="0"/>
              <a:t>nalazi se </a:t>
            </a:r>
            <a:r>
              <a:rPr lang="sr-Latn-RS" altLang="en-US" dirty="0"/>
              <a:t>tzv. ADSL </a:t>
            </a:r>
            <a:r>
              <a:rPr lang="sr-Latn-RS" altLang="en-US" dirty="0" smtClean="0"/>
              <a:t>modem, </a:t>
            </a:r>
            <a:r>
              <a:rPr lang="sr-Latn-RS" altLang="en-US" dirty="0"/>
              <a:t>koji je relativno kompleksan </a:t>
            </a:r>
            <a:r>
              <a:rPr lang="sr-Latn-RS" altLang="en-US" dirty="0" smtClean="0"/>
              <a:t>uredaj, </a:t>
            </a:r>
            <a:r>
              <a:rPr lang="sr-Latn-RS" altLang="en-US" dirty="0"/>
              <a:t>jer </a:t>
            </a:r>
            <a:r>
              <a:rPr lang="sr-Latn-RS" altLang="en-US" dirty="0" smtClean="0"/>
              <a:t>ima zadatak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deljenje i objedinjavanje podataka koji se </a:t>
            </a:r>
            <a:r>
              <a:rPr lang="sr-Latn-RS" altLang="en-US" dirty="0" smtClean="0"/>
              <a:t>šalju </a:t>
            </a:r>
            <a:r>
              <a:rPr lang="sr-Latn-RS" altLang="en-US" dirty="0"/>
              <a:t>na </a:t>
            </a:r>
            <a:r>
              <a:rPr lang="sr-Latn-RS" altLang="en-US" dirty="0" smtClean="0"/>
              <a:t>veliki broj </a:t>
            </a:r>
            <a:r>
              <a:rPr lang="sr-Latn-RS" altLang="en-US" dirty="0"/>
              <a:t>nezavisnih komunikacionih </a:t>
            </a:r>
            <a:r>
              <a:rPr lang="sr-Latn-RS" altLang="en-US" dirty="0" smtClean="0"/>
              <a:t>kanala</a:t>
            </a:r>
          </a:p>
          <a:p>
            <a:pPr lvl="2" eaLnBrk="1" hangingPunct="1"/>
            <a:r>
              <a:rPr lang="sr-Latn-RS" altLang="en-US" dirty="0" smtClean="0"/>
              <a:t>Sličan </a:t>
            </a:r>
            <a:r>
              <a:rPr lang="sr-Latn-RS" altLang="en-US" dirty="0"/>
              <a:t>uredaj (koji se </a:t>
            </a:r>
            <a:r>
              <a:rPr lang="sr-Latn-RS" altLang="en-US" dirty="0" smtClean="0"/>
              <a:t>naziva DSLAM</a:t>
            </a:r>
            <a:r>
              <a:rPr lang="sr-Latn-RS" altLang="en-US" dirty="0"/>
              <a:t>), instalira se na drugom kraju ž</a:t>
            </a:r>
            <a:r>
              <a:rPr lang="sr-Latn-RS" altLang="en-US" dirty="0" smtClean="0"/>
              <a:t>ice </a:t>
            </a:r>
            <a:r>
              <a:rPr lang="sr-Latn-RS" altLang="en-US" dirty="0"/>
              <a:t>(u okviru telefonske centrale</a:t>
            </a:r>
            <a:r>
              <a:rPr lang="sr-Latn-RS" altLang="en-US" dirty="0" smtClean="0"/>
              <a:t>). On </a:t>
            </a:r>
            <a:r>
              <a:rPr lang="sr-Latn-RS" altLang="en-US" dirty="0"/>
              <a:t>prihvata podatke od velikog broja korisnika, objedinjuje informacije, </a:t>
            </a:r>
            <a:r>
              <a:rPr lang="sr-Latn-RS" altLang="en-US" dirty="0" smtClean="0"/>
              <a:t>i šalje </a:t>
            </a:r>
            <a:r>
              <a:rPr lang="sr-Latn-RS" altLang="en-US" dirty="0"/>
              <a:t>ih ka ISP.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6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sr-Latn-RS" altLang="en-US" dirty="0">
                <a:solidFill>
                  <a:srgbClr val="002060"/>
                </a:solidFill>
              </a:rPr>
              <a:t>ISDN</a:t>
            </a:r>
            <a:r>
              <a:rPr lang="sr-Latn-RS" altLang="en-US" dirty="0"/>
              <a:t> - </a:t>
            </a:r>
            <a:r>
              <a:rPr lang="sr-Latn-RS" altLang="en-US" dirty="0" smtClean="0"/>
              <a:t>slično </a:t>
            </a:r>
            <a:r>
              <a:rPr lang="sr-Latn-RS" altLang="en-US" dirty="0"/>
              <a:t>DSL tehnologiji, </a:t>
            </a:r>
            <a:r>
              <a:rPr lang="sr-Latn-RS" altLang="en-US" dirty="0" smtClean="0"/>
              <a:t>ova tehnologija (Integrated </a:t>
            </a:r>
            <a:r>
              <a:rPr lang="sr-Latn-RS" altLang="en-US" dirty="0"/>
              <a:t>Services Digital </a:t>
            </a:r>
            <a:r>
              <a:rPr lang="sr-Latn-RS" altLang="en-US" dirty="0" smtClean="0"/>
              <a:t>Network) uvodi </a:t>
            </a:r>
            <a:r>
              <a:rPr lang="sr-Latn-RS" altLang="en-US" dirty="0"/>
              <a:t>direktne digitalne veze zasnovane na ž</a:t>
            </a:r>
            <a:r>
              <a:rPr lang="sr-Latn-RS" altLang="en-US" dirty="0" smtClean="0"/>
              <a:t>icama </a:t>
            </a:r>
            <a:r>
              <a:rPr lang="sr-Latn-RS" altLang="en-US" dirty="0"/>
              <a:t>javne telefonije </a:t>
            </a:r>
            <a:r>
              <a:rPr lang="sr-Latn-RS" altLang="en-US" dirty="0" smtClean="0"/>
              <a:t>kojima se </a:t>
            </a:r>
            <a:r>
              <a:rPr lang="sr-Latn-RS" altLang="en-US" dirty="0"/>
              <a:t>istovremeno prenosi glasovni signal i digitalni podaci (na zasebnim kanalima)</a:t>
            </a:r>
          </a:p>
          <a:p>
            <a:pPr marL="857250" lvl="1" indent="-457200" eaLnBrk="1" hangingPunct="1"/>
            <a:r>
              <a:rPr lang="sr-Latn-RS" altLang="en-US" dirty="0" smtClean="0"/>
              <a:t>Korisnicima je omogućeno </a:t>
            </a:r>
            <a:r>
              <a:rPr lang="sr-Latn-RS" altLang="en-US" dirty="0"/>
              <a:t>da istovremeno razgovaraju </a:t>
            </a:r>
            <a:r>
              <a:rPr lang="sr-Latn-RS" altLang="en-US" dirty="0" smtClean="0"/>
              <a:t>telefonom i </a:t>
            </a:r>
            <a:r>
              <a:rPr lang="sr-Latn-RS" altLang="en-US" dirty="0"/>
              <a:t>koriste </a:t>
            </a:r>
            <a:r>
              <a:rPr lang="sr-Latn-RS" altLang="en-US" dirty="0" smtClean="0"/>
              <a:t>mrežu </a:t>
            </a:r>
          </a:p>
          <a:p>
            <a:pPr marL="857250" lvl="1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DSL, ISDN zahteva uspostavljanje </a:t>
            </a:r>
            <a:r>
              <a:rPr lang="sr-Latn-RS" altLang="en-US" dirty="0" smtClean="0"/>
              <a:t>veze pozivom broja, </a:t>
            </a:r>
            <a:r>
              <a:rPr lang="sr-Latn-RS" altLang="en-US" dirty="0"/>
              <a:t>tako da spada u grupu dial up </a:t>
            </a:r>
            <a:r>
              <a:rPr lang="sr-Latn-RS" altLang="en-US" dirty="0" smtClean="0"/>
              <a:t>pristupa </a:t>
            </a:r>
          </a:p>
          <a:p>
            <a:pPr marL="857250" lvl="1" indent="-457200" eaLnBrk="1" hangingPunct="1"/>
            <a:r>
              <a:rPr lang="sr-Latn-RS" altLang="en-US" dirty="0" smtClean="0"/>
              <a:t>Brzina prenosa podataka </a:t>
            </a:r>
            <a:r>
              <a:rPr lang="sr-Latn-RS" altLang="en-US" dirty="0"/>
              <a:t>je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128Kbps </a:t>
            </a:r>
          </a:p>
          <a:p>
            <a:pPr marL="857250" lvl="1" indent="-457200" eaLnBrk="1" hangingPunct="1"/>
            <a:r>
              <a:rPr lang="sr-Latn-RS" altLang="en-US" dirty="0" smtClean="0"/>
              <a:t>ISDN </a:t>
            </a:r>
            <a:r>
              <a:rPr lang="sr-Latn-RS" altLang="en-US" dirty="0"/>
              <a:t>je danas u velikoj meri potisnut </a:t>
            </a:r>
            <a:r>
              <a:rPr lang="sr-Latn-RS" altLang="en-US" dirty="0" smtClean="0"/>
              <a:t>od strane </a:t>
            </a:r>
            <a:r>
              <a:rPr lang="sr-Latn-RS" altLang="en-US" dirty="0"/>
              <a:t>DSL </a:t>
            </a:r>
            <a:r>
              <a:rPr lang="sr-Latn-RS" altLang="en-US" dirty="0" smtClean="0"/>
              <a:t>tehnologije, </a:t>
            </a:r>
            <a:r>
              <a:rPr lang="sr-Latn-RS" altLang="en-US" dirty="0"/>
              <a:t>jer zahteva kompleksnije promene u </a:t>
            </a:r>
            <a:r>
              <a:rPr lang="sr-Latn-RS" altLang="en-US" dirty="0" smtClean="0"/>
              <a:t>postojećoj telefonskoj infrastrukturi</a:t>
            </a:r>
            <a:r>
              <a:rPr lang="sr-Latn-RS" altLang="en-US" dirty="0"/>
              <a:t>, a ne donosi </a:t>
            </a:r>
            <a:r>
              <a:rPr lang="sr-Latn-RS" altLang="en-US" dirty="0" smtClean="0"/>
              <a:t>značajno povećanje </a:t>
            </a:r>
            <a:r>
              <a:rPr lang="sr-Latn-RS" altLang="en-US" dirty="0"/>
              <a:t>brzine </a:t>
            </a:r>
            <a:r>
              <a:rPr lang="sr-Latn-RS" altLang="en-US" dirty="0" smtClean="0"/>
              <a:t>prenosa podataka </a:t>
            </a:r>
            <a:r>
              <a:rPr lang="sr-Latn-RS" altLang="en-US" dirty="0"/>
              <a:t>u odnosu na dial </a:t>
            </a:r>
            <a:r>
              <a:rPr lang="sr-Latn-RS" altLang="en-US" dirty="0" smtClean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2232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(7)</a:t>
            </a:r>
            <a:endParaRPr lang="en-US" altLang="en-US" b="1" dirty="0" smtClean="0"/>
          </a:p>
        </p:txBody>
      </p:sp>
      <p:pic>
        <p:nvPicPr>
          <p:cNvPr id="5" name="Picture 2" descr="Ð¡ÑÐ¾Ð´Ð½Ð° ÑÐ»Ð¸ÐºÐ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7" t="4408" b="4853"/>
          <a:stretch/>
        </p:blipFill>
        <p:spPr bwMode="auto">
          <a:xfrm>
            <a:off x="4183008" y="2348880"/>
            <a:ext cx="4960991" cy="435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4320479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sr-Latn-RS" altLang="en-US" dirty="0" smtClean="0">
                <a:solidFill>
                  <a:srgbClr val="002060"/>
                </a:solidFill>
              </a:rPr>
              <a:t>HFC</a:t>
            </a:r>
            <a:r>
              <a:rPr lang="sr-Latn-RS" altLang="en-US" dirty="0" smtClean="0"/>
              <a:t>* </a:t>
            </a:r>
            <a:r>
              <a:rPr lang="sr-Latn-RS" altLang="en-US" dirty="0"/>
              <a:t>-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ko-kablovske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(Hybrid </a:t>
            </a:r>
            <a:r>
              <a:rPr lang="sr-Latn-RS" altLang="en-US" dirty="0"/>
              <a:t>fibre-coaxial</a:t>
            </a:r>
            <a:r>
              <a:rPr lang="sr-Latn-RS" altLang="en-US" dirty="0" smtClean="0"/>
              <a:t>)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se zasnivaju </a:t>
            </a:r>
            <a:r>
              <a:rPr lang="sr-Latn-RS" altLang="en-US" dirty="0"/>
              <a:t>na kombinovanom prenosu podataka kroz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ka </a:t>
            </a:r>
            <a:r>
              <a:rPr lang="sr-Latn-RS" altLang="en-US" dirty="0"/>
              <a:t>vlakna i </a:t>
            </a:r>
            <a:r>
              <a:rPr lang="sr-Latn-RS" altLang="en-US" dirty="0" smtClean="0"/>
              <a:t>koaksijalne kablove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služe </a:t>
            </a:r>
            <a:r>
              <a:rPr lang="sr-Latn-RS" altLang="en-US" dirty="0"/>
              <a:t>za istovremeni prenos televizijskog signala</a:t>
            </a:r>
            <a:r>
              <a:rPr lang="sr-Latn-RS" altLang="en-US" dirty="0" smtClean="0"/>
              <a:t>, radio </a:t>
            </a:r>
            <a:r>
              <a:rPr lang="sr-Latn-RS" altLang="en-US" dirty="0"/>
              <a:t>signala, i digitalnih </a:t>
            </a:r>
            <a:r>
              <a:rPr lang="sr-Latn-RS" altLang="en-US" dirty="0" smtClean="0"/>
              <a:t>podataka</a:t>
            </a:r>
          </a:p>
        </p:txBody>
      </p:sp>
    </p:spTree>
    <p:extLst>
      <p:ext uri="{BB962C8B-B14F-4D97-AF65-F5344CB8AC3E}">
        <p14:creationId xmlns:p14="http://schemas.microsoft.com/office/powerpoint/2010/main" val="33961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Princip </a:t>
            </a:r>
            <a:r>
              <a:rPr lang="sr-Latn-RS" altLang="en-US" dirty="0"/>
              <a:t>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/>
              <a:t>Ruter u centrali ISP se povezuje optičkim kablovima sa čvorovima, koji su dalje povezani sa korisnicima korišćenjem </a:t>
            </a:r>
            <a:r>
              <a:rPr lang="sr-Latn-RS" altLang="en-US" dirty="0" err="1"/>
              <a:t>koaksijalnih</a:t>
            </a:r>
            <a:r>
              <a:rPr lang="sr-Latn-RS" altLang="en-US" dirty="0"/>
              <a:t> kablova (obično već postojećih kablova kablovske televizije) </a:t>
            </a:r>
          </a:p>
          <a:p>
            <a:pPr marL="1257300" lvl="2" indent="-457200" eaLnBrk="1" hangingPunct="1"/>
            <a:r>
              <a:rPr lang="sr-Latn-RS" altLang="en-US" dirty="0"/>
              <a:t>Signal iz </a:t>
            </a:r>
            <a:r>
              <a:rPr lang="sr-Latn-RS" altLang="en-US" dirty="0" err="1"/>
              <a:t>koaksijalnih</a:t>
            </a:r>
            <a:r>
              <a:rPr lang="sr-Latn-RS" altLang="en-US" dirty="0"/>
              <a:t> kablova se zatim razdeljuje na radio i TV signal i na digitalne podatke </a:t>
            </a:r>
          </a:p>
          <a:p>
            <a:pPr marL="1257300" lvl="2" indent="-457200" eaLnBrk="1" hangingPunct="1"/>
            <a:r>
              <a:rPr lang="sr-Latn-RS" altLang="en-US" dirty="0"/>
              <a:t>Veza sa računarom se ostvaruje preko tzv. kablovskog modema </a:t>
            </a:r>
          </a:p>
          <a:p>
            <a:pPr marL="1257300" lvl="2" indent="-457200" eaLnBrk="1" hangingPunct="1"/>
            <a:r>
              <a:rPr lang="sr-Latn-RS" altLang="en-US" dirty="0"/>
              <a:t>Na jedan čvor se obično povezuje oko 500 korisnika</a:t>
            </a:r>
          </a:p>
          <a:p>
            <a:pPr marL="1257300" lvl="2" indent="-457200" eaLnBrk="1" hangingPunct="1"/>
            <a:r>
              <a:rPr lang="sr-Latn-RS" altLang="en-US" dirty="0"/>
              <a:t>Signal u kablovima se obično prostire radio talasima frekvencije između 5MHz i 1GHz </a:t>
            </a:r>
          </a:p>
          <a:p>
            <a:pPr marL="1257300" lvl="2" indent="-457200" eaLnBrk="1" hangingPunct="1"/>
            <a:r>
              <a:rPr lang="sr-Latn-RS" altLang="en-US" dirty="0"/>
              <a:t>Obično se početni pojas širine nekoliko desetina MHz koristi za odlazni saobraćaj, a ostatak </a:t>
            </a:r>
            <a:r>
              <a:rPr lang="sr-Latn-RS" altLang="en-US" dirty="0" err="1"/>
              <a:t>frekvencijskog</a:t>
            </a:r>
            <a:r>
              <a:rPr lang="sr-Latn-RS" altLang="en-US" dirty="0"/>
              <a:t> pojasa se koristi za dolazni saobraćaj</a:t>
            </a:r>
          </a:p>
          <a:p>
            <a:pPr marL="1257300" lvl="2" indent="-457200" eaLnBrk="1" hangingPunct="1"/>
            <a:r>
              <a:rPr lang="sr-Latn-RS" altLang="en-US" dirty="0" smtClean="0"/>
              <a:t>Slično </a:t>
            </a:r>
            <a:r>
              <a:rPr lang="sr-Latn-RS" altLang="en-US" dirty="0"/>
              <a:t>kao kod DSL,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FDM, </a:t>
            </a:r>
            <a:r>
              <a:rPr lang="sr-Latn-RS" altLang="en-US" dirty="0" smtClean="0"/>
              <a:t>frekvencijski opseg </a:t>
            </a:r>
            <a:r>
              <a:rPr lang="sr-Latn-RS" altLang="en-US" dirty="0"/>
              <a:t>se deli na pojaseve koji se alociraju za prenos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vrsta signala </a:t>
            </a:r>
            <a:r>
              <a:rPr lang="sr-Latn-RS" altLang="en-US" dirty="0"/>
              <a:t>i </a:t>
            </a:r>
            <a:r>
              <a:rPr lang="sr-Latn-RS" altLang="en-US" dirty="0" smtClean="0"/>
              <a:t>podataka</a:t>
            </a:r>
          </a:p>
        </p:txBody>
      </p:sp>
    </p:spTree>
    <p:extLst>
      <p:ext uri="{BB962C8B-B14F-4D97-AF65-F5344CB8AC3E}">
        <p14:creationId xmlns:p14="http://schemas.microsoft.com/office/powerpoint/2010/main" val="25626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(9)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Princip </a:t>
            </a:r>
            <a:r>
              <a:rPr lang="sr-Latn-RS" altLang="en-US" dirty="0"/>
              <a:t>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 smtClean="0"/>
              <a:t>Svi </a:t>
            </a:r>
            <a:r>
              <a:rPr lang="sr-Latn-RS" altLang="en-US" dirty="0"/>
              <a:t>korisnici </a:t>
            </a:r>
            <a:r>
              <a:rPr lang="sr-Latn-RS" altLang="en-US" dirty="0" smtClean="0"/>
              <a:t>povezani na </a:t>
            </a:r>
            <a:r>
              <a:rPr lang="sr-Latn-RS" altLang="en-US" dirty="0"/>
              <a:t>lokalni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dele komunikacioni kanal i svi dolazni paketi bivaju </a:t>
            </a:r>
            <a:r>
              <a:rPr lang="sr-Latn-RS" altLang="en-US" dirty="0" smtClean="0"/>
              <a:t>istovremeno dostavljeni svim kablovskim modemima koji su priključeni </a:t>
            </a:r>
            <a:r>
              <a:rPr lang="sr-Latn-RS" altLang="en-US" dirty="0"/>
              <a:t>na isti </a:t>
            </a:r>
            <a:r>
              <a:rPr lang="sr-Latn-RS" altLang="en-US" dirty="0" smtClean="0"/>
              <a:t>čvor</a:t>
            </a:r>
          </a:p>
          <a:p>
            <a:pPr marL="1257300" lvl="2" indent="-457200" eaLnBrk="1" hangingPunct="1"/>
            <a:r>
              <a:rPr lang="sr-Latn-RS" altLang="en-US" dirty="0" smtClean="0"/>
              <a:t>Zbog ovoga, brzina prenosa može da varira u zavisnosti od aktivnosti korisnika priključenih na lokalni čvor</a:t>
            </a:r>
          </a:p>
          <a:p>
            <a:pPr marL="1257300" lvl="2" indent="-457200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dolaznog </a:t>
            </a:r>
            <a:r>
              <a:rPr lang="sr-Latn-RS" altLang="en-US" dirty="0" smtClean="0"/>
              <a:t>saobraćaja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da ide </a:t>
            </a:r>
            <a:r>
              <a:rPr lang="sr-Latn-RS" altLang="en-US" dirty="0"/>
              <a:t>i do 60Mbps, a odlaznog 2Mbps (pod pretpostavkom da lokalni </a:t>
            </a:r>
            <a:r>
              <a:rPr lang="sr-Latn-RS" altLang="en-US" dirty="0" smtClean="0"/>
              <a:t>čvor nije opterećen)</a:t>
            </a:r>
            <a:endParaRPr lang="sr-Latn-RS" altLang="en-US" dirty="0"/>
          </a:p>
          <a:p>
            <a:pPr marL="1257300" lvl="2" indent="-457200" eaLnBrk="1" hangingPunct="1"/>
            <a:endParaRPr lang="sr-Latn-RS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" b="3025"/>
          <a:stretch/>
        </p:blipFill>
        <p:spPr bwMode="auto">
          <a:xfrm>
            <a:off x="5775378" y="4077073"/>
            <a:ext cx="3333126" cy="267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8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(10)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mobilne telefonije 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Razvoj </a:t>
            </a:r>
            <a:r>
              <a:rPr lang="sr-Latn-RS" altLang="en-US" dirty="0"/>
              <a:t>mobilne telefonije </a:t>
            </a:r>
            <a:r>
              <a:rPr lang="sr-Latn-RS" altLang="en-US" dirty="0" smtClean="0"/>
              <a:t>karakteri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se generacijama.</a:t>
            </a:r>
          </a:p>
          <a:p>
            <a:pPr marL="857250" lvl="1" indent="-457200" eaLnBrk="1" hangingPunct="1"/>
            <a:r>
              <a:rPr lang="sr-Latn-RS" altLang="en-US" dirty="0"/>
              <a:t>U prvoj generaciji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en </a:t>
            </a:r>
            <a:r>
              <a:rPr lang="sr-Latn-RS" altLang="en-US" dirty="0"/>
              <a:t>je analogni prenos </a:t>
            </a:r>
            <a:r>
              <a:rPr lang="sr-Latn-RS" altLang="en-US" dirty="0" smtClean="0"/>
              <a:t>glasa, u </a:t>
            </a:r>
            <a:r>
              <a:rPr lang="sr-Latn-RS" altLang="en-US" dirty="0"/>
              <a:t>drugoj </a:t>
            </a:r>
            <a:r>
              <a:rPr lang="sr-Latn-RS" altLang="en-US" dirty="0" smtClean="0"/>
              <a:t>generaciji digitalni prenos </a:t>
            </a:r>
            <a:r>
              <a:rPr lang="sr-Latn-RS" altLang="en-US" dirty="0"/>
              <a:t>glasa, dok se u okviru </a:t>
            </a:r>
            <a:r>
              <a:rPr lang="sr-Latn-RS" altLang="en-US" dirty="0" smtClean="0"/>
              <a:t>treće </a:t>
            </a:r>
            <a:r>
              <a:rPr lang="sr-Latn-RS" altLang="en-US" dirty="0"/>
              <a:t>generacije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digitalni </a:t>
            </a:r>
            <a:r>
              <a:rPr lang="sr-Latn-RS" altLang="en-US" dirty="0" smtClean="0"/>
              <a:t>prenos glasa </a:t>
            </a:r>
            <a:r>
              <a:rPr lang="sr-Latn-RS" altLang="en-US" dirty="0"/>
              <a:t>i podataka, a u četvrtoj generaciji </a:t>
            </a:r>
            <a:r>
              <a:rPr lang="sr-Latn-RS" altLang="en-US" dirty="0" smtClean="0"/>
              <a:t>je omogućen prenos veoma velikih </a:t>
            </a:r>
            <a:r>
              <a:rPr lang="sr-Latn-RS" altLang="en-US" dirty="0"/>
              <a:t>količina podataka sa znatno većim brzinama i minimalnim kašnjenjem 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Tehnologije </a:t>
            </a:r>
            <a:r>
              <a:rPr lang="sr-Latn-RS" altLang="en-US" dirty="0"/>
              <a:t>pristupa internetu koje koriste </a:t>
            </a:r>
            <a:r>
              <a:rPr lang="sr-Latn-RS" altLang="en-US" dirty="0" smtClean="0"/>
              <a:t>postojeće mreže </a:t>
            </a:r>
            <a:r>
              <a:rPr lang="sr-Latn-RS" altLang="en-US" dirty="0"/>
              <a:t>mobilne telefonije u novije vreme postaju sve naprednije i sve </a:t>
            </a:r>
            <a:r>
              <a:rPr lang="sr-Latn-RS" altLang="en-US" dirty="0" smtClean="0"/>
              <a:t>šire korišćene</a:t>
            </a:r>
          </a:p>
          <a:p>
            <a:pPr marL="857250" lvl="1" indent="-457200" eaLnBrk="1" hangingPunct="1"/>
            <a:r>
              <a:rPr lang="sr-Latn-RS" altLang="en-US" dirty="0" smtClean="0"/>
              <a:t>U okviru četvrte generacije se koristi tehnologija </a:t>
            </a:r>
            <a:r>
              <a:rPr lang="en-US" altLang="en-US" dirty="0"/>
              <a:t>Long Term Evolution</a:t>
            </a:r>
            <a:r>
              <a:rPr lang="en-US" altLang="en-US" dirty="0" smtClean="0"/>
              <a:t>(LTE)</a:t>
            </a:r>
            <a:r>
              <a:rPr lang="sr-Latn-RS" altLang="en-US" dirty="0" smtClean="0"/>
              <a:t>, sa </a:t>
            </a:r>
            <a:r>
              <a:rPr lang="vi-VN" altLang="en-US" dirty="0"/>
              <a:t> </a:t>
            </a:r>
            <a:r>
              <a:rPr lang="vi-VN" altLang="en-US" dirty="0" smtClean="0"/>
              <a:t>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preuzimanja sadržaja do </a:t>
            </a:r>
            <a:r>
              <a:rPr lang="vi-VN" altLang="en-US" dirty="0" smtClean="0"/>
              <a:t>105 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 i 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postavljanja sadržaja do 30 </a:t>
            </a:r>
            <a:r>
              <a:rPr lang="vi-VN" altLang="en-US" dirty="0" smtClean="0"/>
              <a:t>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</a:t>
            </a:r>
            <a:r>
              <a:rPr lang="sr-Latn-RS" altLang="en-US" dirty="0" smtClean="0"/>
              <a:t>, koja omogućuje g</a:t>
            </a:r>
            <a:r>
              <a:rPr lang="vi-VN" altLang="en-US" dirty="0" smtClean="0"/>
              <a:t>ledanje </a:t>
            </a:r>
            <a:r>
              <a:rPr lang="vi-VN" altLang="en-US" dirty="0"/>
              <a:t>odabranih sadržaja u visokoj definiciji (HD i 4K), uključujući i digitalni TV program</a:t>
            </a:r>
            <a:r>
              <a:rPr lang="vi-VN" altLang="en-US" dirty="0" smtClean="0"/>
              <a:t>,</a:t>
            </a:r>
            <a:r>
              <a:rPr lang="sr-Latn-RS" altLang="en-US" dirty="0" smtClean="0"/>
              <a:t> te b</a:t>
            </a:r>
            <a:r>
              <a:rPr lang="vi-VN" altLang="en-US" dirty="0" smtClean="0"/>
              <a:t>olji </a:t>
            </a:r>
            <a:r>
              <a:rPr lang="vi-VN" altLang="en-US" dirty="0"/>
              <a:t>kvalitet video servisa (live </a:t>
            </a:r>
            <a:r>
              <a:rPr lang="vi-VN" altLang="en-US" dirty="0" smtClean="0"/>
              <a:t>st</a:t>
            </a:r>
            <a:r>
              <a:rPr lang="sr-Latn-RS" altLang="en-US" dirty="0" smtClean="0"/>
              <a:t>ream</a:t>
            </a:r>
            <a:r>
              <a:rPr lang="vi-VN" altLang="en-US" dirty="0" smtClean="0"/>
              <a:t>ing</a:t>
            </a:r>
            <a:r>
              <a:rPr lang="vi-VN" altLang="en-US" dirty="0"/>
              <a:t>, </a:t>
            </a:r>
            <a:r>
              <a:rPr lang="vi-VN" altLang="en-US" dirty="0" smtClean="0"/>
              <a:t>on</a:t>
            </a:r>
            <a:r>
              <a:rPr lang="sr-Latn-RS" altLang="en-US" dirty="0"/>
              <a:t>-</a:t>
            </a:r>
            <a:r>
              <a:rPr lang="vi-VN" altLang="en-US" dirty="0" smtClean="0"/>
              <a:t>line </a:t>
            </a:r>
            <a:r>
              <a:rPr lang="vi-VN" altLang="en-US" dirty="0"/>
              <a:t>igrice itd</a:t>
            </a:r>
            <a:r>
              <a:rPr lang="vi-VN" altLang="en-US" dirty="0" smtClean="0"/>
              <a:t>.)</a:t>
            </a:r>
            <a:r>
              <a:rPr lang="sr-Latn-R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6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(11)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Tehnologija koje se u okviru treće generacije najviše koristi je High Speed Packet Access (HSPA)</a:t>
            </a:r>
          </a:p>
          <a:p>
            <a:pPr marL="1257300" lvl="2" indent="-457200" eaLnBrk="1" hangingPunct="1"/>
            <a:r>
              <a:rPr lang="sr-Latn-RS" altLang="en-US" dirty="0"/>
              <a:t>Omogućava brzine prenosa i do 14Mbps u dolaznom i 6Mbps u odlaznom saobraćaju.</a:t>
            </a:r>
          </a:p>
          <a:p>
            <a:pPr marL="1257300" lvl="2" indent="-457200" eaLnBrk="1" hangingPunct="1"/>
            <a:r>
              <a:rPr lang="sr-Latn-RS" altLang="en-US" dirty="0"/>
              <a:t>HSPA je unapredenje je Wideband Code Division Multiple Access    (W-CDMA) tehnologije</a:t>
            </a:r>
          </a:p>
          <a:p>
            <a:pPr marL="857250" lvl="1" indent="-457200" eaLnBrk="1" hangingPunct="1"/>
            <a:r>
              <a:rPr lang="sr-Latn-RS" altLang="en-US" dirty="0"/>
              <a:t>Još starija General Packet Radio Service (GPRS) tehnologija je omogućavala brzine od 56 do 114Kbps i korišćena je za prenos podataka u okviru druge generacije (tzv. 2.5G)</a:t>
            </a:r>
          </a:p>
        </p:txBody>
      </p:sp>
    </p:spTree>
    <p:extLst>
      <p:ext uri="{BB962C8B-B14F-4D97-AF65-F5344CB8AC3E}">
        <p14:creationId xmlns:p14="http://schemas.microsoft.com/office/powerpoint/2010/main" val="1396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Internet servisi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r>
              <a:rPr lang="sr-Latn-RS" altLang="en-US" dirty="0"/>
              <a:t>Broj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servisa koje nudi Internet vremenom raste. Osnovni </a:t>
            </a:r>
            <a:r>
              <a:rPr lang="sr-Latn-RS" altLang="en-US" dirty="0" smtClean="0"/>
              <a:t>servisi prisutni 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iz doba ARPANET-a su elektronska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</a:t>
            </a:r>
            <a:r>
              <a:rPr lang="sr-Latn-RS" altLang="en-US" dirty="0"/>
              <a:t>, diskusione grupe, </a:t>
            </a:r>
            <a:r>
              <a:rPr lang="sr-Latn-RS" altLang="en-US" dirty="0" smtClean="0"/>
              <a:t>upravljanje računarima </a:t>
            </a:r>
            <a:r>
              <a:rPr lang="sr-Latn-RS" altLang="en-US" dirty="0"/>
              <a:t>na daljinu i prenos </a:t>
            </a:r>
            <a:r>
              <a:rPr lang="sr-Latn-RS" altLang="en-US" dirty="0" smtClean="0"/>
              <a:t>datoteka</a:t>
            </a:r>
          </a:p>
          <a:p>
            <a:pPr marL="400050" lvl="1" indent="0" eaLnBrk="1" hangingPunct="1">
              <a:buNone/>
            </a:pPr>
            <a:r>
              <a:rPr lang="sr-Latn-RS" altLang="en-US" dirty="0" smtClean="0"/>
              <a:t>Naravno, najpopularniji servis interneta je veb i on će biti opisan nešto kasnije</a:t>
            </a:r>
          </a:p>
          <a:p>
            <a:pPr marL="400050" lvl="1" indent="0" eaLnBrk="1" hangingPunct="1">
              <a:buNone/>
            </a:pPr>
            <a:r>
              <a:rPr lang="sr-Latn-RS" altLang="en-US" dirty="0" smtClean="0"/>
              <a:t>U poslednje vreme se često događa de se „klasični“ servisi Interneta, kao i novi tipovi usluga koje se pružaju na Internetu realizuju preko veba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5912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– elektronska pošta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Elektronska po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ta </a:t>
            </a:r>
            <a:r>
              <a:rPr lang="sr-Latn-RS" altLang="en-US" dirty="0" smtClean="0"/>
              <a:t>(e-mail) - </a:t>
            </a:r>
            <a:r>
              <a:rPr lang="sr-Latn-RS" altLang="en-US" dirty="0"/>
              <a:t>predstavlja jedan </a:t>
            </a:r>
            <a:r>
              <a:rPr lang="sr-Latn-RS" altLang="en-US" dirty="0" smtClean="0"/>
              <a:t>od najstarijih </a:t>
            </a:r>
            <a:r>
              <a:rPr lang="sr-Latn-RS" altLang="en-US" dirty="0"/>
              <a:t>servisa </a:t>
            </a:r>
            <a:r>
              <a:rPr lang="sr-Latn-RS" altLang="en-US" dirty="0" smtClean="0"/>
              <a:t>Interneta </a:t>
            </a:r>
          </a:p>
          <a:p>
            <a:pPr marL="1257300" lvl="2" indent="-457200" eaLnBrk="1" hangingPunct="1"/>
            <a:r>
              <a:rPr lang="sr-Latn-RS" altLang="en-US" dirty="0" smtClean="0"/>
              <a:t>Godišnje </a:t>
            </a:r>
            <a:r>
              <a:rPr lang="sr-Latn-RS" altLang="en-US" dirty="0"/>
              <a:t>se razmeni </a:t>
            </a:r>
            <a:r>
              <a:rPr lang="sr-Latn-RS" altLang="en-US" dirty="0" smtClean="0"/>
              <a:t>više milijardi poruka </a:t>
            </a:r>
          </a:p>
          <a:p>
            <a:pPr marL="1257300" lvl="2" indent="-457200" eaLnBrk="1" hangingPunct="1"/>
            <a:r>
              <a:rPr lang="sr-Latn-RS" altLang="en-US" dirty="0" smtClean="0"/>
              <a:t>Funkcioniše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svaki korisnik </a:t>
            </a:r>
            <a:r>
              <a:rPr lang="sr-Latn-RS" altLang="en-US" dirty="0" smtClean="0"/>
              <a:t>poseduje svoje </a:t>
            </a:r>
            <a:r>
              <a:rPr lang="sr-Latn-RS" altLang="en-US" dirty="0"/>
              <a:t>„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</a:t>
            </a:r>
            <a:r>
              <a:rPr lang="sr-Latn-RS" altLang="en-US" dirty="0"/>
              <a:t>” </a:t>
            </a:r>
            <a:r>
              <a:rPr lang="sr-Latn-RS" altLang="en-US" dirty="0" smtClean="0"/>
              <a:t>(mailbox</a:t>
            </a:r>
            <a:r>
              <a:rPr lang="sr-Latn-RS" altLang="en-US" dirty="0"/>
              <a:t>) na nekom serveru.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Sanduče jedinstveno identifikuje </a:t>
            </a:r>
            <a:r>
              <a:rPr lang="sr-Latn-RS" altLang="en-US" dirty="0"/>
              <a:t>elektronska adresa koja obavezno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znak @ </a:t>
            </a:r>
            <a:r>
              <a:rPr lang="sr-Latn-RS" altLang="en-US" dirty="0" smtClean="0"/>
              <a:t>koji </a:t>
            </a:r>
            <a:r>
              <a:rPr lang="sr-Latn-RS" altLang="en-US" dirty="0"/>
              <a:t>razdvaja ime korisnika, od domena servera </a:t>
            </a:r>
            <a:r>
              <a:rPr lang="sr-Latn-RS" altLang="en-US" dirty="0" smtClean="0"/>
              <a:t>elektronske pošte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Sandučići </a:t>
            </a:r>
            <a:r>
              <a:rPr lang="sr-Latn-RS" altLang="en-US" dirty="0"/>
              <a:t>se nalaze na serverima </a:t>
            </a:r>
            <a:r>
              <a:rPr lang="sr-Latn-RS" altLang="en-US" dirty="0" smtClean="0"/>
              <a:t>na Internetu </a:t>
            </a:r>
            <a:r>
              <a:rPr lang="sr-Latn-RS" altLang="en-US" dirty="0"/>
              <a:t>i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ih obezbeduju kompanije, univerziteti i </a:t>
            </a:r>
            <a:r>
              <a:rPr lang="sr-Latn-RS" altLang="en-US" dirty="0" smtClean="0"/>
              <a:t>dobavlja</a:t>
            </a:r>
            <a:r>
              <a:rPr lang="sr-Latn-RS" altLang="en-US" dirty="0"/>
              <a:t>č</a:t>
            </a:r>
            <a:r>
              <a:rPr lang="sr-Latn-RS" altLang="en-US" dirty="0" smtClean="0"/>
              <a:t>i </a:t>
            </a:r>
            <a:r>
              <a:rPr lang="sr-Latn-RS" altLang="en-US" dirty="0"/>
              <a:t>Interneta</a:t>
            </a:r>
            <a:r>
              <a:rPr lang="sr-Latn-RS" altLang="en-US" dirty="0" smtClean="0"/>
              <a:t>, ali </a:t>
            </a:r>
            <a:r>
              <a:rPr lang="sr-Latn-RS" altLang="en-US" dirty="0"/>
              <a:t>takode postoje i javni, besplatni serveri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Poruke </a:t>
            </a:r>
            <a:r>
              <a:rPr lang="sr-Latn-RS" altLang="en-US" dirty="0" smtClean="0"/>
              <a:t>se šalju </a:t>
            </a:r>
            <a:r>
              <a:rPr lang="sr-Latn-RS" altLang="en-US" dirty="0"/>
              <a:t>su u tekstualnom formatu (bilo </a:t>
            </a:r>
            <a:r>
              <a:rPr lang="sr-Latn-RS" altLang="en-US" dirty="0" smtClean="0"/>
              <a:t>kao čisti tekst, bilo kao hipertekst označen </a:t>
            </a:r>
            <a:r>
              <a:rPr lang="sr-Latn-RS" altLang="en-US" dirty="0"/>
              <a:t>jezikom HTML), ali mogu da obuhvate </a:t>
            </a:r>
            <a:r>
              <a:rPr lang="sr-Latn-RS" altLang="en-US" dirty="0" smtClean="0"/>
              <a:t>i priloge </a:t>
            </a:r>
            <a:r>
              <a:rPr lang="sr-Latn-RS" altLang="en-US" dirty="0"/>
              <a:t>u proizvoljnom </a:t>
            </a:r>
            <a:r>
              <a:rPr lang="sr-Latn-RS" altLang="en-US" dirty="0" smtClean="0"/>
              <a:t>formatu </a:t>
            </a:r>
          </a:p>
        </p:txBody>
      </p:sp>
    </p:spTree>
    <p:extLst>
      <p:ext uri="{BB962C8B-B14F-4D97-AF65-F5344CB8AC3E}">
        <p14:creationId xmlns:p14="http://schemas.microsoft.com/office/powerpoint/2010/main" val="36805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Internet</a:t>
            </a:r>
            <a:r>
              <a:rPr lang="en-US" altLang="en-US" dirty="0"/>
              <a:t> je </a:t>
            </a:r>
            <a:r>
              <a:rPr lang="en-US" altLang="en-US" dirty="0" err="1" smtClean="0"/>
              <a:t>najve</a:t>
            </a:r>
            <a:r>
              <a:rPr lang="sr-Latn-RS" altLang="en-US" dirty="0"/>
              <a:t>ć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najzna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ajnija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dan</a:t>
            </a:r>
            <a:r>
              <a:rPr lang="sr-Latn-RS" altLang="en-US" dirty="0" smtClean="0"/>
              <a:t>aš</a:t>
            </a:r>
            <a:r>
              <a:rPr lang="en-US" altLang="en-US" dirty="0" err="1" smtClean="0"/>
              <a:t>njice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Ona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veliki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broj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š</a:t>
            </a:r>
            <a:r>
              <a:rPr lang="en-US" altLang="en-US" dirty="0" err="1" smtClean="0"/>
              <a:t>irom</a:t>
            </a:r>
            <a:r>
              <a:rPr lang="en-US" altLang="en-US" dirty="0" smtClean="0"/>
              <a:t> </a:t>
            </a:r>
            <a:r>
              <a:rPr lang="en-US" altLang="en-US" dirty="0" err="1"/>
              <a:t>cele</a:t>
            </a:r>
            <a:r>
              <a:rPr lang="en-US" altLang="en-US" dirty="0"/>
              <a:t> </a:t>
            </a:r>
            <a:r>
              <a:rPr lang="en-US" altLang="en-US" dirty="0" err="1" smtClean="0"/>
              <a:t>planete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 </a:t>
            </a:r>
            <a:r>
              <a:rPr lang="en-US" altLang="en-US" dirty="0" err="1"/>
              <a:t>obzirom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to da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veoma</a:t>
            </a:r>
            <a:r>
              <a:rPr lang="en-US" altLang="en-US" dirty="0" smtClean="0"/>
              <a:t> </a:t>
            </a:r>
            <a:r>
              <a:rPr lang="en-US" altLang="en-US" dirty="0" err="1"/>
              <a:t>kompleksan</a:t>
            </a:r>
            <a:r>
              <a:rPr lang="en-US" altLang="en-US" dirty="0"/>
              <a:t>, </a:t>
            </a:r>
            <a:r>
              <a:rPr lang="en-US" altLang="en-US" dirty="0" err="1" smtClean="0"/>
              <a:t>te</a:t>
            </a:r>
            <a:r>
              <a:rPr lang="sr-Latn-RS" altLang="en-US" dirty="0"/>
              <a:t>š</a:t>
            </a:r>
            <a:r>
              <a:rPr lang="en-US" altLang="en-US" dirty="0" err="1" smtClean="0"/>
              <a:t>ko</a:t>
            </a:r>
            <a:r>
              <a:rPr lang="en-US" altLang="en-US" dirty="0" smtClean="0"/>
              <a:t> </a:t>
            </a:r>
            <a:r>
              <a:rPr lang="en-US" altLang="en-US" dirty="0"/>
              <a:t>je </a:t>
            </a:r>
            <a:r>
              <a:rPr lang="en-US" altLang="en-US" dirty="0" err="1"/>
              <a:t>definisati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/>
              <a:t>jednom</a:t>
            </a:r>
            <a:r>
              <a:rPr lang="en-US" altLang="en-US" dirty="0"/>
              <a:t> </a:t>
            </a:r>
            <a:r>
              <a:rPr lang="en-US" altLang="en-US" dirty="0" smtClean="0"/>
              <a:t>re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enicom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Dve</a:t>
            </a:r>
            <a:r>
              <a:rPr lang="en-US" altLang="en-US" dirty="0" smtClean="0"/>
              <a:t> </a:t>
            </a:r>
            <a:r>
              <a:rPr lang="en-US" altLang="en-US" dirty="0" err="1"/>
              <a:t>grupe</a:t>
            </a:r>
            <a:r>
              <a:rPr lang="en-US" altLang="en-US" dirty="0"/>
              <a:t> </a:t>
            </a:r>
            <a:r>
              <a:rPr lang="en-US" altLang="en-US" dirty="0" err="1" smtClean="0"/>
              <a:t>opisa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Interneta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mogu</a:t>
            </a:r>
            <a:r>
              <a:rPr lang="en-US" altLang="en-US" dirty="0"/>
              <a:t> </a:t>
            </a:r>
            <a:r>
              <a:rPr lang="en-US" altLang="en-US" dirty="0" err="1"/>
              <a:t>sresti</a:t>
            </a:r>
            <a:r>
              <a:rPr lang="en-US" altLang="en-US" dirty="0"/>
              <a:t> u </a:t>
            </a:r>
            <a:r>
              <a:rPr lang="en-US" altLang="en-US" dirty="0" err="1"/>
              <a:t>literaturi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strukturni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opisi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funkcionalni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opisi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2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" b="10036"/>
          <a:stretch/>
        </p:blipFill>
        <p:spPr bwMode="auto">
          <a:xfrm>
            <a:off x="3347864" y="3902289"/>
            <a:ext cx="5796136" cy="295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16105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2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Uz </a:t>
            </a:r>
            <a:r>
              <a:rPr lang="sr-Latn-RS" altLang="en-US" dirty="0"/>
              <a:t>svaku poruku,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navođenje </a:t>
            </a:r>
            <a:r>
              <a:rPr lang="sr-Latn-RS" altLang="en-US" dirty="0"/>
              <a:t>teme </a:t>
            </a:r>
            <a:r>
              <a:rPr lang="sr-Latn-RS" altLang="en-US" dirty="0" smtClean="0"/>
              <a:t>poruke i elektronske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/>
            <a:r>
              <a:rPr lang="sr-Latn-RS" altLang="en-US" dirty="0"/>
              <a:t>Slanje i primanje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korisnik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obavlja preko klijenta instaliranog </a:t>
            </a:r>
            <a:r>
              <a:rPr lang="sr-Latn-RS" altLang="en-US" dirty="0" smtClean="0"/>
              <a:t>na svom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</a:t>
            </a:r>
          </a:p>
          <a:p>
            <a:pPr marL="1257300" lvl="2" indent="-457200" eaLnBrk="1" hangingPunct="1"/>
            <a:r>
              <a:rPr lang="sr-Latn-RS" altLang="en-US" dirty="0" smtClean="0"/>
              <a:t>Najpoznatiji </a:t>
            </a:r>
            <a:r>
              <a:rPr lang="sr-Latn-RS" altLang="en-US" dirty="0"/>
              <a:t>klijenti za elektronsku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danas su </a:t>
            </a:r>
            <a:r>
              <a:rPr lang="sr-Latn-RS" altLang="en-US" dirty="0" smtClean="0"/>
              <a:t>Microsoft Office </a:t>
            </a:r>
            <a:r>
              <a:rPr lang="sr-Latn-RS" altLang="en-US" dirty="0"/>
              <a:t>Outlook, Microsoft Outlook Express, Apple Mail, Mozilla Thunderbird</a:t>
            </a:r>
            <a:r>
              <a:rPr lang="sr-Latn-RS" altLang="en-US" dirty="0" smtClean="0"/>
              <a:t>, Lotus </a:t>
            </a:r>
            <a:r>
              <a:rPr lang="sr-Latn-RS" altLang="en-US" dirty="0"/>
              <a:t>Notes, Eudora, mapine, elm, . . </a:t>
            </a:r>
            <a:r>
              <a:rPr lang="sr-Latn-R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2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16105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3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Značajan obim elektronske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se odvija preko javnih servisa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vezanih </a:t>
            </a:r>
            <a:r>
              <a:rPr lang="sr-Latn-RS" altLang="en-US" dirty="0" smtClean="0"/>
              <a:t>za veb, bez korišćenja </a:t>
            </a:r>
            <a:r>
              <a:rPr lang="sr-Latn-RS" altLang="en-US" dirty="0"/>
              <a:t>posebnog klijenta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se </a:t>
            </a:r>
            <a:r>
              <a:rPr lang="sr-Latn-RS" altLang="en-US" dirty="0" smtClean="0"/>
              <a:t>rad obavlja pomoću veb aplikacija </a:t>
            </a:r>
          </a:p>
          <a:p>
            <a:pPr marL="1257300" lvl="2" indent="-457200" eaLnBrk="1" hangingPunct="1"/>
            <a:r>
              <a:rPr lang="sr-Latn-RS" altLang="en-US" dirty="0" smtClean="0"/>
              <a:t>Servisi ovog tipa su </a:t>
            </a:r>
            <a:r>
              <a:rPr lang="sr-Latn-RS" altLang="en-US" dirty="0"/>
              <a:t>Yahoo! Mail, Microsoft Hotmail, Google Gmail, itd</a:t>
            </a:r>
            <a:r>
              <a:rPr lang="sr-Latn-RS" altLang="en-US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7"/>
          <a:stretch/>
        </p:blipFill>
        <p:spPr bwMode="auto">
          <a:xfrm>
            <a:off x="1906319" y="3140968"/>
            <a:ext cx="7274193" cy="37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5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U slanje jedne elektronske poruke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su </a:t>
            </a:r>
            <a:r>
              <a:rPr lang="sr-Latn-RS" altLang="en-US" dirty="0" smtClean="0"/>
              <a:t>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ena četiri računara </a:t>
            </a:r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Dva </a:t>
            </a:r>
            <a:r>
              <a:rPr lang="sr-Latn-RS" altLang="en-US" dirty="0"/>
              <a:t>pristupa organizovanju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/>
              <a:t>poruke se podrazumevano odmah trajno prenose sa servera </a:t>
            </a:r>
            <a:r>
              <a:rPr lang="sr-Latn-RS" altLang="en-US" dirty="0" smtClean="0"/>
              <a:t>primaoca na </a:t>
            </a:r>
            <a:r>
              <a:rPr lang="sr-Latn-RS" altLang="en-US" dirty="0"/>
              <a:t>njegov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</a:t>
            </a:r>
            <a:r>
              <a:rPr lang="sr-Latn-RS" altLang="en-US" dirty="0"/>
              <a:t>, </a:t>
            </a:r>
            <a:r>
              <a:rPr lang="sr-Latn-RS" altLang="en-US" dirty="0" smtClean="0"/>
              <a:t>brišu </a:t>
            </a:r>
            <a:r>
              <a:rPr lang="sr-Latn-RS" altLang="en-US" dirty="0"/>
              <a:t>se sa servera i organizuju na tom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podrazumevano poruke sve vreme stoje na serveru i tamo se organizuju</a:t>
            </a:r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b="6214"/>
          <a:stretch/>
        </p:blipFill>
        <p:spPr bwMode="auto">
          <a:xfrm>
            <a:off x="794990" y="2204864"/>
            <a:ext cx="788146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4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88113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– elektronska pošta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sr-Latn-RS" altLang="en-US" sz="3200" dirty="0">
                <a:solidFill>
                  <a:schemeClr val="hlink"/>
                </a:solidFill>
              </a:rPr>
              <a:t>5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Za slanje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koristi se protokol SMTP</a:t>
            </a:r>
          </a:p>
          <a:p>
            <a:pPr marL="857250" lvl="1" indent="-457200" eaLnBrk="1" hangingPunct="1"/>
            <a:r>
              <a:rPr lang="sr-Latn-RS" altLang="en-US" dirty="0"/>
              <a:t>Za primanje elektronske poste koriste se protokoli:</a:t>
            </a:r>
          </a:p>
          <a:p>
            <a:pPr marL="857250" lvl="1" indent="-457200" eaLnBrk="1" hangingPunct="1"/>
            <a:r>
              <a:rPr lang="sr-Latn-RS" altLang="en-US" dirty="0"/>
              <a:t>POP3</a:t>
            </a:r>
          </a:p>
          <a:p>
            <a:pPr marL="1257300" lvl="2" indent="-457200" eaLnBrk="1" hangingPunct="1"/>
            <a:r>
              <a:rPr lang="sr-Latn-RS" altLang="en-US" dirty="0"/>
              <a:t>primer prvog pristupa organizovanju elektronske </a:t>
            </a:r>
            <a:r>
              <a:rPr lang="sr-Latn-RS" altLang="en-US" dirty="0" smtClean="0"/>
              <a:t>pošte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poruke se mogu ostaviti i na serveru ali ć</a:t>
            </a:r>
            <a:r>
              <a:rPr lang="sr-Latn-RS" altLang="en-US" dirty="0" smtClean="0"/>
              <a:t>e </a:t>
            </a:r>
            <a:r>
              <a:rPr lang="sr-Latn-RS" altLang="en-US" dirty="0"/>
              <a:t>se onda na drugom </a:t>
            </a:r>
            <a:r>
              <a:rPr lang="sr-Latn-RS" altLang="en-US" dirty="0" smtClean="0"/>
              <a:t>računaru i 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itane </a:t>
            </a:r>
            <a:r>
              <a:rPr lang="sr-Latn-RS" altLang="en-US" dirty="0"/>
              <a:t>poruke prikazati kao nove</a:t>
            </a:r>
          </a:p>
          <a:p>
            <a:pPr marL="1257300" lvl="2" indent="-457200" eaLnBrk="1" hangingPunct="1"/>
            <a:r>
              <a:rPr lang="sr-Latn-RS" altLang="en-US" dirty="0" smtClean="0"/>
              <a:t>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pravljenje samo lokalnih foldera i markera za sortiranje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IMAP</a:t>
            </a:r>
          </a:p>
          <a:p>
            <a:pPr marL="1257300" lvl="2" indent="-457200" eaLnBrk="1" hangingPunct="1"/>
            <a:r>
              <a:rPr lang="sr-Latn-RS" altLang="en-US" dirty="0"/>
              <a:t>primer drugog pristupa organizovanju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folderi za sortiranje poruka se prave na serveru i </a:t>
            </a:r>
            <a:r>
              <a:rPr lang="sr-Latn-RS" altLang="en-US" dirty="0" smtClean="0"/>
              <a:t>bi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isto vidljivi sa </a:t>
            </a:r>
            <a:r>
              <a:rPr lang="sr-Latn-RS" altLang="en-US" dirty="0" smtClean="0"/>
              <a:t>bilo kog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sa koga se </a:t>
            </a:r>
            <a:r>
              <a:rPr lang="sr-Latn-RS" altLang="en-US" dirty="0" smtClean="0"/>
              <a:t>povežemo na server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jednom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itana </a:t>
            </a:r>
            <a:r>
              <a:rPr lang="sr-Latn-RS" altLang="en-US" dirty="0"/>
              <a:t>poruka se prikazuje kao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itana </a:t>
            </a:r>
            <a:r>
              <a:rPr lang="sr-Latn-RS" altLang="en-US" dirty="0"/>
              <a:t>i na </a:t>
            </a:r>
            <a:r>
              <a:rPr lang="sr-Latn-RS" altLang="en-US" dirty="0" smtClean="0"/>
              <a:t>drugim uređajima</a:t>
            </a:r>
          </a:p>
          <a:p>
            <a:pPr marL="857250" lvl="1" indent="-457200" eaLnBrk="1" hangingPunct="1"/>
            <a:r>
              <a:rPr lang="sr-Latn-RS" altLang="en-US" dirty="0" smtClean="0"/>
              <a:t>Protokoli aplikativnog sloja SMTP</a:t>
            </a:r>
            <a:r>
              <a:rPr lang="sr-Latn-RS" altLang="en-US" dirty="0"/>
              <a:t>, POP3 i </a:t>
            </a:r>
            <a:r>
              <a:rPr lang="sr-Latn-RS" altLang="en-US" dirty="0" smtClean="0"/>
              <a:t>IMAP </a:t>
            </a:r>
            <a:r>
              <a:rPr lang="sr-Latn-RS" altLang="en-US" dirty="0"/>
              <a:t>koriste TCP protokol na transportnom nivou</a:t>
            </a:r>
          </a:p>
          <a:p>
            <a:pPr marL="857250" lvl="1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4120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diskusione grupe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Diskusione grupe </a:t>
            </a:r>
            <a:r>
              <a:rPr lang="sr-Latn-RS" altLang="en-US" dirty="0" smtClean="0"/>
              <a:t>(usenet) - predstavljaju distribuirani Internet </a:t>
            </a:r>
            <a:r>
              <a:rPr lang="sr-Latn-RS" altLang="en-US" dirty="0"/>
              <a:t>sistem za diskusije koji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1980. godine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Korisnici mogu </a:t>
            </a:r>
            <a:r>
              <a:rPr lang="sr-Latn-RS" altLang="en-US" dirty="0"/>
              <a:t>da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i š</a:t>
            </a:r>
            <a:r>
              <a:rPr lang="sr-Latn-RS" altLang="en-US" dirty="0" smtClean="0"/>
              <a:t>alju </a:t>
            </a:r>
            <a:r>
              <a:rPr lang="sr-Latn-RS" altLang="en-US" dirty="0"/>
              <a:t>javne </a:t>
            </a:r>
            <a:r>
              <a:rPr lang="sr-Latn-RS" altLang="en-US" dirty="0" smtClean="0"/>
              <a:t>poruke</a:t>
            </a:r>
          </a:p>
          <a:p>
            <a:pPr marL="1257300" lvl="2" indent="-457200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taju </a:t>
            </a:r>
            <a:r>
              <a:rPr lang="sr-Latn-RS" altLang="en-US" dirty="0"/>
              <a:t>na </a:t>
            </a:r>
            <a:r>
              <a:rPr lang="sr-Latn-RS" altLang="en-US" dirty="0" smtClean="0"/>
              <a:t>specijalizovane servere (news </a:t>
            </a:r>
            <a:r>
              <a:rPr lang="sr-Latn-RS" altLang="en-US" dirty="0"/>
              <a:t>server). Diskusije su podeljene u grupe </a:t>
            </a:r>
            <a:r>
              <a:rPr lang="sr-Latn-RS" altLang="en-US" dirty="0" smtClean="0"/>
              <a:t>(newsgroups) po određenim </a:t>
            </a:r>
            <a:r>
              <a:rPr lang="sr-Latn-RS" altLang="en-US" dirty="0"/>
              <a:t>temama, </a:t>
            </a:r>
            <a:r>
              <a:rPr lang="sr-Latn-RS" altLang="en-US" dirty="0" smtClean="0"/>
              <a:t>koje se </a:t>
            </a:r>
            <a:r>
              <a:rPr lang="sr-Latn-RS" altLang="en-US" dirty="0"/>
              <a:t>imenuju </a:t>
            </a:r>
            <a:r>
              <a:rPr lang="sr-Latn-RS" altLang="en-US" dirty="0" smtClean="0"/>
              <a:t>hijerarhijski </a:t>
            </a:r>
          </a:p>
          <a:p>
            <a:pPr marL="1714500" lvl="3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</a:t>
            </a:r>
            <a:r>
              <a:rPr lang="sr-Latn-RS" altLang="en-US" dirty="0" smtClean="0"/>
              <a:t>, sci.math 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grupu za diskusije na temu </a:t>
            </a:r>
            <a:r>
              <a:rPr lang="sr-Latn-RS" altLang="en-US" dirty="0" smtClean="0"/>
              <a:t>matemati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nauke</a:t>
            </a:r>
          </a:p>
          <a:p>
            <a:pPr marL="1257300" lvl="2" indent="-457200" eaLnBrk="1" hangingPunct="1"/>
            <a:r>
              <a:rPr lang="sr-Latn-RS" altLang="en-US" dirty="0" smtClean="0"/>
              <a:t>Pristup </a:t>
            </a:r>
            <a:r>
              <a:rPr lang="sr-Latn-RS" altLang="en-US" dirty="0"/>
              <a:t>diskusionim grupama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specijalizovanog </a:t>
            </a:r>
            <a:r>
              <a:rPr lang="sr-Latn-RS" altLang="en-US" dirty="0" smtClean="0"/>
              <a:t>softvera (newsreader</a:t>
            </a:r>
            <a:r>
              <a:rPr lang="sr-Latn-RS" altLang="en-US" dirty="0"/>
              <a:t>).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su klijenti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istovremeno i klijenti </a:t>
            </a:r>
            <a:r>
              <a:rPr lang="sr-Latn-RS" altLang="en-US" dirty="0" smtClean="0"/>
              <a:t>za korišćenje </a:t>
            </a:r>
            <a:r>
              <a:rPr lang="sr-Latn-RS" altLang="en-US" dirty="0"/>
              <a:t>diskusionih </a:t>
            </a:r>
            <a:r>
              <a:rPr lang="sr-Latn-RS" altLang="en-US" dirty="0" smtClean="0"/>
              <a:t>grupa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Iako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</a:t>
            </a:r>
            <a:r>
              <a:rPr lang="sr-Latn-RS" altLang="en-US" dirty="0" smtClean="0"/>
              <a:t>veb </a:t>
            </a:r>
            <a:r>
              <a:rPr lang="sr-Latn-RS" altLang="en-US" dirty="0"/>
              <a:t>forumi predstavljaju alternativni </a:t>
            </a:r>
            <a:r>
              <a:rPr lang="sr-Latn-RS" altLang="en-US" dirty="0" smtClean="0"/>
              <a:t>način </a:t>
            </a:r>
            <a:r>
              <a:rPr lang="sr-Latn-RS" altLang="en-US" dirty="0"/>
              <a:t>diskusija</a:t>
            </a:r>
            <a:r>
              <a:rPr lang="sr-Latn-RS" altLang="en-US" dirty="0" smtClean="0"/>
              <a:t>, diskusione </a:t>
            </a:r>
            <a:r>
              <a:rPr lang="sr-Latn-RS" altLang="en-US" dirty="0"/>
              <a:t>grupe se i dalje koriste u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ajnoj meri.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7404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udaljen pristup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Prijavljivanje na udaljene </a:t>
            </a:r>
            <a:r>
              <a:rPr lang="sr-Latn-RS" altLang="en-US" dirty="0" smtClean="0">
                <a:solidFill>
                  <a:srgbClr val="002060"/>
                </a:solidFill>
              </a:rPr>
              <a:t>ra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sr-Latn-RS" altLang="en-US" dirty="0" smtClean="0">
                <a:solidFill>
                  <a:srgbClr val="002060"/>
                </a:solidFill>
              </a:rPr>
              <a:t>unare </a:t>
            </a:r>
            <a:r>
              <a:rPr lang="sr-Latn-RS" altLang="en-US" dirty="0" smtClean="0"/>
              <a:t>(remote </a:t>
            </a:r>
            <a:r>
              <a:rPr lang="sr-Latn-RS" altLang="en-US" dirty="0"/>
              <a:t>login) </a:t>
            </a:r>
            <a:r>
              <a:rPr lang="sr-Latn-RS" altLang="en-US" dirty="0" smtClean="0"/>
              <a:t> - ovaj servis omogućava </a:t>
            </a:r>
            <a:r>
              <a:rPr lang="sr-Latn-RS" altLang="en-US" dirty="0"/>
              <a:t>korisnicima (tj. klijentima) da se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Interneta </a:t>
            </a:r>
            <a:r>
              <a:rPr lang="sr-Latn-RS" altLang="en-US" dirty="0" smtClean="0"/>
              <a:t>prijave na </a:t>
            </a:r>
            <a:r>
              <a:rPr lang="sr-Latn-RS" altLang="en-US" dirty="0"/>
              <a:t>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(server) i da nakon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nog </a:t>
            </a:r>
            <a:r>
              <a:rPr lang="sr-Latn-RS" altLang="en-US" dirty="0"/>
              <a:t>prijavljivanja rade na </a:t>
            </a:r>
            <a:r>
              <a:rPr lang="sr-Latn-RS" altLang="en-US" dirty="0" smtClean="0"/>
              <a:t>računaru, kao </a:t>
            </a:r>
            <a:r>
              <a:rPr lang="sr-Latn-RS" altLang="en-US" dirty="0"/>
              <a:t>da je u pitanju lokalni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</a:p>
          <a:p>
            <a:pPr marL="1257300" lvl="2" indent="-457200" eaLnBrk="1" hangingPunct="1"/>
            <a:r>
              <a:rPr lang="sr-Latn-RS" altLang="en-US" dirty="0"/>
              <a:t>Korisnik na 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dobija terminal </a:t>
            </a:r>
            <a:r>
              <a:rPr lang="sr-Latn-RS" altLang="en-US" dirty="0" smtClean="0"/>
              <a:t>kojim upravlja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izdajući komande</a:t>
            </a:r>
          </a:p>
          <a:p>
            <a:pPr marL="1257300" lvl="2" indent="-457200" eaLnBrk="1" hangingPunct="1"/>
            <a:r>
              <a:rPr lang="sr-Latn-RS" altLang="en-US" dirty="0" smtClean="0"/>
              <a:t>Udaljeni računar </a:t>
            </a:r>
            <a:r>
              <a:rPr lang="sr-Latn-RS" altLang="en-US" dirty="0"/>
              <a:t>prima komande i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ih </a:t>
            </a:r>
            <a:r>
              <a:rPr lang="sr-Latn-RS" altLang="en-US" dirty="0" smtClean="0"/>
              <a:t>korišćenjem svojih </a:t>
            </a:r>
            <a:r>
              <a:rPr lang="sr-Latn-RS" altLang="en-US" dirty="0"/>
              <a:t>resursa, a rezultate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nazad klijentu koji ih korisniku prikazuje </a:t>
            </a:r>
            <a:r>
              <a:rPr lang="sr-Latn-RS" altLang="en-US" dirty="0" smtClean="0"/>
              <a:t>u okviru terminala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Prijavljivanje na 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preko Telnet protokola </a:t>
            </a:r>
            <a:r>
              <a:rPr lang="sr-Latn-RS" altLang="en-US" dirty="0" smtClean="0"/>
              <a:t>i SSH </a:t>
            </a:r>
            <a:r>
              <a:rPr lang="sr-Latn-RS" altLang="en-US" dirty="0"/>
              <a:t>protokola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Telnet aplikacije ne vrše enkripciju </a:t>
            </a:r>
            <a:r>
              <a:rPr lang="sr-Latn-RS" altLang="en-US" dirty="0"/>
              <a:t>podataka prilikom slanja tako da imaju problem sa </a:t>
            </a:r>
            <a:r>
              <a:rPr lang="sr-Latn-RS" altLang="en-US" dirty="0" smtClean="0"/>
              <a:t>stanovi</a:t>
            </a:r>
            <a:r>
              <a:rPr lang="sr-Latn-RS" altLang="en-US" dirty="0"/>
              <a:t>š</a:t>
            </a:r>
            <a:r>
              <a:rPr lang="sr-Latn-RS" altLang="en-US" dirty="0" smtClean="0"/>
              <a:t>ta bezbednosti i </a:t>
            </a:r>
            <a:r>
              <a:rPr lang="sr-Latn-RS" altLang="en-US" dirty="0"/>
              <a:t>sve manje se </a:t>
            </a:r>
            <a:r>
              <a:rPr lang="sr-Latn-RS" altLang="en-US" dirty="0" smtClean="0"/>
              <a:t>koriste </a:t>
            </a:r>
          </a:p>
          <a:p>
            <a:pPr marL="1257300" lvl="2" indent="-457200" eaLnBrk="1" hangingPunct="1"/>
            <a:r>
              <a:rPr lang="sr-Latn-RS" altLang="en-US" dirty="0" smtClean="0"/>
              <a:t>Sa </a:t>
            </a:r>
            <a:r>
              <a:rPr lang="sr-Latn-RS" altLang="en-US" dirty="0"/>
              <a:t>druge strane, telnet klijenti se mogu </a:t>
            </a:r>
            <a:r>
              <a:rPr lang="sr-Latn-RS" altLang="en-US" dirty="0" smtClean="0"/>
              <a:t>koristiti i </a:t>
            </a:r>
            <a:r>
              <a:rPr lang="sr-Latn-RS" altLang="en-US" dirty="0"/>
              <a:t>nezavisno od Telnet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2526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>
                <a:solidFill>
                  <a:schemeClr val="hlink"/>
                </a:solidFill>
              </a:rPr>
              <a:t>– udaljen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pristup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Prijavljivanje na udaljene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(remote </a:t>
            </a:r>
            <a:r>
              <a:rPr lang="sr-Latn-RS" altLang="en-US" dirty="0"/>
              <a:t>login</a:t>
            </a:r>
            <a:r>
              <a:rPr lang="sr-Latn-RS" altLang="en-US" dirty="0" smtClean="0"/>
              <a:t>)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ovaj servis, klijenti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se koriste aplikacije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telnet (</a:t>
            </a:r>
            <a:r>
              <a:rPr lang="sr-Latn-RS" altLang="en-US" dirty="0" smtClean="0"/>
              <a:t>komandna aplikacija </a:t>
            </a:r>
            <a:r>
              <a:rPr lang="sr-Latn-RS" altLang="en-US" dirty="0"/>
              <a:t>koja implementira Telenet protokol), PuTTY (aplikacija </a:t>
            </a:r>
            <a:r>
              <a:rPr lang="sr-Latn-RS" altLang="en-US" dirty="0" smtClean="0"/>
              <a:t>koja implementira </a:t>
            </a:r>
            <a:r>
              <a:rPr lang="sr-Latn-RS" altLang="en-US" dirty="0"/>
              <a:t>i Telnet i SSH protokol), OpenSSH, SSH Secure Shell </a:t>
            </a:r>
            <a:r>
              <a:rPr lang="sr-Latn-RS" altLang="en-US" dirty="0" smtClean="0"/>
              <a:t>Client (</a:t>
            </a:r>
            <a:r>
              <a:rPr lang="sr-Latn-RS" altLang="en-US" dirty="0"/>
              <a:t>aplikacije koje implementiraju SSH protokol)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26710"/>
            <a:ext cx="4536504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0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>
                <a:solidFill>
                  <a:schemeClr val="hlink"/>
                </a:solidFill>
              </a:rPr>
              <a:t>– udaljen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pristup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Prijavljivanje na udaljene </a:t>
            </a:r>
            <a:r>
              <a:rPr lang="sr-Latn-RS" altLang="en-US" dirty="0" smtClean="0"/>
              <a:t>računare</a:t>
            </a:r>
          </a:p>
          <a:p>
            <a:pPr marL="1257300" lvl="2" indent="-457200" eaLnBrk="1" hangingPunct="1"/>
            <a:r>
              <a:rPr lang="sr-Latn-RS" altLang="en-US" dirty="0" smtClean="0"/>
              <a:t>Omogućen je i udaljen pristup u kome je korisniku na raspolaganju kompletan GUI udaljenog računara (</a:t>
            </a:r>
            <a:r>
              <a:rPr lang="sr-Latn-RS" altLang="en-US" dirty="0" err="1" smtClean="0"/>
              <a:t>remote</a:t>
            </a:r>
            <a:r>
              <a:rPr lang="sr-Latn-RS" altLang="en-US" dirty="0" smtClean="0"/>
              <a:t> desktop).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68" y="2699918"/>
            <a:ext cx="7392144" cy="415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6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prenos datoteka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r>
              <a:rPr lang="en-US" altLang="en-US" dirty="0" smtClean="0"/>
              <a:t>- </a:t>
            </a:r>
            <a:r>
              <a:rPr lang="sr-Latn-RS" altLang="en-US" dirty="0" smtClean="0"/>
              <a:t>predstavlja </a:t>
            </a:r>
            <a:r>
              <a:rPr lang="sr-Latn-RS" altLang="en-US" dirty="0"/>
              <a:t>jedan </a:t>
            </a:r>
            <a:r>
              <a:rPr lang="sr-Latn-RS" altLang="en-US" dirty="0" smtClean="0"/>
              <a:t>od klasičnih </a:t>
            </a:r>
            <a:r>
              <a:rPr lang="sr-Latn-RS" altLang="en-US" dirty="0"/>
              <a:t>servisa Interneta 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ranih 1970-tih. Prenos datoteka </a:t>
            </a:r>
            <a:r>
              <a:rPr lang="sr-Latn-RS" altLang="en-US" dirty="0" smtClean="0"/>
              <a:t>se vrši </a:t>
            </a:r>
            <a:r>
              <a:rPr lang="sr-Latn-RS" altLang="en-US" dirty="0"/>
              <a:t>izmedu klijentskog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serverskog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u oba smera (mogu </a:t>
            </a:r>
            <a:r>
              <a:rPr lang="sr-Latn-RS" altLang="en-US" dirty="0" smtClean="0"/>
              <a:t>se preuzimati </a:t>
            </a:r>
            <a:r>
              <a:rPr lang="sr-Latn-RS" altLang="en-US" dirty="0"/>
              <a:t>i postavljati datoteke na server)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Ovaj servis </a:t>
            </a:r>
            <a:r>
              <a:rPr lang="sr-Latn-RS" altLang="en-US" dirty="0" smtClean="0"/>
              <a:t>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koristi za </a:t>
            </a:r>
            <a:r>
              <a:rPr lang="sr-Latn-RS" altLang="en-US" dirty="0"/>
              <a:t>postavljanje datoteka na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servere kao i za preuzimanje velikih </a:t>
            </a:r>
            <a:r>
              <a:rPr lang="sr-Latn-RS" altLang="en-US" dirty="0" smtClean="0"/>
              <a:t>binarnih datoteka </a:t>
            </a:r>
          </a:p>
          <a:p>
            <a:pPr marL="1257300" lvl="2" indent="-457200" eaLnBrk="1" hangingPunct="1"/>
            <a:r>
              <a:rPr lang="sr-Latn-RS" altLang="en-US" dirty="0" smtClean="0"/>
              <a:t>Serveri koji čuvaju </a:t>
            </a:r>
            <a:r>
              <a:rPr lang="sr-Latn-RS" altLang="en-US" dirty="0"/>
              <a:t>kolekcije datoteka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identifikuju adresom koja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inje </a:t>
            </a:r>
            <a:r>
              <a:rPr lang="sr-Latn-RS" altLang="en-US" dirty="0"/>
              <a:t>sa </a:t>
            </a:r>
            <a:r>
              <a:rPr lang="sr-Latn-RS" altLang="en-US" dirty="0" smtClean="0"/>
              <a:t>ftp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prenos datoteka koristi se FTP </a:t>
            </a:r>
            <a:r>
              <a:rPr lang="sr-Latn-RS" altLang="en-US" dirty="0" smtClean="0"/>
              <a:t>protokol, kao i </a:t>
            </a:r>
            <a:r>
              <a:rPr lang="sr-Latn-RS" altLang="en-US" dirty="0"/>
              <a:t>SCP i SFTP protokoli bazirani na SSH koji nude enkripciju pri </a:t>
            </a:r>
            <a:r>
              <a:rPr lang="sr-Latn-RS" altLang="en-US" dirty="0" smtClean="0"/>
              <a:t>prenosu datoteka.</a:t>
            </a:r>
          </a:p>
        </p:txBody>
      </p:sp>
    </p:spTree>
    <p:extLst>
      <p:ext uri="{BB962C8B-B14F-4D97-AF65-F5344CB8AC3E}">
        <p14:creationId xmlns:p14="http://schemas.microsoft.com/office/powerpoint/2010/main" val="2497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</a:t>
            </a:r>
            <a:r>
              <a:rPr lang="sr-Latn-RS" altLang="en-US" sz="3200" dirty="0">
                <a:solidFill>
                  <a:schemeClr val="hlink"/>
                </a:solidFill>
              </a:rPr>
              <a:t>– prenos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datoteka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ijenti najčešće se koriste aplikacije kao što su ftp (komandna aplikacija koja implementira ftp protokol</a:t>
            </a:r>
            <a:r>
              <a:rPr lang="sr-Latn-RS" altLang="en-US" dirty="0"/>
              <a:t>), scp (komandni program koji kopira datoteke uz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enkripcije</a:t>
            </a:r>
            <a:r>
              <a:rPr lang="sr-Latn-RS" altLang="en-US" dirty="0" smtClean="0"/>
              <a:t>), </a:t>
            </a:r>
            <a:r>
              <a:rPr lang="sr-Latn-RS" altLang="en-US" dirty="0"/>
              <a:t>veb </a:t>
            </a:r>
            <a:r>
              <a:rPr lang="sr-Latn-RS" altLang="en-US" dirty="0" smtClean="0"/>
              <a:t>pregledači, </a:t>
            </a:r>
            <a:r>
              <a:rPr lang="sr-Latn-RS" altLang="en-US" dirty="0"/>
              <a:t>klijenti </a:t>
            </a:r>
            <a:r>
              <a:rPr lang="sr-Latn-RS" altLang="en-US" dirty="0" smtClean="0"/>
              <a:t>poput GnuFTP</a:t>
            </a:r>
            <a:r>
              <a:rPr lang="sr-Latn-RS" altLang="en-US" dirty="0"/>
              <a:t>, Windows Commander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3055635"/>
            <a:ext cx="4392487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17" y="3055635"/>
            <a:ext cx="3612151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Strukturni 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strukturnog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hardverskih</a:t>
            </a:r>
            <a:r>
              <a:rPr lang="en-US" altLang="en-US" dirty="0"/>
              <a:t>, </a:t>
            </a:r>
            <a:r>
              <a:rPr lang="en-US" altLang="en-US" dirty="0" err="1" smtClean="0"/>
              <a:t>komunikacionih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softverskih</a:t>
            </a:r>
            <a:r>
              <a:rPr lang="en-US" altLang="en-US" dirty="0"/>
              <a:t> </a:t>
            </a:r>
            <a:r>
              <a:rPr lang="en-US" altLang="en-US" dirty="0" err="1"/>
              <a:t>komponenti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 smtClean="0"/>
              <a:t>sa</a:t>
            </a:r>
            <a:r>
              <a:rPr lang="sr-Latn-RS" altLang="en-US" dirty="0"/>
              <a:t>č</a:t>
            </a:r>
            <a:r>
              <a:rPr lang="en-US" altLang="en-US" dirty="0" err="1" smtClean="0"/>
              <a:t>injavaju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 err="1"/>
              <a:t>ovog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je </a:t>
            </a:r>
            <a:r>
              <a:rPr lang="en-US" altLang="en-US" dirty="0"/>
              <a:t>WAN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koja</a:t>
            </a:r>
            <a:r>
              <a:rPr lang="en-US" altLang="en-US" dirty="0"/>
              <a:t>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mno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tvo</a:t>
            </a:r>
            <a:r>
              <a:rPr lang="en-US" altLang="en-US" dirty="0" smtClean="0"/>
              <a:t> </a:t>
            </a:r>
            <a:r>
              <a:rPr lang="en-US" altLang="en-US" dirty="0" err="1"/>
              <a:t>manjih</a:t>
            </a:r>
            <a:r>
              <a:rPr lang="en-US" altLang="en-US" dirty="0"/>
              <a:t> </a:t>
            </a:r>
            <a:r>
              <a:rPr lang="en-US" altLang="en-US" dirty="0" err="1"/>
              <a:t>privatnih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javnih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endParaRPr lang="en-US" altLang="en-US" dirty="0"/>
          </a:p>
          <a:p>
            <a:pPr eaLnBrk="1" hangingPunct="1"/>
            <a:r>
              <a:rPr lang="en-US" altLang="en-US" dirty="0"/>
              <a:t>Internet </a:t>
            </a:r>
            <a:r>
              <a:rPr lang="en-US" altLang="en-US" dirty="0" err="1" smtClean="0"/>
              <a:t>omogu</a:t>
            </a:r>
            <a:r>
              <a:rPr lang="sr-Latn-RS" altLang="en-US" dirty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drugim</a:t>
            </a:r>
            <a:r>
              <a:rPr lang="en-US" altLang="en-US" dirty="0"/>
              <a:t> </a:t>
            </a:r>
            <a:r>
              <a:rPr lang="en-US" altLang="en-US" dirty="0" err="1"/>
              <a:t>uredajima</a:t>
            </a:r>
            <a:r>
              <a:rPr lang="en-US" altLang="en-US" dirty="0"/>
              <a:t> </a:t>
            </a:r>
            <a:r>
              <a:rPr lang="en-US" altLang="en-US" dirty="0" err="1"/>
              <a:t>povezanim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ove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da me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usobno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komuniciraju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Komunikacioni</a:t>
            </a:r>
            <a:r>
              <a:rPr lang="en-US" altLang="en-US" dirty="0" smtClean="0"/>
              <a:t> </a:t>
            </a:r>
            <a:r>
              <a:rPr lang="en-US" altLang="en-US" dirty="0" err="1"/>
              <a:t>kanali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izgra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eni</a:t>
            </a:r>
            <a:r>
              <a:rPr lang="en-US" altLang="en-US" dirty="0" smtClean="0"/>
              <a:t> </a:t>
            </a:r>
            <a:r>
              <a:rPr lang="en-US" altLang="en-US" dirty="0"/>
              <a:t>od </a:t>
            </a:r>
            <a:r>
              <a:rPr lang="en-US" altLang="en-US" dirty="0" err="1" smtClean="0"/>
              <a:t>veoma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fizi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kih</a:t>
            </a:r>
            <a:r>
              <a:rPr lang="en-US" altLang="en-US" dirty="0" smtClean="0"/>
              <a:t> </a:t>
            </a:r>
            <a:r>
              <a:rPr lang="en-US" altLang="en-US" dirty="0" err="1"/>
              <a:t>komunikacionih</a:t>
            </a:r>
            <a:r>
              <a:rPr lang="en-US" altLang="en-US" dirty="0"/>
              <a:t> </a:t>
            </a:r>
            <a:r>
              <a:rPr lang="en-US" altLang="en-US" dirty="0" err="1"/>
              <a:t>tehnologija</a:t>
            </a:r>
            <a:r>
              <a:rPr lang="en-US" altLang="en-US" dirty="0"/>
              <a:t> (</a:t>
            </a:r>
            <a:r>
              <a:rPr lang="en-US" altLang="en-US" dirty="0" err="1"/>
              <a:t>raznih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en-US" altLang="en-US" dirty="0"/>
              <a:t> </a:t>
            </a:r>
            <a:r>
              <a:rPr lang="en-US" altLang="en-US" dirty="0" err="1"/>
              <a:t>kablova</a:t>
            </a:r>
            <a:r>
              <a:rPr lang="en-US" altLang="en-US" dirty="0"/>
              <a:t>, </a:t>
            </a:r>
            <a:r>
              <a:rPr lang="en-US" altLang="en-US" dirty="0" smtClean="0"/>
              <a:t>be</a:t>
            </a:r>
            <a:r>
              <a:rPr lang="sr-Latn-RS" altLang="en-US" dirty="0" smtClean="0"/>
              <a:t>žič</a:t>
            </a:r>
            <a:r>
              <a:rPr lang="en-US" altLang="en-US" dirty="0" err="1" smtClean="0"/>
              <a:t>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/>
              <a:t>, </a:t>
            </a:r>
            <a:r>
              <a:rPr lang="en-US" altLang="en-US" dirty="0" err="1"/>
              <a:t>satelitskih</a:t>
            </a:r>
            <a:r>
              <a:rPr lang="en-US" altLang="en-US" dirty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Krajnji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nazivaju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host </a:t>
            </a:r>
            <a:r>
              <a:rPr lang="en-US" altLang="en-US" dirty="0" err="1" smtClean="0">
                <a:solidFill>
                  <a:srgbClr val="00B050"/>
                </a:solidFill>
              </a:rPr>
              <a:t>ra</a:t>
            </a:r>
            <a:r>
              <a:rPr lang="sr-Latn-RS" altLang="en-US" dirty="0">
                <a:solidFill>
                  <a:srgbClr val="00B050"/>
                </a:solidFill>
              </a:rPr>
              <a:t>č</a:t>
            </a:r>
            <a:r>
              <a:rPr lang="en-US" altLang="en-US" dirty="0" err="1" smtClean="0">
                <a:solidFill>
                  <a:srgbClr val="00B050"/>
                </a:solidFill>
              </a:rPr>
              <a:t>unari</a:t>
            </a:r>
            <a:endParaRPr lang="en-US" altLang="en-US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err="1"/>
              <a:t>Izmedu</a:t>
            </a:r>
            <a:r>
              <a:rPr lang="en-US" altLang="en-US" dirty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 smtClean="0"/>
              <a:t> </a:t>
            </a:r>
            <a:r>
              <a:rPr lang="en-US" altLang="en-US" dirty="0" err="1"/>
              <a:t>postoje</a:t>
            </a:r>
            <a:r>
              <a:rPr lang="en-US" altLang="en-US" dirty="0"/>
              <a:t> </a:t>
            </a:r>
            <a:r>
              <a:rPr lang="en-US" altLang="en-US" dirty="0" smtClean="0"/>
              <a:t>obi</a:t>
            </a:r>
            <a:r>
              <a:rPr lang="sr-Latn-RS" altLang="en-US" dirty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samo</a:t>
            </a:r>
            <a:r>
              <a:rPr lang="en-US" altLang="en-US" dirty="0"/>
              <a:t> </a:t>
            </a:r>
            <a:r>
              <a:rPr lang="en-US" altLang="en-US" dirty="0" err="1"/>
              <a:t>posredne</a:t>
            </a:r>
            <a:r>
              <a:rPr lang="en-US" altLang="en-US" dirty="0"/>
              <a:t> </a:t>
            </a:r>
            <a:r>
              <a:rPr lang="en-US" altLang="en-US" dirty="0" err="1"/>
              <a:t>veze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uredaja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smtClean="0"/>
              <a:t>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nazivaju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B050"/>
                </a:solidFill>
              </a:rPr>
              <a:t>ruteri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6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- veb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Veb</a:t>
            </a:r>
            <a:r>
              <a:rPr lang="sr-Latn-RS" altLang="en-US" dirty="0"/>
              <a:t> </a:t>
            </a:r>
            <a:r>
              <a:rPr lang="sr-Latn-RS" altLang="en-US" dirty="0" smtClean="0"/>
              <a:t>(World </a:t>
            </a:r>
            <a:r>
              <a:rPr lang="sr-Latn-RS" altLang="en-US" dirty="0"/>
              <a:t>Wide Web </a:t>
            </a:r>
            <a:r>
              <a:rPr lang="sr-Latn-RS" altLang="en-US" dirty="0" smtClean="0"/>
              <a:t>- </a:t>
            </a:r>
            <a:r>
              <a:rPr lang="sr-Latn-RS" altLang="en-US" dirty="0"/>
              <a:t>WWW) </a:t>
            </a:r>
            <a:r>
              <a:rPr lang="sr-Latn-RS" altLang="en-US" dirty="0" smtClean="0"/>
              <a:t>- Internet </a:t>
            </a:r>
            <a:r>
              <a:rPr lang="sr-Latn-RS" altLang="en-US" dirty="0"/>
              <a:t>servis nastao tek ranih 1990-tih godina, medutim veoma brzo je </a:t>
            </a:r>
            <a:r>
              <a:rPr lang="sr-Latn-RS" altLang="en-US" dirty="0" smtClean="0"/>
              <a:t>postao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najznačajniji </a:t>
            </a:r>
            <a:r>
              <a:rPr lang="sr-Latn-RS" altLang="en-US" dirty="0"/>
              <a:t>Internet servis </a:t>
            </a:r>
            <a:r>
              <a:rPr lang="sr-Latn-RS" altLang="en-US" dirty="0" smtClean="0"/>
              <a:t>današnjice</a:t>
            </a:r>
          </a:p>
          <a:p>
            <a:pPr marL="1257300" lvl="2" indent="-457200" eaLnBrk="1" hangingPunct="1"/>
            <a:r>
              <a:rPr lang="sr-Latn-RS" altLang="en-US" dirty="0" smtClean="0"/>
              <a:t>To je </a:t>
            </a:r>
            <a:r>
              <a:rPr lang="sr-Latn-RS" altLang="en-US" dirty="0"/>
              <a:t>sistem medusobno povezanih dokumenata poznatih kao </a:t>
            </a:r>
            <a:r>
              <a:rPr lang="sr-Latn-RS" altLang="en-US" dirty="0" smtClean="0"/>
              <a:t>veb strane koje mogu </a:t>
            </a:r>
            <a:r>
              <a:rPr lang="sr-Latn-RS" altLang="en-US" dirty="0"/>
              <a:t>da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tekst, slike, video snimke i </a:t>
            </a:r>
            <a:r>
              <a:rPr lang="sr-Latn-RS" altLang="en-US" dirty="0" smtClean="0"/>
              <a:t>dr.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Veb </a:t>
            </a:r>
            <a:r>
              <a:rPr lang="sr-Latn-RS" altLang="en-US" dirty="0" smtClean="0"/>
              <a:t>strane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veza (linkova), tj. predstavljaju </a:t>
            </a:r>
            <a:r>
              <a:rPr lang="sr-Latn-RS" altLang="en-US" dirty="0" smtClean="0"/>
              <a:t>hipertekst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Korisnici </a:t>
            </a:r>
            <a:r>
              <a:rPr lang="sr-Latn-RS" altLang="en-US" dirty="0" smtClean="0"/>
              <a:t>aktivirajući </a:t>
            </a:r>
            <a:r>
              <a:rPr lang="sr-Latn-RS" altLang="en-US" dirty="0"/>
              <a:t>veze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jednostavnim klikom </a:t>
            </a:r>
            <a:r>
              <a:rPr lang="sr-Latn-RS" altLang="en-US" dirty="0" smtClean="0"/>
              <a:t>miša) </a:t>
            </a:r>
            <a:r>
              <a:rPr lang="sr-Latn-RS" altLang="en-US" dirty="0"/>
              <a:t>prelaze sa </a:t>
            </a:r>
            <a:r>
              <a:rPr lang="sr-Latn-RS" altLang="en-US" dirty="0" smtClean="0"/>
              <a:t>jedne stranice </a:t>
            </a:r>
            <a:r>
              <a:rPr lang="sr-Latn-RS" altLang="en-US" dirty="0"/>
              <a:t>na </a:t>
            </a:r>
            <a:r>
              <a:rPr lang="sr-Latn-RS" altLang="en-US" dirty="0" smtClean="0"/>
              <a:t>drugu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Stranice se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na specijalizovanim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serverima i na zahtev klijenata </a:t>
            </a:r>
            <a:r>
              <a:rPr lang="sr-Latn-RS" altLang="en-US" dirty="0" smtClean="0"/>
              <a:t>se prenose na klijenske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</a:t>
            </a:r>
            <a:r>
              <a:rPr lang="sr-Latn-RS" altLang="en-US" dirty="0"/>
              <a:t>gde ih specijalizovani programi </a:t>
            </a:r>
            <a:r>
              <a:rPr lang="sr-Latn-RS" altLang="en-US" dirty="0" smtClean="0"/>
              <a:t>prikazuju </a:t>
            </a:r>
          </a:p>
          <a:p>
            <a:pPr marL="1257300" lvl="2" indent="-457200" eaLnBrk="1" hangingPunct="1"/>
            <a:r>
              <a:rPr lang="sr-Latn-RS" altLang="en-US" dirty="0" smtClean="0"/>
              <a:t>Ovi programi nazivaju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veb pregleda</a:t>
            </a:r>
            <a:r>
              <a:rPr lang="sr-Latn-RS" altLang="en-US" dirty="0"/>
              <a:t>č</a:t>
            </a:r>
            <a:r>
              <a:rPr lang="sr-Latn-RS" altLang="en-US" dirty="0" smtClean="0"/>
              <a:t>i (web </a:t>
            </a:r>
            <a:r>
              <a:rPr lang="sr-Latn-RS" altLang="en-US" dirty="0"/>
              <a:t>browsers). Najpoznatiji </a:t>
            </a:r>
            <a:r>
              <a:rPr lang="sr-Latn-RS" altLang="en-US" dirty="0" smtClean="0"/>
              <a:t>pregledači danas </a:t>
            </a:r>
            <a:r>
              <a:rPr lang="sr-Latn-RS" altLang="en-US" dirty="0"/>
              <a:t>su Google </a:t>
            </a:r>
            <a:r>
              <a:rPr lang="sr-Latn-RS" altLang="en-US" dirty="0" smtClean="0"/>
              <a:t>Chrome, Microsoft Edge, Mozilla </a:t>
            </a:r>
            <a:r>
              <a:rPr lang="sr-Latn-RS" altLang="en-US" dirty="0"/>
              <a:t>Firefox, </a:t>
            </a:r>
            <a:r>
              <a:rPr lang="sr-Latn-RS" altLang="en-US" dirty="0" smtClean="0"/>
              <a:t>Safari, Opera</a:t>
            </a:r>
            <a:r>
              <a:rPr lang="sr-Latn-RS" altLang="en-US" dirty="0"/>
              <a:t>, </a:t>
            </a:r>
            <a:r>
              <a:rPr lang="sr-Latn-RS" altLang="en-US" dirty="0" smtClean="0"/>
              <a:t>Yandex, Microsoft </a:t>
            </a:r>
            <a:r>
              <a:rPr lang="sr-Latn-RS" altLang="en-US" dirty="0"/>
              <a:t>Internet Explorer, </a:t>
            </a:r>
            <a:r>
              <a:rPr lang="sr-Latn-RS" altLang="en-US" dirty="0" smtClean="0"/>
              <a:t>itd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 smtClean="0"/>
              <a:t>Dostava veb sadržaja je zasnovana na HTTP </a:t>
            </a:r>
            <a:r>
              <a:rPr lang="sr-Latn-RS" altLang="en-US" dirty="0"/>
              <a:t>protokolu </a:t>
            </a:r>
            <a:r>
              <a:rPr lang="sr-Latn-RS" altLang="en-US" dirty="0" smtClean="0"/>
              <a:t>i HTTPS protokolu (pruža </a:t>
            </a:r>
            <a:r>
              <a:rPr lang="sr-Latn-RS" altLang="en-US" dirty="0"/>
              <a:t>dodatnu sigurnost jer se </a:t>
            </a:r>
            <a:r>
              <a:rPr lang="sr-Latn-RS" altLang="en-US" dirty="0" smtClean="0"/>
              <a:t>podaci šalju </a:t>
            </a:r>
            <a:r>
              <a:rPr lang="sr-Latn-RS" altLang="en-US" dirty="0"/>
              <a:t>u </a:t>
            </a:r>
            <a:r>
              <a:rPr lang="sr-Latn-RS" altLang="en-US" dirty="0" smtClean="0"/>
              <a:t>šifrovanom </a:t>
            </a:r>
            <a:r>
              <a:rPr lang="sr-Latn-RS" altLang="en-US" dirty="0"/>
              <a:t>obliku)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05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veb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0070C0"/>
                </a:solidFill>
              </a:rPr>
              <a:t>Veb sajt </a:t>
            </a:r>
            <a:r>
              <a:rPr lang="sr-Latn-RS" altLang="en-US" dirty="0">
                <a:solidFill>
                  <a:srgbClr val="002060"/>
                </a:solidFill>
              </a:rPr>
              <a:t>(</a:t>
            </a:r>
            <a:r>
              <a:rPr lang="sr-Latn-RS" altLang="en-US" dirty="0" err="1">
                <a:solidFill>
                  <a:srgbClr val="002060"/>
                </a:solidFill>
              </a:rPr>
              <a:t>web</a:t>
            </a:r>
            <a:r>
              <a:rPr lang="sr-Latn-RS" altLang="en-US" dirty="0">
                <a:solidFill>
                  <a:srgbClr val="002060"/>
                </a:solidFill>
              </a:rPr>
              <a:t> site) je kolekcija </a:t>
            </a:r>
            <a:r>
              <a:rPr lang="sr-Latn-RS" altLang="en-US" dirty="0" smtClean="0">
                <a:solidFill>
                  <a:srgbClr val="002060"/>
                </a:solidFill>
              </a:rPr>
              <a:t>veb stranica </a:t>
            </a:r>
            <a:r>
              <a:rPr lang="sr-Latn-RS" altLang="en-US" dirty="0">
                <a:solidFill>
                  <a:srgbClr val="002060"/>
                </a:solidFill>
              </a:rPr>
              <a:t>povezanog </a:t>
            </a:r>
            <a:r>
              <a:rPr lang="sr-Latn-RS" altLang="en-US" dirty="0" smtClean="0">
                <a:solidFill>
                  <a:srgbClr val="002060"/>
                </a:solidFill>
              </a:rPr>
              <a:t>sadr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aja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Veb stranicama </a:t>
            </a:r>
            <a:r>
              <a:rPr lang="sr-Latn-RS" altLang="en-US" dirty="0">
                <a:solidFill>
                  <a:srgbClr val="002060"/>
                </a:solidFill>
              </a:rPr>
              <a:t>su </a:t>
            </a:r>
            <a:r>
              <a:rPr lang="sr-Latn-RS" altLang="en-US" dirty="0" smtClean="0">
                <a:solidFill>
                  <a:srgbClr val="002060"/>
                </a:solidFill>
              </a:rPr>
              <a:t>pridru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ene </a:t>
            </a:r>
            <a:r>
              <a:rPr lang="sr-Latn-RS" altLang="en-US" dirty="0">
                <a:solidFill>
                  <a:srgbClr val="002060"/>
                </a:solidFill>
              </a:rPr>
              <a:t>URI adrese (</a:t>
            </a:r>
            <a:r>
              <a:rPr lang="sr-Latn-RS" altLang="en-US" dirty="0" err="1">
                <a:solidFill>
                  <a:srgbClr val="002060"/>
                </a:solidFill>
              </a:rPr>
              <a:t>Uniform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err="1">
                <a:solidFill>
                  <a:srgbClr val="002060"/>
                </a:solidFill>
              </a:rPr>
              <a:t>Resource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err="1" smtClean="0">
                <a:solidFill>
                  <a:srgbClr val="002060"/>
                </a:solidFill>
              </a:rPr>
              <a:t>Identifier</a:t>
            </a:r>
            <a:r>
              <a:rPr lang="sr-Latn-RS" altLang="en-US" dirty="0">
                <a:solidFill>
                  <a:srgbClr val="002060"/>
                </a:solidFill>
              </a:rPr>
              <a:t>)</a:t>
            </a:r>
          </a:p>
          <a:p>
            <a:pPr marL="1257300" lvl="2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URI adresa: oznaka protokola + ime domena ili IP adresa servera </a:t>
            </a:r>
            <a:r>
              <a:rPr lang="sr-Latn-RS" altLang="en-US" dirty="0" smtClean="0">
                <a:solidFill>
                  <a:srgbClr val="002060"/>
                </a:solidFill>
              </a:rPr>
              <a:t>+ putanja </a:t>
            </a:r>
            <a:r>
              <a:rPr lang="sr-Latn-RS" altLang="en-US" dirty="0">
                <a:solidFill>
                  <a:srgbClr val="002060"/>
                </a:solidFill>
              </a:rPr>
              <a:t>do resursa na internetu</a:t>
            </a:r>
          </a:p>
          <a:p>
            <a:pPr marL="1257300" lvl="2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Primer: </a:t>
            </a:r>
            <a:r>
              <a:rPr lang="sr-Latn-RS" altLang="en-US" u="sng" dirty="0" smtClean="0">
                <a:solidFill>
                  <a:srgbClr val="0070C0"/>
                </a:solidFill>
                <a:hlinkClick r:id="rId3"/>
              </a:rPr>
              <a:t>http</a:t>
            </a:r>
            <a:r>
              <a:rPr lang="sr-Latn-RS" altLang="en-US" u="sng" dirty="0">
                <a:solidFill>
                  <a:srgbClr val="0070C0"/>
                </a:solidFill>
                <a:hlinkClick r:id="rId3"/>
              </a:rPr>
              <a:t>://</a:t>
            </a:r>
            <a:r>
              <a:rPr lang="sr-Latn-RS" altLang="en-US" u="sng" dirty="0" smtClean="0">
                <a:solidFill>
                  <a:srgbClr val="0070C0"/>
                </a:solidFill>
                <a:hlinkClick r:id="rId3"/>
              </a:rPr>
              <a:t>www.server.com/data/grafik.pdf</a:t>
            </a:r>
            <a:endParaRPr lang="sr-Latn-RS" altLang="en-US" u="sng" dirty="0" smtClean="0">
              <a:solidFill>
                <a:srgbClr val="0070C0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Kratak opis istorijskog razvoja veba:</a:t>
            </a:r>
          </a:p>
          <a:p>
            <a:pPr marL="1257300" lvl="2" indent="-457200" eaLnBrk="1" hangingPunct="1"/>
            <a:r>
              <a:rPr lang="sr-Latn-RS" altLang="en-US" dirty="0"/>
              <a:t>Koncipiran 1980-tih u </a:t>
            </a:r>
            <a:r>
              <a:rPr lang="sr-Latn-RS" altLang="en-US" dirty="0" smtClean="0"/>
              <a:t>istraživačkom </a:t>
            </a:r>
            <a:r>
              <a:rPr lang="sr-Latn-RS" altLang="en-US" dirty="0"/>
              <a:t>centru </a:t>
            </a:r>
            <a:r>
              <a:rPr lang="sr-Latn-RS" altLang="en-US" dirty="0" smtClean="0"/>
              <a:t>CERN (Tim </a:t>
            </a:r>
            <a:r>
              <a:rPr lang="sr-Latn-RS" altLang="en-US" dirty="0" err="1" smtClean="0"/>
              <a:t>Berners</a:t>
            </a:r>
            <a:r>
              <a:rPr lang="sr-Latn-RS" altLang="en-US" dirty="0" smtClean="0"/>
              <a:t>-Li)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1990. razvijen prototip klijentskog i serverskog softvera i </a:t>
            </a:r>
            <a:r>
              <a:rPr lang="sr-Latn-RS" altLang="en-US" dirty="0" smtClean="0"/>
              <a:t>definisana prva </a:t>
            </a:r>
            <a:r>
              <a:rPr lang="sr-Latn-RS" altLang="en-US" dirty="0"/>
              <a:t>verzija HTTP protokola</a:t>
            </a:r>
          </a:p>
          <a:p>
            <a:pPr marL="1257300" lvl="2" indent="-457200" eaLnBrk="1" hangingPunct="1"/>
            <a:r>
              <a:rPr lang="sr-Latn-RS" altLang="en-US" dirty="0" err="1"/>
              <a:t>Mosaic</a:t>
            </a:r>
            <a:r>
              <a:rPr lang="sr-Latn-RS" altLang="en-US" dirty="0"/>
              <a:t> </a:t>
            </a:r>
            <a:r>
              <a:rPr lang="sr-Latn-RS" altLang="en-US" dirty="0" smtClean="0"/>
              <a:t>- </a:t>
            </a:r>
            <a:r>
              <a:rPr lang="sr-Latn-RS" altLang="en-US" dirty="0"/>
              <a:t>prvi </a:t>
            </a:r>
            <a:r>
              <a:rPr lang="sr-Latn-RS" altLang="en-US" dirty="0" smtClean="0"/>
              <a:t>veb pregledač 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Tokom 1990-tih rat </a:t>
            </a:r>
            <a:r>
              <a:rPr lang="sr-Latn-RS" altLang="en-US" dirty="0" smtClean="0"/>
              <a:t>pregledača</a:t>
            </a:r>
            <a:r>
              <a:rPr lang="sr-Latn-RS" altLang="en-US" dirty="0"/>
              <a:t>: </a:t>
            </a:r>
            <a:r>
              <a:rPr lang="sr-Latn-RS" altLang="en-US" dirty="0" smtClean="0"/>
              <a:t>Microsoft </a:t>
            </a:r>
            <a:r>
              <a:rPr lang="sr-Latn-RS" altLang="en-US" dirty="0"/>
              <a:t>Internet Explorer </a:t>
            </a:r>
            <a:r>
              <a:rPr lang="sr-Latn-RS" altLang="en-US" dirty="0" smtClean="0"/>
              <a:t>i Netscape </a:t>
            </a:r>
            <a:r>
              <a:rPr lang="sr-Latn-RS" altLang="en-US" dirty="0"/>
              <a:t>Navigator</a:t>
            </a:r>
          </a:p>
          <a:p>
            <a:pPr marL="1257300" lvl="2" indent="-457200" eaLnBrk="1" hangingPunct="1"/>
            <a:r>
              <a:rPr lang="sr-Latn-RS" altLang="en-US" dirty="0"/>
              <a:t>Napredak tehnologije prikaza dovodi do toga da autori insistiraju </a:t>
            </a:r>
            <a:r>
              <a:rPr lang="sr-Latn-RS" altLang="en-US" dirty="0" smtClean="0"/>
              <a:t>na bogatoj </a:t>
            </a:r>
            <a:r>
              <a:rPr lang="sr-Latn-RS" altLang="en-US" dirty="0"/>
              <a:t>vizuelnoj prezentaciji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1994</a:t>
            </a:r>
            <a:r>
              <a:rPr lang="sr-Latn-RS" altLang="en-US" dirty="0"/>
              <a:t>. formirana </a:t>
            </a:r>
            <a:r>
              <a:rPr lang="sr-Latn-RS" altLang="en-US" dirty="0" smtClean="0"/>
              <a:t>neprofitna organizacija W3C </a:t>
            </a:r>
            <a:r>
              <a:rPr lang="sr-Latn-RS" altLang="en-US" dirty="0"/>
              <a:t>sa svrhom kanalisanja daljeg razvoja veba i </a:t>
            </a:r>
            <a:r>
              <a:rPr lang="sr-Latn-RS" altLang="en-US" dirty="0" smtClean="0"/>
              <a:t>koordinacije industrijskih </a:t>
            </a:r>
            <a:r>
              <a:rPr lang="sr-Latn-RS" altLang="en-US" dirty="0"/>
              <a:t>proizvo</a:t>
            </a:r>
            <a:r>
              <a:rPr lang="sr-Latn-RS" altLang="en-US" dirty="0" smtClean="0"/>
              <a:t>đača </a:t>
            </a:r>
            <a:r>
              <a:rPr lang="sr-Latn-RS" altLang="en-US" dirty="0"/>
              <a:t>softvera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22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veb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Komunikacija između pregledača i servera:</a:t>
            </a:r>
          </a:p>
          <a:p>
            <a:pPr marL="1257300" lvl="2" indent="-457200" eaLnBrk="1" hangingPunct="1"/>
            <a:r>
              <a:rPr lang="sr-Latn-RS" altLang="en-US" dirty="0"/>
              <a:t>Odre</a:t>
            </a:r>
            <a:r>
              <a:rPr lang="sr-Latn-RS" altLang="en-US" dirty="0" smtClean="0"/>
              <a:t>đuje </a:t>
            </a:r>
            <a:r>
              <a:rPr lang="sr-Latn-RS" altLang="en-US" dirty="0"/>
              <a:t>se IP adresa </a:t>
            </a:r>
            <a:r>
              <a:rPr lang="sr-Latn-RS" altLang="en-US" dirty="0" smtClean="0"/>
              <a:t>servera 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Serveru se </a:t>
            </a:r>
            <a:r>
              <a:rPr lang="sr-Latn-RS" altLang="en-US" dirty="0" smtClean="0"/>
              <a:t> šalje </a:t>
            </a:r>
            <a:r>
              <a:rPr lang="sr-Latn-RS" altLang="en-US" dirty="0"/>
              <a:t>HTTP zahtev s nazivom i lokacijom zahtevane strane</a:t>
            </a:r>
          </a:p>
          <a:p>
            <a:pPr marL="1257300" lvl="2" indent="-457200" eaLnBrk="1" hangingPunct="1"/>
            <a:r>
              <a:rPr lang="sr-Latn-RS" altLang="en-US" dirty="0"/>
              <a:t>Server proverava da li postoji strana i ako postoji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je u </a:t>
            </a:r>
            <a:r>
              <a:rPr lang="sr-Latn-RS" altLang="en-US" dirty="0" smtClean="0"/>
              <a:t>vidu HTTP </a:t>
            </a:r>
            <a:r>
              <a:rPr lang="sr-Latn-RS" altLang="en-US" dirty="0"/>
              <a:t>odgovora</a:t>
            </a:r>
          </a:p>
          <a:p>
            <a:pPr marL="1257300" lvl="2" indent="-457200" eaLnBrk="1" hangingPunct="1"/>
            <a:r>
              <a:rPr lang="sr-Latn-RS" altLang="en-US" dirty="0"/>
              <a:t>Klijent analizira HTML opis i ako se u njemu </a:t>
            </a:r>
            <a:r>
              <a:rPr lang="sr-Latn-RS" altLang="en-US" dirty="0" smtClean="0"/>
              <a:t>referiše na sliku, </a:t>
            </a:r>
            <a:r>
              <a:rPr lang="sr-Latn-RS" altLang="en-US" dirty="0"/>
              <a:t>audio </a:t>
            </a:r>
            <a:r>
              <a:rPr lang="sr-Latn-RS" altLang="en-US" dirty="0" smtClean="0"/>
              <a:t>ili video zapis, šalje </a:t>
            </a:r>
            <a:r>
              <a:rPr lang="sr-Latn-RS" altLang="en-US" dirty="0"/>
              <a:t>novi HTTP zahtev za </a:t>
            </a:r>
            <a:r>
              <a:rPr lang="sr-Latn-RS" altLang="en-US" dirty="0" smtClean="0"/>
              <a:t>resursima na koje se referiše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Ako veb-server ne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pru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zahtevanu stranu, HTTP </a:t>
            </a:r>
            <a:r>
              <a:rPr lang="sr-Latn-RS" altLang="en-US" dirty="0" smtClean="0"/>
              <a:t>odgovor sadrži </a:t>
            </a:r>
            <a:r>
              <a:rPr lang="sr-Latn-RS" altLang="en-US" dirty="0"/>
              <a:t>informaciju o tome </a:t>
            </a:r>
            <a:r>
              <a:rPr lang="sr-Latn-RS" altLang="en-US" dirty="0" smtClean="0"/>
              <a:t>(npr. kod 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404 označava da resurs nije pronađen)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3"/>
          <a:stretch/>
        </p:blipFill>
        <p:spPr bwMode="auto">
          <a:xfrm>
            <a:off x="3131840" y="4483026"/>
            <a:ext cx="5891580" cy="23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9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veb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Tipovi veb stranica:</a:t>
            </a:r>
          </a:p>
          <a:p>
            <a:pPr marL="857250" lvl="1" indent="-457200" eaLnBrk="1" hangingPunct="1"/>
            <a:r>
              <a:rPr lang="sr-Latn-RS" altLang="en-US" dirty="0" smtClean="0"/>
              <a:t>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veb stranice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prikazuju unapred pripremljen </a:t>
            </a:r>
            <a:r>
              <a:rPr lang="sr-Latn-RS" altLang="en-US" dirty="0" smtClean="0"/>
              <a:t>sadržaj</a:t>
            </a:r>
          </a:p>
          <a:p>
            <a:pPr marL="857250" lvl="1" indent="-457200" eaLnBrk="1" hangingPunct="1"/>
            <a:r>
              <a:rPr lang="sr-Latn-RS" altLang="en-US" dirty="0"/>
              <a:t>v</a:t>
            </a:r>
            <a:r>
              <a:rPr lang="sr-Latn-RS" altLang="en-US" dirty="0" smtClean="0"/>
              <a:t>eb stranice sa procesiranjem na strani servera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dinamične - podrazumevaju </a:t>
            </a:r>
            <a:r>
              <a:rPr lang="sr-Latn-RS" altLang="en-US" dirty="0"/>
              <a:t>interakciju sa </a:t>
            </a:r>
            <a:r>
              <a:rPr lang="sr-Latn-RS" altLang="en-US" dirty="0" smtClean="0"/>
              <a:t>korisnikom 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dinamika se dodaje specijalizovanim programima </a:t>
            </a:r>
            <a:r>
              <a:rPr lang="sr-Latn-RS" altLang="en-US" dirty="0" smtClean="0"/>
              <a:t>- </a:t>
            </a:r>
            <a:r>
              <a:rPr lang="sr-Latn-RS" altLang="en-US" dirty="0" err="1"/>
              <a:t>skriptovima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skriptovi </a:t>
            </a:r>
            <a:r>
              <a:rPr lang="sr-Latn-RS" altLang="en-US" dirty="0"/>
              <a:t>se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avaju </a:t>
            </a:r>
            <a:r>
              <a:rPr lang="sr-Latn-RS" altLang="en-US" dirty="0"/>
              <a:t>na strani servera </a:t>
            </a:r>
            <a:r>
              <a:rPr lang="sr-Latn-RS" altLang="en-US" dirty="0" smtClean="0"/>
              <a:t>- </a:t>
            </a:r>
            <a:r>
              <a:rPr lang="sr-Latn-RS" altLang="en-US" dirty="0"/>
              <a:t>klijentu </a:t>
            </a:r>
            <a:r>
              <a:rPr lang="sr-Latn-RS" altLang="en-US" dirty="0" smtClean="0"/>
              <a:t>se šalju </a:t>
            </a:r>
            <a:r>
              <a:rPr lang="sr-Latn-RS" altLang="en-US" dirty="0"/>
              <a:t>generisane HTML stranice</a:t>
            </a:r>
          </a:p>
          <a:p>
            <a:pPr marL="1257300" lvl="2" indent="-457200" eaLnBrk="1" hangingPunct="1"/>
            <a:r>
              <a:rPr lang="sr-Latn-RS" altLang="en-US" dirty="0"/>
              <a:t>skript </a:t>
            </a:r>
            <a:r>
              <a:rPr lang="sr-Latn-RS" altLang="en-US" dirty="0" smtClean="0"/>
              <a:t>tehnologije: </a:t>
            </a:r>
            <a:r>
              <a:rPr lang="sr-Latn-RS" altLang="en-US" dirty="0"/>
              <a:t>PHP, </a:t>
            </a:r>
            <a:r>
              <a:rPr lang="sr-Latn-RS" altLang="en-US" dirty="0" smtClean="0"/>
              <a:t>JSP, </a:t>
            </a:r>
            <a:r>
              <a:rPr lang="sr-Latn-RS" altLang="en-US" dirty="0" err="1"/>
              <a:t>ASP.NET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node.js</a:t>
            </a:r>
            <a:r>
              <a:rPr lang="sr-Latn-RS" altLang="en-US" dirty="0" smtClean="0"/>
              <a:t> itd.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2" b="12316"/>
          <a:stretch/>
        </p:blipFill>
        <p:spPr bwMode="auto">
          <a:xfrm>
            <a:off x="3304825" y="4581128"/>
            <a:ext cx="5808906" cy="229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71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veb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Tipovi veb stranica:</a:t>
            </a:r>
          </a:p>
          <a:p>
            <a:pPr marL="857250" lvl="1" indent="-457200" eaLnBrk="1" hangingPunct="1"/>
            <a:r>
              <a:rPr lang="sr-Latn-RS" altLang="en-US" dirty="0" smtClean="0"/>
              <a:t>veb stranice sa procesiranjem na strani klijenta</a:t>
            </a:r>
            <a:endParaRPr lang="sr-Latn-RS" altLang="en-US" dirty="0"/>
          </a:p>
          <a:p>
            <a:pPr marL="1257300" lvl="2" indent="-457200" eaLnBrk="1" hangingPunct="1"/>
            <a:r>
              <a:rPr lang="pl-PL" altLang="en-US" dirty="0" err="1"/>
              <a:t>d</a:t>
            </a:r>
            <a:r>
              <a:rPr lang="pl-PL" altLang="en-US" dirty="0" err="1" smtClean="0"/>
              <a:t>inamične</a:t>
            </a:r>
            <a:r>
              <a:rPr lang="pl-PL" altLang="en-US" dirty="0" smtClean="0"/>
              <a:t> - </a:t>
            </a:r>
            <a:r>
              <a:rPr lang="pl-PL" altLang="en-US" dirty="0" err="1" smtClean="0"/>
              <a:t>obezbeđuju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interakciju</a:t>
            </a:r>
            <a:r>
              <a:rPr lang="pl-PL" altLang="en-US" dirty="0" smtClean="0"/>
              <a:t> </a:t>
            </a:r>
            <a:r>
              <a:rPr lang="pl-PL" altLang="en-US" dirty="0" err="1"/>
              <a:t>sa</a:t>
            </a:r>
            <a:r>
              <a:rPr lang="pl-PL" altLang="en-US" dirty="0"/>
              <a:t> </a:t>
            </a:r>
            <a:r>
              <a:rPr lang="pl-PL" altLang="en-US" dirty="0" err="1" smtClean="0"/>
              <a:t>korisnikom</a:t>
            </a:r>
            <a:r>
              <a:rPr lang="sr-Latn-RS" altLang="en-US" dirty="0" smtClean="0"/>
              <a:t>, samo na drugačiji način</a:t>
            </a:r>
          </a:p>
          <a:p>
            <a:pPr marL="1257300" lvl="2" indent="-457200" eaLnBrk="1" hangingPunct="1"/>
            <a:r>
              <a:rPr lang="sr-Latn-RS" altLang="en-US" dirty="0"/>
              <a:t>pored opisa u HTML-u i CSS-u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 programski </a:t>
            </a:r>
            <a:r>
              <a:rPr lang="sr-Latn-RS" altLang="en-US" dirty="0" smtClean="0"/>
              <a:t>kod </a:t>
            </a:r>
            <a:r>
              <a:rPr lang="sr-Latn-RS" altLang="en-US" dirty="0"/>
              <a:t>koji </a:t>
            </a:r>
            <a:r>
              <a:rPr lang="sr-Latn-RS" altLang="en-US" dirty="0" smtClean="0"/>
              <a:t>veb pregledač čita </a:t>
            </a:r>
            <a:r>
              <a:rPr lang="sr-Latn-RS" altLang="en-US" dirty="0"/>
              <a:t>i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kod omogućava </a:t>
            </a:r>
            <a:r>
              <a:rPr lang="sr-Latn-RS" altLang="en-US" dirty="0"/>
              <a:t>izmenu strane pri njenom prikazivanju u </a:t>
            </a:r>
            <a:r>
              <a:rPr lang="sr-Latn-RS" altLang="en-US" dirty="0" smtClean="0"/>
              <a:t>pregledaču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u tu svrhu, najzastupljeniji </a:t>
            </a:r>
            <a:r>
              <a:rPr lang="sr-Latn-RS" altLang="en-US" dirty="0"/>
              <a:t>jezik danas je </a:t>
            </a:r>
            <a:r>
              <a:rPr lang="sr-Latn-RS" altLang="en-US" dirty="0" err="1" smtClean="0"/>
              <a:t>JavaScript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/>
          </a:p>
          <a:p>
            <a:pPr marL="1257300" lvl="2" indent="-457200" eaLnBrk="1" hangingPunct="1"/>
            <a:endParaRPr lang="sr-Latn-RS" altLang="en-US" dirty="0" smtClean="0"/>
          </a:p>
          <a:p>
            <a:pPr marL="1257300" lvl="2" indent="-457200" eaLnBrk="1" hangingPunct="1"/>
            <a:endParaRPr lang="sr-Latn-RS" altLang="en-US" dirty="0"/>
          </a:p>
          <a:p>
            <a:pPr marL="1257300" lvl="2" indent="-457200" eaLnBrk="1" hangingPunct="1"/>
            <a:endParaRPr lang="sr-Latn-RS" altLang="en-US" dirty="0" smtClean="0"/>
          </a:p>
          <a:p>
            <a:pPr marL="1257300" lvl="2" indent="-457200" eaLnBrk="1" hangingPunct="1"/>
            <a:endParaRPr lang="sr-Latn-RS" altLang="en-US" dirty="0"/>
          </a:p>
          <a:p>
            <a:pPr marL="1257300" lvl="2" indent="-457200" eaLnBrk="1" hangingPunct="1"/>
            <a:endParaRPr lang="sr-Latn-RS" altLang="en-US" dirty="0" smtClean="0"/>
          </a:p>
          <a:p>
            <a:pPr marL="457200" indent="-457200" eaLnBrk="1" hangingPunct="1"/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ina veb sajtova </a:t>
            </a:r>
            <a:r>
              <a:rPr lang="sr-Latn-RS" altLang="en-US" dirty="0"/>
              <a:t>danas kombinuje skriptove koji se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avaju na strani </a:t>
            </a:r>
            <a:r>
              <a:rPr lang="sr-Latn-RS" altLang="en-US" dirty="0"/>
              <a:t>klijenta i one koji se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avaju </a:t>
            </a:r>
            <a:r>
              <a:rPr lang="sr-Latn-RS" altLang="en-US" dirty="0"/>
              <a:t>na strani servera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7" b="15200"/>
          <a:stretch/>
        </p:blipFill>
        <p:spPr bwMode="auto">
          <a:xfrm>
            <a:off x="3275855" y="4149080"/>
            <a:ext cx="5472609" cy="194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7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 – veb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Veb </a:t>
            </a:r>
            <a:r>
              <a:rPr lang="sr-Latn-RS" altLang="en-US" dirty="0" smtClean="0"/>
              <a:t>sadrži enormnu koli</a:t>
            </a:r>
            <a:r>
              <a:rPr lang="sr-Latn-RS" altLang="en-US" dirty="0"/>
              <a:t>č</a:t>
            </a:r>
            <a:r>
              <a:rPr lang="sr-Latn-RS" altLang="en-US" dirty="0" smtClean="0"/>
              <a:t>inu </a:t>
            </a:r>
            <a:r>
              <a:rPr lang="sr-Latn-RS" altLang="en-US" dirty="0"/>
              <a:t>informacija i ne bi funkcionisao </a:t>
            </a:r>
            <a:r>
              <a:rPr lang="sr-Latn-RS" altLang="en-US" dirty="0" smtClean="0"/>
              <a:t>bez </a:t>
            </a:r>
            <a:r>
              <a:rPr lang="sr-Latn-RS" altLang="en-US" dirty="0">
                <a:solidFill>
                  <a:srgbClr val="0070C0"/>
                </a:solidFill>
              </a:rPr>
              <a:t>veb </a:t>
            </a:r>
            <a:r>
              <a:rPr lang="sr-Latn-RS" altLang="en-US" dirty="0" err="1" smtClean="0">
                <a:solidFill>
                  <a:srgbClr val="0070C0"/>
                </a:solidFill>
              </a:rPr>
              <a:t>pretraživača</a:t>
            </a:r>
            <a:endParaRPr lang="sr-Latn-RS" altLang="en-US" dirty="0">
              <a:solidFill>
                <a:srgbClr val="0070C0"/>
              </a:solidFill>
            </a:endParaRPr>
          </a:p>
          <a:p>
            <a:pPr marL="857250" lvl="1" indent="-457200" eaLnBrk="1" hangingPunct="1"/>
            <a:r>
              <a:rPr lang="sr-Latn-RS" altLang="en-US" dirty="0"/>
              <a:t>Najpopularniji </a:t>
            </a:r>
            <a:r>
              <a:rPr lang="sr-Latn-RS" altLang="en-US" dirty="0" smtClean="0"/>
              <a:t>veb </a:t>
            </a:r>
            <a:r>
              <a:rPr lang="sr-Latn-RS" altLang="en-US" dirty="0" err="1" smtClean="0"/>
              <a:t>pretražiivač</a:t>
            </a:r>
            <a:r>
              <a:rPr lang="sr-Latn-RS" altLang="en-US" dirty="0" smtClean="0"/>
              <a:t>: </a:t>
            </a:r>
            <a:r>
              <a:rPr lang="sr-Latn-RS" altLang="en-US" dirty="0" err="1"/>
              <a:t>Google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/>
              <a:t>Veb </a:t>
            </a:r>
            <a:r>
              <a:rPr lang="sr-Latn-RS" altLang="en-US" dirty="0" err="1" smtClean="0"/>
              <a:t>pretraživači</a:t>
            </a:r>
            <a:r>
              <a:rPr lang="sr-Latn-RS" altLang="en-US" dirty="0" smtClean="0"/>
              <a:t> sadrže </a:t>
            </a:r>
            <a:r>
              <a:rPr lang="sr-Latn-RS" altLang="en-US" dirty="0"/>
              <a:t>komponentu pod nazivom </a:t>
            </a:r>
            <a:r>
              <a:rPr lang="sr-Latn-RS" altLang="en-US" dirty="0">
                <a:solidFill>
                  <a:srgbClr val="0070C0"/>
                </a:solidFill>
              </a:rPr>
              <a:t>pauk</a:t>
            </a:r>
            <a:r>
              <a:rPr lang="sr-Latn-RS" altLang="en-US" dirty="0"/>
              <a:t> ili </a:t>
            </a:r>
            <a:r>
              <a:rPr lang="sr-Latn-RS" altLang="en-US" dirty="0" err="1" smtClean="0"/>
              <a:t>kroler</a:t>
            </a:r>
            <a:r>
              <a:rPr lang="sr-Latn-RS" altLang="en-US" dirty="0" smtClean="0"/>
              <a:t> (</a:t>
            </a:r>
            <a:r>
              <a:rPr lang="sr-Latn-RS" altLang="en-US" dirty="0" err="1"/>
              <a:t>crawler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Algoritmi rangiranja stranica: </a:t>
            </a:r>
            <a:r>
              <a:rPr lang="sr-Latn-RS" altLang="en-US" dirty="0" err="1"/>
              <a:t>Page</a:t>
            </a:r>
            <a:r>
              <a:rPr lang="sr-Latn-RS" altLang="en-US" dirty="0"/>
              <a:t> </a:t>
            </a:r>
            <a:r>
              <a:rPr lang="sr-Latn-RS" altLang="en-US" dirty="0" err="1"/>
              <a:t>Rank</a:t>
            </a:r>
            <a:r>
              <a:rPr lang="sr-Latn-RS" altLang="en-US" dirty="0"/>
              <a:t> (</a:t>
            </a:r>
            <a:r>
              <a:rPr lang="sr-Latn-RS" altLang="en-US" dirty="0" err="1"/>
              <a:t>Google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brojanje </a:t>
            </a:r>
            <a:r>
              <a:rPr lang="sr-Latn-RS" altLang="en-US" dirty="0" smtClean="0"/>
              <a:t>veza koje </a:t>
            </a:r>
            <a:r>
              <a:rPr lang="sr-Latn-RS" altLang="en-US" dirty="0"/>
              <a:t>vode ka stranici</a:t>
            </a:r>
          </a:p>
          <a:p>
            <a:pPr marL="857250" lvl="1" indent="-457200" eaLnBrk="1" hangingPunct="1"/>
            <a:r>
              <a:rPr lang="sr-Latn-RS" altLang="en-US" dirty="0"/>
              <a:t>SEO (</a:t>
            </a:r>
            <a:r>
              <a:rPr lang="sr-Latn-RS" altLang="en-US" dirty="0" err="1"/>
              <a:t>search</a:t>
            </a:r>
            <a:r>
              <a:rPr lang="sr-Latn-RS" altLang="en-US" dirty="0"/>
              <a:t> </a:t>
            </a:r>
            <a:r>
              <a:rPr lang="sr-Latn-RS" altLang="en-US" dirty="0" err="1"/>
              <a:t>engine</a:t>
            </a:r>
            <a:r>
              <a:rPr lang="sr-Latn-RS" altLang="en-US" dirty="0"/>
              <a:t> </a:t>
            </a:r>
            <a:r>
              <a:rPr lang="sr-Latn-RS" altLang="en-US" dirty="0" err="1"/>
              <a:t>optimization</a:t>
            </a:r>
            <a:r>
              <a:rPr lang="sr-Latn-RS" altLang="en-US" dirty="0"/>
              <a:t>) -</a:t>
            </a:r>
            <a:r>
              <a:rPr lang="sr-Latn-RS" altLang="en-US" dirty="0" smtClean="0"/>
              <a:t> </a:t>
            </a:r>
            <a:r>
              <a:rPr lang="sr-Latn-RS" altLang="en-US" dirty="0"/>
              <a:t>razne tehnike za </a:t>
            </a:r>
            <a:r>
              <a:rPr lang="sr-Latn-RS" altLang="en-US" dirty="0" smtClean="0"/>
              <a:t>obezbeđivanje da veb sajt bude prikazan međ</a:t>
            </a:r>
            <a:r>
              <a:rPr lang="sr-Latn-RS" altLang="en-US" dirty="0"/>
              <a:t>u prvim rezultatima pretrage</a:t>
            </a:r>
          </a:p>
          <a:p>
            <a:pPr marL="857250" lvl="1" indent="-457200" eaLnBrk="1" hangingPunct="1"/>
            <a:r>
              <a:rPr lang="sr-Latn-RS" altLang="en-US" dirty="0"/>
              <a:t>Postoje razne tehnike </a:t>
            </a:r>
            <a:r>
              <a:rPr lang="sr-Latn-RS" altLang="en-US" dirty="0" smtClean="0"/>
              <a:t>poboljšanja </a:t>
            </a:r>
            <a:r>
              <a:rPr lang="sr-Latn-RS" altLang="en-US" dirty="0"/>
              <a:t>pretrage</a:t>
            </a:r>
          </a:p>
          <a:p>
            <a:pPr marL="457200" indent="-457200" eaLnBrk="1" hangingPunct="1"/>
            <a:r>
              <a:rPr lang="sr-Latn-RS" altLang="en-US" dirty="0" smtClean="0">
                <a:solidFill>
                  <a:srgbClr val="0070C0"/>
                </a:solidFill>
              </a:rPr>
              <a:t>Veb portali </a:t>
            </a:r>
            <a:r>
              <a:rPr lang="sr-Latn-RS" altLang="en-US" dirty="0" smtClean="0"/>
              <a:t>pružaju </a:t>
            </a:r>
            <a:r>
              <a:rPr lang="sr-Latn-RS" altLang="en-US" dirty="0"/>
              <a:t>relevantne informacije za odre</a:t>
            </a:r>
            <a:r>
              <a:rPr lang="sr-Latn-RS" altLang="en-US" dirty="0" smtClean="0"/>
              <a:t>đenu </a:t>
            </a:r>
            <a:r>
              <a:rPr lang="sr-Latn-RS" altLang="en-US" dirty="0"/>
              <a:t>temu</a:t>
            </a:r>
            <a:r>
              <a:rPr lang="sr-Latn-RS" altLang="en-US" dirty="0" smtClean="0"/>
              <a:t>, prikupljene </a:t>
            </a:r>
            <a:r>
              <a:rPr lang="sr-Latn-RS" altLang="en-US" dirty="0"/>
              <a:t>iz </a:t>
            </a:r>
            <a:r>
              <a:rPr lang="sr-Latn-RS" altLang="en-US" dirty="0" smtClean="0"/>
              <a:t>različitih </a:t>
            </a:r>
            <a:r>
              <a:rPr lang="sr-Latn-RS" altLang="en-US" dirty="0"/>
              <a:t>izvora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77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Internet servisi – veb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lvl="1" indent="-457200" eaLnBrk="1" hangingPunct="1">
              <a:buFont typeface="Wingdings" pitchFamily="2" charset="2"/>
              <a:buChar char="l"/>
            </a:pPr>
            <a:r>
              <a:rPr lang="sr-Latn-RS" altLang="en-US" dirty="0"/>
              <a:t>Broj veb sajtova je ogroman i velika je međusobna </a:t>
            </a:r>
            <a:r>
              <a:rPr lang="sr-Latn-RS" altLang="en-US" dirty="0" smtClean="0"/>
              <a:t>konkurencija, pa je </a:t>
            </a:r>
            <a:r>
              <a:rPr lang="sr-Latn-RS" altLang="en-US" dirty="0" smtClean="0">
                <a:solidFill>
                  <a:srgbClr val="0070C0"/>
                </a:solidFill>
              </a:rPr>
              <a:t>v</a:t>
            </a:r>
            <a:r>
              <a:rPr lang="sr-Latn-RS" dirty="0" smtClean="0">
                <a:solidFill>
                  <a:srgbClr val="0070C0"/>
                </a:solidFill>
              </a:rPr>
              <a:t>eb dizajn </a:t>
            </a:r>
            <a:r>
              <a:rPr lang="sr-Latn-RS" dirty="0" smtClean="0"/>
              <a:t>veoma važan</a:t>
            </a:r>
            <a:endParaRPr lang="sr-Latn-RS" altLang="en-US" dirty="0">
              <a:solidFill>
                <a:srgbClr val="0070C0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Veb </a:t>
            </a:r>
            <a:r>
              <a:rPr lang="sr-Latn-RS" altLang="en-US" dirty="0"/>
              <a:t>sajt treba da bude funkcionalan, bogat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ajem</a:t>
            </a:r>
            <a:r>
              <a:rPr lang="sr-Latn-RS" altLang="en-US" dirty="0"/>
              <a:t>, </a:t>
            </a:r>
            <a:r>
              <a:rPr lang="sr-Latn-RS" altLang="en-US" dirty="0" smtClean="0"/>
              <a:t>vizuelno dopadljiv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Savremeni </a:t>
            </a:r>
            <a:r>
              <a:rPr lang="sr-Latn-RS" altLang="en-US" dirty="0" smtClean="0"/>
              <a:t>veb dizajn uključuje </a:t>
            </a:r>
            <a:r>
              <a:rPr lang="sr-Latn-RS" altLang="en-US" dirty="0"/>
              <a:t>i internet marketing i </a:t>
            </a:r>
            <a:r>
              <a:rPr lang="sr-Latn-RS" altLang="en-US" dirty="0" smtClean="0"/>
              <a:t>SEO </a:t>
            </a:r>
            <a:r>
              <a:rPr lang="sr-Latn-RS" altLang="en-US" dirty="0"/>
              <a:t>i </a:t>
            </a:r>
            <a:r>
              <a:rPr lang="sr-Latn-RS" altLang="en-US" dirty="0" smtClean="0"/>
              <a:t>veštine </a:t>
            </a:r>
            <a:r>
              <a:rPr lang="sr-Latn-RS" altLang="en-US" dirty="0"/>
              <a:t>kreiranja ugodnih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</a:t>
            </a:r>
            <a:r>
              <a:rPr lang="sr-Latn-RS" altLang="en-US" dirty="0" smtClean="0"/>
              <a:t>kih interfejsa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Prilikom izrade </a:t>
            </a:r>
            <a:r>
              <a:rPr lang="sr-Latn-RS" altLang="en-US" dirty="0" smtClean="0"/>
              <a:t>veb sajta </a:t>
            </a:r>
            <a:r>
              <a:rPr lang="sr-Latn-RS" altLang="en-US" dirty="0"/>
              <a:t>potrebno je osmisliti njegovu </a:t>
            </a:r>
            <a:r>
              <a:rPr lang="sr-Latn-RS" altLang="en-US" dirty="0" smtClean="0"/>
              <a:t>logičku organizaciju</a:t>
            </a:r>
            <a:r>
              <a:rPr lang="sr-Latn-RS" altLang="en-US" dirty="0"/>
              <a:t>, a kasnije se posvetiti pitanjima estetskog dizajna</a:t>
            </a:r>
          </a:p>
          <a:p>
            <a:pPr marL="857250" lvl="1" indent="-457200" eaLnBrk="1" hangingPunct="1"/>
            <a:r>
              <a:rPr lang="sr-Latn-RS" altLang="en-US" dirty="0"/>
              <a:t>Mnogi principi su nepromenljivi: boje teksta i pozadine treba da </a:t>
            </a:r>
            <a:r>
              <a:rPr lang="sr-Latn-RS" altLang="en-US" dirty="0" smtClean="0"/>
              <a:t>budu kontrastne</a:t>
            </a:r>
            <a:r>
              <a:rPr lang="sr-Latn-RS" altLang="en-US" dirty="0"/>
              <a:t>, </a:t>
            </a:r>
            <a:r>
              <a:rPr lang="sr-Latn-RS" altLang="en-US" dirty="0" smtClean="0"/>
              <a:t>najva</a:t>
            </a:r>
            <a:r>
              <a:rPr lang="sr-Latn-RS" altLang="en-US" dirty="0"/>
              <a:t>ž</a:t>
            </a:r>
            <a:r>
              <a:rPr lang="sr-Latn-RS" altLang="en-US" dirty="0" smtClean="0"/>
              <a:t>nije </a:t>
            </a:r>
            <a:r>
              <a:rPr lang="sr-Latn-RS" altLang="en-US" dirty="0"/>
              <a:t>stvari jasno istaknute</a:t>
            </a:r>
            <a:r>
              <a:rPr lang="sr-Latn-RS" altLang="en-US" dirty="0" smtClean="0"/>
              <a:t>, itd.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Trendovi u veb-dizajnu se menjaju; danas moderne strane svedenog</a:t>
            </a:r>
            <a:r>
              <a:rPr lang="sr-Latn-RS" altLang="en-US" dirty="0" smtClean="0"/>
              <a:t>, minimalističkog </a:t>
            </a:r>
            <a:r>
              <a:rPr lang="sr-Latn-RS" altLang="en-US" dirty="0"/>
              <a:t>dizajna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14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skladišta </a:t>
            </a:r>
            <a:r>
              <a:rPr lang="sr-Latn-RS" altLang="en-US" sz="3200" dirty="0">
                <a:solidFill>
                  <a:schemeClr val="hlink"/>
                </a:solidFill>
              </a:rPr>
              <a:t>datoteka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Kompanije nude usluge </a:t>
            </a:r>
            <a:r>
              <a:rPr lang="sr-Latn-RS" altLang="en-US" dirty="0" smtClean="0"/>
              <a:t>skladi</a:t>
            </a:r>
            <a:r>
              <a:rPr lang="sr-Latn-RS" altLang="en-US" dirty="0"/>
              <a:t>š</a:t>
            </a:r>
            <a:r>
              <a:rPr lang="sr-Latn-RS" altLang="en-US" dirty="0" smtClean="0"/>
              <a:t>tenja </a:t>
            </a:r>
            <a:r>
              <a:rPr lang="sr-Latn-RS" altLang="en-US" dirty="0"/>
              <a:t>podataka u </a:t>
            </a:r>
            <a:r>
              <a:rPr lang="sr-Latn-RS" altLang="en-US" dirty="0" smtClean="0"/>
              <a:t>„oblaku“, </a:t>
            </a:r>
            <a:r>
              <a:rPr lang="sr-Latn-RS" altLang="en-US" dirty="0"/>
              <a:t>tj. </a:t>
            </a:r>
            <a:r>
              <a:rPr lang="sr-Latn-RS" altLang="en-US" dirty="0" smtClean="0"/>
              <a:t>u skladištima</a:t>
            </a:r>
            <a:r>
              <a:rPr lang="sr-Latn-RS" altLang="en-US" dirty="0"/>
              <a:t>, tzv. </a:t>
            </a:r>
            <a:r>
              <a:rPr lang="sr-Latn-RS" altLang="en-US" dirty="0" err="1">
                <a:solidFill>
                  <a:srgbClr val="6767FF"/>
                </a:solidFill>
              </a:rPr>
              <a:t>repozitorijumima</a:t>
            </a:r>
            <a:r>
              <a:rPr lang="sr-Latn-RS" altLang="en-US" dirty="0"/>
              <a:t> na serverima tih kompanija</a:t>
            </a:r>
          </a:p>
          <a:p>
            <a:pPr marL="857250" lvl="1" indent="-457200" eaLnBrk="1" hangingPunct="1"/>
            <a:r>
              <a:rPr lang="sr-Latn-RS" altLang="en-US" dirty="0"/>
              <a:t>Sa </a:t>
            </a:r>
            <a:r>
              <a:rPr lang="sr-Latn-RS" altLang="en-US" dirty="0" smtClean="0"/>
              <a:t>različitih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aja korisnik ima pristup </a:t>
            </a:r>
            <a:r>
              <a:rPr lang="sr-Latn-RS" altLang="en-US" dirty="0" smtClean="0"/>
              <a:t>svim svojim </a:t>
            </a:r>
            <a:r>
              <a:rPr lang="sr-Latn-RS" altLang="en-US" dirty="0"/>
              <a:t>podacima</a:t>
            </a:r>
          </a:p>
          <a:p>
            <a:pPr marL="857250" lvl="1" indent="-457200" eaLnBrk="1" hangingPunct="1"/>
            <a:r>
              <a:rPr lang="sr-Latn-RS" altLang="en-US" dirty="0" err="1"/>
              <a:t>Sihronizacija</a:t>
            </a:r>
            <a:r>
              <a:rPr lang="sr-Latn-RS" altLang="en-US" dirty="0"/>
              <a:t> podataka sa serverima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automatski</a:t>
            </a:r>
          </a:p>
          <a:p>
            <a:pPr marL="857250" lvl="1" indent="-457200" eaLnBrk="1" hangingPunct="1"/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ajima </a:t>
            </a:r>
            <a:r>
              <a:rPr lang="sr-Latn-RS" altLang="en-US" dirty="0"/>
              <a:t>u </a:t>
            </a:r>
            <a:r>
              <a:rPr lang="sr-Latn-RS" altLang="en-US" dirty="0" smtClean="0"/>
              <a:t>skladi</a:t>
            </a:r>
            <a:r>
              <a:rPr lang="sr-Latn-RS" altLang="en-US" dirty="0"/>
              <a:t>š</a:t>
            </a:r>
            <a:r>
              <a:rPr lang="sr-Latn-RS" altLang="en-US" dirty="0" smtClean="0"/>
              <a:t>tu 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pristupiti </a:t>
            </a:r>
            <a:r>
              <a:rPr lang="sr-Latn-RS" altLang="en-US" dirty="0" smtClean="0"/>
              <a:t>preko veba, bilo korišćenjem pregledača, bilo </a:t>
            </a:r>
            <a:r>
              <a:rPr lang="sr-Latn-RS" altLang="en-US" dirty="0"/>
              <a:t>aplikacija </a:t>
            </a:r>
            <a:r>
              <a:rPr lang="sr-Latn-RS" altLang="en-US" dirty="0" smtClean="0"/>
              <a:t>za pametne </a:t>
            </a:r>
            <a:r>
              <a:rPr lang="sr-Latn-RS" altLang="en-US" dirty="0"/>
              <a:t>telefone</a:t>
            </a:r>
          </a:p>
          <a:p>
            <a:pPr marL="857250" lvl="1" indent="-457200" eaLnBrk="1" hangingPunct="1"/>
            <a:r>
              <a:rPr lang="sr-Latn-RS" altLang="en-US" dirty="0"/>
              <a:t>Najpopularnija </a:t>
            </a:r>
            <a:r>
              <a:rPr lang="sr-Latn-RS" altLang="en-US" dirty="0" smtClean="0"/>
              <a:t>skladi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datoteka: </a:t>
            </a:r>
            <a:r>
              <a:rPr lang="sr-Latn-RS" altLang="en-US" dirty="0" err="1"/>
              <a:t>Dropbox</a:t>
            </a:r>
            <a:r>
              <a:rPr lang="sr-Latn-RS" altLang="en-US" dirty="0"/>
              <a:t>, </a:t>
            </a:r>
            <a:r>
              <a:rPr lang="sr-Latn-RS" altLang="en-US" dirty="0" err="1"/>
              <a:t>Google</a:t>
            </a:r>
            <a:r>
              <a:rPr lang="sr-Latn-RS" altLang="en-US" dirty="0"/>
              <a:t> </a:t>
            </a:r>
            <a:r>
              <a:rPr lang="sr-Latn-RS" altLang="en-US" dirty="0" err="1"/>
              <a:t>Drive</a:t>
            </a:r>
            <a:r>
              <a:rPr lang="sr-Latn-RS" altLang="en-US" dirty="0" smtClean="0"/>
              <a:t>, itd.</a:t>
            </a:r>
          </a:p>
        </p:txBody>
      </p:sp>
    </p:spTree>
    <p:extLst>
      <p:ext uri="{BB962C8B-B14F-4D97-AF65-F5344CB8AC3E}">
        <p14:creationId xmlns:p14="http://schemas.microsoft.com/office/powerpoint/2010/main" val="40169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- ćaskanje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Ćaskanje</a:t>
            </a:r>
            <a:r>
              <a:rPr lang="sr-Latn-RS" altLang="en-US" dirty="0" smtClean="0"/>
              <a:t> (chat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korisnicima Interneta </a:t>
            </a:r>
            <a:r>
              <a:rPr lang="sr-Latn-RS" altLang="en-US" dirty="0" smtClean="0"/>
              <a:t>omogućava uspostavljanje kontakata </a:t>
            </a:r>
            <a:r>
              <a:rPr lang="sr-Latn-RS" altLang="en-US" dirty="0"/>
              <a:t>i „</a:t>
            </a:r>
            <a:r>
              <a:rPr lang="sr-Latn-RS" altLang="en-US" dirty="0" smtClean="0"/>
              <a:t>pri</a:t>
            </a:r>
            <a:r>
              <a:rPr lang="sr-Latn-RS" altLang="en-US" dirty="0"/>
              <a:t>č</a:t>
            </a:r>
            <a:r>
              <a:rPr lang="sr-Latn-RS" altLang="en-US" dirty="0" smtClean="0"/>
              <a:t>u</a:t>
            </a:r>
            <a:r>
              <a:rPr lang="sr-Latn-RS" altLang="en-US" dirty="0"/>
              <a:t>” na razne teme kucanjem </a:t>
            </a:r>
            <a:r>
              <a:rPr lang="sr-Latn-RS" altLang="en-US" dirty="0" smtClean="0"/>
              <a:t>u</a:t>
            </a:r>
            <a:r>
              <a:rPr lang="sr-Latn-RS" altLang="en-US" dirty="0"/>
              <a:t>ž</a:t>
            </a:r>
            <a:r>
              <a:rPr lang="sr-Latn-RS" altLang="en-US" dirty="0" smtClean="0"/>
              <a:t>ivo (on-line)</a:t>
            </a:r>
          </a:p>
          <a:p>
            <a:pPr marL="1257300" lvl="2" indent="-457200" eaLnBrk="1" hangingPunct="1"/>
            <a:r>
              <a:rPr lang="sr-Latn-RS" altLang="en-US" dirty="0" smtClean="0"/>
              <a:t>Korisnici pristupaju </a:t>
            </a:r>
            <a:r>
              <a:rPr lang="sr-Latn-RS" altLang="en-US" dirty="0"/>
              <a:t>sobama za </a:t>
            </a:r>
            <a:r>
              <a:rPr lang="sr-Latn-RS" altLang="en-US" dirty="0" smtClean="0"/>
              <a:t>ćaskanje (chat </a:t>
            </a:r>
            <a:r>
              <a:rPr lang="sr-Latn-RS" altLang="en-US" dirty="0"/>
              <a:t>room) i time mogu da se </a:t>
            </a:r>
            <a:r>
              <a:rPr lang="sr-Latn-RS" altLang="en-US" dirty="0" smtClean="0"/>
              <a:t>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 u grupnu </a:t>
            </a:r>
            <a:r>
              <a:rPr lang="sr-Latn-RS" altLang="en-US" dirty="0"/>
              <a:t>ili privatnu </a:t>
            </a:r>
            <a:r>
              <a:rPr lang="sr-Latn-RS" altLang="en-US" dirty="0" smtClean="0"/>
              <a:t>komunikaciju </a:t>
            </a:r>
          </a:p>
          <a:p>
            <a:pPr marL="1257300" lvl="2" indent="-457200" eaLnBrk="1" hangingPunct="1"/>
            <a:r>
              <a:rPr lang="sr-Latn-RS" altLang="en-US" dirty="0" smtClean="0"/>
              <a:t>Ćaskanje </a:t>
            </a:r>
            <a:r>
              <a:rPr lang="sr-Latn-RS" altLang="en-US" dirty="0"/>
              <a:t>je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zasnovano </a:t>
            </a:r>
            <a:r>
              <a:rPr lang="sr-Latn-RS" altLang="en-US" dirty="0" smtClean="0"/>
              <a:t>ili na specifi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protokolima (npr. IRC) i aplikacijama (npr. Xchat, mIRC) ili </a:t>
            </a:r>
            <a:r>
              <a:rPr lang="sr-Latn-RS" altLang="en-US" dirty="0" smtClean="0"/>
              <a:t>se koriste veb-zasnovane </a:t>
            </a:r>
            <a:r>
              <a:rPr lang="sr-Latn-RS" altLang="en-US" dirty="0"/>
              <a:t>sobe za </a:t>
            </a:r>
            <a:r>
              <a:rPr lang="sr-Latn-RS" altLang="en-US" dirty="0" smtClean="0"/>
              <a:t>ćaskanje</a:t>
            </a:r>
          </a:p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Instant poruke </a:t>
            </a:r>
            <a:r>
              <a:rPr lang="sr-Latn-RS" altLang="en-US" dirty="0" smtClean="0"/>
              <a:t>(instant </a:t>
            </a:r>
            <a:r>
              <a:rPr lang="sr-Latn-RS" altLang="en-US" dirty="0"/>
              <a:t>messaging) </a:t>
            </a:r>
            <a:r>
              <a:rPr lang="sr-Latn-RS" altLang="en-US" dirty="0" smtClean="0"/>
              <a:t>- osnovna </a:t>
            </a:r>
            <a:r>
              <a:rPr lang="sr-Latn-RS" altLang="en-US" dirty="0"/>
              <a:t>razlika </a:t>
            </a:r>
            <a:r>
              <a:rPr lang="sr-Latn-RS" altLang="en-US" dirty="0" smtClean="0"/>
              <a:t>u odnosu na ćaskanje je </a:t>
            </a:r>
            <a:r>
              <a:rPr lang="sr-Latn-RS" altLang="en-US" dirty="0"/>
              <a:t>da se instant poruke </a:t>
            </a:r>
            <a:r>
              <a:rPr lang="sr-Latn-RS" altLang="en-US" dirty="0" smtClean="0"/>
              <a:t>uglavnom razmenjuju </a:t>
            </a:r>
            <a:r>
              <a:rPr lang="sr-Latn-RS" altLang="en-US" dirty="0"/>
              <a:t>„</a:t>
            </a:r>
            <a:r>
              <a:rPr lang="sr-Latn-RS" altLang="en-US" dirty="0" smtClean="0"/>
              <a:t>oči-u-oči</a:t>
            </a:r>
            <a:r>
              <a:rPr lang="sr-Latn-RS" altLang="en-US" dirty="0"/>
              <a:t>” izmedu poznanika</a:t>
            </a:r>
            <a:r>
              <a:rPr lang="sr-Latn-RS" altLang="en-US" dirty="0" smtClean="0"/>
              <a:t>, </a:t>
            </a:r>
            <a:r>
              <a:rPr lang="sr-Latn-RS" altLang="en-US" dirty="0"/>
              <a:t>dok </a:t>
            </a:r>
            <a:r>
              <a:rPr lang="sr-Latn-RS" altLang="en-US" dirty="0" smtClean="0"/>
              <a:t>ćaskanje </a:t>
            </a:r>
            <a:r>
              <a:rPr lang="sr-Latn-RS" altLang="en-US" dirty="0"/>
              <a:t>u </a:t>
            </a:r>
            <a:r>
              <a:rPr lang="sr-Latn-RS" altLang="en-US" dirty="0" smtClean="0"/>
              <a:t>obično podrazumeva grupnu </a:t>
            </a:r>
            <a:r>
              <a:rPr lang="sr-Latn-RS" altLang="en-US" dirty="0"/>
              <a:t>komunkaciju u sobi za </a:t>
            </a:r>
            <a:r>
              <a:rPr lang="sr-Latn-RS" altLang="en-US" dirty="0" smtClean="0"/>
              <a:t>ćaskanje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Preteča </a:t>
            </a:r>
            <a:r>
              <a:rPr lang="sr-Latn-RS" altLang="en-US" dirty="0"/>
              <a:t>instant poruka je UNIX program </a:t>
            </a:r>
            <a:r>
              <a:rPr lang="sr-Latn-RS" altLang="en-US" dirty="0" smtClean="0"/>
              <a:t>talk</a:t>
            </a:r>
          </a:p>
          <a:p>
            <a:pPr marL="1257300" lvl="2" indent="-457200" eaLnBrk="1" hangingPunct="1"/>
            <a:r>
              <a:rPr lang="sr-Latn-RS" altLang="en-US" dirty="0" smtClean="0"/>
              <a:t>Servisi za razmenu instant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su </a:t>
            </a:r>
            <a:r>
              <a:rPr lang="sr-Latn-RS" altLang="en-US" dirty="0"/>
              <a:t>AOL Instant Messenger (AIM), Microsoft MSN, </a:t>
            </a:r>
            <a:r>
              <a:rPr lang="sr-Latn-RS" altLang="en-US" dirty="0" smtClean="0"/>
              <a:t>Google Talk</a:t>
            </a:r>
            <a:r>
              <a:rPr lang="sr-Latn-RS" altLang="en-US" dirty="0"/>
              <a:t>, </a:t>
            </a:r>
            <a:r>
              <a:rPr lang="sr-Latn-RS" altLang="en-US" dirty="0" smtClean="0"/>
              <a:t>ICQ, itd. </a:t>
            </a:r>
          </a:p>
          <a:p>
            <a:pPr marL="1257300" lvl="2" indent="-457200" eaLnBrk="1" hangingPunct="1"/>
            <a:r>
              <a:rPr lang="sr-Latn-RS" altLang="en-US" dirty="0" smtClean="0"/>
              <a:t>Kod pojedinih servisa, kao što su </a:t>
            </a:r>
            <a:r>
              <a:rPr lang="sr-Latn-RS" altLang="en-US" dirty="0" err="1" smtClean="0"/>
              <a:t>Skype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Viber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WhatsApp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Slack</a:t>
            </a:r>
            <a:r>
              <a:rPr lang="sr-Latn-RS" altLang="en-US" dirty="0" smtClean="0"/>
              <a:t>, direktna komunikacija predstavlja samo jednu od mogućnosti</a:t>
            </a:r>
          </a:p>
          <a:p>
            <a:pPr marL="1257300" lvl="2" indent="-457200" eaLnBrk="1" hangingPunct="1"/>
            <a:r>
              <a:rPr lang="sr-Latn-RS" altLang="en-US" dirty="0" smtClean="0"/>
              <a:t>Instant </a:t>
            </a:r>
            <a:r>
              <a:rPr lang="sr-Latn-RS" altLang="en-US" dirty="0"/>
              <a:t>poruke se </a:t>
            </a:r>
            <a:r>
              <a:rPr lang="sr-Latn-RS" altLang="en-US" dirty="0" smtClean="0"/>
              <a:t>mogu </a:t>
            </a:r>
            <a:r>
              <a:rPr lang="sr-Latn-RS" altLang="en-US" dirty="0"/>
              <a:t>razmenjivati i </a:t>
            </a:r>
            <a:r>
              <a:rPr lang="sr-Latn-RS" altLang="en-US" dirty="0" smtClean="0"/>
              <a:t>preko veba </a:t>
            </a:r>
            <a:r>
              <a:rPr lang="sr-Latn-RS" altLang="en-US" dirty="0"/>
              <a:t>(npr. </a:t>
            </a:r>
            <a:r>
              <a:rPr lang="sr-Latn-RS" altLang="en-US" dirty="0" smtClean="0"/>
              <a:t>Facebook </a:t>
            </a:r>
            <a:r>
              <a:rPr lang="sr-Latn-RS" altLang="en-US" dirty="0"/>
              <a:t>chat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0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- </a:t>
            </a:r>
            <a:r>
              <a:rPr lang="sr-Latn-RS" altLang="en-US" sz="3200" dirty="0" err="1" smtClean="0">
                <a:solidFill>
                  <a:schemeClr val="hlink"/>
                </a:solidFill>
              </a:rPr>
              <a:t>VoIP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err="1">
                <a:solidFill>
                  <a:srgbClr val="6767FF"/>
                </a:solidFill>
              </a:rPr>
              <a:t>VoIP</a:t>
            </a:r>
            <a:r>
              <a:rPr lang="sr-Latn-RS" altLang="en-US" dirty="0">
                <a:solidFill>
                  <a:srgbClr val="6767FF"/>
                </a:solidFill>
              </a:rPr>
              <a:t> </a:t>
            </a:r>
            <a:r>
              <a:rPr lang="sr-Latn-RS" altLang="en-US" dirty="0"/>
              <a:t>servisi i programi </a:t>
            </a:r>
            <a:r>
              <a:rPr lang="sr-Latn-RS" altLang="en-US" dirty="0" smtClean="0"/>
              <a:t>omogu</a:t>
            </a:r>
            <a:r>
              <a:rPr lang="sr-Latn-RS" altLang="en-US" dirty="0"/>
              <a:t>ć</a:t>
            </a:r>
            <a:r>
              <a:rPr lang="sr-Latn-RS" altLang="en-US" dirty="0" smtClean="0"/>
              <a:t>uju </a:t>
            </a:r>
            <a:r>
              <a:rPr lang="sr-Latn-RS" altLang="en-US" dirty="0"/>
              <a:t>glasovnu i </a:t>
            </a:r>
            <a:r>
              <a:rPr lang="sr-Latn-RS" altLang="en-US" dirty="0" smtClean="0"/>
              <a:t>video-komunikaciju između </a:t>
            </a:r>
            <a:r>
              <a:rPr lang="sr-Latn-RS" altLang="en-US" dirty="0"/>
              <a:t>udaljenih osoba preko </a:t>
            </a:r>
            <a:r>
              <a:rPr lang="sr-Latn-RS" altLang="en-US" dirty="0" smtClean="0"/>
              <a:t>Interneta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/>
              <a:t>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pozivanje onih poznanika koji su tog trenutka </a:t>
            </a:r>
            <a:r>
              <a:rPr lang="sr-Latn-RS" altLang="en-US" dirty="0" smtClean="0"/>
              <a:t>priključeni na </a:t>
            </a:r>
            <a:r>
              <a:rPr lang="sr-Latn-RS" altLang="en-US" dirty="0"/>
              <a:t>ovaj servis</a:t>
            </a:r>
          </a:p>
          <a:p>
            <a:pPr marL="857250" lvl="1" indent="-457200" eaLnBrk="1" hangingPunct="1"/>
            <a:r>
              <a:rPr lang="sr-Latn-RS" altLang="en-US" dirty="0" smtClean="0"/>
              <a:t>Mogu</a:t>
            </a:r>
            <a:r>
              <a:rPr lang="sr-Latn-RS" altLang="en-US" dirty="0"/>
              <a:t>ć</a:t>
            </a:r>
            <a:r>
              <a:rPr lang="sr-Latn-RS" altLang="en-US" dirty="0" smtClean="0"/>
              <a:t>e </a:t>
            </a:r>
            <a:r>
              <a:rPr lang="sr-Latn-RS" altLang="en-US" dirty="0"/>
              <a:t>je povezivanje ovih servisa i sa </a:t>
            </a:r>
            <a:r>
              <a:rPr lang="sr-Latn-RS" altLang="en-US" dirty="0" smtClean="0"/>
              <a:t>klasi</a:t>
            </a:r>
            <a:r>
              <a:rPr lang="sr-Latn-RS" altLang="en-US" dirty="0"/>
              <a:t>č</a:t>
            </a:r>
            <a:r>
              <a:rPr lang="sr-Latn-RS" altLang="en-US" dirty="0" smtClean="0"/>
              <a:t>nom </a:t>
            </a:r>
            <a:r>
              <a:rPr lang="sr-Latn-RS" altLang="en-US" dirty="0"/>
              <a:t>telefonijom, ali </a:t>
            </a:r>
            <a:r>
              <a:rPr lang="sr-Latn-RS" altLang="en-US" dirty="0" smtClean="0"/>
              <a:t>je ta </a:t>
            </a:r>
            <a:r>
              <a:rPr lang="sr-Latn-RS" altLang="en-US" dirty="0"/>
              <a:t>usluga komercijalne prirode</a:t>
            </a:r>
          </a:p>
          <a:p>
            <a:pPr marL="857250" lvl="1" indent="-457200" eaLnBrk="1" hangingPunct="1"/>
            <a:r>
              <a:rPr lang="sr-Latn-RS" altLang="en-US" dirty="0"/>
              <a:t>Najpopularniji servisi ovog tipa su </a:t>
            </a:r>
            <a:r>
              <a:rPr lang="sr-Latn-RS" altLang="en-US" dirty="0" err="1"/>
              <a:t>Skype</a:t>
            </a:r>
            <a:r>
              <a:rPr lang="sr-Latn-RS" altLang="en-US" dirty="0"/>
              <a:t>, </a:t>
            </a:r>
            <a:r>
              <a:rPr lang="sr-Latn-RS" altLang="en-US" dirty="0" err="1"/>
              <a:t>Viber</a:t>
            </a:r>
            <a:r>
              <a:rPr lang="sr-Latn-RS" altLang="en-US" dirty="0"/>
              <a:t>, </a:t>
            </a:r>
            <a:r>
              <a:rPr lang="sr-Latn-RS" altLang="en-US" dirty="0" err="1"/>
              <a:t>WhatsApp</a:t>
            </a:r>
            <a:r>
              <a:rPr lang="sr-Latn-RS" altLang="en-US" dirty="0"/>
              <a:t>, </a:t>
            </a:r>
            <a:r>
              <a:rPr lang="sr-Latn-RS" altLang="en-US" dirty="0" err="1" smtClean="0"/>
              <a:t>Google</a:t>
            </a:r>
            <a:r>
              <a:rPr lang="sr-Latn-RS" altLang="en-US" dirty="0" smtClean="0"/>
              <a:t> Talk, Telegram itd.</a:t>
            </a:r>
          </a:p>
        </p:txBody>
      </p:sp>
    </p:spTree>
    <p:extLst>
      <p:ext uri="{BB962C8B-B14F-4D97-AF65-F5344CB8AC3E}">
        <p14:creationId xmlns:p14="http://schemas.microsoft.com/office/powerpoint/2010/main" val="24518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Strukturni opis Interneta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Struktura</a:t>
            </a:r>
            <a:r>
              <a:rPr lang="en-US" altLang="en-US" dirty="0" smtClean="0"/>
              <a:t> </a:t>
            </a:r>
            <a:r>
              <a:rPr lang="en-US" altLang="en-US" dirty="0" err="1"/>
              <a:t>Interneta</a:t>
            </a:r>
            <a:r>
              <a:rPr lang="en-US" altLang="en-US" dirty="0"/>
              <a:t> je </a:t>
            </a:r>
            <a:r>
              <a:rPr lang="en-US" altLang="en-US" dirty="0" err="1">
                <a:solidFill>
                  <a:srgbClr val="00B050"/>
                </a:solidFill>
              </a:rPr>
              <a:t>hijerarhijska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u </a:t>
            </a:r>
            <a:r>
              <a:rPr lang="en-US" altLang="en-US" dirty="0" err="1"/>
              <a:t>njihovih</a:t>
            </a:r>
            <a:r>
              <a:rPr lang="en-US" altLang="en-US" dirty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Internet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(Internet Service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Provider </a:t>
            </a:r>
            <a:r>
              <a:rPr lang="en-US" altLang="en-US" dirty="0"/>
              <a:t>– </a:t>
            </a:r>
            <a:r>
              <a:rPr lang="en-US" altLang="en-US" dirty="0">
                <a:solidFill>
                  <a:srgbClr val="00B050"/>
                </a:solidFill>
              </a:rPr>
              <a:t>ISP</a:t>
            </a:r>
            <a:r>
              <a:rPr lang="en-US" altLang="en-US" dirty="0"/>
              <a:t>),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uredaji</a:t>
            </a:r>
            <a:r>
              <a:rPr lang="en-US" altLang="en-US" dirty="0" smtClean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/>
              <a:t>regionalne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regionalne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 smtClean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povezane</a:t>
            </a:r>
            <a:r>
              <a:rPr lang="en-US" altLang="en-US" dirty="0"/>
              <a:t> u </a:t>
            </a:r>
            <a:r>
              <a:rPr lang="en-US" altLang="en-US" dirty="0" err="1"/>
              <a:t>nacionalne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internacionalne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I host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ruteri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tuju</a:t>
            </a:r>
            <a:r>
              <a:rPr lang="en-US" altLang="en-US" dirty="0" smtClean="0"/>
              <a:t> </a:t>
            </a:r>
            <a:r>
              <a:rPr lang="en-US" altLang="en-US" dirty="0"/>
              <a:t>IP </a:t>
            </a:r>
            <a:r>
              <a:rPr lang="en-US" altLang="en-US" dirty="0" err="1"/>
              <a:t>protokol</a:t>
            </a:r>
            <a:r>
              <a:rPr lang="en-US" altLang="en-US" dirty="0"/>
              <a:t> </a:t>
            </a:r>
            <a:r>
              <a:rPr lang="en-US" altLang="en-US" dirty="0" err="1"/>
              <a:t>komunikacije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,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ostalog</a:t>
            </a:r>
            <a:r>
              <a:rPr lang="en-US" altLang="en-US" dirty="0"/>
              <a:t>, </a:t>
            </a:r>
            <a:r>
              <a:rPr lang="en-US" altLang="en-US" dirty="0" err="1" smtClean="0"/>
              <a:t>svakom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njih</a:t>
            </a:r>
            <a:r>
              <a:rPr lang="en-US" altLang="en-US" dirty="0"/>
              <a:t> </a:t>
            </a:r>
            <a:r>
              <a:rPr lang="en-US" altLang="en-US" dirty="0" err="1"/>
              <a:t>dodeljuje</a:t>
            </a:r>
            <a:r>
              <a:rPr lang="en-US" altLang="en-US" dirty="0"/>
              <a:t> </a:t>
            </a:r>
            <a:r>
              <a:rPr lang="en-US" altLang="en-US" dirty="0" err="1"/>
              <a:t>jedinstvenu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ku</a:t>
            </a:r>
            <a:r>
              <a:rPr lang="en-US" altLang="en-US" dirty="0" smtClean="0"/>
              <a:t> </a:t>
            </a:r>
            <a:r>
              <a:rPr lang="en-US" altLang="en-US" dirty="0" err="1"/>
              <a:t>adresu</a:t>
            </a:r>
            <a:r>
              <a:rPr lang="en-US" altLang="en-US" dirty="0"/>
              <a:t> </a:t>
            </a:r>
            <a:r>
              <a:rPr lang="en-US" altLang="en-US" dirty="0" err="1"/>
              <a:t>koja</a:t>
            </a:r>
            <a:r>
              <a:rPr lang="en-US" altLang="en-US" dirty="0"/>
              <a:t> se </a:t>
            </a:r>
            <a:r>
              <a:rPr lang="en-US" altLang="en-US" dirty="0" err="1"/>
              <a:t>naziva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IP </a:t>
            </a:r>
            <a:r>
              <a:rPr lang="en-US" altLang="en-US" dirty="0" err="1" smtClean="0">
                <a:solidFill>
                  <a:srgbClr val="00B050"/>
                </a:solidFill>
              </a:rPr>
              <a:t>adresa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endParaRPr lang="sr-Latn-RS" altLang="en-US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smtClean="0"/>
              <a:t>IP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nost</a:t>
            </a:r>
            <a:r>
              <a:rPr lang="en-US" altLang="en-US" dirty="0" smtClean="0"/>
              <a:t> </a:t>
            </a:r>
            <a:r>
              <a:rPr lang="en-US" altLang="en-US" dirty="0" err="1"/>
              <a:t>slanja</a:t>
            </a:r>
            <a:r>
              <a:rPr lang="en-US" altLang="en-US" dirty="0"/>
              <a:t> </a:t>
            </a:r>
            <a:r>
              <a:rPr lang="en-US" altLang="en-US" dirty="0" err="1"/>
              <a:t>paketa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hostova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rutera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Paketi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od </a:t>
            </a:r>
            <a:r>
              <a:rPr lang="en-US" altLang="en-US" dirty="0" err="1"/>
              <a:t>hosta</a:t>
            </a:r>
            <a:r>
              <a:rPr lang="en-US" altLang="en-US" dirty="0"/>
              <a:t> do </a:t>
            </a:r>
            <a:r>
              <a:rPr lang="en-US" altLang="en-US" dirty="0" err="1"/>
              <a:t>hosta</a:t>
            </a:r>
            <a:r>
              <a:rPr lang="en-US" altLang="en-US" dirty="0"/>
              <a:t> </a:t>
            </a:r>
            <a:r>
              <a:rPr lang="en-US" altLang="en-US" dirty="0" err="1"/>
              <a:t>putuju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niza</a:t>
            </a:r>
            <a:r>
              <a:rPr lang="en-US" altLang="en-US" dirty="0"/>
              <a:t> </a:t>
            </a:r>
            <a:r>
              <a:rPr lang="en-US" altLang="en-US" dirty="0" err="1"/>
              <a:t>rutera</a:t>
            </a:r>
            <a:r>
              <a:rPr lang="en-US" altLang="en-US" dirty="0"/>
              <a:t>, </a:t>
            </a:r>
            <a:r>
              <a:rPr lang="en-US" altLang="en-US" dirty="0" err="1"/>
              <a:t>pri</a:t>
            </a:r>
            <a:r>
              <a:rPr lang="en-US" altLang="en-US" dirty="0"/>
              <a:t> </a:t>
            </a:r>
            <a:r>
              <a:rPr lang="sr-Latn-RS" altLang="en-US" dirty="0"/>
              <a:t>č</a:t>
            </a:r>
            <a:r>
              <a:rPr lang="en-US" altLang="en-US" dirty="0" smtClean="0"/>
              <a:t>emu 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putanja</a:t>
            </a:r>
            <a:r>
              <a:rPr lang="en-US" altLang="en-US" dirty="0" smtClean="0"/>
              <a:t> </a:t>
            </a:r>
            <a:r>
              <a:rPr lang="en-US" altLang="en-US" dirty="0" err="1"/>
              <a:t>automatski</a:t>
            </a:r>
            <a:r>
              <a:rPr lang="en-US" altLang="en-US" dirty="0"/>
              <a:t> </a:t>
            </a:r>
            <a:r>
              <a:rPr lang="en-US" altLang="en-US" dirty="0" err="1" smtClean="0"/>
              <a:t>odre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uje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hostovi</a:t>
            </a:r>
            <a:r>
              <a:rPr lang="en-US" altLang="en-US" dirty="0"/>
              <a:t> </a:t>
            </a:r>
            <a:r>
              <a:rPr lang="en-US" altLang="en-US" dirty="0" err="1"/>
              <a:t>nemaju</a:t>
            </a:r>
            <a:r>
              <a:rPr lang="en-US" altLang="en-US" dirty="0"/>
              <a:t> </a:t>
            </a:r>
            <a:r>
              <a:rPr lang="en-US" altLang="en-US" dirty="0" err="1"/>
              <a:t>kontrolu</a:t>
            </a:r>
            <a:r>
              <a:rPr lang="en-US" altLang="en-US" dirty="0"/>
              <a:t> </a:t>
            </a:r>
            <a:r>
              <a:rPr lang="en-US" altLang="en-US" dirty="0" err="1"/>
              <a:t>nad</a:t>
            </a:r>
            <a:r>
              <a:rPr lang="en-US" altLang="en-US" dirty="0"/>
              <a:t> </a:t>
            </a:r>
            <a:r>
              <a:rPr lang="en-US" altLang="en-US" dirty="0" err="1"/>
              <a:t>putanjom</a:t>
            </a:r>
            <a:r>
              <a:rPr lang="en-US" altLang="en-US" dirty="0"/>
              <a:t> </a:t>
            </a:r>
            <a:r>
              <a:rPr lang="en-US" altLang="en-US" dirty="0" err="1" smtClean="0"/>
              <a:t>paketa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 err="1"/>
              <a:t>koristi</a:t>
            </a:r>
            <a:r>
              <a:rPr lang="en-US" altLang="en-US" dirty="0"/>
              <a:t> se </a:t>
            </a:r>
            <a:r>
              <a:rPr lang="en-US" altLang="en-US" dirty="0" err="1"/>
              <a:t>paketno</a:t>
            </a:r>
            <a:r>
              <a:rPr lang="en-US" altLang="en-US" dirty="0"/>
              <a:t> </a:t>
            </a:r>
            <a:r>
              <a:rPr lang="en-US" altLang="en-US" dirty="0" err="1" smtClean="0"/>
              <a:t>komutiranje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Softver</a:t>
            </a:r>
            <a:r>
              <a:rPr lang="en-US" altLang="en-US" dirty="0" smtClean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korisnicima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pru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usluge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169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P2P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Peer-to-peer</a:t>
            </a:r>
            <a:r>
              <a:rPr lang="sr-Latn-RS" altLang="en-US" dirty="0"/>
              <a:t> (P2P) servisi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Popularizacija </a:t>
            </a:r>
            <a:r>
              <a:rPr lang="sr-Latn-RS" altLang="en-US" dirty="0"/>
              <a:t>P2P servisa desila se 1999. </a:t>
            </a:r>
            <a:r>
              <a:rPr lang="sr-Latn-RS" altLang="en-US" dirty="0" smtClean="0"/>
              <a:t>kada je </a:t>
            </a:r>
            <a:r>
              <a:rPr lang="sr-Latn-RS" altLang="en-US" dirty="0"/>
              <a:t>servis pod imenom Napster </a:t>
            </a:r>
            <a:r>
              <a:rPr lang="sr-Latn-RS" altLang="en-US" dirty="0" smtClean="0"/>
              <a:t>iskorišćen </a:t>
            </a:r>
            <a:r>
              <a:rPr lang="sr-Latn-RS" altLang="en-US" dirty="0"/>
              <a:t>za razmenu velike </a:t>
            </a:r>
            <a:r>
              <a:rPr lang="sr-Latn-RS" altLang="en-US" dirty="0" smtClean="0"/>
              <a:t>koli</a:t>
            </a:r>
            <a:r>
              <a:rPr lang="sr-Latn-RS" altLang="en-US" dirty="0"/>
              <a:t>č</a:t>
            </a:r>
            <a:r>
              <a:rPr lang="sr-Latn-RS" altLang="en-US" dirty="0" smtClean="0"/>
              <a:t>ine muzičkih MP3 </a:t>
            </a:r>
            <a:r>
              <a:rPr lang="sr-Latn-RS" altLang="en-US" dirty="0"/>
              <a:t>datoteka izmedu velikog broja korisnika š</a:t>
            </a:r>
            <a:r>
              <a:rPr lang="sr-Latn-RS" altLang="en-US" dirty="0" smtClean="0"/>
              <a:t>irom sveta </a:t>
            </a:r>
          </a:p>
          <a:p>
            <a:pPr marL="1257300" lvl="2" indent="-457200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</a:t>
            </a:r>
            <a:r>
              <a:rPr lang="sr-Latn-RS" altLang="en-US" dirty="0" smtClean="0"/>
              <a:t>kršenje autorskih </a:t>
            </a:r>
            <a:r>
              <a:rPr lang="sr-Latn-RS" altLang="en-US" dirty="0"/>
              <a:t>prava Napster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2001. zabranjen, ali je nastao veliki broj </a:t>
            </a:r>
            <a:r>
              <a:rPr lang="sr-Latn-RS" altLang="en-US" dirty="0" smtClean="0"/>
              <a:t>P2P protokola </a:t>
            </a:r>
            <a:r>
              <a:rPr lang="sr-Latn-RS" altLang="en-US" dirty="0"/>
              <a:t>i </a:t>
            </a:r>
            <a:r>
              <a:rPr lang="sr-Latn-RS" altLang="en-US" dirty="0" smtClean="0"/>
              <a:t>aplikacija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</a:t>
            </a:r>
            <a:r>
              <a:rPr lang="sr-Latn-RS" altLang="en-US" dirty="0" smtClean="0"/>
              <a:t>većine </a:t>
            </a:r>
            <a:r>
              <a:rPr lang="sr-Latn-RS" altLang="en-US" dirty="0"/>
              <a:t>Internet servisa koji </a:t>
            </a:r>
            <a:r>
              <a:rPr lang="sr-Latn-RS" altLang="en-US" dirty="0" smtClean="0"/>
              <a:t>funkcionišu po </a:t>
            </a:r>
            <a:r>
              <a:rPr lang="sr-Latn-RS" altLang="en-US" dirty="0"/>
              <a:t>klijent-server modelu komunikacije, P2P servisi se </a:t>
            </a:r>
            <a:r>
              <a:rPr lang="sr-Latn-RS" altLang="en-US" dirty="0" smtClean="0"/>
              <a:t>zasnivaju </a:t>
            </a:r>
            <a:r>
              <a:rPr lang="sr-Latn-RS" altLang="en-US" dirty="0"/>
              <a:t>na direktnoj razmeni podataka izmedu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klijenata,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serveri samo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e za koordinaciju </a:t>
            </a:r>
            <a:r>
              <a:rPr lang="sr-Latn-RS" altLang="en-US" dirty="0"/>
              <a:t>komunikacije, bez direktnog kontakta sa samim podacima koji </a:t>
            </a:r>
            <a:r>
              <a:rPr lang="sr-Latn-RS" altLang="en-US" dirty="0" smtClean="0"/>
              <a:t>se razmenjuju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servisi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koriste za razmenu velikih datoteka (</a:t>
            </a:r>
            <a:r>
              <a:rPr lang="sr-Latn-RS" altLang="en-US" dirty="0" smtClean="0"/>
              <a:t>obično video </a:t>
            </a:r>
            <a:r>
              <a:rPr lang="sr-Latn-RS" altLang="en-US" dirty="0"/>
              <a:t>i audio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aja)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aplikacije </a:t>
            </a:r>
            <a:r>
              <a:rPr lang="sr-Latn-RS" altLang="en-US" dirty="0" smtClean="0"/>
              <a:t>čine ogroman </a:t>
            </a:r>
            <a:r>
              <a:rPr lang="sr-Latn-RS" altLang="en-US" dirty="0"/>
              <a:t>deo </a:t>
            </a:r>
            <a:r>
              <a:rPr lang="sr-Latn-RS" altLang="en-US" dirty="0" smtClean="0"/>
              <a:t>Internet saobraćaja 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P2P servisi i protokoli danas su Bittorent</a:t>
            </a:r>
            <a:r>
              <a:rPr lang="sr-Latn-RS" altLang="en-US" dirty="0" smtClean="0"/>
              <a:t>, DC</a:t>
            </a:r>
            <a:r>
              <a:rPr lang="sr-Latn-RS" altLang="en-US" dirty="0"/>
              <a:t>++, Gnutella, G2, E-mule, KaZaA (FastTrack</a:t>
            </a:r>
            <a:r>
              <a:rPr lang="sr-Latn-RS" altLang="en-US" dirty="0" smtClean="0"/>
              <a:t>), itd. </a:t>
            </a:r>
          </a:p>
          <a:p>
            <a:pPr marL="1257300" lvl="2" indent="-457200" eaLnBrk="1" hangingPunct="1"/>
            <a:r>
              <a:rPr lang="sr-Latn-RS" altLang="en-US" dirty="0" smtClean="0"/>
              <a:t>Postoji </a:t>
            </a:r>
            <a:r>
              <a:rPr lang="sr-Latn-RS" altLang="en-US" dirty="0"/>
              <a:t>veliki broj </a:t>
            </a:r>
            <a:r>
              <a:rPr lang="sr-Latn-RS" altLang="en-US" dirty="0" smtClean="0"/>
              <a:t>aplikacija koje </a:t>
            </a:r>
            <a:r>
              <a:rPr lang="sr-Latn-RS" altLang="en-US" dirty="0"/>
              <a:t>korisnicima </a:t>
            </a:r>
            <a:r>
              <a:rPr lang="sr-Latn-RS" altLang="en-US" dirty="0" smtClean="0"/>
              <a:t>omogućuju korišćenje </a:t>
            </a:r>
            <a:r>
              <a:rPr lang="sr-Latn-RS" altLang="en-US" dirty="0"/>
              <a:t>ovih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7374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forumi, </a:t>
            </a:r>
            <a:r>
              <a:rPr lang="sr-Latn-RS" altLang="en-US" sz="3200" dirty="0" err="1" smtClean="0">
                <a:solidFill>
                  <a:schemeClr val="hlink"/>
                </a:solidFill>
              </a:rPr>
              <a:t>blogovi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, društvene mreže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Forumi </a:t>
            </a:r>
            <a:r>
              <a:rPr lang="sr-Latn-RS" altLang="en-US" dirty="0"/>
              <a:t>(internet forum) </a:t>
            </a:r>
            <a:r>
              <a:rPr lang="sr-Latn-RS" altLang="en-US" dirty="0" smtClean="0"/>
              <a:t>- korisnicima omogu</a:t>
            </a:r>
            <a:r>
              <a:rPr lang="sr-Latn-RS" altLang="en-US" dirty="0"/>
              <a:t>ć</a:t>
            </a:r>
            <a:r>
              <a:rPr lang="sr-Latn-RS" altLang="en-US" dirty="0" smtClean="0"/>
              <a:t>avaju </a:t>
            </a:r>
            <a:r>
              <a:rPr lang="sr-Latn-RS" altLang="en-US" dirty="0"/>
              <a:t>diskusiju </a:t>
            </a:r>
            <a:r>
              <a:rPr lang="sr-Latn-RS" altLang="en-US" dirty="0" smtClean="0"/>
              <a:t>na određ</a:t>
            </a:r>
            <a:r>
              <a:rPr lang="sr-Latn-RS" altLang="en-US" dirty="0"/>
              <a:t>ene teme; diskusija je organizovana u </a:t>
            </a:r>
            <a:r>
              <a:rPr lang="sr-Latn-RS" altLang="en-US" dirty="0" smtClean="0"/>
              <a:t>nitima</a:t>
            </a:r>
          </a:p>
          <a:p>
            <a:pPr marL="1257300" lvl="2" indent="-457200" eaLnBrk="1" hangingPunct="1"/>
            <a:r>
              <a:rPr lang="sr-Latn-RS" dirty="0" smtClean="0"/>
              <a:t>Primeri: </a:t>
            </a:r>
            <a:r>
              <a:rPr lang="sr-Latn-RS" dirty="0" err="1" smtClean="0"/>
              <a:t>EliteSecurity</a:t>
            </a:r>
            <a:r>
              <a:rPr lang="sr-Latn-RS" dirty="0" smtClean="0"/>
              <a:t>, </a:t>
            </a:r>
            <a:r>
              <a:rPr lang="sr-Latn-RS" dirty="0" err="1" smtClean="0"/>
              <a:t>MyCity</a:t>
            </a:r>
            <a:r>
              <a:rPr lang="sr-Latn-RS" dirty="0" smtClean="0"/>
              <a:t>, itd.</a:t>
            </a:r>
          </a:p>
          <a:p>
            <a:pPr marL="857250" lvl="1" indent="-457200" eaLnBrk="1" hangingPunct="1"/>
            <a:r>
              <a:rPr lang="sr-Latn-RS" altLang="en-US" dirty="0" err="1">
                <a:solidFill>
                  <a:srgbClr val="002060"/>
                </a:solidFill>
              </a:rPr>
              <a:t>Blogovi</a:t>
            </a:r>
            <a:r>
              <a:rPr lang="sr-Latn-RS" altLang="en-US" dirty="0"/>
              <a:t> (</a:t>
            </a:r>
            <a:r>
              <a:rPr lang="sr-Latn-RS" altLang="en-US" dirty="0" err="1"/>
              <a:t>weB</a:t>
            </a:r>
            <a:r>
              <a:rPr lang="sr-Latn-RS" altLang="en-US" dirty="0"/>
              <a:t> LOG) </a:t>
            </a:r>
            <a:r>
              <a:rPr lang="sr-Latn-RS" altLang="en-US" dirty="0" smtClean="0"/>
              <a:t>- korisnici </a:t>
            </a:r>
            <a:r>
              <a:rPr lang="sr-Latn-RS" altLang="en-US" dirty="0"/>
              <a:t>objavljuju svoja </a:t>
            </a:r>
            <a:r>
              <a:rPr lang="sr-Latn-RS" altLang="en-US" dirty="0" smtClean="0"/>
              <a:t>razmi</a:t>
            </a:r>
            <a:r>
              <a:rPr lang="sr-Latn-RS" altLang="en-US" dirty="0"/>
              <a:t>š</a:t>
            </a:r>
            <a:r>
              <a:rPr lang="sr-Latn-RS" altLang="en-US" dirty="0" smtClean="0"/>
              <a:t>ljanja </a:t>
            </a:r>
            <a:r>
              <a:rPr lang="sr-Latn-RS" altLang="en-US" dirty="0"/>
              <a:t>o nekoj temi</a:t>
            </a:r>
          </a:p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Društvene </a:t>
            </a:r>
            <a:r>
              <a:rPr lang="sr-Latn-RS" altLang="en-US" dirty="0">
                <a:solidFill>
                  <a:srgbClr val="002060"/>
                </a:solidFill>
              </a:rPr>
              <a:t>mreže </a:t>
            </a:r>
            <a:r>
              <a:rPr lang="sr-Latn-RS" altLang="en-US" dirty="0" smtClean="0">
                <a:solidFill>
                  <a:srgbClr val="002060"/>
                </a:solidFill>
              </a:rPr>
              <a:t>- </a:t>
            </a:r>
            <a:r>
              <a:rPr lang="sr-Latn-RS" altLang="en-US" dirty="0" smtClean="0"/>
              <a:t>omogućavaju </a:t>
            </a:r>
            <a:r>
              <a:rPr lang="sr-Latn-RS" altLang="en-US" dirty="0"/>
              <a:t>povezivanje sa nalozima prijatelja i poznanika ili </a:t>
            </a:r>
            <a:r>
              <a:rPr lang="sr-Latn-RS" altLang="en-US" dirty="0" smtClean="0"/>
              <a:t>sa nalozima ličnosti </a:t>
            </a:r>
            <a:r>
              <a:rPr lang="sr-Latn-RS" altLang="en-US" dirty="0"/>
              <a:t>iz javne sfere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Iako </a:t>
            </a:r>
            <a:r>
              <a:rPr lang="sr-Latn-RS" altLang="en-US" dirty="0"/>
              <a:t>su sastavni deo </a:t>
            </a:r>
            <a:r>
              <a:rPr lang="sr-Latn-RS" altLang="en-US" dirty="0" smtClean="0"/>
              <a:t>veba, </a:t>
            </a:r>
            <a:r>
              <a:rPr lang="sr-Latn-RS" altLang="en-US" dirty="0"/>
              <a:t>u poslednje vreme </a:t>
            </a:r>
            <a:r>
              <a:rPr lang="sr-Latn-RS" altLang="en-US" dirty="0" smtClean="0"/>
              <a:t>društvene mreže doživljavaju </a:t>
            </a:r>
            <a:r>
              <a:rPr lang="sr-Latn-RS" altLang="en-US" dirty="0"/>
              <a:t>izrazitu ekspanziju i imaju sve </a:t>
            </a:r>
            <a:r>
              <a:rPr lang="sr-Latn-RS" altLang="en-US" dirty="0" smtClean="0"/>
              <a:t>veći </a:t>
            </a:r>
            <a:r>
              <a:rPr lang="sr-Latn-RS" altLang="en-US" dirty="0"/>
              <a:t>i </a:t>
            </a:r>
            <a:r>
              <a:rPr lang="sr-Latn-RS" altLang="en-US" dirty="0" smtClean="0"/>
              <a:t>veći dru</a:t>
            </a:r>
            <a:r>
              <a:rPr lang="sr-Latn-RS" altLang="en-US" dirty="0"/>
              <a:t>š</a:t>
            </a:r>
            <a:r>
              <a:rPr lang="sr-Latn-RS" altLang="en-US" dirty="0" smtClean="0"/>
              <a:t>tveni značaj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Najkorišćenije </a:t>
            </a:r>
            <a:r>
              <a:rPr lang="sr-Latn-RS" altLang="en-US" dirty="0"/>
              <a:t>socijalne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njice </a:t>
            </a:r>
            <a:r>
              <a:rPr lang="sr-Latn-RS" altLang="en-US" dirty="0"/>
              <a:t>su Facebook, </a:t>
            </a:r>
            <a:r>
              <a:rPr lang="sr-Latn-RS" altLang="en-US" dirty="0" err="1" smtClean="0"/>
              <a:t>Tweeter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Google</a:t>
            </a:r>
            <a:r>
              <a:rPr lang="sr-Latn-RS" altLang="en-US" dirty="0" smtClean="0"/>
              <a:t>+</a:t>
            </a:r>
            <a:r>
              <a:rPr lang="sr-Latn-RS" altLang="en-US" dirty="0"/>
              <a:t>,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MySpace</a:t>
            </a:r>
            <a:r>
              <a:rPr lang="sr-Latn-RS" altLang="en-US" dirty="0" smtClean="0"/>
              <a:t> itd.</a:t>
            </a:r>
          </a:p>
          <a:p>
            <a:pPr marL="1257300" lvl="2" indent="-457200" eaLnBrk="1" hangingPunct="1"/>
            <a:r>
              <a:rPr lang="sr-Latn-RS" altLang="en-US" dirty="0" smtClean="0"/>
              <a:t>Postoje i socijalne mreže sa specijalizacijom, npr. </a:t>
            </a:r>
            <a:r>
              <a:rPr lang="sr-Latn-RS" altLang="en-US" dirty="0" err="1" smtClean="0"/>
              <a:t>LinkedIn</a:t>
            </a:r>
            <a:r>
              <a:rPr lang="sr-Latn-RS" altLang="en-US" dirty="0" smtClean="0"/>
              <a:t>, </a:t>
            </a:r>
            <a:r>
              <a:rPr lang="sr-Latn-RS" dirty="0" err="1" smtClean="0"/>
              <a:t>Foursquare</a:t>
            </a:r>
            <a:r>
              <a:rPr lang="sr-Latn-RS" dirty="0" smtClean="0"/>
              <a:t>, itd.</a:t>
            </a:r>
          </a:p>
          <a:p>
            <a:pPr marL="1257300" lvl="2" indent="-457200" eaLnBrk="1" hangingPunct="1"/>
            <a:r>
              <a:rPr lang="sr-Latn-RS" dirty="0" smtClean="0"/>
              <a:t>Izuzetno dinamična dešavanja i promene – primeri </a:t>
            </a:r>
            <a:r>
              <a:rPr lang="sr-Latn-RS" dirty="0" err="1" smtClean="0"/>
              <a:t>YouToube</a:t>
            </a:r>
            <a:r>
              <a:rPr lang="sr-Latn-RS" dirty="0" smtClean="0"/>
              <a:t>, </a:t>
            </a:r>
            <a:r>
              <a:rPr lang="sr-Latn-RS" dirty="0" err="1" smtClean="0"/>
              <a:t>Instagram</a:t>
            </a:r>
            <a:r>
              <a:rPr lang="sr-Latn-RS" dirty="0" smtClean="0"/>
              <a:t> itd.</a:t>
            </a:r>
            <a:endParaRPr lang="sr-Latn-RS" dirty="0"/>
          </a:p>
          <a:p>
            <a:pPr marL="800100" lvl="2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3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geografski </a:t>
            </a:r>
            <a:r>
              <a:rPr lang="sr-Latn-RS" altLang="en-US" sz="3200" dirty="0">
                <a:solidFill>
                  <a:schemeClr val="hlink"/>
                </a:solidFill>
              </a:rPr>
              <a:t>informacioni sistemi i internet mape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70C0"/>
                </a:solidFill>
              </a:rPr>
              <a:t>Geografski informacioni sistemi </a:t>
            </a:r>
            <a:r>
              <a:rPr lang="sr-Latn-RS" altLang="en-US" dirty="0"/>
              <a:t>(GIS) </a:t>
            </a:r>
            <a:r>
              <a:rPr lang="en-US" altLang="en-US" dirty="0"/>
              <a:t>-</a:t>
            </a:r>
            <a:r>
              <a:rPr lang="sr-Latn-RS" altLang="en-US" dirty="0" smtClean="0"/>
              <a:t> </a:t>
            </a:r>
            <a:r>
              <a:rPr lang="sr-Latn-RS" altLang="en-US" dirty="0"/>
              <a:t>sistemi koji </a:t>
            </a:r>
            <a:r>
              <a:rPr lang="sr-Latn-RS" altLang="en-US" dirty="0" smtClean="0"/>
              <a:t>sadrže geografske informacije</a:t>
            </a:r>
            <a:r>
              <a:rPr lang="sr-Latn-RS" altLang="en-US" dirty="0"/>
              <a:t>: mape, satelitske snimke, baze podataka sa </a:t>
            </a:r>
            <a:r>
              <a:rPr lang="sr-Latn-RS" altLang="en-US" dirty="0" smtClean="0"/>
              <a:t>interesantnim geografskim ta</a:t>
            </a:r>
            <a:r>
              <a:rPr lang="sr-Latn-RS" altLang="en-US" dirty="0"/>
              <a:t>č</a:t>
            </a:r>
            <a:r>
              <a:rPr lang="sr-Latn-RS" altLang="en-US" dirty="0" smtClean="0"/>
              <a:t>kama </a:t>
            </a:r>
            <a:r>
              <a:rPr lang="sr-Latn-RS" altLang="en-US" dirty="0"/>
              <a:t>(imena ulica, pozicija </a:t>
            </a:r>
            <a:r>
              <a:rPr lang="sr-Latn-RS" altLang="en-US" dirty="0" smtClean="0"/>
              <a:t>stajališta)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Danas na internetu postoje svima dostupni sajtovi koji </a:t>
            </a:r>
            <a:r>
              <a:rPr lang="sr-Latn-RS" altLang="en-US" dirty="0" smtClean="0"/>
              <a:t>nude funkcionalnosti </a:t>
            </a:r>
            <a:r>
              <a:rPr lang="sr-Latn-RS" altLang="en-US" dirty="0"/>
              <a:t>GIS </a:t>
            </a:r>
            <a:r>
              <a:rPr lang="sr-Latn-RS" altLang="en-US" dirty="0" smtClean="0"/>
              <a:t>sistema: </a:t>
            </a:r>
            <a:r>
              <a:rPr lang="sr-Latn-RS" altLang="en-US" dirty="0" err="1" smtClean="0"/>
              <a:t>Google</a:t>
            </a:r>
            <a:r>
              <a:rPr lang="sr-Latn-RS" altLang="en-US" dirty="0" smtClean="0"/>
              <a:t> </a:t>
            </a:r>
            <a:r>
              <a:rPr lang="sr-Latn-RS" altLang="en-US" dirty="0" err="1"/>
              <a:t>Maps</a:t>
            </a:r>
            <a:r>
              <a:rPr lang="sr-Latn-RS" altLang="en-US" dirty="0"/>
              <a:t>, </a:t>
            </a:r>
            <a:r>
              <a:rPr lang="sr-Latn-RS" altLang="en-US" dirty="0" err="1"/>
              <a:t>Google</a:t>
            </a:r>
            <a:r>
              <a:rPr lang="sr-Latn-RS" altLang="en-US" dirty="0"/>
              <a:t> </a:t>
            </a:r>
            <a:r>
              <a:rPr lang="sr-Latn-RS" altLang="en-US" dirty="0" err="1"/>
              <a:t>Earth</a:t>
            </a:r>
            <a:r>
              <a:rPr lang="sr-Latn-RS" altLang="en-US" dirty="0"/>
              <a:t>, </a:t>
            </a:r>
            <a:r>
              <a:rPr lang="sr-Latn-RS" altLang="en-US" dirty="0" err="1"/>
              <a:t>Bing</a:t>
            </a:r>
            <a:r>
              <a:rPr lang="sr-Latn-RS" altLang="en-US" dirty="0"/>
              <a:t> </a:t>
            </a:r>
            <a:r>
              <a:rPr lang="sr-Latn-RS" altLang="en-US" dirty="0" err="1"/>
              <a:t>Maps</a:t>
            </a:r>
            <a:r>
              <a:rPr lang="sr-Latn-RS" altLang="en-US" dirty="0"/>
              <a:t>, </a:t>
            </a:r>
            <a:r>
              <a:rPr lang="sr-Latn-RS" altLang="en-US" dirty="0" smtClean="0"/>
              <a:t>(</a:t>
            </a:r>
            <a:r>
              <a:rPr lang="sr-Latn-RS" altLang="en-US" dirty="0"/>
              <a:t>u</a:t>
            </a:r>
            <a:r>
              <a:rPr lang="sr-Latn-RS" altLang="en-US" dirty="0" smtClean="0"/>
              <a:t> Srbiji </a:t>
            </a:r>
            <a:r>
              <a:rPr lang="sr-Latn-RS" altLang="en-US" dirty="0" err="1"/>
              <a:t>PlanPlus</a:t>
            </a:r>
            <a:r>
              <a:rPr lang="sr-Latn-RS" altLang="en-US" dirty="0"/>
              <a:t>, </a:t>
            </a:r>
            <a:r>
              <a:rPr lang="sr-Latn-RS" altLang="en-US" dirty="0" smtClean="0"/>
              <a:t>B92 mape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Pametni telefoni opremljeni sistemom globalnog </a:t>
            </a:r>
            <a:r>
              <a:rPr lang="sr-Latn-RS" altLang="en-US" dirty="0" err="1"/>
              <a:t>pozicioniranja</a:t>
            </a:r>
            <a:r>
              <a:rPr lang="sr-Latn-RS" altLang="en-US" dirty="0"/>
              <a:t> (GPS</a:t>
            </a:r>
            <a:r>
              <a:rPr lang="sr-Latn-RS" altLang="en-US" dirty="0" smtClean="0"/>
              <a:t>) doprinose korišćenju </a:t>
            </a:r>
            <a:r>
              <a:rPr lang="sr-Latn-RS" altLang="en-US" dirty="0"/>
              <a:t>mapa za odre</a:t>
            </a:r>
            <a:r>
              <a:rPr lang="sr-Latn-RS" altLang="en-US" dirty="0" smtClean="0"/>
              <a:t>đivanje </a:t>
            </a:r>
            <a:r>
              <a:rPr lang="sr-Latn-RS" altLang="en-US" dirty="0"/>
              <a:t>trenutne pozicije i </a:t>
            </a:r>
            <a:r>
              <a:rPr lang="sr-Latn-RS" altLang="en-US" dirty="0" smtClean="0"/>
              <a:t>davanje instrukcija </a:t>
            </a:r>
            <a:r>
              <a:rPr lang="sr-Latn-RS" altLang="en-US" dirty="0"/>
              <a:t>kako </a:t>
            </a:r>
            <a:r>
              <a:rPr lang="sr-Latn-RS" altLang="en-US" dirty="0" smtClean="0"/>
              <a:t>sti</a:t>
            </a:r>
            <a:r>
              <a:rPr lang="sr-Latn-RS" altLang="en-US" dirty="0"/>
              <a:t>ć</a:t>
            </a:r>
            <a:r>
              <a:rPr lang="sr-Latn-RS" altLang="en-US" dirty="0" smtClean="0"/>
              <a:t>i </a:t>
            </a:r>
            <a:r>
              <a:rPr lang="sr-Latn-RS" altLang="en-US" dirty="0"/>
              <a:t>do ž</a:t>
            </a:r>
            <a:r>
              <a:rPr lang="sr-Latn-RS" altLang="en-US" dirty="0" smtClean="0"/>
              <a:t>eljene </a:t>
            </a:r>
            <a:r>
              <a:rPr lang="sr-Latn-RS" altLang="en-US" dirty="0" err="1"/>
              <a:t>destinacije</a:t>
            </a:r>
            <a:endParaRPr lang="sr-Latn-RS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7"/>
          <a:stretch/>
        </p:blipFill>
        <p:spPr bwMode="auto">
          <a:xfrm>
            <a:off x="5868145" y="4374931"/>
            <a:ext cx="3175371" cy="248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3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elektronska </a:t>
            </a:r>
            <a:r>
              <a:rPr lang="sr-Latn-RS" altLang="en-US" sz="3200" dirty="0">
                <a:solidFill>
                  <a:schemeClr val="hlink"/>
                </a:solidFill>
              </a:rPr>
              <a:t>trgovina i bankarstvo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70C0"/>
                </a:solidFill>
              </a:rPr>
              <a:t>Elektronska trgovina </a:t>
            </a:r>
            <a:r>
              <a:rPr lang="sr-Latn-RS" altLang="en-US" dirty="0"/>
              <a:t>sve vise zamenjuje </a:t>
            </a:r>
            <a:r>
              <a:rPr lang="sr-Latn-RS" altLang="en-US" dirty="0" smtClean="0"/>
              <a:t>klasične </a:t>
            </a:r>
            <a:r>
              <a:rPr lang="sr-Latn-RS" altLang="en-US" dirty="0"/>
              <a:t>oblike trgovine</a:t>
            </a:r>
          </a:p>
          <a:p>
            <a:pPr marL="857250" lvl="1" indent="-457200" eaLnBrk="1" hangingPunct="1"/>
            <a:r>
              <a:rPr lang="sr-Latn-RS" altLang="en-US" dirty="0"/>
              <a:t>Tri vrste poslovanja:</a:t>
            </a:r>
          </a:p>
          <a:p>
            <a:pPr marL="1257300" lvl="2" indent="-457200" eaLnBrk="1" hangingPunct="1"/>
            <a:r>
              <a:rPr lang="sr-Latn-RS" altLang="en-US" dirty="0"/>
              <a:t>B2C (</a:t>
            </a:r>
            <a:r>
              <a:rPr lang="sr-Latn-RS" altLang="en-US" dirty="0" err="1"/>
              <a:t>business</a:t>
            </a:r>
            <a:r>
              <a:rPr lang="sr-Latn-RS" altLang="en-US" dirty="0"/>
              <a:t> to </a:t>
            </a:r>
            <a:r>
              <a:rPr lang="sr-Latn-RS" altLang="en-US" dirty="0" err="1"/>
              <a:t>customer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kompanije prodaju svoju </a:t>
            </a:r>
            <a:r>
              <a:rPr lang="sr-Latn-RS" altLang="en-US" dirty="0" smtClean="0"/>
              <a:t>robu/usluge pojedinačnim </a:t>
            </a:r>
            <a:r>
              <a:rPr lang="sr-Latn-RS" altLang="en-US" dirty="0"/>
              <a:t>kupcima</a:t>
            </a:r>
          </a:p>
          <a:p>
            <a:pPr marL="1257300" lvl="2" indent="-457200" eaLnBrk="1" hangingPunct="1"/>
            <a:r>
              <a:rPr lang="sr-Latn-RS" altLang="en-US" dirty="0"/>
              <a:t>B2B (</a:t>
            </a:r>
            <a:r>
              <a:rPr lang="sr-Latn-RS" altLang="en-US" dirty="0" err="1"/>
              <a:t>business</a:t>
            </a:r>
            <a:r>
              <a:rPr lang="sr-Latn-RS" altLang="en-US" dirty="0"/>
              <a:t> to </a:t>
            </a:r>
            <a:r>
              <a:rPr lang="sr-Latn-RS" altLang="en-US" dirty="0" err="1"/>
              <a:t>business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kompanije prodaju svoje usluge </a:t>
            </a:r>
            <a:r>
              <a:rPr lang="sr-Latn-RS" altLang="en-US" dirty="0" smtClean="0"/>
              <a:t>drugim kompanijama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C2C (</a:t>
            </a:r>
            <a:r>
              <a:rPr lang="sr-Latn-RS" altLang="en-US" dirty="0" err="1"/>
              <a:t>customer</a:t>
            </a:r>
            <a:r>
              <a:rPr lang="sr-Latn-RS" altLang="en-US" dirty="0"/>
              <a:t> to </a:t>
            </a:r>
            <a:r>
              <a:rPr lang="sr-Latn-RS" altLang="en-US" dirty="0" err="1"/>
              <a:t>customer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prodavci </a:t>
            </a:r>
            <a:r>
              <a:rPr lang="sr-Latn-RS" altLang="en-US" dirty="0" smtClean="0"/>
              <a:t>pojedina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prodaju </a:t>
            </a:r>
            <a:r>
              <a:rPr lang="sr-Latn-RS" altLang="en-US" dirty="0" smtClean="0"/>
              <a:t>svoju robu/usluge pojedina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kupcima</a:t>
            </a:r>
          </a:p>
          <a:p>
            <a:pPr marL="857250" lvl="1" indent="-457200" eaLnBrk="1" hangingPunct="1"/>
            <a:r>
              <a:rPr lang="sr-Latn-RS" altLang="en-US" dirty="0"/>
              <a:t>Banke danas </a:t>
            </a:r>
            <a:r>
              <a:rPr lang="sr-Latn-RS" altLang="en-US" dirty="0" smtClean="0"/>
              <a:t>pru</a:t>
            </a:r>
            <a:r>
              <a:rPr lang="sr-Latn-RS" altLang="en-US" dirty="0"/>
              <a:t>ž</a:t>
            </a:r>
            <a:r>
              <a:rPr lang="sr-Latn-RS" altLang="en-US" dirty="0" smtClean="0"/>
              <a:t>aju </a:t>
            </a:r>
            <a:r>
              <a:rPr lang="sr-Latn-RS" altLang="en-US" dirty="0"/>
              <a:t>usluge </a:t>
            </a:r>
            <a:r>
              <a:rPr lang="sr-Latn-RS" altLang="en-US" dirty="0">
                <a:solidFill>
                  <a:srgbClr val="0070C0"/>
                </a:solidFill>
              </a:rPr>
              <a:t>elektronskog bankarstva</a:t>
            </a:r>
          </a:p>
          <a:p>
            <a:pPr marL="1257300" lvl="2" indent="-457200" eaLnBrk="1" hangingPunct="1"/>
            <a:r>
              <a:rPr lang="sr-Latn-RS" altLang="en-US" dirty="0"/>
              <a:t>provera stanja 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unu</a:t>
            </a:r>
            <a:r>
              <a:rPr lang="sr-Latn-RS" altLang="en-US" dirty="0"/>
              <a:t>, uplata, isplata, prenos sredstava sa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 na račun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usluga elektronskog </a:t>
            </a:r>
            <a:r>
              <a:rPr lang="sr-Latn-RS" altLang="en-US" dirty="0" smtClean="0"/>
              <a:t>pla</a:t>
            </a:r>
            <a:r>
              <a:rPr lang="sr-Latn-RS" altLang="en-US" dirty="0"/>
              <a:t>ć</a:t>
            </a:r>
            <a:r>
              <a:rPr lang="sr-Latn-RS" altLang="en-US" dirty="0" smtClean="0"/>
              <a:t>anja računa</a:t>
            </a:r>
          </a:p>
          <a:p>
            <a:pPr marL="1257300" lvl="2" indent="-457200" eaLnBrk="1" hangingPunct="1"/>
            <a:r>
              <a:rPr lang="sr-Latn-RS" altLang="en-US" dirty="0"/>
              <a:t>v</a:t>
            </a:r>
            <a:r>
              <a:rPr lang="sr-Latn-RS" altLang="en-US" dirty="0" smtClean="0"/>
              <a:t>ažno pitanje sigurnosti – obično </a:t>
            </a:r>
            <a:r>
              <a:rPr lang="sr-Latn-RS" altLang="en-US" dirty="0" err="1" smtClean="0"/>
              <a:t>dvofaktorska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autentifikacija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2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– elektronsko u</a:t>
            </a:r>
            <a:r>
              <a:rPr lang="sr-Latn-RS" altLang="en-US" sz="3200" dirty="0">
                <a:solidFill>
                  <a:schemeClr val="hlink"/>
                </a:solidFill>
              </a:rPr>
              <a:t>č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enje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70C0"/>
                </a:solidFill>
              </a:rPr>
              <a:t>Elektronsko </a:t>
            </a:r>
            <a:r>
              <a:rPr lang="sr-Latn-RS" altLang="en-US" dirty="0" smtClean="0">
                <a:solidFill>
                  <a:srgbClr val="0070C0"/>
                </a:solidFill>
              </a:rPr>
              <a:t>u</a:t>
            </a:r>
            <a:r>
              <a:rPr lang="sr-Latn-RS" altLang="en-US" dirty="0">
                <a:solidFill>
                  <a:srgbClr val="0070C0"/>
                </a:solidFill>
              </a:rPr>
              <a:t>č</a:t>
            </a:r>
            <a:r>
              <a:rPr lang="sr-Latn-RS" altLang="en-US" dirty="0" smtClean="0">
                <a:solidFill>
                  <a:srgbClr val="0070C0"/>
                </a:solidFill>
              </a:rPr>
              <a:t>enje </a:t>
            </a:r>
            <a:r>
              <a:rPr lang="sr-Latn-RS" altLang="en-US" dirty="0"/>
              <a:t>(e-</a:t>
            </a:r>
            <a:r>
              <a:rPr lang="sr-Latn-RS" altLang="en-US" dirty="0" err="1"/>
              <a:t>learning</a:t>
            </a:r>
            <a:r>
              <a:rPr lang="sr-Latn-RS" altLang="en-US" dirty="0"/>
              <a:t>) podrazumeva </a:t>
            </a:r>
            <a:r>
              <a:rPr lang="sr-Latn-RS" altLang="en-US" dirty="0" smtClean="0"/>
              <a:t>korišćenje informacionih tehnologija</a:t>
            </a:r>
            <a:r>
              <a:rPr lang="sr-Latn-RS" altLang="en-US" dirty="0"/>
              <a:t>, veba i interneta u oblasti obrazovanja</a:t>
            </a:r>
          </a:p>
          <a:p>
            <a:pPr marL="857250" lvl="1" indent="-457200" eaLnBrk="1" hangingPunct="1"/>
            <a:r>
              <a:rPr lang="sr-Latn-RS" altLang="en-US" dirty="0"/>
              <a:t>Sistemi za </a:t>
            </a:r>
            <a:r>
              <a:rPr lang="sr-Latn-RS" altLang="en-US" dirty="0" smtClean="0"/>
              <a:t>upravljanje učenjem </a:t>
            </a:r>
            <a:r>
              <a:rPr lang="sr-Latn-RS" altLang="en-US" dirty="0"/>
              <a:t>(</a:t>
            </a:r>
            <a:r>
              <a:rPr lang="sr-Latn-RS" altLang="en-US" dirty="0" err="1"/>
              <a:t>learning</a:t>
            </a:r>
            <a:r>
              <a:rPr lang="sr-Latn-RS" altLang="en-US" dirty="0"/>
              <a:t> </a:t>
            </a:r>
            <a:r>
              <a:rPr lang="sr-Latn-RS" altLang="en-US" dirty="0" err="1"/>
              <a:t>management</a:t>
            </a:r>
            <a:r>
              <a:rPr lang="sr-Latn-RS" altLang="en-US" dirty="0"/>
              <a:t> </a:t>
            </a:r>
            <a:r>
              <a:rPr lang="sr-Latn-RS" altLang="en-US" dirty="0" err="1"/>
              <a:t>systems</a:t>
            </a:r>
            <a:r>
              <a:rPr lang="sr-Latn-RS" altLang="en-US" dirty="0"/>
              <a:t>, LMS</a:t>
            </a:r>
            <a:r>
              <a:rPr lang="sr-Latn-RS" altLang="en-US" dirty="0" smtClean="0"/>
              <a:t>) omogućavaju </a:t>
            </a:r>
            <a:r>
              <a:rPr lang="sr-Latn-RS" altLang="en-US" dirty="0"/>
              <a:t>da </a:t>
            </a:r>
            <a:r>
              <a:rPr lang="sr-Latn-RS" altLang="en-US" dirty="0" err="1"/>
              <a:t>nastavici</a:t>
            </a:r>
            <a:r>
              <a:rPr lang="sr-Latn-RS" altLang="en-US" dirty="0"/>
              <a:t> ostave elektronski nastavni materijal</a:t>
            </a:r>
            <a:r>
              <a:rPr lang="sr-Latn-RS" altLang="en-US" dirty="0" smtClean="0"/>
              <a:t>, organizuju testiranje - primer </a:t>
            </a:r>
            <a:r>
              <a:rPr lang="sr-Latn-RS" altLang="en-US" dirty="0" err="1"/>
              <a:t>Moodle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Masovni slobodno dostupni kursevi na internetu (</a:t>
            </a:r>
            <a:r>
              <a:rPr lang="sr-Latn-RS" altLang="en-US" dirty="0" err="1"/>
              <a:t>massive</a:t>
            </a:r>
            <a:r>
              <a:rPr lang="sr-Latn-RS" altLang="en-US" dirty="0"/>
              <a:t> </a:t>
            </a:r>
            <a:r>
              <a:rPr lang="sr-Latn-RS" altLang="en-US" dirty="0" err="1"/>
              <a:t>open</a:t>
            </a:r>
            <a:r>
              <a:rPr lang="sr-Latn-RS" altLang="en-US" dirty="0"/>
              <a:t> </a:t>
            </a:r>
            <a:r>
              <a:rPr lang="sr-Latn-RS" altLang="en-US" dirty="0" err="1" smtClean="0"/>
              <a:t>online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courses</a:t>
            </a:r>
            <a:r>
              <a:rPr lang="sr-Latn-RS" altLang="en-US" dirty="0"/>
              <a:t>, MOOC) organizuju se u potpunosti elektronski </a:t>
            </a:r>
            <a:r>
              <a:rPr lang="sr-Latn-RS" altLang="en-US" dirty="0" smtClean="0"/>
              <a:t>– primer sajtovi </a:t>
            </a:r>
            <a:r>
              <a:rPr lang="sr-Latn-RS" altLang="en-US" dirty="0" err="1"/>
              <a:t>Coursera</a:t>
            </a:r>
            <a:r>
              <a:rPr lang="sr-Latn-RS" altLang="en-US" dirty="0"/>
              <a:t>, UDACITY, </a:t>
            </a:r>
            <a:r>
              <a:rPr lang="sr-Latn-RS" altLang="en-US" dirty="0" err="1"/>
              <a:t>edX</a:t>
            </a:r>
            <a:r>
              <a:rPr lang="sr-Latn-RS" altLang="en-US" dirty="0"/>
              <a:t>, MIT </a:t>
            </a:r>
            <a:r>
              <a:rPr lang="sr-Latn-RS" altLang="en-US" dirty="0" err="1"/>
              <a:t>OpenCourseWare</a:t>
            </a:r>
            <a:r>
              <a:rPr lang="sr-Latn-RS" altLang="en-US" dirty="0" smtClean="0"/>
              <a:t>, itd.</a:t>
            </a:r>
          </a:p>
        </p:txBody>
      </p:sp>
    </p:spTree>
    <p:extLst>
      <p:ext uri="{BB962C8B-B14F-4D97-AF65-F5344CB8AC3E}">
        <p14:creationId xmlns:p14="http://schemas.microsoft.com/office/powerpoint/2010/main" val="4426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Mrežni i Internet </a:t>
            </a:r>
            <a:r>
              <a:rPr lang="sr-Latn-RS" altLang="en-US" sz="5400" dirty="0">
                <a:solidFill>
                  <a:schemeClr val="hlink"/>
                </a:solidFill>
              </a:rPr>
              <a:t>protokoli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Shematski prikaz protokola</a:t>
            </a:r>
            <a:endParaRPr lang="en-US" alt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/>
          <a:stretch/>
        </p:blipFill>
        <p:spPr bwMode="auto">
          <a:xfrm>
            <a:off x="1275106" y="1306270"/>
            <a:ext cx="7041310" cy="554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Komunikacija na fizičkom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u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Fizički sloj, dakle, od sloja veze podataka dovija zadatak da preko komunikacionog medijuma prenese </a:t>
            </a:r>
            <a:r>
              <a:rPr lang="sr-Latn-RS" altLang="en-US" dirty="0" err="1"/>
              <a:t>sekvcencu</a:t>
            </a:r>
            <a:r>
              <a:rPr lang="sr-Latn-RS" altLang="en-US" dirty="0"/>
              <a:t> bitova</a:t>
            </a:r>
          </a:p>
          <a:p>
            <a:pPr marL="857250" lvl="1" indent="-457200" eaLnBrk="1" hangingPunct="1"/>
            <a:r>
              <a:rPr lang="pl-PL" altLang="en-US" dirty="0" smtClean="0"/>
              <a:t>To je </a:t>
            </a:r>
            <a:r>
              <a:rPr lang="pl-PL" altLang="en-US" dirty="0" err="1" smtClean="0"/>
              <a:t>najniži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nivo</a:t>
            </a:r>
            <a:r>
              <a:rPr lang="pl-PL" altLang="en-US" dirty="0" smtClean="0"/>
              <a:t> </a:t>
            </a:r>
            <a:r>
              <a:rPr lang="pl-PL" altLang="en-US" dirty="0" err="1"/>
              <a:t>komunikacije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 err="1" smtClean="0"/>
              <a:t>proučava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se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mehanizam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slanja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pojedinačnih</a:t>
            </a:r>
            <a:r>
              <a:rPr lang="pl-PL" altLang="en-US" dirty="0" smtClean="0"/>
              <a:t> </a:t>
            </a:r>
            <a:r>
              <a:rPr lang="pl-PL" altLang="en-US" dirty="0" err="1"/>
              <a:t>bitova</a:t>
            </a:r>
            <a:r>
              <a:rPr lang="pl-PL" altLang="en-US" dirty="0"/>
              <a:t> od </a:t>
            </a:r>
            <a:r>
              <a:rPr lang="pl-PL" altLang="en-US" dirty="0" err="1"/>
              <a:t>jednog</a:t>
            </a:r>
            <a:r>
              <a:rPr lang="pl-PL" altLang="en-US" dirty="0"/>
              <a:t> do </a:t>
            </a:r>
            <a:r>
              <a:rPr lang="pl-PL" altLang="en-US" dirty="0" err="1"/>
              <a:t>drugog</a:t>
            </a:r>
            <a:r>
              <a:rPr lang="pl-PL" altLang="en-US" dirty="0"/>
              <a:t> </a:t>
            </a:r>
            <a:r>
              <a:rPr lang="pl-PL" altLang="en-US" dirty="0" err="1" smtClean="0"/>
              <a:t>uređaja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kroz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komunikacioni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medijum</a:t>
            </a:r>
            <a:endParaRPr lang="pl-PL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Potreba za velikom efikasnošću</a:t>
            </a:r>
          </a:p>
          <a:p>
            <a:pPr marL="857250" lvl="1" indent="-457200" eaLnBrk="1" hangingPunct="1"/>
            <a:r>
              <a:rPr lang="sr-Latn-RS" altLang="en-US" dirty="0" smtClean="0"/>
              <a:t>Zavisi </a:t>
            </a:r>
            <a:r>
              <a:rPr lang="sr-Latn-RS" altLang="en-US" dirty="0"/>
              <a:t>od tipa </a:t>
            </a:r>
            <a:r>
              <a:rPr lang="sr-Latn-RS" altLang="en-US" dirty="0" smtClean="0"/>
              <a:t>komunikacionog medijuma - žičana </a:t>
            </a:r>
            <a:r>
              <a:rPr lang="sr-Latn-RS" altLang="en-US" dirty="0"/>
              <a:t>ili </a:t>
            </a:r>
            <a:r>
              <a:rPr lang="sr-Latn-RS" altLang="en-US" dirty="0" smtClean="0"/>
              <a:t>bežična veza, koja vrsta </a:t>
            </a:r>
            <a:r>
              <a:rPr lang="sr-Latn-RS" altLang="en-US" dirty="0"/>
              <a:t>kablova je u pitanju </a:t>
            </a:r>
            <a:r>
              <a:rPr lang="sr-Latn-RS" altLang="en-US" dirty="0" smtClean="0"/>
              <a:t>i </a:t>
            </a:r>
            <a:r>
              <a:rPr lang="sr-Latn-RS" altLang="en-US" dirty="0"/>
              <a:t>sl</a:t>
            </a:r>
            <a:r>
              <a:rPr lang="sr-Latn-R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79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Komunikacija na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u veze podataka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Sloj veze podataka od uređaja koji rade na mrežnom </a:t>
            </a:r>
            <a:r>
              <a:rPr lang="sr-Latn-RS" altLang="en-US" dirty="0"/>
              <a:t>sloju </a:t>
            </a:r>
            <a:r>
              <a:rPr lang="sr-Latn-RS" altLang="en-US" dirty="0" smtClean="0"/>
              <a:t>dobija zadatak da se paket (ako se na mrežnom sloju koristi IP protokol, tada se paket naziva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IP </a:t>
            </a:r>
            <a:r>
              <a:rPr lang="sr-Latn-RS" altLang="en-US" dirty="0" err="1" smtClean="0">
                <a:solidFill>
                  <a:schemeClr val="accent1">
                    <a:lumMod val="50000"/>
                  </a:schemeClr>
                </a:solidFill>
              </a:rPr>
              <a:t>datagram</a:t>
            </a:r>
            <a:r>
              <a:rPr lang="sr-Latn-RS" altLang="en-US" dirty="0" smtClean="0"/>
              <a:t>) </a:t>
            </a:r>
            <a:r>
              <a:rPr lang="sr-Latn-RS" altLang="en-US" dirty="0"/>
              <a:t>prenese:</a:t>
            </a:r>
          </a:p>
          <a:p>
            <a:pPr marL="1257300" lvl="2" indent="-457200" eaLnBrk="1" hangingPunct="1"/>
            <a:r>
              <a:rPr lang="sr-Latn-RS" altLang="en-US" dirty="0"/>
              <a:t>sa jednog rutera na drugi</a:t>
            </a:r>
          </a:p>
          <a:p>
            <a:pPr marL="1257300" lvl="2" indent="-457200" eaLnBrk="1" hangingPunct="1"/>
            <a:r>
              <a:rPr lang="sr-Latn-RS" altLang="en-US" dirty="0"/>
              <a:t>sa </a:t>
            </a:r>
            <a:r>
              <a:rPr lang="sr-Latn-RS" altLang="en-US" dirty="0" smtClean="0"/>
              <a:t>jednog </a:t>
            </a:r>
            <a:r>
              <a:rPr lang="sr-Latn-RS" altLang="en-US" dirty="0"/>
              <a:t>ure</a:t>
            </a:r>
            <a:r>
              <a:rPr lang="sr-Latn-RS" altLang="en-US" dirty="0" smtClean="0"/>
              <a:t>đaja </a:t>
            </a:r>
            <a:r>
              <a:rPr lang="sr-Latn-RS" altLang="en-US" dirty="0"/>
              <a:t>na drugi u okviru lokalne </a:t>
            </a:r>
            <a:r>
              <a:rPr lang="sr-Latn-RS" altLang="en-US" dirty="0" smtClean="0"/>
              <a:t>mreže</a:t>
            </a:r>
          </a:p>
          <a:p>
            <a:pPr marL="857250" lvl="1" indent="-457200" eaLnBrk="1" hangingPunct="1"/>
            <a:r>
              <a:rPr lang="sr-Latn-RS" altLang="en-US" dirty="0" smtClean="0"/>
              <a:t>Taj zadatak se realizuje tako što se </a:t>
            </a:r>
            <a:r>
              <a:rPr lang="pt-BR" altLang="en-US" dirty="0"/>
              <a:t>IP </a:t>
            </a:r>
            <a:r>
              <a:rPr lang="pt-BR" altLang="en-US" dirty="0" err="1"/>
              <a:t>datagram</a:t>
            </a:r>
            <a:r>
              <a:rPr lang="pt-BR" altLang="en-US" dirty="0"/>
              <a:t> se </a:t>
            </a:r>
            <a:r>
              <a:rPr lang="pt-BR" altLang="en-US" dirty="0" err="1"/>
              <a:t>obmotava</a:t>
            </a:r>
            <a:r>
              <a:rPr lang="pt-BR" altLang="en-US" dirty="0"/>
              <a:t> </a:t>
            </a:r>
            <a:r>
              <a:rPr lang="pt-BR" altLang="en-US" dirty="0" err="1"/>
              <a:t>dodatnim</a:t>
            </a:r>
            <a:r>
              <a:rPr lang="pt-BR" altLang="en-US" dirty="0"/>
              <a:t> </a:t>
            </a:r>
            <a:r>
              <a:rPr lang="pt-BR" altLang="en-US" dirty="0" err="1"/>
              <a:t>podacima</a:t>
            </a:r>
            <a:r>
              <a:rPr lang="pt-BR" altLang="en-US" dirty="0"/>
              <a:t> i </a:t>
            </a:r>
            <a:r>
              <a:rPr lang="pt-BR" altLang="en-US" dirty="0" err="1" smtClean="0"/>
              <a:t>kreira</a:t>
            </a:r>
            <a:r>
              <a:rPr lang="sr-Latn-RS" altLang="en-US" dirty="0" smtClean="0"/>
              <a:t>ju</a:t>
            </a:r>
            <a:r>
              <a:rPr lang="pt-BR" altLang="en-US" dirty="0" smtClean="0"/>
              <a:t> </a:t>
            </a:r>
            <a:r>
              <a:rPr lang="pt-BR" altLang="en-US" dirty="0"/>
              <a:t>se </a:t>
            </a:r>
            <a:r>
              <a:rPr lang="pt-BR" altLang="en-US" dirty="0" err="1" smtClean="0">
                <a:solidFill>
                  <a:schemeClr val="accent1">
                    <a:lumMod val="50000"/>
                  </a:schemeClr>
                </a:solidFill>
              </a:rPr>
              <a:t>okvir</a:t>
            </a:r>
            <a:r>
              <a:rPr lang="sr-Latn-RS" altLang="en-US" dirty="0" smtClean="0"/>
              <a:t>i </a:t>
            </a:r>
            <a:r>
              <a:rPr lang="pt-BR" altLang="en-US" dirty="0" smtClean="0"/>
              <a:t>(frame</a:t>
            </a:r>
            <a:r>
              <a:rPr lang="pt-BR" altLang="en-US" dirty="0"/>
              <a:t>)</a:t>
            </a:r>
            <a:r>
              <a:rPr lang="sr-Latn-RS" altLang="en-US" dirty="0" smtClean="0"/>
              <a:t>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0" r="1416"/>
          <a:stretch/>
        </p:blipFill>
        <p:spPr bwMode="auto">
          <a:xfrm>
            <a:off x="899592" y="3990075"/>
            <a:ext cx="7200799" cy="289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6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Komunikacija na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u veze podataka (2)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Potrebno je </a:t>
            </a:r>
            <a:r>
              <a:rPr lang="sr-Latn-RS" altLang="en-US" dirty="0" smtClean="0"/>
              <a:t>spre</a:t>
            </a:r>
            <a:r>
              <a:rPr lang="sr-Latn-RS" altLang="en-US" dirty="0"/>
              <a:t>č</a:t>
            </a:r>
            <a:r>
              <a:rPr lang="sr-Latn-RS" altLang="en-US" dirty="0" smtClean="0"/>
              <a:t>iti </a:t>
            </a:r>
            <a:r>
              <a:rPr lang="sr-Latn-RS" altLang="en-US" dirty="0"/>
              <a:t>izmenu podataka prilikom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prenosa (</a:t>
            </a:r>
            <a:r>
              <a:rPr lang="sr-Latn-RS" altLang="en-US" dirty="0"/>
              <a:t>preskakanje bitova, izmena bitova, ponavljanje, ...)</a:t>
            </a:r>
          </a:p>
          <a:p>
            <a:pPr marL="857250" lvl="1" indent="-457200" eaLnBrk="1" hangingPunct="1"/>
            <a:r>
              <a:rPr lang="sr-Latn-RS" altLang="en-US" dirty="0"/>
              <a:t>Na kraj okvira dodaje se sekvenca za proveru okvira:</a:t>
            </a:r>
          </a:p>
          <a:p>
            <a:pPr marL="1257300" lvl="2" indent="-457200" eaLnBrk="1" hangingPunct="1"/>
            <a:r>
              <a:rPr lang="sr-Latn-RS" altLang="en-US" dirty="0" smtClean="0"/>
              <a:t>omogu</a:t>
            </a:r>
            <a:r>
              <a:rPr lang="sr-Latn-RS" altLang="en-US" dirty="0"/>
              <a:t>ć</a:t>
            </a:r>
            <a:r>
              <a:rPr lang="sr-Latn-RS" altLang="en-US" dirty="0" smtClean="0"/>
              <a:t>ava </a:t>
            </a:r>
            <a:r>
              <a:rPr lang="sr-Latn-RS" altLang="en-US" dirty="0"/>
              <a:t>primaocu da proveri da li je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lo </a:t>
            </a:r>
            <a:r>
              <a:rPr lang="sr-Latn-RS" altLang="en-US" dirty="0"/>
              <a:t>do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neke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</a:t>
            </a:r>
            <a:r>
              <a:rPr lang="sr-Latn-RS" altLang="en-US" dirty="0"/>
              <a:t>se mogu ispraviti</a:t>
            </a:r>
          </a:p>
          <a:p>
            <a:pPr marL="857250" lvl="1" indent="-457200" eaLnBrk="1" hangingPunct="1"/>
            <a:r>
              <a:rPr lang="sr-Latn-RS" altLang="en-US" dirty="0" smtClean="0"/>
              <a:t>Moguće </a:t>
            </a:r>
            <a:r>
              <a:rPr lang="sr-Latn-RS" altLang="en-US" dirty="0"/>
              <a:t>je detektovati i ispraviti </a:t>
            </a:r>
            <a:r>
              <a:rPr lang="sr-Latn-RS" altLang="en-US" dirty="0" smtClean="0"/>
              <a:t>slo</a:t>
            </a:r>
            <a:r>
              <a:rPr lang="sr-Latn-RS" altLang="en-US" dirty="0"/>
              <a:t>ž</a:t>
            </a:r>
            <a:r>
              <a:rPr lang="sr-Latn-RS" altLang="en-US" dirty="0" smtClean="0"/>
              <a:t>enije 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korišćenjem sekvenci od 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bitova, kodiranih kodovima za otkrivanje i ispravljanje </a:t>
            </a:r>
            <a:r>
              <a:rPr lang="sr-Latn-RS" altLang="en-US" dirty="0" smtClean="0"/>
              <a:t>grešaka</a:t>
            </a:r>
          </a:p>
          <a:p>
            <a:pPr marL="857250" lvl="1" indent="-457200" eaLnBrk="1" hangingPunct="1"/>
            <a:r>
              <a:rPr lang="sr-Latn-RS" altLang="en-US" dirty="0"/>
              <a:t>Ruteri u </a:t>
            </a:r>
            <a:r>
              <a:rPr lang="sr-Latn-RS" altLang="en-US" dirty="0" smtClean="0"/>
              <a:t>unutra</a:t>
            </a:r>
            <a:r>
              <a:rPr lang="sr-Latn-RS" altLang="en-US" dirty="0"/>
              <a:t>š</a:t>
            </a:r>
            <a:r>
              <a:rPr lang="sr-Latn-RS" altLang="en-US" dirty="0" smtClean="0"/>
              <a:t>njosti obično su povezani ta</a:t>
            </a:r>
            <a:r>
              <a:rPr lang="sr-Latn-RS" altLang="en-US" dirty="0"/>
              <a:t>č</a:t>
            </a:r>
            <a:r>
              <a:rPr lang="sr-Latn-RS" altLang="en-US" dirty="0" smtClean="0"/>
              <a:t>ka </a:t>
            </a:r>
            <a:r>
              <a:rPr lang="sr-Latn-RS" altLang="en-US" dirty="0"/>
              <a:t>na </a:t>
            </a:r>
            <a:r>
              <a:rPr lang="sr-Latn-RS" altLang="en-US" dirty="0" smtClean="0"/>
              <a:t>tačku (</a:t>
            </a:r>
            <a:r>
              <a:rPr lang="sr-Latn-RS" altLang="en-US" dirty="0" err="1"/>
              <a:t>point</a:t>
            </a:r>
            <a:r>
              <a:rPr lang="sr-Latn-RS" altLang="en-US" dirty="0"/>
              <a:t>-to-</a:t>
            </a:r>
            <a:r>
              <a:rPr lang="sr-Latn-RS" altLang="en-US" dirty="0" err="1"/>
              <a:t>point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Ruteri u </a:t>
            </a:r>
            <a:r>
              <a:rPr lang="sr-Latn-RS" altLang="en-US" dirty="0" smtClean="0"/>
              <a:t>unutra</a:t>
            </a:r>
            <a:r>
              <a:rPr lang="sr-Latn-RS" altLang="en-US" dirty="0"/>
              <a:t>š</a:t>
            </a:r>
            <a:r>
              <a:rPr lang="sr-Latn-RS" altLang="en-US" dirty="0" smtClean="0"/>
              <a:t>njosti </a:t>
            </a:r>
            <a:r>
              <a:rPr lang="sr-Latn-RS" altLang="en-US" dirty="0"/>
              <a:t>Interneta koji spajaju velike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povezani </a:t>
            </a:r>
            <a:r>
              <a:rPr lang="sr-Latn-RS" altLang="en-US" dirty="0" smtClean="0"/>
              <a:t>su brzim </a:t>
            </a:r>
            <a:r>
              <a:rPr lang="sr-Latn-RS" altLang="en-US" dirty="0"/>
              <a:t>vezama (</a:t>
            </a:r>
            <a:r>
              <a:rPr lang="sr-Latn-RS" altLang="en-US" dirty="0" smtClean="0"/>
              <a:t>najčešće 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kim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 smtClean="0"/>
              <a:t>Ku</a:t>
            </a:r>
            <a:r>
              <a:rPr lang="sr-Latn-RS" altLang="en-US" dirty="0"/>
              <a:t>ć</a:t>
            </a:r>
            <a:r>
              <a:rPr lang="sr-Latn-RS" altLang="en-US" dirty="0" smtClean="0"/>
              <a:t>ni </a:t>
            </a:r>
            <a:r>
              <a:rPr lang="sr-Latn-RS" altLang="en-US" dirty="0"/>
              <a:t>ruter je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direktnom vezom (preko modema, a </a:t>
            </a:r>
            <a:r>
              <a:rPr lang="sr-Latn-RS" altLang="en-US" dirty="0" smtClean="0"/>
              <a:t>zatim telefonskog </a:t>
            </a:r>
            <a:r>
              <a:rPr lang="sr-Latn-RS" altLang="en-US" dirty="0"/>
              <a:t>ili </a:t>
            </a:r>
            <a:r>
              <a:rPr lang="sr-Latn-RS" altLang="en-US" dirty="0" err="1"/>
              <a:t>koaksijalnog</a:t>
            </a:r>
            <a:r>
              <a:rPr lang="sr-Latn-RS" altLang="en-US" dirty="0"/>
              <a:t> kabla) povezan sa </a:t>
            </a:r>
            <a:r>
              <a:rPr lang="sr-Latn-RS" altLang="en-US" dirty="0" err="1"/>
              <a:t>ruterom</a:t>
            </a:r>
            <a:r>
              <a:rPr lang="sr-Latn-RS" altLang="en-US" dirty="0"/>
              <a:t> </a:t>
            </a:r>
            <a:r>
              <a:rPr lang="sr-Latn-RS" altLang="en-US" dirty="0" smtClean="0"/>
              <a:t>dobavljača Interneta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4156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Funkcionalni 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funkcionalnog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usluga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 smtClean="0"/>
              <a:t>nudi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svojim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korisnicima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/>
              <a:t>tog </a:t>
            </a:r>
            <a:r>
              <a:rPr lang="en-US" altLang="en-US" dirty="0" err="1" smtClean="0"/>
              <a:t>stanovi</a:t>
            </a:r>
            <a:r>
              <a:rPr lang="sr-Latn-RS" altLang="en-US" dirty="0" smtClean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je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infrastruktura</a:t>
            </a:r>
            <a:r>
              <a:rPr lang="en-US" altLang="en-US" dirty="0"/>
              <a:t> </a:t>
            </a:r>
            <a:r>
              <a:rPr lang="en-US" altLang="en-US" dirty="0" err="1" smtClean="0"/>
              <a:t>koja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/>
              <a:t>rad </a:t>
            </a:r>
            <a:r>
              <a:rPr lang="en-US" altLang="en-US" dirty="0" err="1"/>
              <a:t>distribuiranim</a:t>
            </a:r>
            <a:r>
              <a:rPr lang="en-US" altLang="en-US" dirty="0"/>
              <a:t> </a:t>
            </a:r>
            <a:r>
              <a:rPr lang="en-US" altLang="en-US" dirty="0" err="1"/>
              <a:t>aplikacijama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korisnici</a:t>
            </a:r>
            <a:r>
              <a:rPr lang="en-US" altLang="en-US" dirty="0"/>
              <a:t> </a:t>
            </a:r>
            <a:r>
              <a:rPr lang="en-US" altLang="en-US" dirty="0" err="1" smtClean="0"/>
              <a:t>koriste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 smtClean="0"/>
              <a:t>aplikacije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uklju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uju</a:t>
            </a:r>
            <a:r>
              <a:rPr lang="en-US" altLang="en-US" dirty="0" smtClean="0"/>
              <a:t> </a:t>
            </a:r>
            <a:r>
              <a:rPr lang="sr-Latn-RS" altLang="en-US" dirty="0" err="1" smtClean="0"/>
              <a:t>v</a:t>
            </a:r>
            <a:r>
              <a:rPr lang="en-US" altLang="en-US" dirty="0" err="1" smtClean="0"/>
              <a:t>eb</a:t>
            </a:r>
            <a:r>
              <a:rPr lang="en-US" altLang="en-US" dirty="0" smtClean="0"/>
              <a:t> (World </a:t>
            </a:r>
            <a:r>
              <a:rPr lang="en-US" altLang="en-US" dirty="0"/>
              <a:t>Wide Web)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/>
              <a:t>korisnicima</a:t>
            </a:r>
            <a:r>
              <a:rPr lang="en-US" altLang="en-US" dirty="0"/>
              <a:t> </a:t>
            </a:r>
            <a:r>
              <a:rPr lang="en-US" altLang="en-US" dirty="0" err="1" smtClean="0"/>
              <a:t>pregled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hipertekstualnih</a:t>
            </a:r>
            <a:r>
              <a:rPr lang="en-US" altLang="en-US" dirty="0" smtClean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, </a:t>
            </a:r>
            <a:r>
              <a:rPr lang="en-US" altLang="en-US" dirty="0" err="1"/>
              <a:t>elektronsku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</a:t>
            </a:r>
            <a:r>
              <a:rPr lang="en-US" altLang="en-US" dirty="0" smtClean="0"/>
              <a:t> (e-mail</a:t>
            </a:r>
            <a:r>
              <a:rPr lang="en-US" altLang="en-US" dirty="0"/>
              <a:t>), </a:t>
            </a:r>
            <a:r>
              <a:rPr lang="en-US" altLang="en-US" dirty="0" err="1"/>
              <a:t>prenos</a:t>
            </a:r>
            <a:r>
              <a:rPr lang="en-US" altLang="en-US" dirty="0"/>
              <a:t> </a:t>
            </a:r>
            <a:r>
              <a:rPr lang="en-US" altLang="en-US" dirty="0" err="1" smtClean="0"/>
              <a:t>datoteka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/>
              <a:t>ftp, </a:t>
            </a:r>
            <a:r>
              <a:rPr lang="en-US" altLang="en-US" dirty="0" err="1"/>
              <a:t>scp</a:t>
            </a:r>
            <a:r>
              <a:rPr lang="en-US" altLang="en-US" dirty="0"/>
              <a:t>) </a:t>
            </a:r>
            <a:r>
              <a:rPr lang="en-US" altLang="en-US" dirty="0" err="1" smtClean="0"/>
              <a:t>izmed</a:t>
            </a:r>
            <a:r>
              <a:rPr lang="sr-Latn-RS" altLang="en-US" dirty="0" smtClean="0"/>
              <a:t>đ</a:t>
            </a:r>
            <a:r>
              <a:rPr lang="en-US" altLang="en-US" dirty="0" smtClean="0"/>
              <a:t>u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/>
              <a:t>, </a:t>
            </a:r>
            <a:r>
              <a:rPr lang="en-US" altLang="en-US" dirty="0" err="1"/>
              <a:t>upravljanje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daljinu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 smtClean="0"/>
              <a:t>prijavljivanja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udaljene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en-US" altLang="en-US" dirty="0"/>
              <a:t>(telnet, </a:t>
            </a:r>
            <a:r>
              <a:rPr lang="en-US" altLang="en-US" dirty="0" err="1"/>
              <a:t>ssh</a:t>
            </a:r>
            <a:r>
              <a:rPr lang="en-US" altLang="en-US" dirty="0"/>
              <a:t>), </a:t>
            </a:r>
            <a:r>
              <a:rPr lang="en-US" altLang="en-US" dirty="0" err="1"/>
              <a:t>slanje</a:t>
            </a:r>
            <a:r>
              <a:rPr lang="en-US" altLang="en-US" dirty="0"/>
              <a:t> instant </a:t>
            </a:r>
            <a:r>
              <a:rPr lang="en-US" altLang="en-US" dirty="0" err="1"/>
              <a:t>poruka</a:t>
            </a:r>
            <a:r>
              <a:rPr lang="en-US" altLang="en-US" dirty="0"/>
              <a:t> (</a:t>
            </a:r>
            <a:r>
              <a:rPr lang="en-US" altLang="en-US" dirty="0" err="1"/>
              <a:t>im</a:t>
            </a:r>
            <a:r>
              <a:rPr lang="en-US" altLang="en-US" dirty="0"/>
              <a:t>),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Vremenom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se </a:t>
            </a:r>
            <a:r>
              <a:rPr lang="en-US" altLang="en-US" dirty="0" err="1"/>
              <a:t>gradi</a:t>
            </a:r>
            <a:r>
              <a:rPr lang="en-US" altLang="en-US" dirty="0"/>
              <a:t> </a:t>
            </a:r>
            <a:r>
              <a:rPr lang="en-US" altLang="en-US" dirty="0" err="1"/>
              <a:t>sve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broj</a:t>
            </a:r>
            <a:r>
              <a:rPr lang="en-US" altLang="en-US" dirty="0"/>
              <a:t> </a:t>
            </a:r>
            <a:r>
              <a:rPr lang="en-US" altLang="en-US" dirty="0" err="1"/>
              <a:t>novih</a:t>
            </a:r>
            <a:r>
              <a:rPr lang="en-US" altLang="en-US" dirty="0"/>
              <a:t> </a:t>
            </a:r>
            <a:r>
              <a:rPr lang="en-US" altLang="en-US" dirty="0" err="1" smtClean="0"/>
              <a:t>aplikacija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/>
              <a:t>aplikacije</a:t>
            </a:r>
            <a:r>
              <a:rPr lang="en-US" altLang="en-US" dirty="0"/>
              <a:t> </a:t>
            </a:r>
            <a:r>
              <a:rPr lang="en-US" altLang="en-US" dirty="0" err="1"/>
              <a:t>medusobno</a:t>
            </a:r>
            <a:r>
              <a:rPr lang="en-US" altLang="en-US" dirty="0"/>
              <a:t> </a:t>
            </a:r>
            <a:r>
              <a:rPr lang="en-US" altLang="en-US" dirty="0" err="1" smtClean="0"/>
              <a:t>komuniciraju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preko</a:t>
            </a:r>
            <a:r>
              <a:rPr lang="en-US" altLang="en-US" dirty="0" smtClean="0"/>
              <a:t> </a:t>
            </a:r>
            <a:r>
              <a:rPr lang="en-US" altLang="en-US" dirty="0" err="1"/>
              <a:t>svojih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aplikacionih</a:t>
            </a:r>
            <a:r>
              <a:rPr lang="en-US" altLang="en-US" dirty="0"/>
              <a:t> </a:t>
            </a:r>
            <a:r>
              <a:rPr lang="en-US" altLang="en-US" dirty="0" err="1"/>
              <a:t>protokola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HTTP, SMTP</a:t>
            </a:r>
            <a:r>
              <a:rPr lang="en-US" altLang="en-US" dirty="0" smtClean="0"/>
              <a:t>,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POP3</a:t>
            </a:r>
            <a:r>
              <a:rPr lang="en-US" altLang="en-US" dirty="0"/>
              <a:t>, . . . 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Svi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</a:t>
            </a:r>
            <a:r>
              <a:rPr lang="en-US" altLang="en-US" dirty="0"/>
              <a:t> </a:t>
            </a:r>
            <a:r>
              <a:rPr lang="en-US" altLang="en-US" dirty="0" err="1"/>
              <a:t>protokoli</a:t>
            </a:r>
            <a:r>
              <a:rPr lang="en-US" altLang="en-US" dirty="0"/>
              <a:t> </a:t>
            </a:r>
            <a:r>
              <a:rPr lang="en-US" altLang="en-US" dirty="0" err="1"/>
              <a:t>komuniciraju</a:t>
            </a:r>
            <a:r>
              <a:rPr lang="en-US" altLang="en-US" dirty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 smtClean="0"/>
              <a:t>transportna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protokola</a:t>
            </a:r>
            <a:r>
              <a:rPr lang="en-US" altLang="en-US" dirty="0"/>
              <a:t>: </a:t>
            </a:r>
            <a:r>
              <a:rPr lang="en-US" altLang="en-US" dirty="0" smtClean="0"/>
              <a:t>TCP</a:t>
            </a:r>
            <a:r>
              <a:rPr lang="sr-Latn-RS" altLang="en-US" dirty="0" smtClean="0"/>
              <a:t> i UDP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Komunikacija na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u veze podataka (3)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U okviru </a:t>
            </a:r>
            <a:r>
              <a:rPr lang="sr-Latn-RS" altLang="en-US" dirty="0"/>
              <a:t>lokalne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komunikacija se zasniva na tehnologijama:</a:t>
            </a:r>
          </a:p>
          <a:p>
            <a:pPr marL="1257300" lvl="2" indent="-457200" eaLnBrk="1" hangingPunct="1"/>
            <a:r>
              <a:rPr lang="sr-Latn-RS" altLang="en-US" dirty="0"/>
              <a:t>Ethernet </a:t>
            </a:r>
            <a:r>
              <a:rPr lang="sr-Latn-RS" altLang="en-US" dirty="0" smtClean="0"/>
              <a:t>(žičano </a:t>
            </a:r>
            <a:r>
              <a:rPr lang="sr-Latn-RS" altLang="en-US" dirty="0"/>
              <a:t>povezivanje)</a:t>
            </a:r>
          </a:p>
          <a:p>
            <a:pPr marL="1257300" lvl="2" indent="-457200" eaLnBrk="1" hangingPunct="1"/>
            <a:r>
              <a:rPr lang="sr-Latn-RS" altLang="en-US" dirty="0" err="1"/>
              <a:t>Wi</a:t>
            </a:r>
            <a:r>
              <a:rPr lang="sr-Latn-RS" altLang="en-US" dirty="0"/>
              <a:t>-</a:t>
            </a:r>
            <a:r>
              <a:rPr lang="sr-Latn-RS" altLang="en-US" dirty="0" err="1"/>
              <a:t>Fi</a:t>
            </a:r>
            <a:r>
              <a:rPr lang="sr-Latn-RS" altLang="en-US" dirty="0"/>
              <a:t> (</a:t>
            </a:r>
            <a:r>
              <a:rPr lang="sr-Latn-RS" altLang="en-US" dirty="0" smtClean="0"/>
              <a:t>bežično </a:t>
            </a:r>
            <a:r>
              <a:rPr lang="sr-Latn-RS" altLang="en-US" dirty="0"/>
              <a:t>povezivanje)</a:t>
            </a:r>
          </a:p>
          <a:p>
            <a:pPr marL="857250" lvl="1" indent="-457200" eaLnBrk="1" hangingPunct="1"/>
            <a:r>
              <a:rPr lang="sr-Latn-RS" altLang="en-US" dirty="0"/>
              <a:t>Brzina prenosa podataka u ovakvim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ve</a:t>
            </a:r>
            <a:r>
              <a:rPr lang="sr-Latn-RS" altLang="en-US" dirty="0"/>
              <a:t>ć</a:t>
            </a:r>
            <a:r>
              <a:rPr lang="sr-Latn-RS" altLang="en-US" dirty="0" smtClean="0"/>
              <a:t>a </a:t>
            </a:r>
            <a:r>
              <a:rPr lang="sr-Latn-RS" altLang="en-US" dirty="0"/>
              <a:t>od </a:t>
            </a:r>
            <a:r>
              <a:rPr lang="sr-Latn-RS" altLang="en-US" dirty="0" smtClean="0"/>
              <a:t>1Gbps</a:t>
            </a:r>
          </a:p>
          <a:p>
            <a:pPr marL="857250" lvl="1" indent="-457200" eaLnBrk="1" hangingPunct="1"/>
            <a:r>
              <a:rPr lang="sr-Latn-RS" altLang="en-US" dirty="0"/>
              <a:t>Na </a:t>
            </a:r>
            <a:r>
              <a:rPr lang="sr-Latn-RS" altLang="en-US" dirty="0" smtClean="0"/>
              <a:t>sloju veze podataka koriste </a:t>
            </a:r>
            <a:r>
              <a:rPr lang="sr-Latn-RS" altLang="en-US" dirty="0"/>
              <a:t>se MAC adrese</a:t>
            </a:r>
          </a:p>
          <a:p>
            <a:pPr marL="1257300" lvl="2" indent="-457200" eaLnBrk="1" hangingPunct="1"/>
            <a:r>
              <a:rPr lang="sr-Latn-RS" altLang="en-US" dirty="0"/>
              <a:t>Predstavljaju se </a:t>
            </a:r>
            <a:r>
              <a:rPr lang="sr-Latn-RS" altLang="en-US" dirty="0" smtClean="0"/>
              <a:t>pomoću </a:t>
            </a:r>
            <a:r>
              <a:rPr lang="sr-Latn-RS" altLang="en-US" dirty="0"/>
              <a:t>48 bita</a:t>
            </a:r>
          </a:p>
          <a:p>
            <a:pPr marL="1257300" lvl="2" indent="-457200" eaLnBrk="1" hangingPunct="1"/>
            <a:r>
              <a:rPr lang="sr-Latn-RS" altLang="en-US" dirty="0"/>
              <a:t>Zapisuju se u obliku 6 dvocifrenih </a:t>
            </a:r>
            <a:r>
              <a:rPr lang="sr-Latn-RS" altLang="en-US" dirty="0" err="1"/>
              <a:t>heksadekadnih</a:t>
            </a:r>
            <a:r>
              <a:rPr lang="sr-Latn-RS" altLang="en-US" dirty="0"/>
              <a:t> brojeva (primer</a:t>
            </a:r>
            <a:r>
              <a:rPr lang="sr-Latn-RS" altLang="en-US" dirty="0" smtClean="0"/>
              <a:t>: 2c:d4:44:a8:be:3b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Na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okvira dodaju se MAC adresa primaoca i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Ako se u okviru nalaze IP </a:t>
            </a:r>
            <a:r>
              <a:rPr lang="sr-Latn-RS" altLang="en-US" dirty="0" err="1"/>
              <a:t>datagrami</a:t>
            </a:r>
            <a:r>
              <a:rPr lang="sr-Latn-RS" altLang="en-US" dirty="0"/>
              <a:t>, tada </a:t>
            </a:r>
            <a:r>
              <a:rPr lang="sr-Latn-RS" altLang="en-US" dirty="0" smtClean="0"/>
              <a:t>okvir sadrži </a:t>
            </a:r>
            <a:r>
              <a:rPr lang="sr-Latn-RS" altLang="en-US" dirty="0"/>
              <a:t>i IP </a:t>
            </a:r>
            <a:r>
              <a:rPr lang="sr-Latn-RS" altLang="en-US" dirty="0" smtClean="0"/>
              <a:t>adrese primaoca </a:t>
            </a:r>
            <a:r>
              <a:rPr lang="sr-Latn-RS" altLang="en-US" dirty="0"/>
              <a:t>i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r>
              <a:rPr lang="sr-Latn-RS" altLang="en-US" dirty="0"/>
              <a:t>, ali one se na ovom nivou ne analiziraju</a:t>
            </a:r>
          </a:p>
          <a:p>
            <a:pPr marL="857250" lvl="1" indent="-457200" eaLnBrk="1" hangingPunct="1"/>
            <a:r>
              <a:rPr lang="sr-Latn-RS" altLang="en-US" dirty="0"/>
              <a:t>MAC adresa i IP adresa mogu da se odnose na </a:t>
            </a:r>
            <a:r>
              <a:rPr lang="sr-Latn-RS" altLang="en-US" dirty="0" err="1" smtClean="0"/>
              <a:t>različiite</a:t>
            </a:r>
            <a:r>
              <a:rPr lang="sr-Latn-RS" altLang="en-US" dirty="0" smtClean="0"/>
              <a:t> uređ</a:t>
            </a:r>
            <a:r>
              <a:rPr lang="sr-Latn-RS" altLang="en-US" dirty="0"/>
              <a:t>aje: </a:t>
            </a:r>
            <a:r>
              <a:rPr lang="sr-Latn-RS" altLang="en-US" dirty="0" smtClean="0"/>
              <a:t>na uređaj </a:t>
            </a:r>
            <a:r>
              <a:rPr lang="sr-Latn-RS" altLang="en-US" dirty="0"/>
              <a:t>koji ć</a:t>
            </a:r>
            <a:r>
              <a:rPr lang="sr-Latn-RS" altLang="en-US" dirty="0" smtClean="0"/>
              <a:t>e </a:t>
            </a:r>
            <a:r>
              <a:rPr lang="sr-Latn-RS" altLang="en-US" dirty="0"/>
              <a:t>proslediti </a:t>
            </a:r>
            <a:r>
              <a:rPr lang="sr-Latn-RS" altLang="en-US" dirty="0" err="1"/>
              <a:t>datagram</a:t>
            </a:r>
            <a:r>
              <a:rPr lang="sr-Latn-RS" altLang="en-US" dirty="0"/>
              <a:t> dalje i na krajnje </a:t>
            </a:r>
            <a:r>
              <a:rPr lang="sr-Latn-RS" altLang="en-US" dirty="0" smtClean="0"/>
              <a:t>odredište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711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>
                <a:solidFill>
                  <a:schemeClr val="hlink"/>
                </a:solidFill>
              </a:rPr>
              <a:t>Povezivanje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ure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đaja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>
                <a:solidFill>
                  <a:schemeClr val="hlink"/>
                </a:solidFill>
              </a:rPr>
              <a:t>u </a:t>
            </a:r>
            <a:r>
              <a:rPr lang="pl-PL" altLang="en-US" sz="3200" dirty="0" err="1">
                <a:solidFill>
                  <a:schemeClr val="hlink"/>
                </a:solidFill>
              </a:rPr>
              <a:t>lokalnoj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pl-PL" altLang="en-US" sz="3200" dirty="0" err="1">
                <a:solidFill>
                  <a:schemeClr val="hlink"/>
                </a:solidFill>
              </a:rPr>
              <a:t>ž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i</a:t>
            </a:r>
            <a:endParaRPr lang="en-US" altLang="en-US" b="1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" r="2822" b="2989"/>
          <a:stretch/>
        </p:blipFill>
        <p:spPr bwMode="auto">
          <a:xfrm>
            <a:off x="5436096" y="3717032"/>
            <a:ext cx="3596726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Postavljanje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haba</a:t>
            </a:r>
            <a:r>
              <a:rPr lang="sr-Latn-RS" altLang="en-US" dirty="0" smtClean="0"/>
              <a:t> između povezanih uređaja - primljeni paketi se prosleđuju svim uređajima povezanim na njega (jednostavno, ali je verovatnoća sudara velika)</a:t>
            </a:r>
          </a:p>
          <a:p>
            <a:pPr marL="857250" lvl="1" indent="-457200" eaLnBrk="1" hangingPunct="1"/>
            <a:r>
              <a:rPr lang="sr-Latn-RS" altLang="en-US" dirty="0" smtClean="0"/>
              <a:t>Postavljanje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sviča</a:t>
            </a:r>
            <a:r>
              <a:rPr lang="sr-Latn-RS" altLang="en-US" dirty="0" smtClean="0"/>
              <a:t> između povezanih uređaja - poruka se prosleđuje samo uređaju kome je namenjena (efikasnija komunikacija)</a:t>
            </a:r>
          </a:p>
          <a:p>
            <a:pPr marL="857250" lvl="1" indent="-457200" eaLnBrk="1" hangingPunct="1"/>
            <a:r>
              <a:rPr lang="sr-Latn-RS" altLang="en-US" dirty="0" smtClean="0"/>
              <a:t>Svič čuva tabelu koja preslikava MAC adrese priključenih uređaja na redne brojeve priključaka</a:t>
            </a:r>
          </a:p>
          <a:p>
            <a:pPr marL="857250" lvl="1" indent="-457200" eaLnBrk="1" hangingPunct="1"/>
            <a:r>
              <a:rPr lang="sr-Latn-RS" altLang="en-US" dirty="0" smtClean="0"/>
              <a:t>Tabela se gradi i održava automatski</a:t>
            </a:r>
            <a:br>
              <a:rPr lang="sr-Latn-RS" altLang="en-US" dirty="0" smtClean="0"/>
            </a:br>
            <a:r>
              <a:rPr lang="sr-Latn-RS" altLang="en-US" dirty="0" smtClean="0"/>
              <a:t>tokom komunikacije</a:t>
            </a:r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2255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>
                <a:solidFill>
                  <a:schemeClr val="hlink"/>
                </a:solidFill>
              </a:rPr>
              <a:t>Protokol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razre</a:t>
            </a:r>
            <a:r>
              <a:rPr lang="pl-PL" altLang="en-US" sz="3200" dirty="0" err="1">
                <a:solidFill>
                  <a:schemeClr val="hlink"/>
                </a:solidFill>
              </a:rPr>
              <a:t>š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avanja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adresa</a:t>
            </a:r>
            <a:endParaRPr lang="en-US" altLang="en-US" b="1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t="1907" b="2018"/>
          <a:stretch/>
        </p:blipFill>
        <p:spPr bwMode="auto">
          <a:xfrm>
            <a:off x="5345722" y="3195376"/>
            <a:ext cx="3710999" cy="358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Kako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 koji zna IP adresu primaoca </a:t>
            </a:r>
            <a:r>
              <a:rPr lang="sr-Latn-RS" altLang="en-US" dirty="0" smtClean="0"/>
              <a:t>određ</a:t>
            </a:r>
            <a:r>
              <a:rPr lang="sr-Latn-RS" altLang="en-US" dirty="0"/>
              <a:t>uje MAC adresu </a:t>
            </a:r>
            <a:r>
              <a:rPr lang="sr-Latn-RS" altLang="en-US" dirty="0" smtClean="0"/>
              <a:t>na koju </a:t>
            </a:r>
            <a:r>
              <a:rPr lang="sr-Latn-RS" altLang="en-US" dirty="0"/>
              <a:t>prosle</a:t>
            </a:r>
            <a:r>
              <a:rPr lang="sr-Latn-RS" altLang="en-US" dirty="0" smtClean="0"/>
              <a:t>đuje </a:t>
            </a:r>
            <a:r>
              <a:rPr lang="sr-Latn-RS" altLang="en-US" dirty="0"/>
              <a:t>IP </a:t>
            </a:r>
            <a:r>
              <a:rPr lang="sr-Latn-RS" altLang="en-US" dirty="0" err="1"/>
              <a:t>datagram</a:t>
            </a:r>
            <a:r>
              <a:rPr lang="sr-Latn-RS" altLang="en-US" dirty="0"/>
              <a:t>?</a:t>
            </a:r>
          </a:p>
          <a:p>
            <a:pPr marL="1257300" lvl="2" indent="-457200" eaLnBrk="1" hangingPunct="1"/>
            <a:r>
              <a:rPr lang="sr-Latn-RS" altLang="en-US" dirty="0"/>
              <a:t>na osnovu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</a:t>
            </a:r>
            <a:r>
              <a:rPr lang="sr-Latn-RS" altLang="en-US" dirty="0"/>
              <a:t>maske utvr</a:t>
            </a:r>
            <a:r>
              <a:rPr lang="sr-Latn-RS" altLang="en-US" dirty="0" smtClean="0"/>
              <a:t>đuje </a:t>
            </a:r>
            <a:r>
              <a:rPr lang="sr-Latn-RS" altLang="en-US" dirty="0"/>
              <a:t>da li je primalac u istoj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</a:t>
            </a:r>
            <a:r>
              <a:rPr lang="sr-Latn-RS" altLang="en-US" dirty="0"/>
              <a:t>; </a:t>
            </a:r>
            <a:r>
              <a:rPr lang="sr-Latn-RS" altLang="en-US" dirty="0" smtClean="0"/>
              <a:t>ako jeste šalje </a:t>
            </a:r>
            <a:r>
              <a:rPr lang="sr-Latn-RS" altLang="en-US" dirty="0"/>
              <a:t>njemu, ako nije </a:t>
            </a:r>
            <a:r>
              <a:rPr lang="sr-Latn-RS" altLang="en-US" dirty="0" smtClean="0"/>
              <a:t>šalje izlaznoj </a:t>
            </a:r>
            <a:r>
              <a:rPr lang="sr-Latn-RS" altLang="en-US" dirty="0"/>
              <a:t>kapiji</a:t>
            </a:r>
          </a:p>
          <a:p>
            <a:pPr marL="1257300" lvl="2" indent="-457200" eaLnBrk="1" hangingPunct="1"/>
            <a:r>
              <a:rPr lang="sr-Latn-RS" altLang="en-US" dirty="0"/>
              <a:t>u oba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aja </a:t>
            </a:r>
            <a:r>
              <a:rPr lang="sr-Latn-RS" altLang="en-US" dirty="0"/>
              <a:t>zna IP adresu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aja u lokalnoj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za dobijanje adrese koristi se protokol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err="1" smtClean="0"/>
              <a:t>razrešavanja</a:t>
            </a:r>
            <a:r>
              <a:rPr lang="sr-Latn-RS" altLang="en-US" dirty="0" smtClean="0"/>
              <a:t> </a:t>
            </a:r>
            <a:r>
              <a:rPr lang="sr-Latn-RS" altLang="en-US" dirty="0"/>
              <a:t>adresa (</a:t>
            </a:r>
            <a:r>
              <a:rPr lang="sr-Latn-RS" altLang="en-US" dirty="0" err="1" smtClean="0"/>
              <a:t>address</a:t>
            </a:r>
            <a:r>
              <a:rPr lang="sr-Latn-RS" altLang="en-US" dirty="0" smtClean="0"/>
              <a:t> </a:t>
            </a:r>
            <a:br>
              <a:rPr lang="sr-Latn-RS" altLang="en-US" dirty="0" smtClean="0"/>
            </a:br>
            <a:r>
              <a:rPr lang="sr-Latn-RS" altLang="en-US" dirty="0" err="1" smtClean="0"/>
              <a:t>resolution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protocol</a:t>
            </a:r>
            <a:r>
              <a:rPr lang="sr-Latn-RS" altLang="en-US" dirty="0"/>
              <a:t>, ARP)</a:t>
            </a:r>
          </a:p>
          <a:p>
            <a:pPr marL="1257300" lvl="2" indent="-457200" eaLnBrk="1" hangingPunct="1"/>
            <a:r>
              <a:rPr lang="sr-Latn-RS" altLang="en-US" dirty="0"/>
              <a:t>javno se emituje ARP zahtev sa IP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adresom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uređ</a:t>
            </a:r>
            <a:r>
              <a:rPr lang="sr-Latn-RS" altLang="en-US" dirty="0"/>
              <a:t>aj sa tom IP adresom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ARP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odgovor </a:t>
            </a:r>
            <a:r>
              <a:rPr lang="sr-Latn-RS" altLang="en-US" dirty="0"/>
              <a:t>sa svojom MAC adresom</a:t>
            </a:r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7012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IP </a:t>
            </a:r>
            <a:r>
              <a:rPr lang="sr-Latn-RS" altLang="en-US" sz="3200" dirty="0">
                <a:solidFill>
                  <a:schemeClr val="hlink"/>
                </a:solidFill>
              </a:rPr>
              <a:t>p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rotokol</a:t>
            </a:r>
            <a:r>
              <a:rPr lang="sv-SE" altLang="en-US" sz="3200" dirty="0" smtClean="0">
                <a:solidFill>
                  <a:schemeClr val="hlink"/>
                </a:solidFill>
              </a:rPr>
              <a:t> 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sv-SE" altLang="en-US" sz="3200" dirty="0" smtClean="0">
                <a:solidFill>
                  <a:schemeClr val="hlink"/>
                </a:solidFill>
              </a:rPr>
              <a:t>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Internet protokol </a:t>
            </a:r>
            <a:r>
              <a:rPr lang="sr-Latn-RS" altLang="en-US" dirty="0" smtClean="0"/>
              <a:t>(Internet </a:t>
            </a:r>
            <a:r>
              <a:rPr lang="sr-Latn-RS" altLang="en-US" dirty="0"/>
              <a:t>Protocol </a:t>
            </a:r>
            <a:r>
              <a:rPr lang="sr-Latn-RS" altLang="en-US" dirty="0" smtClean="0"/>
              <a:t>- </a:t>
            </a:r>
            <a:r>
              <a:rPr lang="sr-Latn-RS" altLang="en-US" dirty="0"/>
              <a:t>IP) je protokol koji se </a:t>
            </a:r>
            <a:r>
              <a:rPr lang="sr-Latn-RS" altLang="en-US" dirty="0" smtClean="0"/>
              <a:t>koristi za </a:t>
            </a:r>
            <a:r>
              <a:rPr lang="sr-Latn-RS" altLang="en-US" dirty="0"/>
              <a:t>komunikaciju 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sloja </a:t>
            </a:r>
            <a:r>
              <a:rPr lang="sr-Latn-RS" altLang="en-US" dirty="0" smtClean="0"/>
              <a:t>Interneta </a:t>
            </a:r>
          </a:p>
          <a:p>
            <a:pPr marL="857250" lvl="1" indent="-457200" eaLnBrk="1" hangingPunct="1"/>
            <a:r>
              <a:rPr lang="sr-Latn-RS" altLang="en-US" dirty="0" smtClean="0"/>
              <a:t>Dve </a:t>
            </a:r>
            <a:r>
              <a:rPr lang="sr-Latn-RS" altLang="en-US" dirty="0"/>
              <a:t>osnovne verzije </a:t>
            </a:r>
            <a:r>
              <a:rPr lang="sr-Latn-RS" altLang="en-US" dirty="0" smtClean="0"/>
              <a:t>ovog protokola </a:t>
            </a:r>
            <a:r>
              <a:rPr lang="sr-Latn-RS" altLang="en-US" dirty="0"/>
              <a:t>su </a:t>
            </a:r>
            <a:r>
              <a:rPr lang="sr-Latn-RS" altLang="en-US" dirty="0">
                <a:solidFill>
                  <a:srgbClr val="002060"/>
                </a:solidFill>
              </a:rPr>
              <a:t>IPv4</a:t>
            </a:r>
            <a:r>
              <a:rPr lang="sr-Latn-RS" altLang="en-US" dirty="0"/>
              <a:t> i </a:t>
            </a:r>
            <a:r>
              <a:rPr lang="sr-Latn-RS" altLang="en-US" dirty="0" smtClean="0">
                <a:solidFill>
                  <a:srgbClr val="002060"/>
                </a:solidFill>
              </a:rPr>
              <a:t>IPv6</a:t>
            </a:r>
            <a:r>
              <a:rPr lang="sr-Latn-RS" altLang="en-US" dirty="0" smtClean="0"/>
              <a:t> </a:t>
            </a:r>
          </a:p>
          <a:p>
            <a:pPr marL="857250" lvl="1" indent="-457200" eaLnBrk="1" hangingPunct="1"/>
            <a:r>
              <a:rPr lang="sr-Latn-RS" altLang="en-US" dirty="0" smtClean="0"/>
              <a:t>Iz istorijskih razloga i veće preglednosti u </a:t>
            </a:r>
            <a:r>
              <a:rPr lang="sr-Latn-RS" altLang="en-US" dirty="0"/>
              <a:t>nastavku </a:t>
            </a:r>
            <a:r>
              <a:rPr lang="sr-Latn-RS" altLang="en-US" dirty="0" smtClean="0"/>
              <a:t>će detaljnije biti opisana IPv4 verzija IP protokola</a:t>
            </a:r>
          </a:p>
          <a:p>
            <a:pPr marL="857250" lvl="1" indent="-457200" eaLnBrk="1" hangingPunct="1"/>
            <a:r>
              <a:rPr lang="sr-Latn-RS" altLang="en-US" dirty="0"/>
              <a:t>Osnovni zadatak ovog protokola je da </a:t>
            </a:r>
            <a:r>
              <a:rPr lang="sr-Latn-RS" altLang="en-US" dirty="0" smtClean="0"/>
              <a:t>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 </a:t>
            </a:r>
            <a:r>
              <a:rPr lang="sr-Latn-RS" altLang="en-US" dirty="0"/>
              <a:t>da dopremi (tj. rutira) paket </a:t>
            </a:r>
            <a:r>
              <a:rPr lang="sr-Latn-RS" altLang="en-US" dirty="0" smtClean="0"/>
              <a:t>od izvora </a:t>
            </a:r>
            <a:r>
              <a:rPr lang="sr-Latn-RS" altLang="en-US" dirty="0"/>
              <a:t>do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sa paketnim komutiranjem, </a:t>
            </a:r>
            <a:r>
              <a:rPr lang="sr-Latn-RS" altLang="en-US" dirty="0" smtClean="0"/>
              <a:t>isključivo na osnovu </a:t>
            </a:r>
            <a:r>
              <a:rPr lang="sr-Latn-RS" altLang="en-US" dirty="0"/>
              <a:t>navedene </a:t>
            </a:r>
            <a:r>
              <a:rPr lang="sr-Latn-RS" altLang="en-US" dirty="0" smtClean="0"/>
              <a:t>adrese, bez obzira </a:t>
            </a:r>
            <a:r>
              <a:rPr lang="sr-Latn-RS" altLang="en-US" dirty="0"/>
              <a:t>da li su </a:t>
            </a:r>
            <a:r>
              <a:rPr lang="sr-Latn-RS" altLang="en-US" dirty="0" smtClean="0"/>
              <a:t>izvor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u okviru iste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ili izmedu njih </a:t>
            </a:r>
            <a:r>
              <a:rPr lang="sr-Latn-RS" altLang="en-US" dirty="0" smtClean="0"/>
              <a:t>postoji jedna </a:t>
            </a:r>
            <a:r>
              <a:rPr lang="sr-Latn-RS" altLang="en-US" dirty="0"/>
              <a:t>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drugih </a:t>
            </a:r>
            <a:r>
              <a:rPr lang="sr-Latn-RS" altLang="en-US" dirty="0" smtClean="0"/>
              <a:t>mreža</a:t>
            </a:r>
          </a:p>
          <a:p>
            <a:pPr marL="857250" lvl="1" indent="-457200" eaLnBrk="1" hangingPunct="1"/>
            <a:r>
              <a:rPr lang="sr-Latn-RS" altLang="en-US" dirty="0" smtClean="0"/>
              <a:t>Protokol </a:t>
            </a:r>
            <a:r>
              <a:rPr lang="sr-Latn-RS" altLang="en-US" dirty="0"/>
              <a:t>ne daje nikakve garancije da </a:t>
            </a:r>
            <a:r>
              <a:rPr lang="sr-Latn-RS" altLang="en-US" dirty="0" smtClean="0"/>
              <a:t>će paketi zaista </a:t>
            </a:r>
            <a:r>
              <a:rPr lang="sr-Latn-RS" altLang="en-US" dirty="0"/>
              <a:t>i biti dopremljeni, ne daje garancije o ispravnosti dopremljenih paketa</a:t>
            </a:r>
            <a:r>
              <a:rPr lang="sr-Latn-RS" altLang="en-US" dirty="0" smtClean="0"/>
              <a:t>, ne </a:t>
            </a:r>
            <a:r>
              <a:rPr lang="sr-Latn-RS" altLang="en-US" dirty="0"/>
              <a:t>garantuje da </a:t>
            </a:r>
            <a:r>
              <a:rPr lang="sr-Latn-RS" altLang="en-US" dirty="0" smtClean="0"/>
              <a:t>će </a:t>
            </a:r>
            <a:r>
              <a:rPr lang="sr-Latn-RS" altLang="en-US" dirty="0"/>
              <a:t>paketi biti dopremljeni u istom redosledu u kojem su </a:t>
            </a:r>
            <a:r>
              <a:rPr lang="sr-Latn-RS" altLang="en-US" dirty="0" smtClean="0"/>
              <a:t>poslati i slično </a:t>
            </a:r>
          </a:p>
          <a:p>
            <a:pPr marL="1257300" lvl="2" indent="-457200" eaLnBrk="1" hangingPunct="1"/>
            <a:r>
              <a:rPr lang="sr-Latn-RS" altLang="en-US" dirty="0" smtClean="0"/>
              <a:t>Garancije </a:t>
            </a:r>
            <a:r>
              <a:rPr lang="sr-Latn-RS" altLang="en-US" dirty="0"/>
              <a:t>ovog tipa obezbeduju se na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komunikacije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54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v-SE" altLang="en-US" sz="3200" dirty="0" err="1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sv-SE" altLang="en-US" sz="3200" dirty="0">
                <a:solidFill>
                  <a:schemeClr val="hlink"/>
                </a:solidFill>
              </a:rPr>
              <a:t>nog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 </a:t>
            </a:r>
            <a:r>
              <a:rPr lang="sr-Latn-RS" altLang="en-US" dirty="0" smtClean="0"/>
              <a:t>prosleđ</a:t>
            </a:r>
            <a:r>
              <a:rPr lang="sr-Latn-RS" altLang="en-US" dirty="0"/>
              <a:t>ivanju paketa sa </a:t>
            </a:r>
            <a:r>
              <a:rPr lang="en-US" altLang="en-US" dirty="0" err="1" smtClean="0"/>
              <a:t>transportnog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sloja na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sloj dodaju se:</a:t>
            </a:r>
          </a:p>
          <a:p>
            <a:pPr marL="1257300" lvl="2" indent="-457200" eaLnBrk="1" hangingPunct="1"/>
            <a:r>
              <a:rPr lang="sr-Latn-RS" altLang="en-US" dirty="0"/>
              <a:t>adresa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r>
              <a:rPr lang="sr-Latn-RS" altLang="en-US" dirty="0"/>
              <a:t>,</a:t>
            </a:r>
          </a:p>
          <a:p>
            <a:pPr marL="1257300" lvl="2" indent="-457200" eaLnBrk="1" hangingPunct="1"/>
            <a:r>
              <a:rPr lang="sr-Latn-RS" altLang="en-US" dirty="0"/>
              <a:t>adresa primaoca, </a:t>
            </a:r>
            <a:r>
              <a:rPr lang="sr-Latn-RS" altLang="en-US" dirty="0" smtClean="0"/>
              <a:t>…</a:t>
            </a:r>
          </a:p>
          <a:p>
            <a:pPr marL="857250" lvl="1" indent="-457200" eaLnBrk="1" hangingPunct="1"/>
            <a:r>
              <a:rPr lang="pl-PL" altLang="en-US" dirty="0"/>
              <a:t>IP </a:t>
            </a:r>
            <a:r>
              <a:rPr lang="pl-PL" altLang="en-US" dirty="0" err="1"/>
              <a:t>datagram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 err="1"/>
              <a:t>ide</a:t>
            </a:r>
            <a:r>
              <a:rPr lang="pl-PL" altLang="en-US" dirty="0"/>
              <a:t> od </a:t>
            </a:r>
            <a:r>
              <a:rPr lang="pl-PL" altLang="en-US" dirty="0" err="1" smtClean="0"/>
              <a:t>po</a:t>
            </a:r>
            <a:r>
              <a:rPr lang="pl-PL" altLang="en-US" dirty="0" err="1"/>
              <a:t>š</a:t>
            </a:r>
            <a:r>
              <a:rPr lang="pl-PL" altLang="en-US" dirty="0" err="1" smtClean="0"/>
              <a:t>iljaoca</a:t>
            </a:r>
            <a:r>
              <a:rPr lang="pl-PL" altLang="en-US" dirty="0" smtClean="0"/>
              <a:t> </a:t>
            </a:r>
            <a:r>
              <a:rPr lang="pl-PL" altLang="en-US" dirty="0"/>
              <a:t>do </a:t>
            </a:r>
            <a:r>
              <a:rPr lang="pl-PL" altLang="en-US" dirty="0" err="1"/>
              <a:t>primaoca</a:t>
            </a:r>
            <a:r>
              <a:rPr lang="pl-PL" altLang="en-US" dirty="0"/>
              <a:t>, </a:t>
            </a:r>
            <a:r>
              <a:rPr lang="pl-PL" altLang="en-US" dirty="0" err="1"/>
              <a:t>preko</a:t>
            </a:r>
            <a:r>
              <a:rPr lang="pl-PL" altLang="en-US" dirty="0"/>
              <a:t> </a:t>
            </a:r>
            <a:r>
              <a:rPr lang="pl-PL" altLang="en-US" dirty="0" err="1"/>
              <a:t>serije</a:t>
            </a:r>
            <a:r>
              <a:rPr lang="pl-PL" altLang="en-US" dirty="0"/>
              <a:t> </a:t>
            </a:r>
            <a:r>
              <a:rPr lang="pl-PL" altLang="en-US" dirty="0" smtClean="0"/>
              <a:t>rutera</a:t>
            </a:r>
          </a:p>
          <a:p>
            <a:pPr marL="857250" lvl="1" indent="-457200" eaLnBrk="1" hangingPunct="1"/>
            <a:endParaRPr lang="pl-PL" altLang="en-US" dirty="0"/>
          </a:p>
          <a:p>
            <a:pPr marL="857250" lvl="1" indent="-457200" eaLnBrk="1" hangingPunct="1"/>
            <a:endParaRPr lang="pl-PL" altLang="en-US" dirty="0" smtClean="0"/>
          </a:p>
          <a:p>
            <a:pPr marL="857250" lvl="1" indent="-457200" eaLnBrk="1" hangingPunct="1"/>
            <a:endParaRPr lang="pl-PL" altLang="en-US" dirty="0"/>
          </a:p>
          <a:p>
            <a:pPr marL="857250" lvl="1" indent="-457200" eaLnBrk="1" hangingPunct="1"/>
            <a:endParaRPr lang="pl-PL" altLang="en-US" dirty="0" smtClean="0"/>
          </a:p>
          <a:p>
            <a:pPr marL="857250" lvl="1" indent="-457200" eaLnBrk="1" hangingPunct="1"/>
            <a:endParaRPr lang="pl-PL" altLang="en-US" dirty="0"/>
          </a:p>
          <a:p>
            <a:pPr marL="857250" lvl="1" indent="-457200" eaLnBrk="1" hangingPunct="1"/>
            <a:endParaRPr lang="pl-PL" altLang="en-US" dirty="0" smtClean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t="2163" r="1594" b="2390"/>
          <a:stretch/>
        </p:blipFill>
        <p:spPr bwMode="auto">
          <a:xfrm>
            <a:off x="1778558" y="3376840"/>
            <a:ext cx="5968721" cy="343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IP </a:t>
            </a:r>
            <a:r>
              <a:rPr lang="sr-Latn-RS" altLang="en-US" dirty="0"/>
              <a:t>protokol uvodi sistem adresa poznatih kao IP </a:t>
            </a:r>
            <a:r>
              <a:rPr lang="sr-Latn-RS" altLang="en-US" dirty="0" smtClean="0"/>
              <a:t>adrese</a:t>
            </a:r>
          </a:p>
          <a:p>
            <a:pPr marL="857250" lvl="1" indent="-457200" eaLnBrk="1" hangingPunct="1"/>
            <a:r>
              <a:rPr lang="sr-Latn-RS" altLang="en-US" dirty="0" smtClean="0"/>
              <a:t>U okviru IPv4</a:t>
            </a:r>
            <a:r>
              <a:rPr lang="sr-Latn-RS" altLang="en-US" dirty="0"/>
              <a:t>, adrese su 32-bitni </a:t>
            </a:r>
            <a:r>
              <a:rPr lang="sr-Latn-RS" altLang="en-US" dirty="0" smtClean="0"/>
              <a:t>neozna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brojevi, koji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predstavljaju kao </a:t>
            </a:r>
            <a:r>
              <a:rPr lang="sr-Latn-RS" altLang="en-US" dirty="0" smtClean="0"/>
              <a:t>4 dekadno </a:t>
            </a:r>
            <a:r>
              <a:rPr lang="sr-Latn-RS" altLang="en-US" dirty="0"/>
              <a:t>zapisana broja izmedu 0 i </a:t>
            </a:r>
            <a:r>
              <a:rPr lang="sr-Latn-RS" altLang="en-US" dirty="0" smtClean="0"/>
              <a:t>255. Postoji </a:t>
            </a:r>
            <a:r>
              <a:rPr lang="sr-Latn-RS" altLang="en-US" dirty="0"/>
              <a:t>ukupno </a:t>
            </a:r>
            <a:r>
              <a:rPr lang="sr-Latn-RS" altLang="en-US" dirty="0" smtClean="0"/>
              <a:t>2</a:t>
            </a:r>
            <a:r>
              <a:rPr lang="sr-Latn-RS" altLang="en-US" baseline="30000" dirty="0" smtClean="0"/>
              <a:t>32</a:t>
            </a:r>
            <a:r>
              <a:rPr lang="sr-Latn-RS" altLang="en-US" dirty="0" smtClean="0"/>
              <a:t>adresa </a:t>
            </a:r>
            <a:r>
              <a:rPr lang="sr-Latn-RS" altLang="en-US" dirty="0"/>
              <a:t>IPv4</a:t>
            </a:r>
            <a:r>
              <a:rPr lang="sr-Latn-RS" altLang="en-US" dirty="0" smtClean="0"/>
              <a:t>, što </a:t>
            </a:r>
            <a:r>
              <a:rPr lang="sr-Latn-RS" altLang="en-US" dirty="0"/>
              <a:t>se </a:t>
            </a:r>
            <a:r>
              <a:rPr lang="sr-Latn-RS" altLang="en-US" dirty="0" smtClean="0"/>
              <a:t>pokazuje </a:t>
            </a:r>
            <a:r>
              <a:rPr lang="sr-Latn-RS" altLang="en-US" dirty="0"/>
              <a:t>kao </a:t>
            </a:r>
            <a:r>
              <a:rPr lang="sr-Latn-RS" altLang="en-US" dirty="0" smtClean="0"/>
              <a:t>nedovoljno </a:t>
            </a:r>
          </a:p>
          <a:p>
            <a:pPr marL="857250" lvl="1" indent="-457200" eaLnBrk="1" hangingPunct="1"/>
            <a:r>
              <a:rPr lang="sr-Latn-RS" altLang="en-US" dirty="0" smtClean="0"/>
              <a:t>IPv6 donosi </a:t>
            </a:r>
            <a:r>
              <a:rPr lang="sr-Latn-RS" altLang="en-US" dirty="0"/>
              <a:t>128-bitne adrese, </a:t>
            </a:r>
            <a:r>
              <a:rPr lang="sr-Latn-RS" altLang="en-US" dirty="0" smtClean="0"/>
              <a:t>što rešava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problem</a:t>
            </a:r>
          </a:p>
          <a:p>
            <a:pPr marL="857250" lvl="1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dodelu </a:t>
            </a:r>
            <a:r>
              <a:rPr lang="sr-Latn-RS" altLang="en-US" dirty="0" smtClean="0"/>
              <a:t>IP adresa</a:t>
            </a:r>
            <a:r>
              <a:rPr lang="sr-Latn-RS" altLang="en-US" dirty="0"/>
              <a:t>, </a:t>
            </a:r>
            <a:r>
              <a:rPr lang="sr-Latn-RS" altLang="en-US" dirty="0" smtClean="0"/>
              <a:t>zadu</a:t>
            </a:r>
            <a:r>
              <a:rPr lang="sr-Latn-RS" altLang="en-US" dirty="0"/>
              <a:t>ž</a:t>
            </a:r>
            <a:r>
              <a:rPr lang="sr-Latn-RS" altLang="en-US" dirty="0" smtClean="0"/>
              <a:t>ena </a:t>
            </a:r>
            <a:r>
              <a:rPr lang="sr-Latn-RS" altLang="en-US" dirty="0"/>
              <a:t>je </a:t>
            </a:r>
            <a:r>
              <a:rPr lang="sr-Latn-RS" altLang="en-US" dirty="0" smtClean="0"/>
              <a:t>agencija Internet </a:t>
            </a:r>
            <a:r>
              <a:rPr lang="sr-Latn-RS" altLang="en-US" dirty="0"/>
              <a:t>Assigned Numbers Authority (IANA), kao </a:t>
            </a:r>
            <a:r>
              <a:rPr lang="sr-Latn-RS" altLang="en-US" dirty="0" smtClean="0"/>
              <a:t>i pomoćni </a:t>
            </a:r>
            <a:r>
              <a:rPr lang="sr-Latn-RS" altLang="en-US" dirty="0"/>
              <a:t>regionalni registri </a:t>
            </a:r>
            <a:r>
              <a:rPr lang="sr-Latn-RS" altLang="en-US" dirty="0" smtClean="0"/>
              <a:t>(Regional </a:t>
            </a:r>
            <a:r>
              <a:rPr lang="sr-Latn-RS" altLang="en-US" dirty="0"/>
              <a:t>Internet Registries </a:t>
            </a:r>
            <a:r>
              <a:rPr lang="sr-Latn-RS" altLang="en-US" dirty="0" smtClean="0"/>
              <a:t>- RIRs)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Svaki uredaj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na Internet ima jedinstvenu IP adresu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Neki </a:t>
            </a:r>
            <a:r>
              <a:rPr lang="sr-Latn-RS" altLang="en-US" dirty="0"/>
              <a:t>uredaji imaju uvek istu IP adresu (tzv. </a:t>
            </a:r>
            <a:r>
              <a:rPr lang="sr-Latn-RS" altLang="en-US" dirty="0" smtClean="0"/>
              <a:t>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dodeljenu), </a:t>
            </a:r>
            <a:r>
              <a:rPr lang="sr-Latn-RS" altLang="en-US" dirty="0" smtClean="0"/>
              <a:t>dok se </a:t>
            </a:r>
            <a:r>
              <a:rPr lang="sr-Latn-RS" altLang="en-US" dirty="0"/>
              <a:t>nekim uredajima dodeljuje </a:t>
            </a:r>
            <a:r>
              <a:rPr lang="sr-Latn-RS" altLang="en-US" dirty="0" smtClean="0"/>
              <a:t>različita </a:t>
            </a:r>
            <a:r>
              <a:rPr lang="sr-Latn-RS" altLang="en-US" dirty="0"/>
              <a:t>adresa prilikom svakog povezivanja </a:t>
            </a:r>
            <a:r>
              <a:rPr lang="sr-Latn-RS" altLang="en-US" dirty="0" smtClean="0"/>
              <a:t>na mrežu (tzv. dinamička dodela) </a:t>
            </a:r>
          </a:p>
          <a:p>
            <a:pPr marL="1257300" lvl="2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primer, studentski server </a:t>
            </a:r>
            <a:r>
              <a:rPr lang="sr-Latn-RS" altLang="en-US" dirty="0" smtClean="0"/>
              <a:t>Matematičkog </a:t>
            </a:r>
            <a:r>
              <a:rPr lang="sr-Latn-RS" altLang="en-US" dirty="0"/>
              <a:t>fakulteta </a:t>
            </a:r>
            <a:r>
              <a:rPr lang="sr-Latn-RS" altLang="en-US" dirty="0" smtClean="0"/>
              <a:t>ima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dodeljenu adresu 147.91.64.2 ili </a:t>
            </a:r>
            <a:r>
              <a:rPr lang="sr-Latn-RS" altLang="en-US" dirty="0" smtClean="0"/>
              <a:t>binarno zapisano </a:t>
            </a:r>
            <a:r>
              <a:rPr lang="sr-Latn-RS" altLang="en-US" dirty="0"/>
              <a:t>10010011 1011011 01000000 </a:t>
            </a:r>
            <a:r>
              <a:rPr lang="sr-Latn-RS" altLang="en-US" dirty="0" smtClean="0"/>
              <a:t>00000010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Statičke adrese pogodnije za servere, inače pogodnije </a:t>
            </a:r>
            <a:r>
              <a:rPr lang="sr-Latn-RS" altLang="en-US" dirty="0" smtClean="0"/>
              <a:t>dinamičke</a:t>
            </a:r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087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IP adrese su strukturirane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hijerarhijski</a:t>
            </a:r>
            <a:r>
              <a:rPr lang="sr-Latn-RS" altLang="en-US" dirty="0"/>
              <a:t>: adresa se deli na bitove </a:t>
            </a:r>
            <a:r>
              <a:rPr lang="sr-Latn-RS" altLang="en-US" dirty="0" smtClean="0"/>
              <a:t>koji adresiraju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(</a:t>
            </a:r>
            <a:r>
              <a:rPr lang="sr-Latn-RS" altLang="en-US" dirty="0" smtClean="0"/>
              <a:t>vode</a:t>
            </a:r>
            <a:r>
              <a:rPr lang="sr-Latn-RS" altLang="en-US" dirty="0"/>
              <a:t>ć</a:t>
            </a:r>
            <a:r>
              <a:rPr lang="sr-Latn-RS" altLang="en-US" dirty="0" smtClean="0"/>
              <a:t>i</a:t>
            </a:r>
            <a:r>
              <a:rPr lang="sr-Latn-RS" altLang="en-US" dirty="0"/>
              <a:t>) i bitove koji adresiraju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 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Paket se dostavlja:</a:t>
            </a:r>
          </a:p>
          <a:p>
            <a:pPr marL="1257300" lvl="2" indent="-457200" eaLnBrk="1" hangingPunct="1"/>
            <a:r>
              <a:rPr lang="sr-Latn-RS" altLang="en-US" dirty="0" smtClean="0"/>
              <a:t>korišćenjem </a:t>
            </a:r>
            <a:r>
              <a:rPr lang="sr-Latn-RS" altLang="en-US" dirty="0"/>
              <a:t>lokalnog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saobra</a:t>
            </a:r>
            <a:r>
              <a:rPr lang="sr-Latn-RS" altLang="en-US" dirty="0"/>
              <a:t>ć</a:t>
            </a:r>
            <a:r>
              <a:rPr lang="sr-Latn-RS" altLang="en-US" dirty="0" smtClean="0"/>
              <a:t>aja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se van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"u </a:t>
            </a:r>
            <a:r>
              <a:rPr lang="sr-Latn-RS" altLang="en-US" dirty="0" smtClean="0"/>
              <a:t>svet“ - </a:t>
            </a:r>
            <a:r>
              <a:rPr lang="sr-Latn-RS" altLang="en-US" dirty="0"/>
              <a:t>preko </a:t>
            </a:r>
            <a:r>
              <a:rPr lang="sr-Latn-RS" altLang="en-US" dirty="0" smtClean="0"/>
              <a:t>određ</a:t>
            </a:r>
            <a:r>
              <a:rPr lang="sr-Latn-RS" altLang="en-US" dirty="0"/>
              <a:t>enog rutera koji se </a:t>
            </a:r>
            <a:r>
              <a:rPr lang="sr-Latn-RS" altLang="en-US" dirty="0" smtClean="0"/>
              <a:t>naziva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izlazna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kapija </a:t>
            </a:r>
            <a:r>
              <a:rPr lang="sr-Latn-RS" altLang="en-US" dirty="0" smtClean="0"/>
              <a:t>(</a:t>
            </a:r>
            <a:r>
              <a:rPr lang="sr-Latn-RS" altLang="en-US" dirty="0" err="1"/>
              <a:t>gateway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Svi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aji iz iste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dele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 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IP adrese</a:t>
            </a:r>
          </a:p>
          <a:p>
            <a:pPr marL="1257300" lvl="2" indent="-457200" eaLnBrk="1" hangingPunct="1"/>
            <a:r>
              <a:rPr lang="sr-Latn-RS" altLang="en-US" dirty="0"/>
              <a:t>Primer: od </a:t>
            </a:r>
            <a:r>
              <a:rPr lang="sr-Latn-RS" altLang="en-US" dirty="0" smtClean="0"/>
              <a:t>147.91.67.0 </a:t>
            </a:r>
            <a:r>
              <a:rPr lang="sr-Latn-RS" altLang="en-US" dirty="0"/>
              <a:t>do 147.91.67</a:t>
            </a:r>
            <a:r>
              <a:rPr lang="sr-Latn-RS" altLang="en-US" dirty="0" smtClean="0"/>
              <a:t>.255 - </a:t>
            </a:r>
            <a:r>
              <a:rPr lang="sr-Latn-RS" altLang="en-US" dirty="0"/>
              <a:t>ista prva 24 bita</a:t>
            </a:r>
            <a:r>
              <a:rPr lang="sr-Latn-RS" altLang="en-US" dirty="0" smtClean="0"/>
              <a:t>, razlikuju </a:t>
            </a:r>
            <a:r>
              <a:rPr lang="sr-Latn-RS" altLang="en-US" dirty="0"/>
              <a:t>se poslednjih </a:t>
            </a:r>
            <a:r>
              <a:rPr lang="sr-Latn-RS" altLang="en-US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060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adresa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Ranije su IP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bile </a:t>
            </a:r>
            <a:r>
              <a:rPr lang="sr-Latn-RS" altLang="en-US" dirty="0"/>
              <a:t>deljene na klase (A, B, C, D, E) i svaka klasa je definisala broj </a:t>
            </a:r>
            <a:r>
              <a:rPr lang="sr-Latn-RS" altLang="en-US" dirty="0" smtClean="0"/>
              <a:t>bita za </a:t>
            </a:r>
            <a:r>
              <a:rPr lang="sr-Latn-RS" altLang="en-US" dirty="0"/>
              <a:t>prvi i broj bita za drugi deo deo IP </a:t>
            </a:r>
            <a:r>
              <a:rPr lang="sr-Latn-RS" altLang="en-US" dirty="0" smtClean="0"/>
              <a:t>adrese. </a:t>
            </a:r>
          </a:p>
          <a:p>
            <a:pPr marL="1257300" lvl="2" indent="-457200" eaLnBrk="1" hangingPunct="1"/>
            <a:r>
              <a:rPr lang="sr-Latn-RS" altLang="en-US" dirty="0" smtClean="0"/>
              <a:t>Adrese klase A (</a:t>
            </a:r>
            <a:r>
              <a:rPr lang="pl-PL" altLang="en-US" dirty="0" err="1" smtClean="0"/>
              <a:t>prvi</a:t>
            </a:r>
            <a:r>
              <a:rPr lang="pl-PL" altLang="en-US" dirty="0" smtClean="0"/>
              <a:t> </a:t>
            </a:r>
            <a:r>
              <a:rPr lang="pl-PL" altLang="en-US" dirty="0"/>
              <a:t>bit u zapisu je 0 </a:t>
            </a:r>
            <a:r>
              <a:rPr lang="pl-PL" altLang="en-US" dirty="0" smtClean="0"/>
              <a:t>- </a:t>
            </a:r>
            <a:r>
              <a:rPr lang="pl-PL" altLang="en-US" dirty="0" err="1" smtClean="0"/>
              <a:t>izmeđ</a:t>
            </a:r>
            <a:r>
              <a:rPr lang="pl-PL" altLang="en-US" dirty="0" err="1"/>
              <a:t>u</a:t>
            </a:r>
            <a:r>
              <a:rPr lang="pl-PL" altLang="en-US" dirty="0"/>
              <a:t> 0.0.0.0 </a:t>
            </a:r>
            <a:r>
              <a:rPr lang="pl-PL" altLang="en-US" dirty="0" smtClean="0"/>
              <a:t>i 27.255.255.255) </a:t>
            </a:r>
            <a:r>
              <a:rPr lang="sr-Latn-RS" altLang="en-US" dirty="0" smtClean="0"/>
              <a:t>su bile dodeljivane jako velikim mrežama (8+24 bita - 128 mreža sa mogućih preko 16.7 miliona korisnika)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B </a:t>
            </a:r>
            <a:r>
              <a:rPr lang="sr-Latn-RS" altLang="en-US" dirty="0" smtClean="0"/>
              <a:t>(počinje </a:t>
            </a:r>
            <a:r>
              <a:rPr lang="sr-Latn-RS" altLang="en-US" dirty="0"/>
              <a:t>sa 10 </a:t>
            </a:r>
            <a:r>
              <a:rPr lang="sr-Latn-RS" altLang="en-US" dirty="0" smtClean="0"/>
              <a:t>- između </a:t>
            </a:r>
            <a:r>
              <a:rPr lang="sr-Latn-RS" altLang="en-US" dirty="0"/>
              <a:t>128.0.0.0 </a:t>
            </a:r>
            <a:r>
              <a:rPr lang="sr-Latn-RS" altLang="en-US" dirty="0" smtClean="0"/>
              <a:t>i 191.255.255.255) </a:t>
            </a:r>
            <a:r>
              <a:rPr lang="sr-Latn-RS" altLang="en-US" dirty="0"/>
              <a:t>su bile </a:t>
            </a:r>
            <a:r>
              <a:rPr lang="sr-Latn-RS" altLang="en-US" dirty="0" smtClean="0"/>
              <a:t>dodeljivane </a:t>
            </a:r>
            <a:r>
              <a:rPr lang="sr-Latn-RS" altLang="en-US" dirty="0"/>
              <a:t>srednjim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(16+16 </a:t>
            </a:r>
            <a:r>
              <a:rPr lang="sr-Latn-RS" altLang="en-US" dirty="0" smtClean="0"/>
              <a:t>bita - preko 16 </a:t>
            </a:r>
            <a:r>
              <a:rPr lang="sr-Latn-RS" altLang="en-US" dirty="0"/>
              <a:t>hiljada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65536 korisnika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C (</a:t>
            </a:r>
            <a:r>
              <a:rPr lang="sr-Latn-RS" altLang="en-US" dirty="0" err="1" smtClean="0"/>
              <a:t>poćinje</a:t>
            </a:r>
            <a:r>
              <a:rPr lang="sr-Latn-RS" altLang="en-US" dirty="0" smtClean="0"/>
              <a:t> </a:t>
            </a:r>
            <a:r>
              <a:rPr lang="sr-Latn-RS" altLang="en-US" dirty="0"/>
              <a:t>sa 110 </a:t>
            </a:r>
            <a:r>
              <a:rPr lang="sr-Latn-RS" altLang="en-US" dirty="0" smtClean="0"/>
              <a:t>- izmeđ</a:t>
            </a:r>
            <a:r>
              <a:rPr lang="sr-Latn-RS" altLang="en-US" dirty="0"/>
              <a:t>u 192.0.0.0 </a:t>
            </a:r>
            <a:r>
              <a:rPr lang="sr-Latn-RS" altLang="en-US" dirty="0" smtClean="0"/>
              <a:t>i 223.255.255.255) su </a:t>
            </a:r>
            <a:r>
              <a:rPr lang="sr-Latn-RS" altLang="en-US" dirty="0"/>
              <a:t>bile </a:t>
            </a:r>
            <a:r>
              <a:rPr lang="sr-Latn-RS" altLang="en-US" dirty="0" smtClean="0"/>
              <a:t>dodeljivane malim mrežama </a:t>
            </a:r>
            <a:r>
              <a:rPr lang="sr-Latn-RS" altLang="en-US" dirty="0"/>
              <a:t>(24+8 bita </a:t>
            </a:r>
            <a:r>
              <a:rPr lang="sr-Latn-RS" altLang="en-US" dirty="0" smtClean="0"/>
              <a:t>- </a:t>
            </a:r>
            <a:r>
              <a:rPr lang="sr-Latn-RS" altLang="en-US" dirty="0"/>
              <a:t>preko dva miliona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256 korisnika).</a:t>
            </a:r>
          </a:p>
          <a:p>
            <a:pPr marL="857250" lvl="1" indent="-457200" eaLnBrk="1" hangingPunct="1"/>
            <a:r>
              <a:rPr lang="sr-Latn-RS" altLang="en-US" dirty="0"/>
              <a:t>Vremenom se pokazalo da ovakva organizacija nije skalabilna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mreže kompanija </a:t>
            </a:r>
            <a:r>
              <a:rPr lang="sr-Latn-RS" altLang="en-US" dirty="0"/>
              <a:t>imale potrebu za </a:t>
            </a:r>
            <a:r>
              <a:rPr lang="sr-Latn-RS" altLang="en-US" dirty="0" smtClean="0"/>
              <a:t>više </a:t>
            </a:r>
            <a:r>
              <a:rPr lang="sr-Latn-RS" altLang="en-US" dirty="0"/>
              <a:t>od 256 uredaja, tako su uzimale adrese </a:t>
            </a:r>
            <a:r>
              <a:rPr lang="sr-Latn-RS" altLang="en-US" dirty="0" smtClean="0"/>
              <a:t>klase B</a:t>
            </a:r>
            <a:r>
              <a:rPr lang="sr-Latn-RS" altLang="en-US" dirty="0"/>
              <a:t>, </a:t>
            </a:r>
            <a:r>
              <a:rPr lang="sr-Latn-RS" altLang="en-US" dirty="0" smtClean="0"/>
              <a:t>pa </a:t>
            </a:r>
            <a:r>
              <a:rPr lang="sr-Latn-RS" altLang="en-US" dirty="0"/>
              <a:t>je veliki broj adresa ostajao </a:t>
            </a:r>
            <a:r>
              <a:rPr lang="sr-Latn-RS" altLang="en-US" dirty="0" smtClean="0"/>
              <a:t>nedodeljen</a:t>
            </a:r>
          </a:p>
        </p:txBody>
      </p:sp>
    </p:spTree>
    <p:extLst>
      <p:ext uri="{BB962C8B-B14F-4D97-AF65-F5344CB8AC3E}">
        <p14:creationId xmlns:p14="http://schemas.microsoft.com/office/powerpoint/2010/main" val="22740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adresa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Dva načina </a:t>
            </a:r>
            <a:r>
              <a:rPr lang="sr-Latn-RS" altLang="en-US" dirty="0" smtClean="0"/>
              <a:t>zapisa </a:t>
            </a:r>
            <a:r>
              <a:rPr lang="sr-Latn-RS" altLang="en-US" dirty="0" err="1" smtClean="0"/>
              <a:t>skalabilnog</a:t>
            </a:r>
            <a:r>
              <a:rPr lang="sr-Latn-RS" altLang="en-US" dirty="0" smtClean="0"/>
              <a:t> zapisa IP adresa: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CIDR </a:t>
            </a:r>
            <a:r>
              <a:rPr lang="sr-Latn-RS" altLang="en-US" dirty="0" err="1"/>
              <a:t>notacija</a:t>
            </a:r>
            <a:r>
              <a:rPr lang="sr-Latn-RS" altLang="en-US" dirty="0"/>
              <a:t> - adresa 147.91.67.138/24</a:t>
            </a:r>
          </a:p>
          <a:p>
            <a:pPr marL="1257300" lvl="2" indent="-457200" eaLnBrk="1" hangingPunct="1"/>
            <a:r>
              <a:rPr lang="sr-Latn-RS" altLang="en-US" dirty="0"/>
              <a:t>Maska </a:t>
            </a:r>
            <a:r>
              <a:rPr lang="sr-Latn-RS" altLang="en-US" dirty="0" err="1"/>
              <a:t>podmreže</a:t>
            </a:r>
            <a:r>
              <a:rPr lang="sr-Latn-RS" altLang="en-US" dirty="0"/>
              <a:t> (</a:t>
            </a:r>
            <a:r>
              <a:rPr lang="sr-Latn-RS" altLang="en-US" dirty="0" err="1"/>
              <a:t>subnet</a:t>
            </a:r>
            <a:r>
              <a:rPr lang="sr-Latn-RS" altLang="en-US" dirty="0"/>
              <a:t> </a:t>
            </a:r>
            <a:r>
              <a:rPr lang="sr-Latn-RS" altLang="en-US" dirty="0" err="1"/>
              <a:t>mask</a:t>
            </a:r>
            <a:r>
              <a:rPr lang="sr-Latn-RS" altLang="en-US" dirty="0"/>
              <a:t>) - uz adresu 147.91.67.138  navodi se maska </a:t>
            </a:r>
            <a:r>
              <a:rPr lang="sr-Latn-RS" altLang="en-US" dirty="0" err="1"/>
              <a:t>podmreže</a:t>
            </a:r>
            <a:r>
              <a:rPr lang="sr-Latn-RS" altLang="en-US" dirty="0"/>
              <a:t> 255.255.255.0 (24 jedinice i 8 nula)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3351" y="6456945"/>
            <a:ext cx="8712522" cy="29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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algn="ctr" eaLnBrk="1" hangingPunct="1">
              <a:buFont typeface="Wingdings" pitchFamily="2" charset="2"/>
              <a:buNone/>
            </a:pPr>
            <a:r>
              <a:rPr lang="sr-Latn-RS" altLang="en-US" sz="1200" kern="0" dirty="0" smtClean="0"/>
              <a:t>IP adresa studentskog servera Matematičkog fakulteta</a:t>
            </a:r>
          </a:p>
        </p:txBody>
      </p:sp>
      <p:pic>
        <p:nvPicPr>
          <p:cNvPr id="5" name="Picture 2" descr="C:\Courses\Matf UVIT 2015-16\Predavanja\slika0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16" b="10965"/>
          <a:stretch/>
        </p:blipFill>
        <p:spPr bwMode="auto">
          <a:xfrm>
            <a:off x="5097750" y="2821653"/>
            <a:ext cx="3146658" cy="34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Courses\Matf UVIT 2015-16\Predavanja\slika00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70" b="8986"/>
          <a:stretch/>
        </p:blipFill>
        <p:spPr bwMode="auto">
          <a:xfrm>
            <a:off x="1067268" y="2821653"/>
            <a:ext cx="4030482" cy="349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adresa</a:t>
            </a:r>
            <a:r>
              <a:rPr lang="en-US" altLang="en-US" sz="3200" dirty="0" smtClean="0">
                <a:solidFill>
                  <a:schemeClr val="hlink"/>
                </a:solidFill>
              </a:rPr>
              <a:t> (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5</a:t>
            </a:r>
            <a:r>
              <a:rPr lang="en-U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" r="1575" b="3155"/>
          <a:stretch/>
        </p:blipFill>
        <p:spPr bwMode="auto">
          <a:xfrm>
            <a:off x="2123728" y="2974993"/>
            <a:ext cx="5509774" cy="377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U okviru svake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postoje dve adrese sa specijalnom namenom:</a:t>
            </a:r>
          </a:p>
          <a:p>
            <a:pPr marL="1257300" lvl="2" indent="-457200" eaLnBrk="1" hangingPunct="1"/>
            <a:r>
              <a:rPr lang="sr-Latn-RS" altLang="en-US" dirty="0"/>
              <a:t>prva adresa (250.150.100.0) smatra se adresom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poslednja adresa (250.150.100.255) </a:t>
            </a:r>
            <a:r>
              <a:rPr lang="sr-Latn-RS" altLang="en-US" dirty="0" smtClean="0"/>
              <a:t>- adresa </a:t>
            </a:r>
            <a:r>
              <a:rPr lang="sr-Latn-RS" altLang="en-US" dirty="0"/>
              <a:t>za javno </a:t>
            </a:r>
            <a:r>
              <a:rPr lang="sr-Latn-RS" altLang="en-US" dirty="0" smtClean="0"/>
              <a:t>emitovanje (</a:t>
            </a:r>
            <a:r>
              <a:rPr lang="sr-Latn-RS" altLang="en-US" dirty="0" err="1"/>
              <a:t>broadcast</a:t>
            </a:r>
            <a:r>
              <a:rPr lang="sr-Latn-RS" altLang="en-US" dirty="0"/>
              <a:t> </a:t>
            </a:r>
            <a:r>
              <a:rPr lang="sr-Latn-RS" altLang="en-US" dirty="0" err="1"/>
              <a:t>address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svaka poruka poslata na tu adresu dostavlja </a:t>
            </a:r>
            <a:r>
              <a:rPr lang="sr-Latn-RS" altLang="en-US" dirty="0" smtClean="0"/>
              <a:t>se svim uređ</a:t>
            </a:r>
            <a:r>
              <a:rPr lang="sr-Latn-RS" altLang="en-US" dirty="0"/>
              <a:t>ajima 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798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Funkcionalni opis Interneta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Dakle, t</a:t>
            </a:r>
            <a:r>
              <a:rPr lang="en-US" altLang="en-US" dirty="0" err="1" smtClean="0"/>
              <a:t>ransportn</a:t>
            </a:r>
            <a:r>
              <a:rPr lang="sr-Latn-RS" altLang="en-US" dirty="0" smtClean="0"/>
              <a:t>i protokoli Interneta su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</a:t>
            </a:r>
            <a:r>
              <a:rPr lang="sr-Latn-RS" altLang="en-US" dirty="0" smtClean="0"/>
              <a:t> 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uspostavljanjem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/>
              <a:t>garantuje</a:t>
            </a:r>
            <a:r>
              <a:rPr lang="en-US" altLang="en-US" dirty="0"/>
              <a:t> </a:t>
            </a:r>
            <a:r>
              <a:rPr lang="en-US" altLang="en-US" dirty="0" smtClean="0"/>
              <a:t>da</a:t>
            </a:r>
            <a:r>
              <a:rPr lang="sr-Latn-RS" altLang="en-US" dirty="0" smtClean="0"/>
              <a:t> ć</a:t>
            </a:r>
            <a:r>
              <a:rPr lang="en-US" altLang="en-US" dirty="0" smtClean="0"/>
              <a:t>e </a:t>
            </a:r>
            <a:r>
              <a:rPr lang="en-US" altLang="en-US" dirty="0" err="1"/>
              <a:t>podaci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 </a:t>
            </a:r>
            <a:r>
              <a:rPr lang="sr-Latn-RS" altLang="en-US" dirty="0"/>
              <a:t>š</a:t>
            </a:r>
            <a:r>
              <a:rPr lang="en-US" altLang="en-US" dirty="0" err="1" smtClean="0"/>
              <a:t>alju</a:t>
            </a:r>
            <a:r>
              <a:rPr lang="en-US" altLang="en-US" dirty="0" smtClean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dostavljeni</a:t>
            </a:r>
            <a:r>
              <a:rPr lang="en-US" altLang="en-US" dirty="0"/>
              <a:t> </a:t>
            </a:r>
            <a:r>
              <a:rPr lang="en-US" altLang="en-US" dirty="0" err="1"/>
              <a:t>ispravno</a:t>
            </a:r>
            <a:r>
              <a:rPr lang="en-US" altLang="en-US" dirty="0"/>
              <a:t>, u </a:t>
            </a:r>
            <a:r>
              <a:rPr lang="en-US" altLang="en-US" dirty="0" err="1"/>
              <a:t>potpunosti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u </a:t>
            </a:r>
            <a:r>
              <a:rPr lang="en-US" altLang="en-US" dirty="0" err="1"/>
              <a:t>redosledu</a:t>
            </a:r>
            <a:r>
              <a:rPr lang="en-US" altLang="en-US" dirty="0"/>
              <a:t> </a:t>
            </a:r>
            <a:r>
              <a:rPr lang="en-US" altLang="en-US" dirty="0" smtClean="0"/>
              <a:t>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kome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poslati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UDP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/>
              <a:t>bez </a:t>
            </a:r>
            <a:r>
              <a:rPr lang="en-US" altLang="en-US" dirty="0" err="1"/>
              <a:t>uspostavljanja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 smtClean="0"/>
              <a:t>koji</a:t>
            </a:r>
            <a:r>
              <a:rPr lang="en-US" altLang="en-US" dirty="0" smtClean="0"/>
              <a:t> 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daje</a:t>
            </a:r>
            <a:r>
              <a:rPr lang="en-US" altLang="en-US" dirty="0" smtClean="0"/>
              <a:t> </a:t>
            </a:r>
            <a:r>
              <a:rPr lang="en-US" altLang="en-US" dirty="0" err="1"/>
              <a:t>nikakve</a:t>
            </a:r>
            <a:r>
              <a:rPr lang="en-US" altLang="en-US" dirty="0"/>
              <a:t> </a:t>
            </a:r>
            <a:r>
              <a:rPr lang="en-US" altLang="en-US" dirty="0" err="1"/>
              <a:t>garancije</a:t>
            </a:r>
            <a:r>
              <a:rPr lang="en-US" altLang="en-US" dirty="0"/>
              <a:t> o </a:t>
            </a:r>
            <a:r>
              <a:rPr lang="en-US" altLang="en-US" dirty="0" err="1"/>
              <a:t>dostavljanju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2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 i DHCP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Dinamičke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adrese se </a:t>
            </a:r>
            <a:r>
              <a:rPr lang="sr-Latn-RS" altLang="en-US" dirty="0"/>
              <a:t>dodeljuju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specijalizovanog protokola za </a:t>
            </a:r>
            <a:r>
              <a:rPr lang="sr-Latn-RS" altLang="en-US" dirty="0" smtClean="0"/>
              <a:t>dinami</a:t>
            </a:r>
            <a:r>
              <a:rPr lang="sr-Latn-RS" altLang="en-US" dirty="0"/>
              <a:t>č</a:t>
            </a:r>
            <a:r>
              <a:rPr lang="sr-Latn-RS" altLang="en-US" dirty="0" smtClean="0"/>
              <a:t>ku konfiguraciju (Dynamic </a:t>
            </a:r>
            <a:r>
              <a:rPr lang="sr-Latn-RS" altLang="en-US" dirty="0"/>
              <a:t>Host Configuration Protocol </a:t>
            </a:r>
            <a:r>
              <a:rPr lang="sr-Latn-RS" altLang="en-US" dirty="0" smtClean="0"/>
              <a:t>- </a:t>
            </a:r>
            <a:r>
              <a:rPr lang="sr-Latn-RS" altLang="en-US" dirty="0">
                <a:solidFill>
                  <a:srgbClr val="002060"/>
                </a:solidFill>
              </a:rPr>
              <a:t>DHCP</a:t>
            </a:r>
            <a:r>
              <a:rPr lang="sr-Latn-RS" altLang="en-US" dirty="0" smtClean="0"/>
              <a:t>) </a:t>
            </a:r>
          </a:p>
          <a:p>
            <a:pPr marL="857250" lvl="1" indent="-457200" eaLnBrk="1" hangingPunct="1"/>
            <a:r>
              <a:rPr lang="sr-Latn-RS" altLang="en-US" dirty="0" smtClean="0"/>
              <a:t>Specijalizovani server (</a:t>
            </a:r>
            <a:r>
              <a:rPr lang="sr-Latn-RS" altLang="en-US" dirty="0"/>
              <a:t>tzv. DHCP server) je </a:t>
            </a:r>
            <a:r>
              <a:rPr lang="sr-Latn-RS" altLang="en-US" dirty="0" smtClean="0"/>
              <a:t>zadužen </a:t>
            </a:r>
            <a:r>
              <a:rPr lang="sr-Latn-RS" altLang="en-US" dirty="0"/>
              <a:t>za skup IP adresa koje odreduje </a:t>
            </a:r>
            <a:r>
              <a:rPr lang="sr-Latn-RS" altLang="en-US" dirty="0" smtClean="0"/>
              <a:t>administrator mreže </a:t>
            </a:r>
            <a:r>
              <a:rPr lang="sr-Latn-RS" altLang="en-US" dirty="0"/>
              <a:t>i na zahtev uredaja koji se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na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dodeljuje mu neku u </a:t>
            </a:r>
            <a:r>
              <a:rPr lang="sr-Latn-RS" altLang="en-US" dirty="0" smtClean="0"/>
              <a:t>tom trenutku </a:t>
            </a:r>
            <a:r>
              <a:rPr lang="sr-Latn-RS" altLang="en-US" dirty="0"/>
              <a:t>slobodnu </a:t>
            </a:r>
            <a:r>
              <a:rPr lang="sr-Latn-RS" altLang="en-US" dirty="0" smtClean="0"/>
              <a:t>adresu </a:t>
            </a:r>
          </a:p>
          <a:p>
            <a:pPr marL="857250" lvl="1" indent="-457200" eaLnBrk="1" hangingPunct="1"/>
            <a:r>
              <a:rPr lang="sr-Latn-RS" altLang="en-US" dirty="0" smtClean="0"/>
              <a:t>Server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konfigurisati tako da dodeljuje </a:t>
            </a:r>
            <a:r>
              <a:rPr lang="sr-Latn-RS" altLang="en-US" dirty="0" smtClean="0"/>
              <a:t>bilo koju </a:t>
            </a:r>
            <a:r>
              <a:rPr lang="sr-Latn-RS" altLang="en-US" dirty="0"/>
              <a:t>slobodnu IP adresu, </a:t>
            </a:r>
            <a:r>
              <a:rPr lang="sr-Latn-RS" altLang="en-US" dirty="0" smtClean="0"/>
              <a:t>ili uvek </a:t>
            </a:r>
            <a:r>
              <a:rPr lang="sr-Latn-RS" altLang="en-US" dirty="0"/>
              <a:t>istu adresu koja se odreduje na osnovu </a:t>
            </a:r>
            <a:r>
              <a:rPr lang="sr-Latn-RS" altLang="en-US" dirty="0" smtClean="0"/>
              <a:t>MAC adrese </a:t>
            </a:r>
            <a:r>
              <a:rPr lang="sr-Latn-RS" altLang="en-US" dirty="0"/>
              <a:t>uredaja koji zahteva IP </a:t>
            </a:r>
            <a:r>
              <a:rPr lang="sr-Latn-RS" altLang="en-US" dirty="0" smtClean="0"/>
              <a:t>adresu, </a:t>
            </a:r>
            <a:r>
              <a:rPr lang="sr-Latn-RS" altLang="en-US" dirty="0"/>
              <a:t>i </a:t>
            </a:r>
            <a:r>
              <a:rPr lang="sr-Latn-RS" altLang="en-US" dirty="0" smtClean="0"/>
              <a:t>slično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0" r="1710" b="3849"/>
          <a:stretch/>
        </p:blipFill>
        <p:spPr bwMode="auto">
          <a:xfrm>
            <a:off x="4905443" y="4732774"/>
            <a:ext cx="4138073" cy="203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1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Javne i privatne </a:t>
            </a:r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Da ne bi </a:t>
            </a:r>
            <a:r>
              <a:rPr lang="sr-Latn-RS" altLang="en-US" dirty="0" smtClean="0"/>
              <a:t>došlo </a:t>
            </a:r>
            <a:r>
              <a:rPr lang="sr-Latn-RS" altLang="en-US" dirty="0"/>
              <a:t>do </a:t>
            </a:r>
            <a:r>
              <a:rPr lang="sr-Latn-RS" altLang="en-US" dirty="0" smtClean="0"/>
              <a:t>nesta</a:t>
            </a:r>
            <a:r>
              <a:rPr lang="sr-Latn-RS" altLang="en-US" dirty="0"/>
              <a:t>š</a:t>
            </a:r>
            <a:r>
              <a:rPr lang="sr-Latn-RS" altLang="en-US" dirty="0" smtClean="0"/>
              <a:t>ice </a:t>
            </a:r>
            <a:r>
              <a:rPr lang="sr-Latn-RS" altLang="en-US" dirty="0"/>
              <a:t>IPv4 adresa uvode se privatne adrese:</a:t>
            </a:r>
          </a:p>
          <a:p>
            <a:pPr marL="1257300" lvl="2" indent="-457200" eaLnBrk="1" hangingPunct="1"/>
            <a:r>
              <a:rPr lang="sr-Latn-RS" altLang="en-US" dirty="0"/>
              <a:t>10.0.0.0/8 (od 10.0.0.0 do 10.255.255.255</a:t>
            </a:r>
            <a:r>
              <a:rPr lang="sr-Latn-RS" altLang="en-US" dirty="0" smtClean="0"/>
              <a:t>)  - 16.7 </a:t>
            </a:r>
            <a:r>
              <a:rPr lang="sr-Latn-RS" altLang="en-US" dirty="0"/>
              <a:t>miliona adresa </a:t>
            </a:r>
          </a:p>
          <a:p>
            <a:pPr marL="1257300" lvl="2" indent="-457200" eaLnBrk="1" hangingPunct="1"/>
            <a:r>
              <a:rPr lang="sr-Latn-RS" altLang="en-US" dirty="0"/>
              <a:t>172.16.0.0/12 (od 172.16.0.0 do 172.31.255.255</a:t>
            </a:r>
            <a:r>
              <a:rPr lang="sr-Latn-RS" altLang="en-US" dirty="0" smtClean="0"/>
              <a:t>) - milion adresa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192.168.0.0/16 (od 192.168.0.0 do 192.168.255.255</a:t>
            </a:r>
            <a:r>
              <a:rPr lang="sr-Latn-RS" altLang="en-US" dirty="0" smtClean="0"/>
              <a:t>) - </a:t>
            </a:r>
            <a:r>
              <a:rPr lang="sr-Latn-RS" altLang="en-US" dirty="0"/>
              <a:t>65536 adresa </a:t>
            </a:r>
          </a:p>
          <a:p>
            <a:pPr marL="857250" lvl="1" indent="-457200" eaLnBrk="1" hangingPunct="1"/>
            <a:r>
              <a:rPr lang="sr-Latn-RS" altLang="en-US" dirty="0"/>
              <a:t>Privatne adrese se koriste samo za lokalnu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</a:t>
            </a:r>
            <a:r>
              <a:rPr lang="sr-Latn-RS" altLang="en-US" dirty="0"/>
              <a:t>komunikaciju</a:t>
            </a:r>
          </a:p>
          <a:p>
            <a:pPr marL="857250" lvl="1" indent="-457200" eaLnBrk="1" hangingPunct="1"/>
            <a:r>
              <a:rPr lang="sr-Latn-RS" altLang="en-US" dirty="0"/>
              <a:t>Prilikom pristupa Internetu:</a:t>
            </a:r>
          </a:p>
          <a:p>
            <a:pPr marL="1257300" lvl="2" indent="-457200" eaLnBrk="1" hangingPunct="1"/>
            <a:r>
              <a:rPr lang="sr-Latn-RS" altLang="en-US" dirty="0"/>
              <a:t>ruter (izlazna kapija) menja lokalnu adresu svojom (javnom) adresom</a:t>
            </a:r>
          </a:p>
          <a:p>
            <a:pPr marL="1257300" lvl="2" indent="-457200" eaLnBrk="1" hangingPunct="1"/>
            <a:r>
              <a:rPr lang="sr-Latn-RS" altLang="en-US" dirty="0"/>
              <a:t>primalac odgovor 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nazad </a:t>
            </a:r>
            <a:r>
              <a:rPr lang="sr-Latn-RS" altLang="en-US" dirty="0" err="1"/>
              <a:t>ruteru</a:t>
            </a:r>
            <a:r>
              <a:rPr lang="sr-Latn-RS" altLang="en-US" dirty="0"/>
              <a:t>, a on menja adresu </a:t>
            </a:r>
            <a:r>
              <a:rPr lang="sr-Latn-RS" altLang="en-US" dirty="0" smtClean="0"/>
              <a:t>privatnom adresom </a:t>
            </a:r>
            <a:r>
              <a:rPr lang="sr-Latn-RS" altLang="en-US" dirty="0"/>
              <a:t>ure</a:t>
            </a:r>
            <a:r>
              <a:rPr lang="sr-Latn-RS" altLang="en-US" dirty="0" smtClean="0"/>
              <a:t>đaja </a:t>
            </a:r>
            <a:r>
              <a:rPr lang="sr-Latn-RS" altLang="en-US" dirty="0"/>
              <a:t>koji je poslao zahtev i </a:t>
            </a:r>
            <a:r>
              <a:rPr lang="sr-Latn-RS" altLang="en-US" dirty="0" smtClean="0"/>
              <a:t>prosleđ</a:t>
            </a:r>
            <a:r>
              <a:rPr lang="sr-Latn-RS" altLang="en-US" dirty="0"/>
              <a:t>uje odgovor</a:t>
            </a:r>
            <a:endParaRPr lang="sr-Latn-RS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4" r="1893" b="8481"/>
          <a:stretch/>
        </p:blipFill>
        <p:spPr bwMode="auto">
          <a:xfrm>
            <a:off x="1979712" y="4581128"/>
            <a:ext cx="4591910" cy="224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4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332656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Javne i privatne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adrese (</a:t>
            </a:r>
            <a:r>
              <a:rPr lang="en-US" altLang="en-US" sz="3200" dirty="0">
                <a:solidFill>
                  <a:schemeClr val="hlink"/>
                </a:solidFill>
              </a:rPr>
              <a:t>2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Ovaj proces </a:t>
            </a:r>
            <a:r>
              <a:rPr lang="sr-Latn-RS" altLang="en-US" dirty="0"/>
              <a:t>se naziva preslikavanja mrežnih adresa (</a:t>
            </a:r>
            <a:r>
              <a:rPr lang="sr-Latn-RS" altLang="en-US" dirty="0" err="1"/>
              <a:t>network</a:t>
            </a:r>
            <a:r>
              <a:rPr lang="sr-Latn-RS" altLang="en-US" dirty="0"/>
              <a:t> </a:t>
            </a:r>
            <a:r>
              <a:rPr lang="sr-Latn-RS" altLang="en-US" dirty="0" err="1"/>
              <a:t>address</a:t>
            </a:r>
            <a:r>
              <a:rPr lang="sr-Latn-RS" altLang="en-US" dirty="0"/>
              <a:t> </a:t>
            </a:r>
            <a:r>
              <a:rPr lang="sr-Latn-RS" altLang="en-US" dirty="0" err="1"/>
              <a:t>translation</a:t>
            </a:r>
            <a:r>
              <a:rPr lang="sr-Latn-RS" altLang="en-US" dirty="0"/>
              <a:t> - NAT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r>
              <a:rPr lang="sr-Latn-RS" altLang="en-US" dirty="0"/>
              <a:t>Korišćenje NAT-a prilikom slanja paketa: </a:t>
            </a:r>
          </a:p>
          <a:p>
            <a:pPr marL="1257300" lvl="2" indent="-457200" eaLnBrk="1" hangingPunct="1"/>
            <a:r>
              <a:rPr lang="sr-Latn-RS" altLang="en-US" dirty="0"/>
              <a:t>U slučaju da ruter detektuje </a:t>
            </a:r>
            <a:r>
              <a:rPr lang="sr-Latn-RS" altLang="en-US" dirty="0" err="1"/>
              <a:t>odredišnu</a:t>
            </a:r>
            <a:r>
              <a:rPr lang="sr-Latn-RS" altLang="en-US" dirty="0"/>
              <a:t> adresu </a:t>
            </a:r>
            <a:r>
              <a:rPr lang="sr-Latn-RS" altLang="en-US" dirty="0" smtClean="0"/>
              <a:t>iz opsega adresa privatne mreže sa kojom je povezan, </a:t>
            </a:r>
            <a:r>
              <a:rPr lang="sr-Latn-RS" altLang="en-US" dirty="0"/>
              <a:t>jasno je da je paket namenjen za lokalnu komunikaciju i šalje se jedinstvenom </a:t>
            </a:r>
            <a:r>
              <a:rPr lang="sr-Latn-RS" altLang="en-US" dirty="0" err="1"/>
              <a:t>uredaju</a:t>
            </a:r>
            <a:r>
              <a:rPr lang="sr-Latn-RS" altLang="en-US" dirty="0"/>
              <a:t> sa navedenom lokalnom adresom</a:t>
            </a:r>
          </a:p>
          <a:p>
            <a:pPr marL="1257300" lvl="2" indent="-457200" eaLnBrk="1" hangingPunct="1"/>
            <a:r>
              <a:rPr lang="sr-Latn-RS" altLang="en-US" dirty="0"/>
              <a:t>Ako je </a:t>
            </a:r>
            <a:r>
              <a:rPr lang="sr-Latn-RS" altLang="en-US" dirty="0" err="1"/>
              <a:t>odredišna</a:t>
            </a:r>
            <a:r>
              <a:rPr lang="sr-Latn-RS" altLang="en-US" dirty="0"/>
              <a:t> adresa javna, ruter adresu pošiljaoca zamenjuje svojom adresom (globalno jedinstvenom) i paket </a:t>
            </a:r>
            <a:r>
              <a:rPr lang="sr-Latn-RS" altLang="en-US" dirty="0" err="1"/>
              <a:t>prosleduje</a:t>
            </a:r>
            <a:r>
              <a:rPr lang="sr-Latn-RS" altLang="en-US" dirty="0"/>
              <a:t> na odredište. </a:t>
            </a:r>
          </a:p>
        </p:txBody>
      </p:sp>
    </p:spTree>
    <p:extLst>
      <p:ext uri="{BB962C8B-B14F-4D97-AF65-F5344CB8AC3E}">
        <p14:creationId xmlns:p14="http://schemas.microsoft.com/office/powerpoint/2010/main" val="299718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Javne i privatne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adrese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en-US" altLang="en-US" sz="3200" dirty="0" smtClean="0">
                <a:solidFill>
                  <a:schemeClr val="hlink"/>
                </a:solidFill>
              </a:rPr>
              <a:t>3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Korišćenje NAT-a prilikom prijema paketa: </a:t>
            </a:r>
          </a:p>
          <a:p>
            <a:pPr marL="1257300" lvl="2" indent="-457200" eaLnBrk="1" hangingPunct="1"/>
            <a:r>
              <a:rPr lang="sr-Latn-RS" altLang="en-US" dirty="0" smtClean="0"/>
              <a:t>U slučaju dolaznog </a:t>
            </a:r>
            <a:r>
              <a:rPr lang="sr-Latn-RS" altLang="en-US" dirty="0"/>
              <a:t>paketa, nije odmah jasno na koju privatnu adresu je potrebno </a:t>
            </a:r>
            <a:r>
              <a:rPr lang="sr-Latn-RS" altLang="en-US" dirty="0" smtClean="0"/>
              <a:t>poslati paket </a:t>
            </a:r>
            <a:r>
              <a:rPr lang="sr-Latn-RS" altLang="en-US" dirty="0"/>
              <a:t>koji je </a:t>
            </a:r>
            <a:r>
              <a:rPr lang="sr-Latn-RS" altLang="en-US" dirty="0" smtClean="0"/>
              <a:t>pristigao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ovo </a:t>
            </a:r>
            <a:r>
              <a:rPr lang="sr-Latn-RS" altLang="en-US" dirty="0" smtClean="0"/>
              <a:t>razrešilo, </a:t>
            </a:r>
            <a:r>
              <a:rPr lang="sr-Latn-RS" altLang="en-US" dirty="0"/>
              <a:t>lokalna adresa se pakuje i </a:t>
            </a:r>
            <a:r>
              <a:rPr lang="sr-Latn-RS" altLang="en-US" dirty="0" smtClean="0"/>
              <a:t>postaje sastavni </a:t>
            </a:r>
            <a:r>
              <a:rPr lang="sr-Latn-RS" altLang="en-US" dirty="0"/>
              <a:t>deo paketa koji se </a:t>
            </a:r>
            <a:r>
              <a:rPr lang="sr-Latn-RS" altLang="en-US" dirty="0" smtClean="0"/>
              <a:t>šalje</a:t>
            </a:r>
          </a:p>
          <a:p>
            <a:pPr marL="1257300" lvl="2" indent="-457200" eaLnBrk="1" hangingPunct="1"/>
            <a:r>
              <a:rPr lang="sr-Latn-RS" altLang="en-US" dirty="0" smtClean="0"/>
              <a:t>Ruter, pre </a:t>
            </a:r>
            <a:r>
              <a:rPr lang="sr-Latn-RS" altLang="en-US" dirty="0"/>
              <a:t>prosledivanja </a:t>
            </a:r>
            <a:r>
              <a:rPr lang="sr-Latn-RS" altLang="en-US" dirty="0" smtClean="0"/>
              <a:t>dolaznog paketa,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njegovo raspakivanje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određivanje </a:t>
            </a:r>
            <a:r>
              <a:rPr lang="sr-Latn-RS" altLang="en-US" dirty="0"/>
              <a:t>lokalne </a:t>
            </a:r>
            <a:r>
              <a:rPr lang="sr-Latn-RS" altLang="en-US" dirty="0" smtClean="0"/>
              <a:t>adrese </a:t>
            </a:r>
          </a:p>
          <a:p>
            <a:pPr marL="857250" lvl="1" indent="-457200" eaLnBrk="1" hangingPunct="1"/>
            <a:r>
              <a:rPr lang="sr-Latn-RS" altLang="en-US" dirty="0" smtClean="0"/>
              <a:t>Sve ovo naru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osnovne </a:t>
            </a:r>
            <a:r>
              <a:rPr lang="sr-Latn-RS" altLang="en-US" dirty="0" smtClean="0"/>
              <a:t>principe i </a:t>
            </a:r>
            <a:r>
              <a:rPr lang="sr-Latn-RS" altLang="en-US" dirty="0"/>
              <a:t>koncepte IP </a:t>
            </a:r>
            <a:r>
              <a:rPr lang="sr-Latn-RS" altLang="en-US" dirty="0" smtClean="0"/>
              <a:t>protokola, pa se zato NAT </a:t>
            </a:r>
            <a:r>
              <a:rPr lang="sr-Latn-RS" altLang="en-US" dirty="0"/>
              <a:t>smatra prelaznim </a:t>
            </a:r>
            <a:r>
              <a:rPr lang="sr-Latn-RS" altLang="en-US" dirty="0" smtClean="0"/>
              <a:t>re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problema nestašice </a:t>
            </a:r>
            <a:r>
              <a:rPr lang="sr-Latn-RS" altLang="en-US" dirty="0"/>
              <a:t>IP adresa, dok ne </a:t>
            </a:r>
            <a:r>
              <a:rPr lang="sr-Latn-RS" altLang="en-US" dirty="0" smtClean="0"/>
              <a:t>za</a:t>
            </a:r>
            <a:r>
              <a:rPr lang="sr-Latn-RS" altLang="en-US" dirty="0"/>
              <a:t>ž</a:t>
            </a:r>
            <a:r>
              <a:rPr lang="sr-Latn-RS" altLang="en-US" dirty="0" smtClean="0"/>
              <a:t>ivi IPv6</a:t>
            </a:r>
          </a:p>
        </p:txBody>
      </p:sp>
    </p:spTree>
    <p:extLst>
      <p:ext uri="{BB962C8B-B14F-4D97-AF65-F5344CB8AC3E}">
        <p14:creationId xmlns:p14="http://schemas.microsoft.com/office/powerpoint/2010/main" val="32057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err="1" smtClean="0">
                <a:solidFill>
                  <a:schemeClr val="hlink"/>
                </a:solidFill>
              </a:rPr>
              <a:t>Rutiranje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im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postoji veliki broj povezanih rutera</a:t>
            </a:r>
          </a:p>
          <a:p>
            <a:pPr marL="857250" lvl="1" indent="-457200" eaLnBrk="1" hangingPunct="1"/>
            <a:r>
              <a:rPr lang="sr-Latn-RS" altLang="en-US" dirty="0"/>
              <a:t>Uloga rutera: na osnovu IP adrese primaoca i na osnovu tabela </a:t>
            </a:r>
            <a:r>
              <a:rPr lang="sr-Latn-RS" altLang="en-US" dirty="0" smtClean="0"/>
              <a:t>koje su </a:t>
            </a:r>
            <a:r>
              <a:rPr lang="sr-Latn-RS" altLang="en-US" dirty="0"/>
              <a:t>zapisane u njihovoj memoriji (tabela </a:t>
            </a:r>
            <a:r>
              <a:rPr lang="sr-Latn-RS" altLang="en-US" dirty="0" err="1"/>
              <a:t>rutiranja</a:t>
            </a:r>
            <a:r>
              <a:rPr lang="sr-Latn-RS" altLang="en-US" dirty="0"/>
              <a:t>) odrediti kome </a:t>
            </a:r>
            <a:r>
              <a:rPr lang="sr-Latn-RS" altLang="en-US" dirty="0" smtClean="0"/>
              <a:t>od povezanih </a:t>
            </a:r>
            <a:r>
              <a:rPr lang="sr-Latn-RS" altLang="en-US" dirty="0"/>
              <a:t>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treba proslediti paket da bi </a:t>
            </a:r>
            <a:r>
              <a:rPr lang="sr-Latn-RS" altLang="en-US" dirty="0" smtClean="0"/>
              <a:t>efikasno </a:t>
            </a:r>
            <a:r>
              <a:rPr lang="sr-Latn-RS" altLang="en-US" dirty="0"/>
              <a:t>stigao do cilja</a:t>
            </a:r>
          </a:p>
          <a:p>
            <a:pPr marL="857250" lvl="1" indent="-457200" eaLnBrk="1" hangingPunct="1"/>
            <a:r>
              <a:rPr lang="sr-Latn-RS" altLang="en-US" dirty="0"/>
              <a:t>Tabele </a:t>
            </a:r>
            <a:r>
              <a:rPr lang="sr-Latn-RS" altLang="en-US" dirty="0" err="1"/>
              <a:t>rutiranja</a:t>
            </a:r>
            <a:r>
              <a:rPr lang="sr-Latn-RS" altLang="en-US" dirty="0"/>
              <a:t>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spisak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nih </a:t>
            </a:r>
            <a:r>
              <a:rPr lang="sr-Latn-RS" altLang="en-US" dirty="0"/>
              <a:t>adresa </a:t>
            </a:r>
            <a:r>
              <a:rPr lang="sr-Latn-RS" altLang="en-US" dirty="0" smtClean="0"/>
              <a:t>različitog nivoa hijerarhije </a:t>
            </a:r>
            <a:r>
              <a:rPr lang="sr-Latn-RS" altLang="en-US" dirty="0"/>
              <a:t>i za svaku od njih kom ure</a:t>
            </a:r>
            <a:r>
              <a:rPr lang="sr-Latn-RS" altLang="en-US" dirty="0" smtClean="0"/>
              <a:t>đaju </a:t>
            </a:r>
            <a:r>
              <a:rPr lang="sr-Latn-RS" altLang="en-US" dirty="0"/>
              <a:t>treba dostaviti </a:t>
            </a:r>
            <a:r>
              <a:rPr lang="sr-Latn-RS" altLang="en-US" dirty="0" smtClean="0"/>
              <a:t>paket</a:t>
            </a:r>
          </a:p>
          <a:p>
            <a:pPr marL="857250" lvl="1" indent="-457200" eaLnBrk="1" hangingPunct="1"/>
            <a:r>
              <a:rPr lang="sr-Latn-RS" altLang="en-US" dirty="0" smtClean="0"/>
              <a:t>Primer: Neka je u tabeli </a:t>
            </a:r>
            <a:r>
              <a:rPr lang="sr-Latn-RS" altLang="en-US" dirty="0" err="1" smtClean="0"/>
              <a:t>rutiranja</a:t>
            </a:r>
            <a:r>
              <a:rPr lang="sr-Latn-RS" altLang="en-US" dirty="0" smtClean="0"/>
              <a:t> rutera</a:t>
            </a:r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Ako ruter primi paket namenjen adresi </a:t>
            </a:r>
            <a:r>
              <a:rPr lang="sr-Latn-RS" altLang="en-US" dirty="0" smtClean="0"/>
              <a:t>200.150.100.23, </a:t>
            </a:r>
            <a:r>
              <a:rPr lang="sr-Latn-RS" altLang="en-US" dirty="0"/>
              <a:t>on se dostavlja preko rutera 200.100.5.20</a:t>
            </a:r>
          </a:p>
          <a:p>
            <a:pPr marL="1257300" lvl="2" indent="-457200" eaLnBrk="1" hangingPunct="1"/>
            <a:r>
              <a:rPr lang="sr-Latn-RS" altLang="en-US" dirty="0" smtClean="0"/>
              <a:t>Šablonom </a:t>
            </a:r>
            <a:r>
              <a:rPr lang="sr-Latn-RS" altLang="en-US" dirty="0"/>
              <a:t>0.0.0.0/0 zadaje se gde proslediti paket ako adresa </a:t>
            </a:r>
            <a:r>
              <a:rPr lang="sr-Latn-RS" altLang="en-US" dirty="0" smtClean="0"/>
              <a:t>nije prepoznata </a:t>
            </a:r>
            <a:r>
              <a:rPr lang="sr-Latn-RS" altLang="en-US" dirty="0"/>
              <a:t>na neki drugi </a:t>
            </a:r>
            <a:r>
              <a:rPr lang="sr-Latn-RS" altLang="en-US" dirty="0" smtClean="0"/>
              <a:t>način</a:t>
            </a:r>
          </a:p>
          <a:p>
            <a:pPr marL="1257300" lvl="2" indent="-457200" eaLnBrk="1" hangingPunct="1"/>
            <a:r>
              <a:rPr lang="sr-Latn-RS" altLang="en-US" dirty="0" smtClean="0"/>
              <a:t>Tra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se </a:t>
            </a:r>
            <a:r>
              <a:rPr lang="sr-Latn-RS" altLang="en-US" dirty="0" smtClean="0"/>
              <a:t>najpreciznije poklapanje sa šablonom - </a:t>
            </a:r>
            <a:r>
              <a:rPr lang="sr-Latn-RS" altLang="en-US" dirty="0"/>
              <a:t>poklapanje sa </a:t>
            </a:r>
            <a:r>
              <a:rPr lang="sr-Latn-RS" altLang="en-US" dirty="0" smtClean="0"/>
              <a:t>najvećim </a:t>
            </a:r>
            <a:r>
              <a:rPr lang="sr-Latn-RS" altLang="en-US" dirty="0"/>
              <a:t>brojem bitova</a:t>
            </a:r>
            <a:endParaRPr lang="sr-Latn-RS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505" r="1255"/>
          <a:stretch/>
        </p:blipFill>
        <p:spPr bwMode="auto">
          <a:xfrm>
            <a:off x="1763688" y="4216587"/>
            <a:ext cx="6104171" cy="72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99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err="1" smtClean="0">
                <a:solidFill>
                  <a:schemeClr val="hlink"/>
                </a:solidFill>
              </a:rPr>
              <a:t>Rutiranje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Kvalitet </a:t>
            </a:r>
            <a:r>
              <a:rPr lang="sr-Latn-RS" altLang="en-US" dirty="0" err="1"/>
              <a:t>rutiranja</a:t>
            </a:r>
            <a:r>
              <a:rPr lang="sr-Latn-RS" altLang="en-US" dirty="0"/>
              <a:t> zavisi od tabela </a:t>
            </a:r>
            <a:r>
              <a:rPr lang="sr-Latn-RS" altLang="en-US" dirty="0" err="1"/>
              <a:t>rutiranja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Tabele </a:t>
            </a:r>
            <a:r>
              <a:rPr lang="sr-Latn-RS" altLang="en-US" dirty="0" err="1"/>
              <a:t>rutiranja</a:t>
            </a:r>
            <a:r>
              <a:rPr lang="sr-Latn-RS" altLang="en-US" dirty="0"/>
              <a:t> se mogu graditi </a:t>
            </a:r>
            <a:r>
              <a:rPr lang="sr-Latn-RS" altLang="en-US" dirty="0" smtClean="0"/>
              <a:t>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ili </a:t>
            </a:r>
            <a:r>
              <a:rPr lang="sr-Latn-RS" altLang="en-US" dirty="0" smtClean="0"/>
              <a:t>dinamički</a:t>
            </a:r>
          </a:p>
        </p:txBody>
      </p:sp>
    </p:spTree>
    <p:extLst>
      <p:ext uri="{BB962C8B-B14F-4D97-AF65-F5344CB8AC3E}">
        <p14:creationId xmlns:p14="http://schemas.microsoft.com/office/powerpoint/2010/main" val="12965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128074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Poruka se deli na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pakete</a:t>
            </a:r>
            <a:r>
              <a:rPr lang="sr-Latn-RS" altLang="en-US" dirty="0">
                <a:solidFill>
                  <a:srgbClr val="002060"/>
                </a:solidFill>
              </a:rPr>
              <a:t> koji se nezavisno š</a:t>
            </a:r>
            <a:r>
              <a:rPr lang="sr-Latn-RS" altLang="en-US" dirty="0" smtClean="0">
                <a:solidFill>
                  <a:srgbClr val="002060"/>
                </a:solidFill>
              </a:rPr>
              <a:t>alju </a:t>
            </a:r>
            <a:r>
              <a:rPr lang="sr-Latn-RS" altLang="en-US" dirty="0">
                <a:solidFill>
                  <a:srgbClr val="002060"/>
                </a:solidFill>
              </a:rPr>
              <a:t>(komutiranje paketa)</a:t>
            </a:r>
          </a:p>
          <a:p>
            <a:pPr marL="457200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Vi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delova iste poruke </a:t>
            </a:r>
            <a:r>
              <a:rPr lang="sr-Latn-RS" altLang="en-US" dirty="0" smtClean="0">
                <a:solidFill>
                  <a:srgbClr val="002060"/>
                </a:solidFill>
              </a:rPr>
              <a:t>mo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paralelno da putuje kroz </a:t>
            </a: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u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Svaki paket se dopunjuje informacijama potrebnim za njegovu dostavu</a:t>
            </a: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Na transportnom sloju paketi se nazivaju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segmenti</a:t>
            </a: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Komunikacija se organizuje ne samo kao komunikacija izme</a:t>
            </a:r>
            <a:r>
              <a:rPr lang="sr-Latn-RS" altLang="en-US" dirty="0" smtClean="0">
                <a:solidFill>
                  <a:srgbClr val="002060"/>
                </a:solidFill>
              </a:rPr>
              <a:t>đu dva uređaja</a:t>
            </a:r>
            <a:r>
              <a:rPr lang="sr-Latn-RS" altLang="en-US" dirty="0">
                <a:solidFill>
                  <a:srgbClr val="002060"/>
                </a:solidFill>
              </a:rPr>
              <a:t>, </a:t>
            </a:r>
            <a:r>
              <a:rPr lang="sr-Latn-RS" altLang="en-US" dirty="0" smtClean="0">
                <a:solidFill>
                  <a:srgbClr val="002060"/>
                </a:solidFill>
              </a:rPr>
              <a:t>već izmeđ</a:t>
            </a:r>
            <a:r>
              <a:rPr lang="sr-Latn-RS" altLang="en-US" dirty="0">
                <a:solidFill>
                  <a:srgbClr val="002060"/>
                </a:solidFill>
              </a:rPr>
              <a:t>u dva programa koji se na njima </a:t>
            </a:r>
            <a:r>
              <a:rPr lang="sr-Latn-RS" altLang="en-US" dirty="0" smtClean="0">
                <a:solidFill>
                  <a:srgbClr val="002060"/>
                </a:solidFill>
              </a:rPr>
              <a:t>izvr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avaju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Paket mora da </a:t>
            </a:r>
            <a:r>
              <a:rPr lang="sr-Latn-RS" altLang="en-US" dirty="0" smtClean="0">
                <a:solidFill>
                  <a:srgbClr val="002060"/>
                </a:solidFill>
              </a:rPr>
              <a:t>sadr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i </a:t>
            </a:r>
            <a:r>
              <a:rPr lang="sr-Latn-RS" altLang="en-US" dirty="0">
                <a:solidFill>
                  <a:srgbClr val="002060"/>
                </a:solidFill>
              </a:rPr>
              <a:t>informaciju o </a:t>
            </a:r>
            <a:r>
              <a:rPr lang="sr-Latn-RS" altLang="en-US" dirty="0" smtClean="0">
                <a:solidFill>
                  <a:srgbClr val="002060"/>
                </a:solidFill>
              </a:rPr>
              <a:t>uređ</a:t>
            </a:r>
            <a:r>
              <a:rPr lang="sr-Latn-RS" altLang="en-US" dirty="0">
                <a:solidFill>
                  <a:srgbClr val="002060"/>
                </a:solidFill>
              </a:rPr>
              <a:t>aju i softveru koji paket </a:t>
            </a:r>
            <a:r>
              <a:rPr lang="sr-Latn-RS" altLang="en-US" dirty="0" smtClean="0">
                <a:solidFill>
                  <a:srgbClr val="002060"/>
                </a:solidFill>
              </a:rPr>
              <a:t>prima i </a:t>
            </a:r>
            <a:r>
              <a:rPr lang="sr-Latn-RS" altLang="en-US" dirty="0">
                <a:solidFill>
                  <a:srgbClr val="002060"/>
                </a:solidFill>
              </a:rPr>
              <a:t>koji paket š</a:t>
            </a:r>
            <a:r>
              <a:rPr lang="sr-Latn-RS" altLang="en-US" dirty="0" smtClean="0">
                <a:solidFill>
                  <a:srgbClr val="002060"/>
                </a:solidFill>
              </a:rPr>
              <a:t>alje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Na transportnom nivou se paketima dodaju </a:t>
            </a:r>
            <a:r>
              <a:rPr lang="sr-Latn-RS" altLang="en-US" dirty="0" smtClean="0">
                <a:solidFill>
                  <a:srgbClr val="002060"/>
                </a:solidFill>
              </a:rPr>
              <a:t>identifikatori </a:t>
            </a:r>
            <a:r>
              <a:rPr lang="sr-Latn-RS" altLang="en-US" dirty="0">
                <a:solidFill>
                  <a:srgbClr val="002060"/>
                </a:solidFill>
              </a:rPr>
              <a:t>softvera </a:t>
            </a:r>
            <a:r>
              <a:rPr lang="sr-Latn-RS" altLang="en-US" dirty="0" smtClean="0">
                <a:solidFill>
                  <a:srgbClr val="002060"/>
                </a:solidFill>
              </a:rPr>
              <a:t>- </a:t>
            </a:r>
            <a:r>
              <a:rPr lang="sr-Latn-RS" altLang="en-US" dirty="0" err="1" smtClean="0">
                <a:solidFill>
                  <a:srgbClr val="002060"/>
                </a:solidFill>
              </a:rPr>
              <a:t>portovi</a:t>
            </a:r>
            <a:r>
              <a:rPr lang="sr-Latn-RS" altLang="en-US" dirty="0">
                <a:solidFill>
                  <a:srgbClr val="002060"/>
                </a:solidFill>
              </a:rPr>
              <a:t>, a adrese ure</a:t>
            </a:r>
            <a:r>
              <a:rPr lang="sr-Latn-RS" altLang="en-US" dirty="0" smtClean="0">
                <a:solidFill>
                  <a:srgbClr val="002060"/>
                </a:solidFill>
              </a:rPr>
              <a:t>đaja </a:t>
            </a:r>
            <a:r>
              <a:rPr lang="sr-Latn-RS" altLang="en-US" dirty="0">
                <a:solidFill>
                  <a:srgbClr val="002060"/>
                </a:solidFill>
              </a:rPr>
              <a:t>tek na </a:t>
            </a: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nom </a:t>
            </a:r>
            <a:r>
              <a:rPr lang="sr-Latn-RS" altLang="en-US" dirty="0">
                <a:solidFill>
                  <a:srgbClr val="002060"/>
                </a:solidFill>
              </a:rPr>
              <a:t>sloju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88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128074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rotokol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" r="2166"/>
          <a:stretch/>
        </p:blipFill>
        <p:spPr bwMode="auto">
          <a:xfrm>
            <a:off x="4644008" y="4340888"/>
            <a:ext cx="4461468" cy="248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TCP</a:t>
            </a:r>
            <a:r>
              <a:rPr lang="sr-Latn-RS" altLang="en-US" dirty="0"/>
              <a:t> (Transmission Control Protocol) je protokol transportnog sloja u </a:t>
            </a:r>
            <a:r>
              <a:rPr lang="sr-Latn-RS" altLang="en-US" dirty="0" smtClean="0"/>
              <a:t>okviru Interneta </a:t>
            </a:r>
            <a:r>
              <a:rPr lang="sr-Latn-RS" altLang="en-US" dirty="0"/>
              <a:t>koji pre komunikacije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pouzdane konekcije </a:t>
            </a:r>
            <a:r>
              <a:rPr lang="sr-Latn-RS" altLang="en-US" dirty="0" smtClean="0"/>
              <a:t>izmedu dva hosta</a:t>
            </a:r>
          </a:p>
          <a:p>
            <a:pPr marL="857250" lvl="1" indent="-457200" eaLnBrk="1" hangingPunct="1"/>
            <a:r>
              <a:rPr lang="sr-Latn-RS" altLang="en-US" dirty="0"/>
              <a:t>Kanal komunikacije je dvosmeran (eng. full </a:t>
            </a:r>
            <a:r>
              <a:rPr lang="sr-Latn-RS" altLang="en-US" dirty="0" smtClean="0"/>
              <a:t>duplex)</a:t>
            </a:r>
          </a:p>
          <a:p>
            <a:pPr marL="857250" lvl="1" indent="-457200" eaLnBrk="1" hangingPunct="1"/>
            <a:r>
              <a:rPr lang="sr-Latn-RS" altLang="en-US" dirty="0" smtClean="0"/>
              <a:t>Konekcija se uspostavlja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klijent i server razmene tri poruke </a:t>
            </a:r>
            <a:r>
              <a:rPr lang="sr-Latn-RS" altLang="en-US" dirty="0" smtClean="0"/>
              <a:t>(three </a:t>
            </a:r>
            <a:r>
              <a:rPr lang="sr-Latn-RS" altLang="en-US" dirty="0"/>
              <a:t>way handshake</a:t>
            </a:r>
            <a:r>
              <a:rPr lang="sr-Latn-RS" altLang="en-US" dirty="0" smtClean="0"/>
              <a:t>):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Klijent tra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konekcije, server </a:t>
            </a:r>
            <a:r>
              <a:rPr lang="sr-Latn-RS" altLang="en-US" dirty="0" smtClean="0"/>
              <a:t>potvrđuje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prihvata konekciju </a:t>
            </a:r>
            <a:r>
              <a:rPr lang="sr-Latn-RS" altLang="en-US" dirty="0"/>
              <a:t>i </a:t>
            </a:r>
            <a:r>
              <a:rPr lang="sr-Latn-RS" altLang="en-US" dirty="0" smtClean="0"/>
              <a:t>kona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klijent potvrduje da je konekcija </a:t>
            </a:r>
            <a:r>
              <a:rPr lang="sr-Latn-RS" altLang="en-US" dirty="0" smtClean="0"/>
              <a:t>uspostavljena</a:t>
            </a:r>
          </a:p>
          <a:p>
            <a:pPr marL="857250" lvl="1" indent="-457200" eaLnBrk="1" hangingPunct="1"/>
            <a:r>
              <a:rPr lang="sr-Latn-RS" altLang="en-US" dirty="0" smtClean="0"/>
              <a:t>Prava komunikacija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da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tek nakon š</a:t>
            </a:r>
            <a:r>
              <a:rPr lang="sr-Latn-RS" altLang="en-US" dirty="0" smtClean="0"/>
              <a:t>to </a:t>
            </a:r>
            <a:r>
              <a:rPr lang="sr-Latn-RS" altLang="en-US" dirty="0"/>
              <a:t>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err="1" smtClean="0"/>
              <a:t>konenkcija</a:t>
            </a:r>
            <a:r>
              <a:rPr lang="sr-Latn-RS" altLang="en-US" dirty="0" smtClean="0"/>
              <a:t> </a:t>
            </a:r>
            <a:r>
              <a:rPr lang="sr-Latn-RS" altLang="en-US" dirty="0"/>
              <a:t>uspostavljena,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što može </a:t>
            </a:r>
            <a:r>
              <a:rPr lang="sr-Latn-RS" altLang="en-US" dirty="0"/>
              <a:t>da traje neko </a:t>
            </a:r>
            <a:r>
              <a:rPr lang="sr-Latn-RS" altLang="en-US" dirty="0" smtClean="0"/>
              <a:t>vreme</a:t>
            </a:r>
          </a:p>
        </p:txBody>
      </p:sp>
    </p:spTree>
    <p:extLst>
      <p:ext uri="{BB962C8B-B14F-4D97-AF65-F5344CB8AC3E}">
        <p14:creationId xmlns:p14="http://schemas.microsoft.com/office/powerpoint/2010/main" val="25143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TCP </a:t>
            </a:r>
            <a:r>
              <a:rPr lang="sr-Latn-RS" altLang="en-US" dirty="0"/>
              <a:t>garantuje pouzdanost prenosa podataka </a:t>
            </a:r>
            <a:r>
              <a:rPr lang="sr-Latn-RS" altLang="en-US" dirty="0" smtClean="0"/>
              <a:t>(reliable </a:t>
            </a:r>
            <a:r>
              <a:rPr lang="sr-Latn-RS" altLang="en-US" dirty="0"/>
              <a:t>transfer) č</a:t>
            </a:r>
            <a:r>
              <a:rPr lang="sr-Latn-RS" altLang="en-US" dirty="0" smtClean="0"/>
              <a:t>ime se garantuje </a:t>
            </a:r>
            <a:r>
              <a:rPr lang="sr-Latn-RS" altLang="en-US" dirty="0"/>
              <a:t>da ć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paketi koji su poslati biti primljeni (i to u istom redosledu </a:t>
            </a:r>
            <a:r>
              <a:rPr lang="sr-Latn-RS" altLang="en-US" dirty="0" smtClean="0"/>
              <a:t>u kojem </a:t>
            </a:r>
            <a:r>
              <a:rPr lang="sr-Latn-RS" altLang="en-US" dirty="0"/>
              <a:t>su poslati). S obzirom da </a:t>
            </a:r>
            <a:r>
              <a:rPr lang="sr-Latn-RS" altLang="en-US" dirty="0" smtClean="0"/>
              <a:t>niži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slojevi ne garantuju dostavu </a:t>
            </a:r>
            <a:r>
              <a:rPr lang="sr-Latn-RS" altLang="en-US" dirty="0" smtClean="0"/>
              <a:t>paketa: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TCP protokol mora da se stara o tome da paketi koji zalutaju </a:t>
            </a:r>
            <a:r>
              <a:rPr lang="sr-Latn-RS" altLang="en-US" dirty="0" smtClean="0"/>
              <a:t>automatski budu </a:t>
            </a:r>
            <a:r>
              <a:rPr lang="sr-Latn-RS" altLang="en-US" dirty="0"/>
              <a:t>ponovno poslati, kao i da na prihvatnoj strani automatski permutuje </a:t>
            </a:r>
            <a:r>
              <a:rPr lang="sr-Latn-RS" altLang="en-US" dirty="0" smtClean="0"/>
              <a:t>primljene pakete </a:t>
            </a:r>
            <a:r>
              <a:rPr lang="sr-Latn-RS" altLang="en-US" dirty="0"/>
              <a:t>tako da odgovaraju redosledu </a:t>
            </a:r>
            <a:r>
              <a:rPr lang="sr-Latn-RS" altLang="en-US" dirty="0" smtClean="0"/>
              <a:t>slanja</a:t>
            </a:r>
          </a:p>
          <a:p>
            <a:pPr marL="857250" lvl="1" indent="-457200"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ovo moglo da </a:t>
            </a:r>
            <a:r>
              <a:rPr lang="sr-Latn-RS" altLang="en-US" dirty="0" smtClean="0"/>
              <a:t>bude realizovano</a:t>
            </a:r>
            <a:r>
              <a:rPr lang="sr-Latn-RS" altLang="en-US" dirty="0"/>
              <a:t>, uvodi se potvrda prijema paketa </a:t>
            </a:r>
            <a:r>
              <a:rPr lang="sr-Latn-RS" altLang="en-US" dirty="0" smtClean="0"/>
              <a:t>(acknowledgment</a:t>
            </a:r>
            <a:r>
              <a:rPr lang="sr-Latn-RS" altLang="en-US" dirty="0"/>
              <a:t>), tj. </a:t>
            </a:r>
            <a:r>
              <a:rPr lang="sr-Latn-RS" altLang="en-US" dirty="0" smtClean="0"/>
              <a:t>nakon prijema </a:t>
            </a:r>
            <a:r>
              <a:rPr lang="sr-Latn-RS" altLang="en-US" dirty="0"/>
              <a:t>jednog 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paketa,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slanje poruke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aljiocu </a:t>
            </a:r>
            <a:r>
              <a:rPr lang="sr-Latn-RS" altLang="en-US" dirty="0"/>
              <a:t>koja govori </a:t>
            </a:r>
            <a:r>
              <a:rPr lang="sr-Latn-RS" altLang="en-US" dirty="0" smtClean="0"/>
              <a:t>da su </a:t>
            </a:r>
            <a:r>
              <a:rPr lang="sr-Latn-RS" altLang="en-US" dirty="0"/>
              <a:t>ti paketi zaista </a:t>
            </a:r>
            <a:r>
              <a:rPr lang="sr-Latn-RS" altLang="en-US" dirty="0" smtClean="0"/>
              <a:t>primljeni </a:t>
            </a:r>
          </a:p>
          <a:p>
            <a:pPr marL="857250" lvl="1" indent="-457200" eaLnBrk="1" hangingPunct="1"/>
            <a:r>
              <a:rPr lang="sr-Latn-RS" altLang="en-US" dirty="0" smtClean="0"/>
              <a:t>Pošaljioc</a:t>
            </a:r>
            <a:r>
              <a:rPr lang="sr-Latn-RS" altLang="en-US" dirty="0"/>
              <a:t>, na osnovu ovoga,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odluči da ponovno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paket koji je ranije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bio poslat,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u </a:t>
            </a:r>
            <a:r>
              <a:rPr lang="sr-Latn-RS" altLang="en-US" dirty="0" smtClean="0"/>
              <a:t>određenom vremenskom </a:t>
            </a:r>
            <a:r>
              <a:rPr lang="sr-Latn-RS" altLang="en-US" dirty="0"/>
              <a:t>periodu ne dobije potvrdu </a:t>
            </a:r>
            <a:r>
              <a:rPr lang="sr-Latn-RS" altLang="en-US" dirty="0" smtClean="0"/>
              <a:t>prijema</a:t>
            </a:r>
          </a:p>
        </p:txBody>
      </p:sp>
    </p:spTree>
    <p:extLst>
      <p:ext uri="{BB962C8B-B14F-4D97-AF65-F5344CB8AC3E}">
        <p14:creationId xmlns:p14="http://schemas.microsoft.com/office/powerpoint/2010/main" val="38694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TCP uvodi </a:t>
            </a:r>
            <a:r>
              <a:rPr lang="sr-Latn-RS" altLang="en-US" dirty="0"/>
              <a:t>kontrolu i korekciju </a:t>
            </a:r>
            <a:r>
              <a:rPr lang="sr-Latn-RS" altLang="en-US" dirty="0" smtClean="0"/>
              <a:t>grešaka (error corerection) </a:t>
            </a:r>
          </a:p>
          <a:p>
            <a:pPr marL="857250" lvl="1" indent="-457200"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je dodatna slaba </a:t>
            </a:r>
            <a:r>
              <a:rPr lang="sr-Latn-RS" altLang="en-US" dirty="0" smtClean="0"/>
              <a:t>provera (vr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samo kontrola parnosti), jer se pretpostavlja da se </a:t>
            </a:r>
            <a:r>
              <a:rPr lang="sr-Latn-RS" altLang="en-US" dirty="0" smtClean="0"/>
              <a:t>jača </a:t>
            </a:r>
            <a:r>
              <a:rPr lang="sr-Latn-RS" altLang="en-US" dirty="0"/>
              <a:t>provera (</a:t>
            </a:r>
            <a:r>
              <a:rPr lang="sr-Latn-RS" altLang="en-US" dirty="0" smtClean="0"/>
              <a:t>obično CRC</a:t>
            </a:r>
            <a:r>
              <a:rPr lang="sr-Latn-RS" altLang="en-US" dirty="0"/>
              <a:t>)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na </a:t>
            </a:r>
            <a:r>
              <a:rPr lang="sr-Latn-RS" altLang="en-US" dirty="0" smtClean="0"/>
              <a:t>nižim slojevima</a:t>
            </a:r>
          </a:p>
          <a:p>
            <a:pPr marL="857250" lvl="1" indent="-457200" eaLnBrk="1" hangingPunct="1"/>
            <a:r>
              <a:rPr lang="sr-Latn-RS" altLang="en-US" dirty="0" smtClean="0"/>
              <a:t>Ipak</a:t>
            </a:r>
            <a:r>
              <a:rPr lang="sr-Latn-RS" altLang="en-US" dirty="0"/>
              <a:t>, u praksi se pokazuje da ova provera </a:t>
            </a:r>
            <a:r>
              <a:rPr lang="sr-Latn-RS" altLang="en-US" dirty="0" smtClean="0"/>
              <a:t>ima smisla </a:t>
            </a:r>
            <a:r>
              <a:rPr lang="sr-Latn-RS" altLang="en-US" dirty="0"/>
              <a:t>i uspeva da </a:t>
            </a:r>
            <a:r>
              <a:rPr lang="sr-Latn-RS" altLang="en-US" dirty="0" smtClean="0"/>
              <a:t>uoči </a:t>
            </a:r>
            <a:r>
              <a:rPr lang="sr-Latn-RS" altLang="en-US" dirty="0"/>
              <a:t>i ispravi veliki broj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aka </a:t>
            </a:r>
            <a:r>
              <a:rPr lang="sr-Latn-RS" altLang="en-US" dirty="0"/>
              <a:t>koje promaknu </a:t>
            </a:r>
            <a:r>
              <a:rPr lang="sr-Latn-RS" altLang="en-US" dirty="0" smtClean="0"/>
              <a:t>ostalim kontrolama</a:t>
            </a:r>
          </a:p>
          <a:p>
            <a:pPr marL="857250" lvl="1" indent="-457200" eaLnBrk="1" hangingPunct="1"/>
            <a:endParaRPr lang="sr-Latn-RS" altLang="en-US" dirty="0"/>
          </a:p>
          <a:p>
            <a:pPr marL="457200" indent="-457200" eaLnBrk="1" hangingPunct="1"/>
            <a:r>
              <a:rPr lang="sr-Latn-RS" altLang="en-US" dirty="0"/>
              <a:t>TCP uvodi i </a:t>
            </a:r>
            <a:r>
              <a:rPr lang="sr-Latn-RS" altLang="en-US" dirty="0" smtClean="0"/>
              <a:t>kontrolu brzine </a:t>
            </a:r>
            <a:r>
              <a:rPr lang="sr-Latn-RS" altLang="en-US" dirty="0"/>
              <a:t>protoka </a:t>
            </a:r>
            <a:r>
              <a:rPr lang="sr-Latn-RS" altLang="en-US" dirty="0" smtClean="0"/>
              <a:t>(flow </a:t>
            </a:r>
            <a:r>
              <a:rPr lang="sr-Latn-RS" altLang="en-US" dirty="0"/>
              <a:t>control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r>
              <a:rPr lang="sr-Latn-RS" altLang="en-US" dirty="0" smtClean="0"/>
              <a:t>Njom </a:t>
            </a:r>
            <a:r>
              <a:rPr lang="sr-Latn-RS" altLang="en-US" dirty="0"/>
              <a:t>se </a:t>
            </a:r>
            <a:r>
              <a:rPr lang="sr-Latn-RS" altLang="en-US" dirty="0" smtClean="0"/>
              <a:t>kontroli</a:t>
            </a:r>
            <a:r>
              <a:rPr lang="sr-Latn-RS" altLang="en-US" dirty="0"/>
              <a:t>š</a:t>
            </a:r>
            <a:r>
              <a:rPr lang="sr-Latn-RS" altLang="en-US" dirty="0" smtClean="0"/>
              <a:t>e brzina slanja </a:t>
            </a:r>
            <a:r>
              <a:rPr lang="sr-Latn-RS" altLang="en-US" dirty="0"/>
              <a:t>kako se ne bi desilo da brzi </a:t>
            </a:r>
            <a:r>
              <a:rPr lang="sr-Latn-RS" altLang="en-US" dirty="0" smtClean="0"/>
              <a:t>uređaji šalju </a:t>
            </a:r>
            <a:r>
              <a:rPr lang="sr-Latn-RS" altLang="en-US" dirty="0"/>
              <a:t>pakete brzinom </a:t>
            </a:r>
            <a:r>
              <a:rPr lang="sr-Latn-RS" altLang="en-US" dirty="0" smtClean="0"/>
              <a:t>većom </a:t>
            </a:r>
            <a:r>
              <a:rPr lang="sr-Latn-RS" altLang="en-US" dirty="0"/>
              <a:t>od </a:t>
            </a:r>
            <a:r>
              <a:rPr lang="sr-Latn-RS" altLang="en-US" dirty="0" smtClean="0"/>
              <a:t>one kojom </a:t>
            </a:r>
            <a:r>
              <a:rPr lang="sr-Latn-RS" altLang="en-US" dirty="0"/>
              <a:t>spori uredaji mogu da ih prime (npr. brz </a:t>
            </a:r>
            <a:r>
              <a:rPr lang="sr-Latn-RS" altLang="en-US" dirty="0" smtClean="0"/>
              <a:t>računar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podatke </a:t>
            </a:r>
            <a:r>
              <a:rPr lang="sr-Latn-RS" altLang="en-US" dirty="0" smtClean="0"/>
              <a:t>na spor </a:t>
            </a:r>
            <a:r>
              <a:rPr lang="sr-Latn-RS" altLang="en-US" dirty="0"/>
              <a:t>mobilni telefon)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80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Istorijat Interneta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Važna </a:t>
            </a:r>
            <a:r>
              <a:rPr lang="sr-Latn-RS" altLang="en-US" dirty="0"/>
              <a:t>odlika TCP protokola je 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(congestion control)</a:t>
            </a:r>
          </a:p>
          <a:p>
            <a:pPr marL="857250" lvl="1" indent="-457200" eaLnBrk="1" hangingPunct="1"/>
            <a:r>
              <a:rPr lang="sr-Latn-RS" altLang="en-US" dirty="0" smtClean="0"/>
              <a:t>Pojava zagu</a:t>
            </a:r>
            <a:r>
              <a:rPr lang="sr-Latn-RS" altLang="en-US" dirty="0"/>
              <a:t>š</a:t>
            </a:r>
            <a:r>
              <a:rPr lang="sr-Latn-RS" altLang="en-US" dirty="0" smtClean="0"/>
              <a:t>enja </a:t>
            </a:r>
            <a:r>
              <a:rPr lang="sr-Latn-RS" altLang="en-US" dirty="0"/>
              <a:t>se javlja kada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čvorova pokušava da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podatke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na granicama svoje propusne </a:t>
            </a:r>
            <a:r>
              <a:rPr lang="sr-Latn-RS" altLang="en-US" dirty="0" smtClean="0"/>
              <a:t>moći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U takvim situacijama, </a:t>
            </a:r>
            <a:r>
              <a:rPr lang="sr-Latn-RS" altLang="en-US" dirty="0" smtClean="0"/>
              <a:t>de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se da brzina komunikacije u celoj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opada </a:t>
            </a:r>
            <a:r>
              <a:rPr lang="sr-Latn-RS" altLang="en-US" dirty="0" smtClean="0"/>
              <a:t>za nekoliko </a:t>
            </a:r>
            <a:r>
              <a:rPr lang="sr-Latn-RS" altLang="en-US" dirty="0"/>
              <a:t>redova </a:t>
            </a:r>
            <a:r>
              <a:rPr lang="sr-Latn-RS" altLang="en-US" dirty="0" smtClean="0"/>
              <a:t>veličina </a:t>
            </a:r>
          </a:p>
          <a:p>
            <a:pPr marL="857250" lvl="1" indent="-457200" eaLnBrk="1" hangingPunct="1"/>
            <a:r>
              <a:rPr lang="sr-Latn-RS" altLang="en-US" dirty="0" smtClean="0"/>
              <a:t>Naime</a:t>
            </a:r>
            <a:r>
              <a:rPr lang="sr-Latn-RS" altLang="en-US" dirty="0"/>
              <a:t>, broj izgubljenih paketa 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estruko povećava jer unutrašnji čvorovi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(ruteri) ne mogu da prihvate nove pakete </a:t>
            </a:r>
            <a:r>
              <a:rPr lang="sr-Latn-RS" altLang="en-US" dirty="0" smtClean="0"/>
              <a:t>zato što </a:t>
            </a:r>
            <a:r>
              <a:rPr lang="sr-Latn-RS" altLang="en-US" dirty="0"/>
              <a:t>su </a:t>
            </a:r>
            <a:r>
              <a:rPr lang="sr-Latn-RS" altLang="en-US" dirty="0" smtClean="0"/>
              <a:t>im prihvatni </a:t>
            </a:r>
            <a:r>
              <a:rPr lang="sr-Latn-RS" altLang="en-US" dirty="0"/>
              <a:t>baferi </a:t>
            </a:r>
            <a:r>
              <a:rPr lang="sr-Latn-RS" altLang="en-US" dirty="0" smtClean="0"/>
              <a:t>prepuni </a:t>
            </a:r>
          </a:p>
          <a:p>
            <a:pPr marL="857250" lvl="1" indent="-457200" eaLnBrk="1" hangingPunct="1"/>
            <a:r>
              <a:rPr lang="sr-Latn-RS" altLang="en-US" dirty="0" smtClean="0"/>
              <a:t>TCP 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detektuje ovakve situacije i da </a:t>
            </a:r>
            <a:r>
              <a:rPr lang="sr-Latn-RS" altLang="en-US" dirty="0" smtClean="0"/>
              <a:t>u tim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ajevima </a:t>
            </a:r>
            <a:r>
              <a:rPr lang="sr-Latn-RS" altLang="en-US" dirty="0"/>
              <a:t>uspori sa slanjem paketa dok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ne </a:t>
            </a:r>
            <a:r>
              <a:rPr lang="sr-Latn-RS" altLang="en-US" dirty="0" smtClean="0"/>
              <a:t>rastereti </a:t>
            </a:r>
          </a:p>
          <a:p>
            <a:pPr marL="857250" lvl="1" indent="-457200" eaLnBrk="1" hangingPunct="1"/>
            <a:r>
              <a:rPr lang="sr-Latn-RS" altLang="en-US" dirty="0" smtClean="0"/>
              <a:t>Jedna od tehnika </a:t>
            </a:r>
            <a:r>
              <a:rPr lang="sr-Latn-RS" altLang="en-US" dirty="0"/>
              <a:t>koje se koriste u cilju smanjenja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da se pri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komunikacije paketi šalju </a:t>
            </a:r>
            <a:r>
              <a:rPr lang="sr-Latn-RS" altLang="en-US" dirty="0"/>
              <a:t>sporije </a:t>
            </a:r>
            <a:r>
              <a:rPr lang="sr-Latn-RS" altLang="en-US" dirty="0" smtClean="0"/>
              <a:t>(slow-start</a:t>
            </a:r>
            <a:r>
              <a:rPr lang="sr-Latn-RS" altLang="en-US" dirty="0"/>
              <a:t>), a da se brzina slanja postepeno </a:t>
            </a:r>
            <a:r>
              <a:rPr lang="sr-Latn-RS" altLang="en-US" dirty="0" smtClean="0"/>
              <a:t>povećava </a:t>
            </a:r>
            <a:r>
              <a:rPr lang="sr-Latn-RS" altLang="en-US" dirty="0"/>
              <a:t>kada se utvrdi da paketi zaista i </a:t>
            </a:r>
            <a:r>
              <a:rPr lang="sr-Latn-RS" altLang="en-US" dirty="0" smtClean="0"/>
              <a:t>stižu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odredište </a:t>
            </a:r>
          </a:p>
        </p:txBody>
      </p:sp>
    </p:spTree>
    <p:extLst>
      <p:ext uri="{BB962C8B-B14F-4D97-AF65-F5344CB8AC3E}">
        <p14:creationId xmlns:p14="http://schemas.microsoft.com/office/powerpoint/2010/main" val="4720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Činjenica da TCP protokol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</a:t>
            </a:r>
            <a:r>
              <a:rPr lang="sr-Latn-RS" altLang="en-US" dirty="0" smtClean="0"/>
              <a:t>jedan od </a:t>
            </a:r>
            <a:r>
              <a:rPr lang="sr-Latn-RS" altLang="en-US" dirty="0"/>
              <a:t>razloga zbog </a:t>
            </a:r>
            <a:r>
              <a:rPr lang="sr-Latn-RS" altLang="en-US" dirty="0" smtClean="0"/>
              <a:t>čega </a:t>
            </a:r>
            <a:r>
              <a:rPr lang="sr-Latn-RS" altLang="en-US" dirty="0"/>
              <a:t>TCP spada u grupu sporijih protokola </a:t>
            </a:r>
            <a:endParaRPr lang="sr-Latn-RS" altLang="en-US" dirty="0" smtClean="0"/>
          </a:p>
          <a:p>
            <a:pPr marL="457200" indent="-457200" eaLnBrk="1" hangingPunct="1"/>
            <a:r>
              <a:rPr lang="sr-Latn-RS" altLang="en-US" dirty="0" smtClean="0"/>
              <a:t>Stoga se TCP ne </a:t>
            </a:r>
            <a:r>
              <a:rPr lang="sr-Latn-RS" altLang="en-US" dirty="0"/>
              <a:t>koristi se </a:t>
            </a:r>
            <a:r>
              <a:rPr lang="sr-Latn-RS" altLang="en-US" dirty="0" smtClean="0"/>
              <a:t>za aplikacije </a:t>
            </a:r>
            <a:r>
              <a:rPr lang="sr-Latn-RS" altLang="en-US" dirty="0"/>
              <a:t>kod kojih je brzina prenosa </a:t>
            </a:r>
            <a:r>
              <a:rPr lang="sr-Latn-RS" altLang="en-US" dirty="0" smtClean="0"/>
              <a:t>presudna</a:t>
            </a:r>
          </a:p>
        </p:txBody>
      </p:sp>
    </p:spTree>
    <p:extLst>
      <p:ext uri="{BB962C8B-B14F-4D97-AF65-F5344CB8AC3E}">
        <p14:creationId xmlns:p14="http://schemas.microsoft.com/office/powerpoint/2010/main" val="713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UDP </a:t>
            </a:r>
            <a:r>
              <a:rPr lang="sr-Latn-RS" altLang="en-US" sz="3200" dirty="0">
                <a:solidFill>
                  <a:schemeClr val="hlink"/>
                </a:solidFill>
              </a:rPr>
              <a:t>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UDP</a:t>
            </a:r>
            <a:r>
              <a:rPr lang="sr-Latn-RS" altLang="en-US" dirty="0"/>
              <a:t> (User Datagram protocol) je protokol transportnog sloja u okviru </a:t>
            </a:r>
            <a:r>
              <a:rPr lang="sr-Latn-RS" altLang="en-US" dirty="0" smtClean="0"/>
              <a:t>Interneta koji </a:t>
            </a:r>
            <a:r>
              <a:rPr lang="sr-Latn-RS" altLang="en-US" dirty="0"/>
              <a:t>ne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uspostavljanje konekcije pre </a:t>
            </a:r>
            <a:r>
              <a:rPr lang="sr-Latn-RS" altLang="en-US" dirty="0" smtClean="0"/>
              <a:t>započinjanja komunikacije</a:t>
            </a:r>
          </a:p>
          <a:p>
            <a:pPr marL="857250" lvl="1" indent="-457200" eaLnBrk="1" hangingPunct="1"/>
            <a:r>
              <a:rPr lang="sr-Latn-RS" altLang="en-US" dirty="0" smtClean="0"/>
              <a:t>Prilikom korišćenja </a:t>
            </a:r>
            <a:r>
              <a:rPr lang="sr-Latn-RS" altLang="en-US" dirty="0"/>
              <a:t>UDP protokola ne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potvrda prijema poslatih paketa,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komunikacija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smatrati </a:t>
            </a:r>
            <a:r>
              <a:rPr lang="sr-Latn-RS" altLang="en-US" dirty="0" smtClean="0"/>
              <a:t>nepouzdanom </a:t>
            </a:r>
          </a:p>
          <a:p>
            <a:pPr marL="857250" lvl="1" indent="-457200" eaLnBrk="1" hangingPunct="1"/>
            <a:r>
              <a:rPr lang="sr-Latn-RS" altLang="en-US" dirty="0" smtClean="0"/>
              <a:t>Osnovni </a:t>
            </a:r>
            <a:r>
              <a:rPr lang="sr-Latn-RS" altLang="en-US" dirty="0"/>
              <a:t>razlozi </a:t>
            </a:r>
            <a:r>
              <a:rPr lang="sr-Latn-RS" altLang="en-US" dirty="0" smtClean="0"/>
              <a:t>korišćenja UDP </a:t>
            </a:r>
            <a:r>
              <a:rPr lang="sr-Latn-RS" altLang="en-US" dirty="0"/>
              <a:t>protokola su, pre svega, njegova brzina </a:t>
            </a:r>
            <a:r>
              <a:rPr lang="sr-Latn-RS" altLang="en-US" dirty="0" smtClean="0"/>
              <a:t>- </a:t>
            </a:r>
            <a:r>
              <a:rPr lang="sr-Latn-RS" altLang="en-US" dirty="0"/>
              <a:t>zbog toga se uglavnom </a:t>
            </a:r>
            <a:r>
              <a:rPr lang="sr-Latn-RS" altLang="en-US" dirty="0" smtClean="0"/>
              <a:t>koristi od </a:t>
            </a:r>
            <a:r>
              <a:rPr lang="sr-Latn-RS" altLang="en-US" dirty="0"/>
              <a:t>strane aplikacija koje imaju potrebu za komunikacijom u realnom </a:t>
            </a:r>
            <a:r>
              <a:rPr lang="sr-Latn-RS" altLang="en-US" dirty="0" smtClean="0"/>
              <a:t>vremenu (real </a:t>
            </a:r>
            <a:r>
              <a:rPr lang="sr-Latn-RS" altLang="en-US" dirty="0"/>
              <a:t>time),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npr. audio-video prenosi, internet telefonija, igrice </a:t>
            </a:r>
            <a:r>
              <a:rPr lang="sr-Latn-RS" altLang="en-US" dirty="0" smtClean="0"/>
              <a:t>i sl.</a:t>
            </a:r>
          </a:p>
          <a:p>
            <a:pPr marL="857250" lvl="1" indent="-457200" eaLnBrk="1" hangingPunct="1"/>
            <a:r>
              <a:rPr lang="sr-Latn-RS" altLang="en-US" dirty="0" smtClean="0"/>
              <a:t>Takode</a:t>
            </a:r>
            <a:r>
              <a:rPr lang="sr-Latn-RS" altLang="en-US" dirty="0"/>
              <a:t>, UDP se koristi za aplikacione protokole koji daju </a:t>
            </a:r>
            <a:r>
              <a:rPr lang="sr-Latn-RS" altLang="en-US" dirty="0" smtClean="0"/>
              <a:t>elementarne mrežne </a:t>
            </a:r>
            <a:r>
              <a:rPr lang="sr-Latn-RS" altLang="en-US" dirty="0"/>
              <a:t>usluge i </a:t>
            </a:r>
            <a:r>
              <a:rPr lang="sr-Latn-RS" altLang="en-US" dirty="0" smtClean="0"/>
              <a:t>vrše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(npr. DHCP, DNS, SNMP)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62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Sistem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mena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</a:t>
            </a:r>
            <a:r>
              <a:rPr lang="sv-SE" altLang="en-US" sz="3200" dirty="0" smtClean="0">
                <a:solidFill>
                  <a:schemeClr val="hlink"/>
                </a:solidFill>
              </a:rPr>
              <a:t>omena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IP adrese su pogodne za </a:t>
            </a:r>
            <a:r>
              <a:rPr lang="sr-Latn-RS" altLang="en-US" dirty="0" smtClean="0"/>
              <a:t>korišćenje od strane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</a:t>
            </a:r>
            <a:r>
              <a:rPr lang="sr-Latn-RS" altLang="en-US" dirty="0"/>
              <a:t>, ali nisu pogodne za ljudsku </a:t>
            </a:r>
            <a:r>
              <a:rPr lang="sr-Latn-RS" altLang="en-US" dirty="0" smtClean="0"/>
              <a:t>upotrebu </a:t>
            </a:r>
          </a:p>
          <a:p>
            <a:pPr marL="857250" lvl="1" indent="-457200" eaLnBrk="1" hangingPunct="1"/>
            <a:r>
              <a:rPr lang="sr-Latn-RS" altLang="en-US" dirty="0" smtClean="0"/>
              <a:t>Stoga je uveden je sistem imena domena (</a:t>
            </a:r>
            <a:r>
              <a:rPr lang="sr-Latn-RS" altLang="en-US" dirty="0" err="1" smtClean="0"/>
              <a:t>domain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name</a:t>
            </a:r>
            <a:r>
              <a:rPr lang="sr-Latn-RS" altLang="en-US" dirty="0" smtClean="0"/>
              <a:t> system - DNS) –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adrese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hostova</a:t>
            </a:r>
            <a:r>
              <a:rPr lang="pl-PL" altLang="en-US" dirty="0" smtClean="0"/>
              <a:t> </a:t>
            </a:r>
            <a:r>
              <a:rPr lang="pl-PL" altLang="en-US" dirty="0"/>
              <a:t>(</a:t>
            </a:r>
            <a:r>
              <a:rPr lang="pl-PL" altLang="en-US" dirty="0" err="1"/>
              <a:t>servera</a:t>
            </a:r>
            <a:r>
              <a:rPr lang="pl-PL" altLang="en-US" dirty="0"/>
              <a:t>) </a:t>
            </a:r>
            <a:r>
              <a:rPr lang="pl-PL" altLang="en-US" dirty="0" err="1"/>
              <a:t>zadaju</a:t>
            </a:r>
            <a:r>
              <a:rPr lang="pl-PL" altLang="en-US" dirty="0"/>
              <a:t> </a:t>
            </a:r>
            <a:r>
              <a:rPr lang="pl-PL" altLang="en-US" dirty="0" err="1"/>
              <a:t>se</a:t>
            </a:r>
            <a:r>
              <a:rPr lang="pl-PL" altLang="en-US" dirty="0"/>
              <a:t> u </a:t>
            </a:r>
            <a:r>
              <a:rPr lang="pl-PL" altLang="en-US" dirty="0" err="1"/>
              <a:t>tekstualnom</a:t>
            </a:r>
            <a:r>
              <a:rPr lang="pl-PL" altLang="en-US" dirty="0"/>
              <a:t> </a:t>
            </a:r>
            <a:r>
              <a:rPr lang="pl-PL" altLang="en-US" dirty="0" err="1"/>
              <a:t>obliku</a:t>
            </a:r>
            <a:r>
              <a:rPr lang="sr-Latn-RS" altLang="en-US" dirty="0" smtClean="0"/>
              <a:t> </a:t>
            </a:r>
          </a:p>
          <a:p>
            <a:pPr marL="857250" lvl="1" indent="-457200" eaLnBrk="1" hangingPunct="1"/>
            <a:r>
              <a:rPr lang="sr-Latn-RS" altLang="en-US" dirty="0" smtClean="0"/>
              <a:t>DNS </a:t>
            </a:r>
            <a:r>
              <a:rPr lang="sr-Latn-RS" altLang="en-US" dirty="0"/>
              <a:t>se smatra „telefonskim imenikom” </a:t>
            </a:r>
            <a:r>
              <a:rPr lang="sr-Latn-RS" altLang="en-US" dirty="0" smtClean="0"/>
              <a:t>Interneta, koje </a:t>
            </a:r>
            <a:r>
              <a:rPr lang="sr-Latn-RS" altLang="en-US" dirty="0"/>
              <a:t>imenima domena dodeljuje razne informacije (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IP adrese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Na primer, već </a:t>
            </a:r>
            <a:r>
              <a:rPr lang="sr-Latn-RS" altLang="en-US" dirty="0"/>
              <a:t>pomenuti studentski server </a:t>
            </a:r>
            <a:r>
              <a:rPr lang="sr-Latn-RS" altLang="en-US" dirty="0" smtClean="0"/>
              <a:t>Matemati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fakulteta u Beogradu </a:t>
            </a:r>
            <a:r>
              <a:rPr lang="sr-Latn-RS" altLang="en-US" dirty="0" smtClean="0"/>
              <a:t>ima domen alas.matf.bg.ac.rs</a:t>
            </a:r>
          </a:p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su hijerarhijski organizovani i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s desna </a:t>
            </a:r>
            <a:r>
              <a:rPr lang="sr-Latn-RS" altLang="en-US" dirty="0"/>
              <a:t>na </a:t>
            </a:r>
            <a:r>
              <a:rPr lang="sr-Latn-RS" altLang="en-US" dirty="0" smtClean="0"/>
              <a:t>levo</a:t>
            </a:r>
          </a:p>
          <a:p>
            <a:pPr marL="1257300" lvl="2" indent="-457200" eaLnBrk="1" hangingPunct="1"/>
            <a:r>
              <a:rPr lang="sr-Latn-RS" altLang="en-US" dirty="0" smtClean="0"/>
              <a:t>Na primer, </a:t>
            </a:r>
            <a:r>
              <a:rPr lang="sr-Latn-RS" altLang="en-US" dirty="0"/>
              <a:t>domen 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Republiku Srbiju, ac.rs </a:t>
            </a:r>
            <a:r>
              <a:rPr lang="sr-Latn-RS" altLang="en-US" dirty="0" smtClean="0"/>
              <a:t>označava akademsku mrežu </a:t>
            </a:r>
            <a:r>
              <a:rPr lang="sr-Latn-RS" altLang="en-US" dirty="0"/>
              <a:t>u Srbiji, bg.ac.rs njen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u Beogradu, </a:t>
            </a:r>
            <a:r>
              <a:rPr lang="sr-Latn-RS" altLang="en-US" dirty="0" smtClean="0"/>
              <a:t>matf.bg.ac.rs označava Matematički </a:t>
            </a:r>
            <a:r>
              <a:rPr lang="sr-Latn-RS" altLang="en-US" dirty="0"/>
              <a:t>fakultet, dok alas.matf.bg.ac.rs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konkretan </a:t>
            </a:r>
            <a:r>
              <a:rPr lang="sr-Latn-RS" altLang="en-US" dirty="0" smtClean="0"/>
              <a:t>studentski server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tako imenovan </a:t>
            </a:r>
            <a:r>
              <a:rPr lang="sr-Latn-RS" altLang="en-US" dirty="0"/>
              <a:t>u </a:t>
            </a:r>
            <a:r>
              <a:rPr lang="sr-Latn-RS" altLang="en-US" dirty="0" smtClean="0"/>
              <a:t>čast </a:t>
            </a:r>
            <a:r>
              <a:rPr lang="sr-Latn-RS" altLang="en-US" dirty="0"/>
              <a:t>velikog </a:t>
            </a:r>
            <a:r>
              <a:rPr lang="sr-Latn-RS" altLang="en-US" dirty="0" smtClean="0"/>
              <a:t>matematičara </a:t>
            </a:r>
            <a:r>
              <a:rPr lang="sr-Latn-RS" altLang="en-US" dirty="0"/>
              <a:t>Mihaila </a:t>
            </a:r>
            <a:r>
              <a:rPr lang="sr-Latn-RS" altLang="en-US" dirty="0" smtClean="0"/>
              <a:t>Petrovića Alasa</a:t>
            </a:r>
          </a:p>
          <a:p>
            <a:pPr marL="857250" lvl="1" indent="-457200" eaLnBrk="1" hangingPunct="1"/>
            <a:r>
              <a:rPr lang="sr-Latn-RS" altLang="en-US" dirty="0"/>
              <a:t>Domeni </a:t>
            </a:r>
            <a:r>
              <a:rPr lang="sr-Latn-RS" altLang="en-US" dirty="0" smtClean="0"/>
              <a:t>najvi</a:t>
            </a:r>
            <a:r>
              <a:rPr lang="sr-Latn-RS" altLang="en-US" dirty="0"/>
              <a:t>š</a:t>
            </a:r>
            <a:r>
              <a:rPr lang="sr-Latn-RS" altLang="en-US" dirty="0" smtClean="0"/>
              <a:t>eg </a:t>
            </a:r>
            <a:r>
              <a:rPr lang="sr-Latn-RS" altLang="en-US" dirty="0"/>
              <a:t>nivoa mogu biti bilo nacionalni (kao u navedenom primeru</a:t>
            </a:r>
            <a:r>
              <a:rPr lang="sr-Latn-RS" altLang="en-US" dirty="0" smtClean="0"/>
              <a:t>), bilo generi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(npr. .com, .org, .net</a:t>
            </a:r>
            <a:r>
              <a:rPr lang="sr-Latn-RS" altLang="en-US" dirty="0" smtClean="0"/>
              <a:t>), a novom regulativom je liberalizovano korišćenje domena najvišeg nivoa</a:t>
            </a:r>
          </a:p>
        </p:txBody>
      </p:sp>
    </p:spTree>
    <p:extLst>
      <p:ext uri="{BB962C8B-B14F-4D97-AF65-F5344CB8AC3E}">
        <p14:creationId xmlns:p14="http://schemas.microsoft.com/office/powerpoint/2010/main" val="17614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Sistem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mena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</a:t>
            </a:r>
            <a:r>
              <a:rPr lang="sv-SE" altLang="en-US" sz="3200" dirty="0" smtClean="0">
                <a:solidFill>
                  <a:schemeClr val="hlink"/>
                </a:solidFill>
              </a:rPr>
              <a:t>omena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se koriste u okviru </a:t>
            </a:r>
            <a:r>
              <a:rPr lang="sr-Latn-RS" altLang="en-US" dirty="0" smtClean="0"/>
              <a:t>jedinstvenih lokatora </a:t>
            </a:r>
            <a:r>
              <a:rPr lang="sr-Latn-RS" altLang="en-US" dirty="0"/>
              <a:t>resursa na Vebu (URL), u okviru adresa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itd</a:t>
            </a:r>
            <a:r>
              <a:rPr lang="sr-Latn-RS" altLang="en-US" dirty="0" smtClean="0"/>
              <a:t>.</a:t>
            </a:r>
          </a:p>
          <a:p>
            <a:pPr marL="857250" lvl="1" indent="-457200" eaLnBrk="1" hangingPunct="1"/>
            <a:r>
              <a:rPr lang="sr-Latn-RS" altLang="en-US" dirty="0"/>
              <a:t>Prilikom preslikavanja domena u adrese, koriste se usluge distribuirane </a:t>
            </a:r>
            <a:r>
              <a:rPr lang="sr-Latn-RS" altLang="en-US" dirty="0" smtClean="0"/>
              <a:t>DNS baze podataka</a:t>
            </a:r>
          </a:p>
          <a:p>
            <a:pPr marL="1257300" lvl="2" indent="-457200" eaLnBrk="1" hangingPunct="1"/>
            <a:r>
              <a:rPr lang="sr-Latn-RS" altLang="en-US" dirty="0" smtClean="0"/>
              <a:t>Specijalizovani </a:t>
            </a:r>
            <a:r>
              <a:rPr lang="sr-Latn-RS" altLang="en-US" dirty="0"/>
              <a:t>DNS serveri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delove ove </a:t>
            </a:r>
            <a:r>
              <a:rPr lang="sr-Latn-RS" altLang="en-US" dirty="0" smtClean="0"/>
              <a:t>baze </a:t>
            </a:r>
          </a:p>
          <a:p>
            <a:pPr marL="1257300" lvl="2" indent="-457200" eaLnBrk="1" hangingPunct="1"/>
            <a:r>
              <a:rPr lang="sr-Latn-RS" altLang="en-US" dirty="0" smtClean="0"/>
              <a:t>Ovi serveri su </a:t>
            </a:r>
            <a:r>
              <a:rPr lang="sr-Latn-RS" altLang="en-US" dirty="0"/>
              <a:t>hijerarhijski organizovani i </a:t>
            </a:r>
            <a:r>
              <a:rPr lang="sr-Latn-RS" altLang="en-US" dirty="0" smtClean="0"/>
              <a:t>njihova </a:t>
            </a:r>
            <a:r>
              <a:rPr lang="sr-Latn-RS" altLang="en-US" dirty="0"/>
              <a:t>hijerarhija uglavnom prati hijerarhiju </a:t>
            </a:r>
            <a:r>
              <a:rPr lang="sr-Latn-RS" altLang="en-US" dirty="0" smtClean="0"/>
              <a:t>domena</a:t>
            </a:r>
          </a:p>
        </p:txBody>
      </p:sp>
      <p:pic>
        <p:nvPicPr>
          <p:cNvPr id="4098" name="Picture 2" descr="C:\Courses\Matf UVIT 2015-16\Predavanja\slika003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77" b="38616"/>
          <a:stretch/>
        </p:blipFill>
        <p:spPr bwMode="auto">
          <a:xfrm>
            <a:off x="3773694" y="3717032"/>
            <a:ext cx="5375532" cy="312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interfejs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Većina </a:t>
            </a:r>
            <a:r>
              <a:rPr lang="sr-Latn-RS" altLang="en-US" dirty="0"/>
              <a:t>savremenih operativnih sistema i programskih jezika daje </a:t>
            </a:r>
            <a:r>
              <a:rPr lang="sr-Latn-RS" altLang="en-US" dirty="0" smtClean="0"/>
              <a:t>direktnu podršku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Internet (TCP/IP familije) </a:t>
            </a:r>
            <a:r>
              <a:rPr lang="sr-Latn-RS" altLang="en-US" dirty="0" smtClean="0"/>
              <a:t>protokola</a:t>
            </a:r>
          </a:p>
          <a:p>
            <a:pPr marL="457200" indent="-457200" eaLnBrk="1" hangingPunct="1"/>
            <a:r>
              <a:rPr lang="sr-Latn-RS" altLang="en-US" dirty="0" smtClean="0"/>
              <a:t>Podrška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ovih </a:t>
            </a:r>
            <a:r>
              <a:rPr lang="sr-Latn-RS" altLang="en-US" dirty="0"/>
              <a:t>protokola u okviru programa se realizuje kroz koncept soketa </a:t>
            </a:r>
            <a:r>
              <a:rPr lang="sr-Latn-RS" altLang="en-US" dirty="0" smtClean="0"/>
              <a:t>(socket)</a:t>
            </a:r>
            <a:endParaRPr lang="sr-Latn-RS" altLang="en-US" dirty="0"/>
          </a:p>
          <a:p>
            <a:pPr marL="457200" indent="-457200" eaLnBrk="1" hangingPunct="1"/>
            <a:r>
              <a:rPr lang="sr-Latn-RS" altLang="en-US" dirty="0"/>
              <a:t>Socket je apstrakcija kojom se programeru predstavlja kanal </a:t>
            </a:r>
            <a:r>
              <a:rPr lang="sr-Latn-RS" altLang="en-US" dirty="0" smtClean="0"/>
              <a:t>komunikacije (</a:t>
            </a:r>
            <a:r>
              <a:rPr lang="sr-Latn-RS" altLang="en-US" dirty="0"/>
              <a:t>zasnovan bilo na TCP bilo na UDP protokolu</a:t>
            </a:r>
            <a:r>
              <a:rPr lang="sr-Latn-RS" altLang="en-US" dirty="0" smtClean="0"/>
              <a:t>)</a:t>
            </a:r>
          </a:p>
          <a:p>
            <a:pPr marL="457200" indent="-457200" eaLnBrk="1" hangingPunct="1"/>
            <a:r>
              <a:rPr lang="sr-Latn-RS" altLang="en-US" dirty="0" smtClean="0"/>
              <a:t>Programer pi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podatke u </a:t>
            </a:r>
            <a:r>
              <a:rPr lang="sr-Latn-RS" altLang="en-US" dirty="0" smtClean="0"/>
              <a:t>soket ili čita </a:t>
            </a:r>
            <a:r>
              <a:rPr lang="sr-Latn-RS" altLang="en-US" dirty="0"/>
              <a:t>podatke iz soketa,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</a:t>
            </a:r>
            <a:r>
              <a:rPr lang="sr-Latn-RS" altLang="en-US" dirty="0" smtClean="0"/>
              <a:t>sli</a:t>
            </a:r>
            <a:r>
              <a:rPr lang="sr-Latn-RS" altLang="en-US" dirty="0"/>
              <a:t>č</a:t>
            </a:r>
            <a:r>
              <a:rPr lang="sr-Latn-RS" altLang="en-US" dirty="0" smtClean="0"/>
              <a:t>an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kao da je u pitanju </a:t>
            </a:r>
            <a:r>
              <a:rPr lang="sr-Latn-RS" altLang="en-US" dirty="0" smtClean="0"/>
              <a:t>obična datoteka</a:t>
            </a:r>
            <a:r>
              <a:rPr lang="sr-Latn-RS" altLang="en-US" dirty="0"/>
              <a:t>, </a:t>
            </a:r>
            <a:r>
              <a:rPr lang="sr-Latn-RS" altLang="en-US" dirty="0" smtClean="0"/>
              <a:t>a </a:t>
            </a:r>
            <a:r>
              <a:rPr lang="sr-Latn-RS" altLang="en-US" dirty="0"/>
              <a:t>operativni sistem </a:t>
            </a:r>
            <a:r>
              <a:rPr lang="sr-Latn-RS" altLang="en-US" dirty="0" smtClean="0"/>
              <a:t>se brine </a:t>
            </a:r>
            <a:r>
              <a:rPr lang="sr-Latn-RS" altLang="en-US" dirty="0"/>
              <a:t>o svim aspektima stvarne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komunikacije</a:t>
            </a:r>
          </a:p>
        </p:txBody>
      </p:sp>
    </p:spTree>
    <p:extLst>
      <p:ext uri="{BB962C8B-B14F-4D97-AF65-F5344CB8AC3E}">
        <p14:creationId xmlns:p14="http://schemas.microsoft.com/office/powerpoint/2010/main" val="21347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</a:t>
            </a:r>
            <a:r>
              <a:rPr lang="sv-SE" altLang="en-US" sz="3200" dirty="0" smtClean="0">
                <a:solidFill>
                  <a:schemeClr val="hlink"/>
                </a:solidFill>
              </a:rPr>
              <a:t>interfejs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7"/>
            <a:ext cx="7360920" cy="413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6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</a:t>
            </a:r>
            <a:r>
              <a:rPr lang="sv-SE" altLang="en-US" sz="3200" dirty="0" smtClean="0">
                <a:solidFill>
                  <a:schemeClr val="hlink"/>
                </a:solidFill>
              </a:rPr>
              <a:t>interfejs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(3)</a:t>
            </a:r>
            <a:endParaRPr lang="en-US" altLang="en-US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54200"/>
            <a:ext cx="7338060" cy="377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1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</a:t>
            </a:r>
            <a:r>
              <a:rPr lang="sv-SE" altLang="en-US" sz="3200" dirty="0">
                <a:solidFill>
                  <a:schemeClr val="hlink"/>
                </a:solidFill>
              </a:rPr>
              <a:t>-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Hypertext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HTTP</a:t>
            </a:r>
            <a:r>
              <a:rPr lang="sr-Latn-RS" altLang="en-US" dirty="0"/>
              <a:t>), je protokol aplikacionog sloja </a:t>
            </a:r>
            <a:r>
              <a:rPr lang="sr-Latn-RS" altLang="en-US" dirty="0" smtClean="0"/>
              <a:t>koji predstavlja </a:t>
            </a:r>
            <a:r>
              <a:rPr lang="sr-Latn-RS" altLang="en-US" dirty="0"/>
              <a:t>osnovu </a:t>
            </a:r>
            <a:r>
              <a:rPr lang="sr-Latn-RS" altLang="en-US" dirty="0" smtClean="0"/>
              <a:t>veba </a:t>
            </a:r>
          </a:p>
          <a:p>
            <a:pPr marL="857250" lvl="1" indent="-457200" eaLnBrk="1" hangingPunct="1"/>
            <a:r>
              <a:rPr lang="sr-Latn-RS" altLang="en-US" dirty="0" smtClean="0"/>
              <a:t>HTTP </a:t>
            </a:r>
            <a:r>
              <a:rPr lang="sr-Latn-RS" altLang="en-US" dirty="0"/>
              <a:t>je implementiran u okviru dve vrste programa:</a:t>
            </a:r>
          </a:p>
          <a:p>
            <a:pPr marL="1257300" lvl="2" indent="-457200" eaLnBrk="1" hangingPunct="1"/>
            <a:r>
              <a:rPr lang="sr-Latn-RS" altLang="en-US" dirty="0"/>
              <a:t>klijentskim programima, </a:t>
            </a:r>
            <a:r>
              <a:rPr lang="sr-Latn-RS" altLang="en-US" dirty="0" smtClean="0"/>
              <a:t>najčešće pregleda</a:t>
            </a:r>
            <a:r>
              <a:rPr lang="sr-Latn-RS" altLang="en-US" dirty="0"/>
              <a:t>č</a:t>
            </a:r>
            <a:r>
              <a:rPr lang="sr-Latn-RS" altLang="en-US" dirty="0" smtClean="0"/>
              <a:t>ima veba  </a:t>
            </a:r>
          </a:p>
          <a:p>
            <a:pPr marL="1257300" lvl="2" indent="-457200" eaLnBrk="1" hangingPunct="1"/>
            <a:r>
              <a:rPr lang="sr-Latn-RS" altLang="en-US" dirty="0" smtClean="0"/>
              <a:t>serverskim </a:t>
            </a:r>
            <a:r>
              <a:rPr lang="sr-Latn-RS" altLang="en-US" dirty="0"/>
              <a:t>programima</a:t>
            </a:r>
            <a:r>
              <a:rPr lang="sr-Latn-RS" altLang="en-US" dirty="0" smtClean="0"/>
              <a:t>, najčešće veb serverima </a:t>
            </a:r>
          </a:p>
          <a:p>
            <a:pPr marL="857250" lvl="1" indent="-457200" eaLnBrk="1" hangingPunct="1"/>
            <a:r>
              <a:rPr lang="sr-Latn-RS" altLang="en-US" dirty="0" smtClean="0"/>
              <a:t>Ovi </a:t>
            </a:r>
            <a:r>
              <a:rPr lang="sr-Latn-RS" altLang="en-US" dirty="0"/>
              <a:t>programi medusobno komuniciraju </a:t>
            </a:r>
            <a:r>
              <a:rPr lang="sr-Latn-RS" altLang="en-US" dirty="0" smtClean="0"/>
              <a:t>razmenom HTTP poruka</a:t>
            </a:r>
          </a:p>
          <a:p>
            <a:pPr marL="857250" lvl="1" indent="-457200" eaLnBrk="1" hangingPunct="1"/>
            <a:r>
              <a:rPr lang="sr-Latn-RS" altLang="en-US" dirty="0" smtClean="0"/>
              <a:t>HTTP defini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strukturu ovih poruka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</a:t>
            </a:r>
            <a:r>
              <a:rPr lang="sr-Latn-RS" altLang="en-US" dirty="0" smtClean="0"/>
              <a:t>klijenti i </a:t>
            </a:r>
            <a:r>
              <a:rPr lang="sr-Latn-RS" altLang="en-US" dirty="0"/>
              <a:t>serveri razmenjuju ove </a:t>
            </a:r>
            <a:r>
              <a:rPr lang="sr-Latn-RS" altLang="en-US" dirty="0" smtClean="0"/>
              <a:t>poruke</a:t>
            </a:r>
          </a:p>
          <a:p>
            <a:pPr marL="857250" lvl="1" indent="-457200" eaLnBrk="1" hangingPunct="1"/>
            <a:r>
              <a:rPr lang="sr-Latn-RS" altLang="en-US" dirty="0" smtClean="0"/>
              <a:t>Neki od osnovnih pojmova veba:</a:t>
            </a:r>
          </a:p>
          <a:p>
            <a:pPr marL="1257300" lvl="2" indent="-457200" eaLnBrk="1" hangingPunct="1"/>
            <a:r>
              <a:rPr lang="sr-Latn-RS" altLang="en-US" dirty="0"/>
              <a:t>Veb je distribuirana aplikacija </a:t>
            </a:r>
            <a:r>
              <a:rPr lang="sr-Latn-RS" altLang="en-US" dirty="0" smtClean="0"/>
              <a:t>zasnovana na veb stranicama </a:t>
            </a:r>
          </a:p>
          <a:p>
            <a:pPr marL="1257300" lvl="2" indent="-457200" eaLnBrk="1" hangingPunct="1"/>
            <a:r>
              <a:rPr lang="sr-Latn-RS" altLang="en-US" dirty="0" smtClean="0"/>
              <a:t>Veb strane </a:t>
            </a:r>
            <a:r>
              <a:rPr lang="sr-Latn-RS" altLang="en-US" dirty="0"/>
              <a:t>se sastoje od objekata </a:t>
            </a:r>
            <a:r>
              <a:rPr lang="sr-Latn-RS" altLang="en-US" dirty="0" smtClean="0"/>
              <a:t>– hipertekstualnih datoteka </a:t>
            </a:r>
            <a:r>
              <a:rPr lang="sr-Latn-RS" altLang="en-US" dirty="0"/>
              <a:t>opisanih na jeziku HTML, slika u raznim formatima (npr. JPG, PNG</a:t>
            </a:r>
            <a:r>
              <a:rPr lang="sr-Latn-RS" altLang="en-US" dirty="0" smtClean="0"/>
              <a:t>, GIF</a:t>
            </a:r>
            <a:r>
              <a:rPr lang="sr-Latn-RS" altLang="en-US" dirty="0"/>
              <a:t>), Java apleta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Svaki pojedinačni </a:t>
            </a:r>
            <a:r>
              <a:rPr lang="sr-Latn-RS" altLang="en-US" dirty="0"/>
              <a:t>objekat ima jedinstvenu adresu </a:t>
            </a:r>
            <a:r>
              <a:rPr lang="sr-Latn-RS" altLang="en-US" dirty="0" smtClean="0"/>
              <a:t>u obliku </a:t>
            </a:r>
            <a:r>
              <a:rPr lang="sr-Latn-RS" altLang="en-US" dirty="0"/>
              <a:t>tzv. URI (Uniform Resource Identifier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61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HTTP protokol dolazi u dve </a:t>
            </a:r>
            <a:r>
              <a:rPr lang="sr-Latn-RS" altLang="en-US" dirty="0" smtClean="0"/>
              <a:t>verzije </a:t>
            </a:r>
          </a:p>
          <a:p>
            <a:pPr marL="1257300" lvl="2" indent="-457200" eaLnBrk="1" hangingPunct="1"/>
            <a:r>
              <a:rPr lang="sr-Latn-RS" altLang="en-US" dirty="0" smtClean="0"/>
              <a:t>Rana </a:t>
            </a:r>
            <a:r>
              <a:rPr lang="sr-Latn-RS" altLang="en-US" dirty="0"/>
              <a:t>verzija, HTTP 1.0 </a:t>
            </a:r>
            <a:r>
              <a:rPr lang="sr-Latn-RS" altLang="en-US" dirty="0" smtClean="0"/>
              <a:t>korišćena </a:t>
            </a:r>
            <a:r>
              <a:rPr lang="sr-Latn-RS" altLang="en-US" dirty="0"/>
              <a:t>je </a:t>
            </a:r>
            <a:r>
              <a:rPr lang="sr-Latn-RS" altLang="en-US" dirty="0" smtClean="0"/>
              <a:t>u samom 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</a:t>
            </a:r>
            <a:r>
              <a:rPr lang="sr-Latn-RS" altLang="en-US" dirty="0"/>
              <a:t>razvoja </a:t>
            </a:r>
            <a:r>
              <a:rPr lang="sr-Latn-RS" altLang="en-US" dirty="0" smtClean="0"/>
              <a:t>veba </a:t>
            </a:r>
          </a:p>
          <a:p>
            <a:pPr marL="1257300" lvl="2" indent="-457200" eaLnBrk="1" hangingPunct="1"/>
            <a:r>
              <a:rPr lang="sr-Latn-RS" altLang="en-US" dirty="0" smtClean="0"/>
              <a:t>krajem </a:t>
            </a:r>
            <a:r>
              <a:rPr lang="sr-Latn-RS" altLang="en-US" dirty="0"/>
              <a:t>1990-tih, zamenjena je novijom </a:t>
            </a:r>
            <a:r>
              <a:rPr lang="sr-Latn-RS" altLang="en-US" dirty="0" smtClean="0"/>
              <a:t>verzijom HTTP </a:t>
            </a:r>
            <a:r>
              <a:rPr lang="sr-Latn-RS" altLang="en-US" dirty="0"/>
              <a:t>1.1 koja je i danas aktuelna i koja </a:t>
            </a:r>
            <a:r>
              <a:rPr lang="sr-Latn-RS" altLang="en-US" dirty="0" smtClean="0"/>
              <a:t>zadr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kompatibilnost sa </a:t>
            </a:r>
            <a:r>
              <a:rPr lang="sr-Latn-RS" altLang="en-US" dirty="0" smtClean="0"/>
              <a:t>prvom verzijom </a:t>
            </a:r>
          </a:p>
          <a:p>
            <a:pPr marL="857250" lvl="1" indent="-457200" eaLnBrk="1" hangingPunct="1"/>
            <a:r>
              <a:rPr lang="sr-Latn-RS" altLang="en-US" dirty="0" smtClean="0"/>
              <a:t>Obe </a:t>
            </a:r>
            <a:r>
              <a:rPr lang="sr-Latn-RS" altLang="en-US" dirty="0"/>
              <a:t>verzije koriste TCP za komunikaciju </a:t>
            </a:r>
            <a:r>
              <a:rPr lang="sr-Latn-RS" altLang="en-US" dirty="0" smtClean="0"/>
              <a:t>ni</a:t>
            </a:r>
            <a:r>
              <a:rPr lang="sr-Latn-RS" altLang="en-US" dirty="0"/>
              <a:t>ž</a:t>
            </a:r>
            <a:r>
              <a:rPr lang="sr-Latn-RS" altLang="en-US" dirty="0" smtClean="0"/>
              <a:t>eg nivoa </a:t>
            </a:r>
          </a:p>
          <a:p>
            <a:pPr marL="1257300" lvl="2" indent="-457200" eaLnBrk="1" hangingPunct="1"/>
            <a:r>
              <a:rPr lang="sr-Latn-RS" altLang="en-US" dirty="0" smtClean="0"/>
              <a:t>Razlika </a:t>
            </a:r>
            <a:r>
              <a:rPr lang="sr-Latn-RS" altLang="en-US" dirty="0"/>
              <a:t>je, </a:t>
            </a:r>
            <a:r>
              <a:rPr lang="sr-Latn-RS" altLang="en-US" dirty="0" smtClean="0"/>
              <a:t>na primer </a:t>
            </a:r>
            <a:r>
              <a:rPr lang="sr-Latn-RS" altLang="en-US" dirty="0"/>
              <a:t>u tome,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u okviru starije verzije TCP konekcija automatski </a:t>
            </a:r>
            <a:r>
              <a:rPr lang="sr-Latn-RS" altLang="en-US" dirty="0" smtClean="0"/>
              <a:t>zatvara nakon </a:t>
            </a:r>
            <a:r>
              <a:rPr lang="sr-Latn-RS" altLang="en-US" dirty="0"/>
              <a:t>prijema HTTP odgovora, dok se u okviru novije verzije ista </a:t>
            </a:r>
            <a:r>
              <a:rPr lang="sr-Latn-RS" altLang="en-US" dirty="0" smtClean="0"/>
              <a:t>konekcija koristi </a:t>
            </a:r>
            <a:r>
              <a:rPr lang="sr-Latn-RS" altLang="en-US" dirty="0"/>
              <a:t>za prenos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objekata,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doprinosi brzini zbog sporog </a:t>
            </a:r>
            <a:r>
              <a:rPr lang="sr-Latn-RS" altLang="en-US" dirty="0" smtClean="0"/>
              <a:t>uspostavljanja TCP konekcija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HTTP protokol </a:t>
            </a:r>
            <a:r>
              <a:rPr lang="sr-Latn-RS" altLang="en-US" dirty="0" smtClean="0"/>
              <a:t>funkcioni</a:t>
            </a:r>
            <a:r>
              <a:rPr lang="sr-Latn-RS" altLang="en-US" dirty="0"/>
              <a:t>š</a:t>
            </a:r>
            <a:r>
              <a:rPr lang="sr-Latn-RS" altLang="en-US" dirty="0" smtClean="0"/>
              <a:t>e na sledeći način:</a:t>
            </a:r>
          </a:p>
          <a:p>
            <a:pPr marL="1257300" lvl="2" indent="-457200" eaLnBrk="1" hangingPunct="1"/>
            <a:r>
              <a:rPr lang="sr-Latn-RS" altLang="en-US" dirty="0" smtClean="0"/>
              <a:t>Klijent </a:t>
            </a:r>
            <a:r>
              <a:rPr lang="sr-Latn-RS" altLang="en-US" dirty="0"/>
              <a:t>uspostavlja TCP konekciju (</a:t>
            </a:r>
            <a:r>
              <a:rPr lang="sr-Latn-RS" altLang="en-US" dirty="0" smtClean="0"/>
              <a:t>obično na </a:t>
            </a:r>
            <a:r>
              <a:rPr lang="sr-Latn-RS" altLang="en-US" dirty="0"/>
              <a:t>portu 80) sa serverskim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</a:t>
            </a:r>
            <a:r>
              <a:rPr lang="sr-Latn-RS" altLang="en-US" dirty="0"/>
              <a:t>, i zatim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HTTP zahteve </a:t>
            </a:r>
            <a:r>
              <a:rPr lang="sr-Latn-RS" altLang="en-US" dirty="0" smtClean="0"/>
              <a:t>za </a:t>
            </a:r>
            <a:r>
              <a:rPr lang="sr-Latn-RS" altLang="en-US" dirty="0"/>
              <a:t>odredenim </a:t>
            </a:r>
            <a:r>
              <a:rPr lang="sr-Latn-RS" altLang="en-US" dirty="0" smtClean="0"/>
              <a:t>veb </a:t>
            </a:r>
            <a:r>
              <a:rPr lang="sr-Latn-RS" altLang="en-US" dirty="0"/>
              <a:t>objektima serverskom </a:t>
            </a:r>
            <a:r>
              <a:rPr lang="sr-Latn-RS" altLang="en-US" dirty="0" smtClean="0"/>
              <a:t>računaru </a:t>
            </a:r>
          </a:p>
          <a:p>
            <a:pPr marL="1257300" lvl="2" indent="-457200" eaLnBrk="1" hangingPunct="1"/>
            <a:r>
              <a:rPr lang="sr-Latn-RS" altLang="en-US" dirty="0" smtClean="0"/>
              <a:t>Ukoliko traženi objekti </a:t>
            </a:r>
            <a:r>
              <a:rPr lang="sr-Latn-RS" altLang="en-US" dirty="0"/>
              <a:t>postoje na serveru, server kroz uspostavljenu TCP konekciju </a:t>
            </a:r>
            <a:r>
              <a:rPr lang="sr-Latn-RS" altLang="en-US" dirty="0" smtClean="0"/>
              <a:t>objekte šalje </a:t>
            </a:r>
            <a:r>
              <a:rPr lang="sr-Latn-RS" altLang="en-US" dirty="0"/>
              <a:t>u obliku HTTP </a:t>
            </a:r>
            <a:r>
              <a:rPr lang="sr-Latn-RS" altLang="en-US" dirty="0" smtClean="0"/>
              <a:t>odgovora</a:t>
            </a:r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5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11615</TotalTime>
  <Words>10434</Words>
  <Application>Microsoft Office PowerPoint</Application>
  <PresentationFormat>On-screen Show (4:3)</PresentationFormat>
  <Paragraphs>823</Paragraphs>
  <Slides>114</Slides>
  <Notes>88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15" baseType="lpstr">
      <vt:lpstr>4_Watermark</vt:lpstr>
      <vt:lpstr>Uvod u veb i internet tehnologije</vt:lpstr>
      <vt:lpstr>Internet, usluge i protokoli</vt:lpstr>
      <vt:lpstr>Opis Interneta</vt:lpstr>
      <vt:lpstr>Opis Interneta</vt:lpstr>
      <vt:lpstr>Strukturni opis Interneta</vt:lpstr>
      <vt:lpstr>Strukturni opis Interneta (2)</vt:lpstr>
      <vt:lpstr>Funkcionalni opis Interneta</vt:lpstr>
      <vt:lpstr>Funkcionalni opis Interneta (2)</vt:lpstr>
      <vt:lpstr>Istorijat Interneta</vt:lpstr>
      <vt:lpstr>Prve ideje</vt:lpstr>
      <vt:lpstr>Prve ideje (2)</vt:lpstr>
      <vt:lpstr>ARPANET</vt:lpstr>
      <vt:lpstr>ARPANET (2)</vt:lpstr>
      <vt:lpstr>ARPANET (3)</vt:lpstr>
      <vt:lpstr>ARPANET (4)</vt:lpstr>
      <vt:lpstr>NSFNET</vt:lpstr>
      <vt:lpstr>NSFNET (2)</vt:lpstr>
      <vt:lpstr>NSFNET (3)</vt:lpstr>
      <vt:lpstr>„Mreža svih mreža“</vt:lpstr>
      <vt:lpstr>Arhitektura Interneta</vt:lpstr>
      <vt:lpstr>Arhitektura Interneta </vt:lpstr>
      <vt:lpstr>Arhitektura Interneta (2) </vt:lpstr>
      <vt:lpstr>Arhitektura Interneta (3) </vt:lpstr>
      <vt:lpstr>Arhitektura Interneta (4) </vt:lpstr>
      <vt:lpstr>Tehnologije pristupa Internetu</vt:lpstr>
      <vt:lpstr>Tehnologije pristupa Internetu</vt:lpstr>
      <vt:lpstr>Tehnologije pristupa Internetu (2)</vt:lpstr>
      <vt:lpstr>Tehnologije pristupa Internetu (3)</vt:lpstr>
      <vt:lpstr>Tehnologije pristupa Internetu (4)</vt:lpstr>
      <vt:lpstr>Tehnologije pristupa Internetu (5)</vt:lpstr>
      <vt:lpstr>Tehnologije pristupa Internetu (6)</vt:lpstr>
      <vt:lpstr>Tehnologije pristupa Internetu (7)</vt:lpstr>
      <vt:lpstr>Tehnologije pristupa Internetu (8)</vt:lpstr>
      <vt:lpstr>Tehnologije pristupa Internetu (9)</vt:lpstr>
      <vt:lpstr>Tehnologije pristupa Internetu (10)</vt:lpstr>
      <vt:lpstr>Tehnologije pristupa Internetu (11)</vt:lpstr>
      <vt:lpstr>Internet servisi</vt:lpstr>
      <vt:lpstr>Internet servisi</vt:lpstr>
      <vt:lpstr>Internet servisi – elektronska pošta</vt:lpstr>
      <vt:lpstr>Internet servisi – elektronska pošta (2)</vt:lpstr>
      <vt:lpstr>Internet servisi – elektronska pošta (3)</vt:lpstr>
      <vt:lpstr>Internet servisi – elektronska pošta (4)</vt:lpstr>
      <vt:lpstr>Internet servisi – elektronska pošta (5)</vt:lpstr>
      <vt:lpstr>Internet servisi – diskusione grupe</vt:lpstr>
      <vt:lpstr>Internet servisi – udaljen pristup</vt:lpstr>
      <vt:lpstr>Internet servisi – udaljen pristup (2)</vt:lpstr>
      <vt:lpstr>Internet servisi – udaljen pristup (2)</vt:lpstr>
      <vt:lpstr>Internet servisi – prenos datoteka</vt:lpstr>
      <vt:lpstr>Internet servisi – prenos datoteka (2)</vt:lpstr>
      <vt:lpstr>Internet servisi - veb</vt:lpstr>
      <vt:lpstr>Internet servisi – veb (2)</vt:lpstr>
      <vt:lpstr>Internet servisi – veb (3)</vt:lpstr>
      <vt:lpstr>Internet servisi – veb (4)</vt:lpstr>
      <vt:lpstr>Internet servisi – veb (5)</vt:lpstr>
      <vt:lpstr>Internet servisi – veb (6)</vt:lpstr>
      <vt:lpstr>Internet servisi – veb (7)</vt:lpstr>
      <vt:lpstr>Internet servisi – skladišta datoteka</vt:lpstr>
      <vt:lpstr>Internet servisi - ćaskanje</vt:lpstr>
      <vt:lpstr>Internet servisi - VoIP</vt:lpstr>
      <vt:lpstr>Internet servisi – P2P</vt:lpstr>
      <vt:lpstr>Internet servisi – forumi, blogovi, društvene mreže</vt:lpstr>
      <vt:lpstr>Internet servisi – geografski informacioni sistemi i internet mape</vt:lpstr>
      <vt:lpstr>Internet servisi – elektronska trgovina i bankarstvo</vt:lpstr>
      <vt:lpstr>Internet servisi – elektronsko učenje</vt:lpstr>
      <vt:lpstr>Mrežni i Internet protokoli</vt:lpstr>
      <vt:lpstr>Shematski prikaz protokola</vt:lpstr>
      <vt:lpstr>Komunikacija na fizičkom sloju</vt:lpstr>
      <vt:lpstr>Komunikacija na sloju veze podataka </vt:lpstr>
      <vt:lpstr>Komunikacija na sloju veze podataka (2) </vt:lpstr>
      <vt:lpstr>Komunikacija na sloju veze podataka (3) </vt:lpstr>
      <vt:lpstr>Povezivanje uređaja u lokalnoj mreži</vt:lpstr>
      <vt:lpstr>Protokol razrešavanja adresa</vt:lpstr>
      <vt:lpstr>IP protokol mrežnog sloja </vt:lpstr>
      <vt:lpstr>IP protokol mrežnog sloja (2) </vt:lpstr>
      <vt:lpstr>IP adrese</vt:lpstr>
      <vt:lpstr>Hijerarhijska struktura IP adresa</vt:lpstr>
      <vt:lpstr>Hijerarhijska struktura IP adresa (3)</vt:lpstr>
      <vt:lpstr>Hijerarhijska struktura IP adresa (4)</vt:lpstr>
      <vt:lpstr>Hijerarhijska struktura IP adresa (5)</vt:lpstr>
      <vt:lpstr>IP adrese i DHCP</vt:lpstr>
      <vt:lpstr>Javne i privatne IP adrese</vt:lpstr>
      <vt:lpstr>Javne i privatne IP adrese (2)</vt:lpstr>
      <vt:lpstr>Javne i privatne IP adrese (3)</vt:lpstr>
      <vt:lpstr>Rutiranje</vt:lpstr>
      <vt:lpstr>Rutiranje (2)</vt:lpstr>
      <vt:lpstr>Protokoli transportnog sloja</vt:lpstr>
      <vt:lpstr>TCP protokol transportnog sloja</vt:lpstr>
      <vt:lpstr>TCP protokol transportnog sloja (2)</vt:lpstr>
      <vt:lpstr>TCP protokol transportnog sloja (3)</vt:lpstr>
      <vt:lpstr>TCP protokol transportnog sloja (4)</vt:lpstr>
      <vt:lpstr>TCP protokol transportnog sloja (5)</vt:lpstr>
      <vt:lpstr>UDP protokol transportnog sloja</vt:lpstr>
      <vt:lpstr>Sistem imena domena</vt:lpstr>
      <vt:lpstr>Sistem imena domena (2)</vt:lpstr>
      <vt:lpstr>TCP/IP programski interfejs</vt:lpstr>
      <vt:lpstr>TCP/IP programski interfejs (2)</vt:lpstr>
      <vt:lpstr>TCP/IP programski interfejs (3)</vt:lpstr>
      <vt:lpstr>Protokol aplikativnog sloja - HTTP</vt:lpstr>
      <vt:lpstr>Protokol aplikativnog sloja – HTTP (2)</vt:lpstr>
      <vt:lpstr>Protokol aplikativnog sloja – HTTP (3)</vt:lpstr>
      <vt:lpstr>Protokol aplikativnog sloja – HTTP (4)</vt:lpstr>
      <vt:lpstr>Protokol aplikativnog sloja – HTTP (5)</vt:lpstr>
      <vt:lpstr>Protokol aplikativnog sloja – HTTP (6)</vt:lpstr>
      <vt:lpstr>Protokol aplikativnog sloja – HTTP (7)</vt:lpstr>
      <vt:lpstr>Protokol aplikativnog sloja – HTTP (8)</vt:lpstr>
      <vt:lpstr>Protokoli aplikativnog sloja – SMTP, POP3 i IMAP</vt:lpstr>
      <vt:lpstr>Protokoli aplikativnog sloja – SMTP, POP3 i IMAP (2)</vt:lpstr>
      <vt:lpstr>Protokoli aplikativnog sloja – SMTP, POP3 i IMAP (3)</vt:lpstr>
      <vt:lpstr>Protokoli aplikativnog sloja – SMTP, POP3 i IMAP (4)</vt:lpstr>
      <vt:lpstr>Protokoli aplikativnog sloja – SMTP, POP3 i IMAP (5)</vt:lpstr>
      <vt:lpstr>Protokol aplikativnog sloja - FTP</vt:lpstr>
      <vt:lpstr>Protokol aplikativnog sloja – FTP (2)</vt:lpstr>
      <vt:lpstr>Protokol aplikativnog sloja – FTP (3)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855</cp:revision>
  <dcterms:created xsi:type="dcterms:W3CDTF">1601-01-01T00:00:00Z</dcterms:created>
  <dcterms:modified xsi:type="dcterms:W3CDTF">2018-10-10T22:11:21Z</dcterms:modified>
</cp:coreProperties>
</file>