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1"/>
  </p:notesMasterIdLst>
  <p:sldIdLst>
    <p:sldId id="296" r:id="rId2"/>
    <p:sldId id="297" r:id="rId3"/>
    <p:sldId id="343" r:id="rId4"/>
    <p:sldId id="299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3" r:id="rId42"/>
    <p:sldId id="381" r:id="rId43"/>
    <p:sldId id="382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  <p:sldId id="442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57" r:id="rId118"/>
    <p:sldId id="458" r:id="rId119"/>
    <p:sldId id="306" r:id="rId1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D9A3A-7C14-48A5-867D-1A044A1BE36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817FB-7612-4A65-8834-B8FFF33C5DC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3B3610-765E-414B-84D0-D289B412562A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0B161-534E-4738-9D6B-349D22F8060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2A89-0C9F-479A-94B5-C74463A6E869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A8E46-6912-4EA2-BD40-BEF23C2E0C5C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35D56-F454-441C-9BEF-53311A829C3E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722AB-C90D-4CB6-9B7A-6AC8D215B555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E7D7C-6FAD-4170-81E4-DEA67874C29F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DA508-8685-4A17-B0F5-6852A94708CB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40C0-B852-493D-B8EA-5E145DF8A299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8E0CD-286C-4ED8-883E-F119E2F9098E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4BA3-817E-4737-9EF0-689D8BE572A6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2D4E1-5B01-4223-B0D5-77BCEDBE35C4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F56E-33F4-48AF-B0FB-62CE4BD34494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F2A1C-8848-473E-B4E8-36D1BDE1100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87DBB-D4FB-43A6-9234-365720BC766F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1C281-02D2-4260-AA1F-C2E79C0015CA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4B582-A55A-47F2-A92C-37286CA3B7EF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544B7-E92D-4474-9CA3-72ABAC59F14A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E0455-0577-462A-A1F4-77A67B606436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164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8363-ABC0-47B0-8D92-C32E9AEF0CF2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165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30B66-0E44-4906-90C9-8B5829B46F8E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91BFE-8AE9-4D2B-A911-9AB9DBD290A2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AD5D-C8E5-432D-B161-48BA232BF56E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DBB6B-51E9-42B4-B5C8-6022DD9EDF5B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CF409-9F07-4288-9DAB-5553FE192500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165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3040D-EF1B-41F7-97C0-1634731FC418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2846-8487-4296-85D2-E74C36D491EC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1B72D-FF5A-43AD-BB5D-BA0883B68B91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C529-2C2A-46D3-98E1-BC329EFCC587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50C16-5599-4C6B-A573-8F8F3C5CF28A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168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E9888-CAD3-479D-BDBE-839A0DDC4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3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/119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faq/How+to+parse+dblp+xml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ctitious.com/mypath" TargetMode="External"/><Relationship Id="rId2" Type="http://schemas.openxmlformats.org/officeDocument/2006/relationships/hyperlink" Target="http://www.first.com/aspac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556220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Karakteristike i istorijat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Standardni </a:t>
            </a:r>
            <a:r>
              <a:rPr lang="sr-Latn-RS" altLang="en-US" dirty="0" smtClean="0"/>
              <a:t>op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(Standard Generalized Markup Language</a:t>
            </a:r>
            <a:r>
              <a:rPr lang="sr-Latn-RS" altLang="en-US" dirty="0" smtClean="0"/>
              <a:t>) je </a:t>
            </a:r>
            <a:r>
              <a:rPr lang="sr-Latn-RS" altLang="en-US" dirty="0"/>
              <a:t>meta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avnje </a:t>
            </a:r>
            <a:r>
              <a:rPr lang="sr-Latn-RS" altLang="en-US" dirty="0"/>
              <a:t>standardizovan od strane medunarodne </a:t>
            </a:r>
            <a:r>
              <a:rPr lang="sr-Latn-RS" altLang="en-US" dirty="0" smtClean="0"/>
              <a:t>organizacije za </a:t>
            </a:r>
            <a:r>
              <a:rPr lang="sr-Latn-RS" altLang="en-US" dirty="0"/>
              <a:t>standarde (pod oznakom „ISO 8879:1986 SGML</a:t>
            </a:r>
            <a:r>
              <a:rPr lang="sr-Latn-RS" altLang="en-US" dirty="0" smtClean="0"/>
              <a:t>”)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je razvijen </a:t>
            </a:r>
            <a:r>
              <a:rPr lang="sr-Latn-RS" altLang="en-US" dirty="0" smtClean="0"/>
              <a:t>za potrebe </a:t>
            </a:r>
            <a:r>
              <a:rPr lang="sr-Latn-RS" altLang="en-US" dirty="0"/>
              <a:t>kreiranja </a:t>
            </a:r>
            <a:r>
              <a:rPr lang="sr-Latn-RS" altLang="en-US" dirty="0" smtClean="0"/>
              <a:t>ma</a:t>
            </a:r>
            <a:r>
              <a:rPr lang="sr-Latn-RS" altLang="en-US" dirty="0"/>
              <a:t>š</a:t>
            </a:r>
            <a:r>
              <a:rPr lang="sr-Latn-RS" altLang="en-US" dirty="0" smtClean="0"/>
              <a:t>inski čitljivih </a:t>
            </a:r>
            <a:r>
              <a:rPr lang="sr-Latn-RS" altLang="en-US" dirty="0"/>
              <a:t>dokumenata u velikim projektima industrije</a:t>
            </a:r>
            <a:r>
              <a:rPr lang="sr-Latn-RS" altLang="en-US" dirty="0" smtClean="0"/>
              <a:t>, državne </a:t>
            </a:r>
            <a:r>
              <a:rPr lang="sr-Latn-RS" altLang="en-US" dirty="0"/>
              <a:t>uprave, vojske itd.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Osnovna </a:t>
            </a:r>
            <a:r>
              <a:rPr lang="sr-Latn-RS" altLang="en-US" dirty="0"/>
              <a:t>motivacije prilikom </a:t>
            </a:r>
            <a:r>
              <a:rPr lang="sr-Latn-RS" altLang="en-US" dirty="0" smtClean="0"/>
              <a:t>standardizovanja ovog </a:t>
            </a:r>
            <a:r>
              <a:rPr lang="sr-Latn-RS" altLang="en-US" dirty="0"/>
              <a:t>jezika je bila da se obezbedi trajnost dokumentima i njihova </a:t>
            </a:r>
            <a:r>
              <a:rPr lang="sr-Latn-RS" altLang="en-US" dirty="0" smtClean="0"/>
              <a:t>nezavisnost od </a:t>
            </a:r>
            <a:r>
              <a:rPr lang="sr-Latn-RS" altLang="en-US" dirty="0"/>
              <a:t>aplikacija kojima su </a:t>
            </a:r>
            <a:r>
              <a:rPr lang="sr-Latn-RS" altLang="en-US" dirty="0" smtClean="0"/>
              <a:t>kreirani </a:t>
            </a:r>
          </a:p>
          <a:p>
            <a:pPr eaLnBrk="1" hangingPunct="1"/>
            <a:r>
              <a:rPr lang="sr-Latn-RS" altLang="en-US" dirty="0" smtClean="0"/>
              <a:t>Informacije skladištene </a:t>
            </a:r>
            <a:r>
              <a:rPr lang="sr-Latn-RS" altLang="en-US" dirty="0"/>
              <a:t>u okviru SGML </a:t>
            </a:r>
            <a:r>
              <a:rPr lang="sr-Latn-RS" altLang="en-US" dirty="0" smtClean="0"/>
              <a:t>dokumenta su </a:t>
            </a:r>
            <a:r>
              <a:rPr lang="sr-Latn-RS" altLang="en-US" dirty="0"/>
              <a:t>nezavisne od platforme tj. od softvera i </a:t>
            </a:r>
            <a:r>
              <a:rPr lang="sr-Latn-RS" altLang="en-US" dirty="0" smtClean="0"/>
              <a:t>hardvera</a:t>
            </a:r>
          </a:p>
          <a:p>
            <a:pPr eaLnBrk="1" hangingPunct="1"/>
            <a:r>
              <a:rPr lang="sr-Latn-RS" altLang="en-US" dirty="0" smtClean="0"/>
              <a:t>Pretečom jezika SGML </a:t>
            </a:r>
            <a:r>
              <a:rPr lang="sr-Latn-RS" altLang="en-US" dirty="0"/>
              <a:t>smatra se jezik GML (Generalized Markup Language) nastao u </a:t>
            </a:r>
            <a:r>
              <a:rPr lang="sr-Latn-RS" altLang="en-US" dirty="0" smtClean="0"/>
              <a:t>kompaniji IBM 1960-tih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8136904" cy="509540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/>
          </a:p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za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validan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primerak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r>
              <a:rPr lang="de-DE" altLang="en-US" dirty="0">
                <a:solidFill>
                  <a:srgbClr val="000000"/>
                </a:solidFill>
              </a:rPr>
              <a:t/>
            </a:r>
            <a:br>
              <a:rPr lang="de-DE" altLang="en-US" dirty="0">
                <a:solidFill>
                  <a:srgbClr val="000000"/>
                </a:solidFill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=“69.95“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021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1600" y="548680"/>
            <a:ext cx="7772400" cy="838200"/>
          </a:xfrm>
        </p:spPr>
        <p:txBody>
          <a:bodyPr/>
          <a:lstStyle/>
          <a:p>
            <a:r>
              <a:rPr lang="de-DE" altLang="en-US" dirty="0" smtClean="0"/>
              <a:t>Predefinisani prosti tipovi</a:t>
            </a:r>
            <a:endParaRPr lang="de-DE" altLang="en-US" dirty="0"/>
          </a:p>
        </p:txBody>
      </p:sp>
      <p:sp>
        <p:nvSpPr>
          <p:cNvPr id="1572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992888" cy="5144616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Numeri</a:t>
            </a:r>
            <a:r>
              <a:rPr lang="sr-Latn-RS" altLang="en-US" dirty="0" smtClean="0">
                <a:solidFill>
                  <a:schemeClr val="hlink"/>
                </a:solidFill>
              </a:rPr>
              <a:t>č</a:t>
            </a:r>
            <a:r>
              <a:rPr lang="de-DE" altLang="en-US" dirty="0" smtClean="0">
                <a:solidFill>
                  <a:schemeClr val="hlink"/>
                </a:solidFill>
              </a:rPr>
              <a:t>ki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Integer, Short, Decimal, Float, Double, HexBinary,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datume i periode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Duration, DateTime, Time, </a:t>
            </a:r>
            <a:r>
              <a:rPr lang="de-DE" altLang="en-US" dirty="0" smtClean="0"/>
              <a:t>Date, </a:t>
            </a:r>
            <a:r>
              <a:rPr lang="de-DE" altLang="en-US" dirty="0"/>
              <a:t>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niske 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String, NMTOKEN, NMTOKENS, NormalizedString</a:t>
            </a:r>
          </a:p>
          <a:p>
            <a:r>
              <a:rPr lang="de-DE" altLang="en-US" dirty="0" smtClean="0">
                <a:solidFill>
                  <a:schemeClr val="hlink"/>
                </a:solidFill>
              </a:rPr>
              <a:t>O</a:t>
            </a:r>
            <a:r>
              <a:rPr lang="sr-Latn-RS" altLang="en-US" dirty="0" smtClean="0">
                <a:solidFill>
                  <a:schemeClr val="hlink"/>
                </a:solidFill>
              </a:rPr>
              <a:t>stali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Qname, AnyURI, ID, IDREFS, Language, Entity,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Kao zaključak</a:t>
            </a:r>
            <a:r>
              <a:rPr lang="de-DE" altLang="en-US" dirty="0" smtClean="0">
                <a:solidFill>
                  <a:schemeClr val="hlink"/>
                </a:solidFill>
              </a:rPr>
              <a:t>, </a:t>
            </a:r>
            <a:r>
              <a:rPr lang="sr-Latn-RS" altLang="en-US" dirty="0" smtClean="0">
                <a:solidFill>
                  <a:schemeClr val="hlink"/>
                </a:solidFill>
              </a:rPr>
              <a:t>postoje </a:t>
            </a:r>
            <a:r>
              <a:rPr lang="de-DE" altLang="en-US" dirty="0" smtClean="0">
                <a:solidFill>
                  <a:schemeClr val="hlink"/>
                </a:solidFill>
              </a:rPr>
              <a:t>44 predefin</a:t>
            </a:r>
            <a:r>
              <a:rPr lang="sr-Latn-RS" altLang="en-US" dirty="0" smtClean="0">
                <a:solidFill>
                  <a:schemeClr val="hlink"/>
                </a:solidFill>
              </a:rPr>
              <a:t>isana prosta tipa</a:t>
            </a: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endParaRPr lang="de-DE" altLang="en-US" dirty="0"/>
          </a:p>
        </p:txBody>
      </p:sp>
      <p:sp>
        <p:nvSpPr>
          <p:cNvPr id="1573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447856" cy="4916016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sa tipom gde je izvršeno ograničavanje domena: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MyInteger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 lvl="1"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xsd:minInclusive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value=“10000“/&gt;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xsd:maxInclusive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value=“99999“/&gt;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definicije tipa gde je izvršeno ograničavanje domena preko regularnih izraza, tako da valute može biti zapisana samo pomoću tri velika slova:</a:t>
            </a: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xsd:pattern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value=“[A-Z]{3}“/&gt;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/>
            <a:endParaRPr lang="de-D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56792"/>
            <a:ext cx="8229600" cy="3384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/>
              <a:t>Primer definicije tipa gde je izvršeno ograničavanje domena preko </a:t>
            </a:r>
            <a:r>
              <a:rPr lang="de-DE" altLang="en-US" sz="2000" dirty="0" smtClean="0"/>
              <a:t>enumeracije: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value=“ATS“/&gt;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value=“EUR“/&gt;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value=“GBP“/&gt;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value=“USD“/&gt;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endParaRPr lang="sr-Latn-RS" altLang="en-US" dirty="0" smtClean="0"/>
          </a:p>
          <a:p>
            <a:pPr marL="285750"/>
            <a:r>
              <a:rPr lang="de-DE" altLang="en-US" dirty="0" smtClean="0"/>
              <a:t>Napomene</a:t>
            </a:r>
            <a:r>
              <a:rPr lang="de-DE" altLang="en-US" dirty="0"/>
              <a:t>: </a:t>
            </a:r>
          </a:p>
          <a:p>
            <a:pPr marL="685800" lvl="1"/>
            <a:r>
              <a:rPr lang="sr-Latn-RS" altLang="en-US" dirty="0"/>
              <a:t>Najveći broj predefinisanih tipova je izveden restrikcijom iz drugih predefinisanih tipova, npr</a:t>
            </a:r>
            <a:r>
              <a:rPr lang="en-US" altLang="en-US" dirty="0"/>
              <a:t> </a:t>
            </a:r>
            <a:r>
              <a:rPr lang="sr-Latn-RS" altLang="en-US" dirty="0"/>
              <a:t>tip </a:t>
            </a:r>
            <a:r>
              <a:rPr lang="en-US" altLang="en-US" dirty="0"/>
              <a:t>Integer </a:t>
            </a:r>
            <a:r>
              <a:rPr lang="sr-Latn-RS" altLang="en-US" dirty="0"/>
              <a:t>je izveden iz tipa</a:t>
            </a:r>
            <a:r>
              <a:rPr lang="en-US" altLang="en-US" dirty="0"/>
              <a:t> Decimal</a:t>
            </a:r>
          </a:p>
          <a:p>
            <a:pPr marL="685800" lvl="1"/>
            <a:r>
              <a:rPr lang="sr-Latn-RS" altLang="en-US" dirty="0"/>
              <a:t>Od 44 predefinisana tipa, samo njih </a:t>
            </a:r>
            <a:r>
              <a:rPr lang="en-US" altLang="en-US" dirty="0"/>
              <a:t>19 </a:t>
            </a:r>
            <a:r>
              <a:rPr lang="sr-Latn-RS" altLang="en-US" dirty="0"/>
              <a:t>su osnovni </a:t>
            </a:r>
            <a:r>
              <a:rPr lang="sr-Latn-RS" altLang="en-US" dirty="0" smtClean="0"/>
              <a:t>tipovi</a:t>
            </a: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2</a:t>
            </a:r>
            <a:r>
              <a:rPr lang="en-US" altLang="en-US" dirty="0" smtClean="0"/>
              <a:t>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</a:t>
            </a:r>
            <a:endParaRPr lang="de-DE" altLang="en-US" dirty="0"/>
          </a:p>
        </p:txBody>
      </p:sp>
      <p:sp>
        <p:nvSpPr>
          <p:cNvPr id="1577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59676"/>
            <a:ext cx="820891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više vrsta prostih tipova za liste: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Predefinisani tipovi listi</a:t>
            </a:r>
            <a:r>
              <a:rPr lang="de-DE" altLang="en-US" dirty="0" smtClean="0"/>
              <a:t>:  </a:t>
            </a:r>
            <a:r>
              <a:rPr lang="de-DE" altLang="en-US" dirty="0"/>
              <a:t>IDREFS, NMTOKENS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Korisnički definisani tipovi listi</a:t>
            </a:r>
            <a:br>
              <a:rPr lang="sr-Latn-RS" altLang="en-US" dirty="0" smtClean="0"/>
            </a:br>
            <a:r>
              <a:rPr lang="sr-Latn-RS" altLang="en-US" dirty="0" smtClean="0"/>
              <a:t>Primer sheme za korisnički definisan tip liste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”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de-DE" altLang="en-US" dirty="0" smtClean="0"/>
              <a:t>Karakteristike: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Elementi u primerku takve</a:t>
            </a:r>
            <a:r>
              <a:rPr lang="sr-Latn-RS" altLang="en-US" dirty="0" smtClean="0"/>
              <a:t> liste su razdvojeni belinama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  -10  7       -20“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Brušenja za restrikcije kod ovih listi su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</a:t>
            </a:r>
            <a:r>
              <a:rPr lang="de-DE" altLang="en-US" dirty="0" smtClean="0"/>
              <a:t>length</a:t>
            </a:r>
            <a:r>
              <a:rPr lang="de-DE" altLang="en-US" dirty="0"/>
              <a:t>, minLength, maxLength, enumeration</a:t>
            </a:r>
          </a:p>
        </p:txBody>
      </p:sp>
    </p:spTree>
    <p:extLst>
      <p:ext uri="{BB962C8B-B14F-4D97-AF65-F5344CB8AC3E}">
        <p14:creationId xmlns:p14="http://schemas.microsoft.com/office/powerpoint/2010/main" val="41992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484784"/>
            <a:ext cx="7772400" cy="4572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>
                <a:solidFill>
                  <a:srgbClr val="000000"/>
                </a:solidFill>
              </a:rPr>
              <a:t>Primer sheme za korisnički definisan tip </a:t>
            </a:r>
            <a:r>
              <a:rPr lang="sr-Latn-RS" altLang="en-US" dirty="0" smtClean="0">
                <a:solidFill>
                  <a:srgbClr val="000000"/>
                </a:solidFill>
              </a:rPr>
              <a:t>liste sa restrikcijom:</a:t>
            </a:r>
            <a:endParaRPr lang="de-DE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“Participants“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“Medalists“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 = “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Participants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xsd:length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“3“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 sa restrikcijom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813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83635" cy="838200"/>
          </a:xfrm>
        </p:spPr>
        <p:txBody>
          <a:bodyPr/>
          <a:lstStyle/>
          <a:p>
            <a:r>
              <a:rPr lang="de-DE" altLang="en-US" dirty="0" smtClean="0"/>
              <a:t>Prosti tip unije</a:t>
            </a:r>
            <a:endParaRPr lang="de-DE" altLang="en-US" dirty="0"/>
          </a:p>
        </p:txBody>
      </p:sp>
      <p:sp>
        <p:nvSpPr>
          <p:cNvPr id="1580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064896" cy="4464496"/>
          </a:xfrm>
        </p:spPr>
        <p:txBody>
          <a:bodyPr/>
          <a:lstStyle/>
          <a:p>
            <a:r>
              <a:rPr lang="de-DE" altLang="en-US" dirty="0" smtClean="0"/>
              <a:t>Odgovara znaku </a:t>
            </a:r>
            <a:r>
              <a:rPr lang="de-DE" altLang="en-US" dirty="0" smtClean="0">
                <a:solidFill>
                  <a:srgbClr val="7030A0"/>
                </a:solidFill>
              </a:rPr>
              <a:t>|</a:t>
            </a:r>
            <a:r>
              <a:rPr lang="de-DE" altLang="en-US" dirty="0" smtClean="0"/>
              <a:t> kod DTD</a:t>
            </a:r>
          </a:p>
          <a:p>
            <a:r>
              <a:rPr lang="de-DE" altLang="en-US" dirty="0" smtClean="0"/>
              <a:t>Ima isto </a:t>
            </a:r>
            <a:r>
              <a:rPr lang="sr-Latn-RS" altLang="en-US" dirty="0"/>
              <a:t>z</a:t>
            </a:r>
            <a:r>
              <a:rPr lang="de-DE" altLang="en-US" dirty="0" smtClean="0"/>
              <a:t>na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enje</a:t>
            </a:r>
            <a:r>
              <a:rPr lang="sr-Latn-RS" altLang="en-US" dirty="0" smtClean="0"/>
              <a:t> kao slogovi sa promenljivim delom u Pascal-u ili kao unije u C-u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r>
              <a:rPr lang="sr-Latn-RS" altLang="en-US" dirty="0" smtClean="0"/>
              <a:t>Instance su  validne ako su validne za jedan od pobrojanih tipova</a:t>
            </a:r>
            <a:br>
              <a:rPr lang="sr-Latn-RS" altLang="en-US" dirty="0" smtClean="0"/>
            </a:br>
            <a:r>
              <a:rPr lang="sr-Latn-RS" altLang="en-US" sz="2000" dirty="0" smtClean="0"/>
              <a:t>Primer sheme sa prostim tipom unije: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Potpurri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xsd:union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memberTypes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sr-Latn-RS" altLang="en-US" sz="2000" dirty="0" smtClean="0"/>
              <a:t>Primer </a:t>
            </a:r>
            <a:r>
              <a:rPr lang="en-US" altLang="en-US" sz="2000" dirty="0" smtClean="0"/>
              <a:t>XML </a:t>
            </a:r>
            <a:r>
              <a:rPr lang="sr-Latn-RS" altLang="en-US" sz="2000" dirty="0" smtClean="0"/>
              <a:t>instanc</a:t>
            </a:r>
            <a:r>
              <a:rPr lang="en-US" altLang="en-US" sz="2000" dirty="0" err="1" smtClean="0"/>
              <a:t>i</a:t>
            </a:r>
            <a:r>
              <a:rPr lang="sr-Latn-RS" altLang="en-US" sz="2000" dirty="0" smtClean="0"/>
              <a:t> validn</a:t>
            </a:r>
            <a:r>
              <a:rPr lang="en-US" altLang="en-US" sz="2000" dirty="0" err="1" smtClean="0"/>
              <a:t>ih</a:t>
            </a:r>
            <a:r>
              <a:rPr lang="sr-Latn-RS" altLang="en-US" sz="2000" dirty="0" smtClean="0"/>
              <a:t> za gornju shemu: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fünfzig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“1 3 17“ 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wunderbar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 “15“</a:t>
            </a:r>
          </a:p>
          <a:p>
            <a:r>
              <a:rPr lang="sr-Latn-RS" altLang="en-US" dirty="0" smtClean="0"/>
              <a:t>Za prosti tip unije su podržana brušenja </a:t>
            </a:r>
            <a:r>
              <a:rPr lang="de-DE" altLang="en-US" dirty="0" smtClean="0">
                <a:solidFill>
                  <a:srgbClr val="002060"/>
                </a:solidFill>
              </a:rPr>
              <a:t>pattern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206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2223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13792"/>
            <a:ext cx="7164288" cy="1143000"/>
          </a:xfrm>
        </p:spPr>
        <p:txBody>
          <a:bodyPr/>
          <a:lstStyle/>
          <a:p>
            <a:r>
              <a:rPr lang="sr-Latn-RS" altLang="en-US" dirty="0" smtClean="0"/>
              <a:t>Element c</a:t>
            </a:r>
            <a:r>
              <a:rPr lang="de-DE" altLang="en-US" dirty="0" smtClean="0"/>
              <a:t>hoice</a:t>
            </a:r>
            <a:endParaRPr lang="de-DE" altLang="en-US" dirty="0"/>
          </a:p>
        </p:txBody>
      </p:sp>
      <p:sp>
        <p:nvSpPr>
          <p:cNvPr id="1581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517104"/>
            <a:ext cx="7992888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za knjigu koja ima ili 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B050"/>
                </a:solidFill>
              </a:rPr>
              <a:t>author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ili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chemeClr val="folHlink"/>
                </a:solidFill>
              </a:rPr>
              <a:t>editor</a:t>
            </a:r>
            <a:r>
              <a:rPr lang="sr-Latn-RS" altLang="en-US" sz="2000" dirty="0" smtClean="0"/>
              <a:t>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“Book“ &gt;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“author“ type = “Person“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“unbounded“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“editor“ type = “Person“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404664"/>
            <a:ext cx="7303573" cy="1143000"/>
          </a:xfrm>
        </p:spPr>
        <p:txBody>
          <a:bodyPr/>
          <a:lstStyle/>
          <a:p>
            <a:r>
              <a:rPr lang="de-DE" altLang="en-US" dirty="0" smtClean="0"/>
              <a:t>Gr</a:t>
            </a:r>
            <a:r>
              <a:rPr lang="sr-Latn-RS" altLang="en-US" dirty="0" smtClean="0"/>
              <a:t>u</a:t>
            </a:r>
            <a:r>
              <a:rPr lang="de-DE" altLang="en-US" dirty="0" smtClean="0"/>
              <a:t>pe elemenata</a:t>
            </a:r>
            <a:endParaRPr lang="de-DE" altLang="en-US" dirty="0"/>
          </a:p>
        </p:txBody>
      </p:sp>
      <p:sp>
        <p:nvSpPr>
          <p:cNvPr id="1582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064896" cy="473008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/>
              <a:t>Opis sheme kada se tr</a:t>
            </a:r>
            <a:r>
              <a:rPr lang="sr-Latn-RS" altLang="en-US" sz="2000" dirty="0" smtClean="0"/>
              <a:t>e</a:t>
            </a:r>
            <a:r>
              <a:rPr lang="de-DE" altLang="en-US" sz="2000" dirty="0" smtClean="0"/>
              <a:t>ba posti</a:t>
            </a:r>
            <a:r>
              <a:rPr lang="sr-Latn-RS" altLang="en-US" sz="2000" dirty="0" smtClean="0"/>
              <a:t>ći</a:t>
            </a:r>
            <a:r>
              <a:rPr lang="de-DE" altLang="en-US" sz="2000" dirty="0" smtClean="0"/>
              <a:t> da </a:t>
            </a:r>
            <a:r>
              <a:rPr lang="sr-Latn-RS" altLang="en-US" sz="2000" dirty="0" smtClean="0"/>
              <a:t>ako element </a:t>
            </a:r>
            <a:r>
              <a:rPr lang="sr-Latn-RS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sadrži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editor</a:t>
            </a:r>
            <a:r>
              <a:rPr lang="de-DE" altLang="en-US" sz="2000" dirty="0" smtClean="0"/>
              <a:t>, t</a:t>
            </a:r>
            <a:r>
              <a:rPr lang="sr-Latn-RS" altLang="en-US" sz="2000" dirty="0" smtClean="0"/>
              <a:t>ada </a:t>
            </a:r>
            <a:r>
              <a:rPr lang="de-DE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takođe sadrži 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sponsor</a:t>
            </a:r>
            <a:r>
              <a:rPr lang="de-DE" altLang="en-US" sz="2000" dirty="0" smtClean="0"/>
              <a:t>:</a:t>
            </a:r>
            <a:endParaRPr lang="de-DE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 &lt;xsd:sequence&gt;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&lt;xsd:choice&gt;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&lt;xsd:element name = „Author“ type = „Person“ .../&gt;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&lt;xsd:group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„EditorSponsor“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r-Latn-R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xsd:choice&gt;</a:t>
            </a: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&lt;/xsd:complexType&gt;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de-DE" altLang="en-US" sz="1800" dirty="0">
              <a:solidFill>
                <a:srgbClr val="1D992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&lt;xsd:group name = „EditorSponsor“ &gt; &lt;xsd:sequence&gt;  &lt;xsd:element name =„Editor“ type=„Person“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&lt;xsd:element name = „Sponsor“ type = „Org“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&lt;/xsd:group&gt;</a:t>
            </a:r>
            <a:endParaRPr lang="de-DE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48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32656"/>
            <a:ext cx="7236296" cy="1143000"/>
          </a:xfrm>
        </p:spPr>
        <p:txBody>
          <a:bodyPr/>
          <a:lstStyle/>
          <a:p>
            <a:r>
              <a:rPr lang="de-DE" altLang="en-US" dirty="0" smtClean="0"/>
              <a:t>Grup</a:t>
            </a:r>
            <a:r>
              <a:rPr lang="sr-Latn-RS" altLang="en-US" dirty="0" smtClean="0"/>
              <a:t>e atributa</a:t>
            </a:r>
            <a:endParaRPr lang="de-DE" altLang="en-US" dirty="0"/>
          </a:p>
        </p:txBody>
      </p:sp>
      <p:sp>
        <p:nvSpPr>
          <p:cNvPr id="1584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352928" cy="388843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de-DE" altLang="en-US" sz="2000" dirty="0">
                <a:solidFill>
                  <a:srgbClr val="000000"/>
                </a:solidFill>
              </a:rPr>
              <a:t>Opis sheme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sa grupom atributa</a:t>
            </a:r>
            <a:r>
              <a:rPr lang="de-DE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de-DE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xsd:attributeGroup name = „PriceInfo“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„curr“ type = „xsd:string“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„val“ type = „xsd:decimal“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&lt;/xsd:attributeGroup&gt;</a:t>
            </a:r>
          </a:p>
          <a:p>
            <a:pPr>
              <a:buFont typeface="Wingdings" pitchFamily="2" charset="2"/>
              <a:buNone/>
            </a:pPr>
            <a:endParaRPr lang="de-DE" altLang="en-US" sz="1800" dirty="0">
              <a:solidFill>
                <a:srgbClr val="FF33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&lt;xsd:attributeGroup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„PriceInfo“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707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Jedna od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ajnijih </a:t>
            </a:r>
            <a:r>
              <a:rPr lang="sr-Latn-RS" altLang="en-US" dirty="0"/>
              <a:t>primena jezika SGML je bila </a:t>
            </a:r>
            <a:r>
              <a:rPr lang="sr-Latn-RS" altLang="en-US" dirty="0" smtClean="0"/>
              <a:t>izrada drugog</a:t>
            </a:r>
            <a:r>
              <a:rPr lang="sr-Latn-RS" altLang="en-US" dirty="0"/>
              <a:t>, elektronskog, izdanja </a:t>
            </a:r>
            <a:r>
              <a:rPr lang="sr-Latn-RS" altLang="en-US" dirty="0" smtClean="0"/>
              <a:t>Oksfordskog re</a:t>
            </a:r>
            <a:r>
              <a:rPr lang="sr-Latn-RS" altLang="en-US" dirty="0"/>
              <a:t>č</a:t>
            </a:r>
            <a:r>
              <a:rPr lang="sr-Latn-RS" altLang="en-US" dirty="0" smtClean="0"/>
              <a:t>nika </a:t>
            </a:r>
            <a:r>
              <a:rPr lang="sr-Latn-RS" altLang="en-US" dirty="0"/>
              <a:t>engleskog jezika (OED</a:t>
            </a:r>
            <a:r>
              <a:rPr lang="sr-Latn-RS" altLang="en-US" dirty="0" smtClean="0"/>
              <a:t>)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60" y="2348880"/>
            <a:ext cx="63341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5229200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Fragment oksfordskog </a:t>
            </a:r>
            <a:r>
              <a:rPr lang="sr-Latn-RS" altLang="en-US" sz="1600" dirty="0" smtClean="0">
                <a:latin typeface="+mn-lt"/>
              </a:rPr>
              <a:t>re</a:t>
            </a:r>
            <a:r>
              <a:rPr lang="sr-Latn-RS" altLang="en-US" sz="1600" dirty="0">
                <a:latin typeface="+mn-lt"/>
              </a:rPr>
              <a:t>č</a:t>
            </a:r>
            <a:r>
              <a:rPr lang="sr-Latn-RS" altLang="en-US" sz="1600" dirty="0" smtClean="0">
                <a:latin typeface="+mn-lt"/>
              </a:rPr>
              <a:t>nika obele</a:t>
            </a:r>
            <a:r>
              <a:rPr lang="sr-Latn-RS" altLang="en-US" sz="1600" dirty="0">
                <a:latin typeface="+mn-lt"/>
              </a:rPr>
              <a:t>ž</a:t>
            </a:r>
            <a:r>
              <a:rPr lang="sr-Latn-RS" altLang="en-US" sz="1600" dirty="0" smtClean="0">
                <a:latin typeface="+mn-lt"/>
              </a:rPr>
              <a:t>en </a:t>
            </a:r>
            <a:r>
              <a:rPr lang="sr-Latn-RS" altLang="en-US" sz="1600" dirty="0">
                <a:latin typeface="+mn-lt"/>
              </a:rPr>
              <a:t>SMGL elementima</a:t>
            </a:r>
          </a:p>
        </p:txBody>
      </p:sp>
    </p:spTree>
    <p:extLst>
      <p:ext uri="{BB962C8B-B14F-4D97-AF65-F5344CB8AC3E}">
        <p14:creationId xmlns:p14="http://schemas.microsoft.com/office/powerpoint/2010/main" val="13493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</a:t>
            </a:r>
            <a:endParaRPr lang="de-DE" altLang="en-US" dirty="0"/>
          </a:p>
        </p:txBody>
      </p:sp>
      <p:sp>
        <p:nvSpPr>
          <p:cNvPr id="1585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136904" cy="4536504"/>
          </a:xfrm>
        </p:spPr>
        <p:txBody>
          <a:bodyPr/>
          <a:lstStyle/>
          <a:p>
            <a:r>
              <a:rPr lang="de-DE" altLang="en-US" dirty="0" smtClean="0"/>
              <a:t>K</a:t>
            </a:r>
            <a:r>
              <a:rPr lang="sr-Latn-RS" altLang="en-US" dirty="0" smtClean="0"/>
              <a:t>ljučevi jednoznačno identifikuju element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i definisani su kao deo elementa</a:t>
            </a:r>
            <a:endParaRPr lang="de-DE" altLang="en-US" dirty="0"/>
          </a:p>
          <a:p>
            <a:r>
              <a:rPr lang="sr-Latn-RS" altLang="en-US" dirty="0" smtClean="0"/>
              <a:t>Uveden je specijalni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 koji se ugnježdava, nazvan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sr-Latn-RS" altLang="en-US" dirty="0" smtClean="0"/>
              <a:t>U okviru tog novog elementa uvedeni su:</a:t>
            </a:r>
          </a:p>
          <a:p>
            <a:pPr lvl="2"/>
            <a:r>
              <a:rPr lang="de-DE" altLang="en-US" dirty="0" smtClean="0">
                <a:solidFill>
                  <a:srgbClr val="C00000"/>
                </a:solidFill>
              </a:rPr>
              <a:t>selector</a:t>
            </a:r>
            <a:r>
              <a:rPr lang="de-DE" altLang="en-US" dirty="0">
                <a:solidFill>
                  <a:srgbClr val="C00000"/>
                </a:solidFill>
              </a:rPr>
              <a:t>: </a:t>
            </a:r>
            <a:r>
              <a:rPr lang="sr-Latn-RS" altLang="en-US" dirty="0" smtClean="0">
                <a:solidFill>
                  <a:srgbClr val="C00000"/>
                </a:solidFill>
              </a:rPr>
              <a:t>opisuje kontekst na koji se odnosi ključ</a:t>
            </a:r>
            <a:endParaRPr lang="de-DE" altLang="en-US" dirty="0">
              <a:solidFill>
                <a:srgbClr val="C00000"/>
              </a:solidFill>
            </a:endParaRPr>
          </a:p>
          <a:p>
            <a:pPr lvl="2"/>
            <a:r>
              <a:rPr lang="de-DE" altLang="en-US" dirty="0">
                <a:solidFill>
                  <a:srgbClr val="00B050"/>
                </a:solidFill>
              </a:rPr>
              <a:t>field: </a:t>
            </a:r>
            <a:r>
              <a:rPr lang="sr-Latn-RS" altLang="en-US" dirty="0" smtClean="0">
                <a:solidFill>
                  <a:srgbClr val="00B050"/>
                </a:solidFill>
              </a:rPr>
              <a:t>opisuje koje je polje ključ u kontekstu opisanim selektorom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sr-Latn-RS" altLang="en-US" dirty="0" smtClean="0"/>
              <a:t>Ako ima više elemenata </a:t>
            </a:r>
            <a:r>
              <a:rPr lang="de-DE" altLang="en-US" dirty="0" smtClean="0">
                <a:solidFill>
                  <a:srgbClr val="C00000"/>
                </a:solidFill>
              </a:rPr>
              <a:t>field</a:t>
            </a:r>
            <a:r>
              <a:rPr lang="sr-Latn-RS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dirty="0" smtClean="0"/>
              <a:t>u okviru ključa,</a:t>
            </a:r>
            <a:r>
              <a:rPr lang="de-DE" altLang="en-US" dirty="0" smtClean="0"/>
              <a:t> </a:t>
            </a:r>
            <a:r>
              <a:rPr lang="sr-Latn-RS" altLang="ja-JP" dirty="0" smtClean="0">
                <a:ea typeface="MS PGothic" pitchFamily="34" charset="-128"/>
              </a:rPr>
              <a:t>tada se radi o tzv. kompozitnom ključu</a:t>
            </a:r>
            <a:endParaRPr lang="de-DE" altLang="en-US" dirty="0"/>
          </a:p>
          <a:p>
            <a:r>
              <a:rPr lang="sr-Latn-RS" altLang="en-US" dirty="0" smtClean="0"/>
              <a:t>Vrednosti za </a:t>
            </a:r>
            <a:r>
              <a:rPr lang="de-DE" altLang="en-US" dirty="0" smtClean="0"/>
              <a:t>selector </a:t>
            </a:r>
            <a:r>
              <a:rPr lang="sr-Latn-RS" altLang="en-US" dirty="0" smtClean="0"/>
              <a:t>i za</a:t>
            </a:r>
            <a:r>
              <a:rPr lang="de-DE" altLang="en-US" dirty="0" smtClean="0"/>
              <a:t> field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dirty="0"/>
              <a:t>XPath </a:t>
            </a:r>
            <a:r>
              <a:rPr lang="sr-Latn-RS" altLang="en-US" dirty="0" smtClean="0"/>
              <a:t>izrazi</a:t>
            </a:r>
            <a:endParaRPr lang="de-DE" altLang="en-US" dirty="0"/>
          </a:p>
          <a:p>
            <a:r>
              <a:rPr lang="de-DE" altLang="en-US" dirty="0"/>
              <a:t> </a:t>
            </a:r>
            <a:r>
              <a:rPr lang="de-DE" altLang="en-US" dirty="0" smtClean="0"/>
              <a:t>Va</a:t>
            </a:r>
            <a:r>
              <a:rPr lang="sr-Latn-RS" altLang="en-US" dirty="0" smtClean="0"/>
              <a:t>lidacija ključa u XML-u se realizje na sledeći način:</a:t>
            </a:r>
            <a:endParaRPr lang="de-DE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uira se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C00000"/>
                </a:solidFill>
              </a:rPr>
              <a:t>selector </a:t>
            </a:r>
            <a:r>
              <a:rPr lang="sr-Latn-RS" altLang="en-US" dirty="0" smtClean="0"/>
              <a:t>i dobije</a:t>
            </a:r>
            <a:r>
              <a:rPr lang="de-DE" altLang="en-US" dirty="0" smtClean="0"/>
              <a:t> 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 smtClean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kvenca čvorova</a:t>
            </a:r>
            <a:endParaRPr lang="de-DE" alt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iraju se vrednosti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 za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de-DE" altLang="en-US" dirty="0" smtClean="0"/>
              <a:t> n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kvenci </a:t>
            </a:r>
            <a:r>
              <a:rPr lang="sr-Latn-RS" altLang="en-US" dirty="0">
                <a:solidFill>
                  <a:srgbClr val="C00000"/>
                </a:solidFill>
              </a:rPr>
              <a:t>čvorova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>i dobije se </a:t>
            </a:r>
            <a:r>
              <a:rPr lang="de-DE" altLang="en-US" dirty="0" smtClean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 uređenih n-torki vrednosti</a:t>
            </a:r>
            <a:endParaRPr lang="de-DE" alt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altLang="en-US" dirty="0" smtClean="0"/>
              <a:t>Proverava se da li ima duplikata u </a:t>
            </a:r>
            <a:r>
              <a:rPr lang="de-DE" altLang="en-US" dirty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skupu </a:t>
            </a:r>
            <a:r>
              <a:rPr lang="sr-Latn-RS" altLang="en-US" dirty="0">
                <a:solidFill>
                  <a:srgbClr val="00B050"/>
                </a:solidFill>
              </a:rPr>
              <a:t>uređenih n-torki vrednosti</a:t>
            </a:r>
            <a:endParaRPr lang="de-DE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432048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u kojoj je </a:t>
            </a:r>
            <a:r>
              <a:rPr lang="de-DE" altLang="en-US" sz="2000" dirty="0" smtClean="0">
                <a:solidFill>
                  <a:srgbClr val="00B050"/>
                </a:solidFill>
              </a:rPr>
              <a:t>isbn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definisano kao ključ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za </a:t>
            </a:r>
            <a:r>
              <a:rPr lang="de-DE" altLang="en-US" sz="2000" dirty="0" smtClean="0">
                <a:solidFill>
                  <a:srgbClr val="FF3300"/>
                </a:solidFill>
              </a:rPr>
              <a:t>books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u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70C0"/>
                </a:solidFill>
              </a:rPr>
              <a:t>bib</a:t>
            </a:r>
            <a:r>
              <a:rPr lang="sr-Latn-RS" altLang="en-US" sz="2000" dirty="0"/>
              <a:t>:</a:t>
            </a:r>
            <a:endParaRPr lang="de-DE" altLang="en-US" sz="2000" dirty="0">
              <a:solidFill>
                <a:srgbClr val="FF33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&lt;element name = „bib“&gt; &lt;complexType&gt; &lt;sequence&gt;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    </a:t>
            </a:r>
            <a:r>
              <a:rPr lang="de-DE" altLang="en-US" dirty="0">
                <a:solidFill>
                  <a:schemeClr val="folHlink"/>
                </a:solidFill>
              </a:rPr>
              <a:t>&lt;element book maxOccurs = „unbounded&gt; </a:t>
            </a:r>
            <a:br>
              <a:rPr lang="de-DE" altLang="en-US" dirty="0">
                <a:solidFill>
                  <a:schemeClr val="folHlink"/>
                </a:solidFill>
              </a:rPr>
            </a:br>
            <a:r>
              <a:rPr lang="de-DE" altLang="en-US" dirty="0">
                <a:solidFill>
                  <a:schemeClr val="folHlink"/>
                </a:solidFill>
              </a:rPr>
              <a:t>   &lt;complexType&gt; &lt;sequence&gt; ... 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      &lt;attribute </a:t>
            </a:r>
            <a:r>
              <a:rPr lang="de-DE" altLang="en-US" dirty="0">
                <a:solidFill>
                  <a:srgbClr val="00B050"/>
                </a:solidFill>
              </a:rPr>
              <a:t>name = „isbn“ </a:t>
            </a:r>
            <a:r>
              <a:rPr lang="de-DE" altLang="en-US" dirty="0">
                <a:solidFill>
                  <a:schemeClr val="folHlink"/>
                </a:solidFill>
              </a:rPr>
              <a:t>type = „string“ /&gt;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&lt;/complexType&gt; &lt;/element&gt;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70C0"/>
                </a:solidFill>
              </a:rPr>
              <a:t>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&lt;key name = „constraintX“ 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99118B"/>
                </a:solidFill>
              </a:rPr>
              <a:t>         </a:t>
            </a:r>
            <a:r>
              <a:rPr lang="de-DE" altLang="en-US" dirty="0">
                <a:solidFill>
                  <a:srgbClr val="FF3300"/>
                </a:solidFill>
              </a:rPr>
              <a:t>&lt;selector xpath = „book“ /&gt;  </a:t>
            </a:r>
            <a:br>
              <a:rPr lang="de-DE" altLang="en-US" dirty="0">
                <a:solidFill>
                  <a:srgbClr val="FF3300"/>
                </a:solidFill>
              </a:rPr>
            </a:br>
            <a:r>
              <a:rPr lang="de-DE" altLang="en-US" dirty="0">
                <a:solidFill>
                  <a:srgbClr val="00B050"/>
                </a:solidFill>
              </a:rPr>
              <a:t>     &lt;field xpath = „@isbn“ /&gt;      </a:t>
            </a:r>
            <a:r>
              <a:rPr lang="de-DE" altLang="en-US" dirty="0">
                <a:solidFill>
                  <a:srgbClr val="99118B"/>
                </a:solidFill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&lt;/key&gt;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&lt;/complexType&gt; &lt;/element&gt;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9647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620688"/>
            <a:ext cx="7308304" cy="692150"/>
          </a:xfrm>
        </p:spPr>
        <p:txBody>
          <a:bodyPr/>
          <a:lstStyle/>
          <a:p>
            <a:r>
              <a:rPr lang="de-DE" altLang="en-US" dirty="0" smtClean="0"/>
              <a:t>Reference (</a:t>
            </a:r>
            <a:r>
              <a:rPr lang="sr-Latn-RS" altLang="en-US" dirty="0" smtClean="0"/>
              <a:t>strani ključevi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1587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208912" cy="4752528"/>
          </a:xfrm>
        </p:spPr>
        <p:txBody>
          <a:bodyPr/>
          <a:lstStyle/>
          <a:p>
            <a:r>
              <a:rPr lang="sr-Latn-RS" altLang="en-US" dirty="0" smtClean="0"/>
              <a:t>Strani ključevi predstavljaju deo definicije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a</a:t>
            </a:r>
            <a:endParaRPr lang="de-DE" altLang="en-US" dirty="0"/>
          </a:p>
          <a:p>
            <a:r>
              <a:rPr lang="sr-Latn-RS" altLang="en-US" dirty="0"/>
              <a:t>Uveden je specijalni</a:t>
            </a:r>
            <a:r>
              <a:rPr lang="de-DE" altLang="en-US" dirty="0"/>
              <a:t> element</a:t>
            </a:r>
            <a:r>
              <a:rPr lang="sr-Latn-RS" altLang="en-US" dirty="0"/>
              <a:t> koji se ugnježdava, nazvan</a:t>
            </a:r>
            <a:r>
              <a:rPr lang="de-DE" altLang="en-US" dirty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r>
              <a:rPr lang="sr-Latn-RS" altLang="en-US" dirty="0" smtClean="0">
                <a:solidFill>
                  <a:srgbClr val="002060"/>
                </a:solidFill>
              </a:rPr>
              <a:t>ref</a:t>
            </a:r>
            <a:r>
              <a:rPr lang="sr-Latn-RS" altLang="en-US" dirty="0"/>
              <a:t> </a:t>
            </a:r>
            <a:r>
              <a:rPr lang="sr-Latn-RS" altLang="en-US" dirty="0" smtClean="0"/>
              <a:t>(sa </a:t>
            </a:r>
            <a:r>
              <a:rPr lang="sr-Latn-RS" altLang="en-US" dirty="0"/>
              <a:t>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refer</a:t>
            </a:r>
            <a:r>
              <a:rPr lang="sr-Latn-RS" altLang="en-US" dirty="0" smtClean="0"/>
              <a:t>) i u okviru njega elementi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selector</a:t>
            </a:r>
            <a:r>
              <a:rPr lang="de-DE" altLang="en-US" dirty="0" smtClean="0">
                <a:solidFill>
                  <a:srgbClr val="99118B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sr-Latn-RS" altLang="en-US" dirty="0" smtClean="0"/>
              <a:t> (sa 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xpath</a:t>
            </a:r>
            <a:r>
              <a:rPr lang="sr-Latn-RS" altLang="en-US" dirty="0" smtClean="0"/>
              <a:t>)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de-DE" altLang="en-US" dirty="0">
                <a:solidFill>
                  <a:srgbClr val="C00000"/>
                </a:solidFill>
              </a:rPr>
              <a:t>selector: </a:t>
            </a:r>
            <a:r>
              <a:rPr lang="de-DE" altLang="en-US" dirty="0" smtClean="0">
                <a:solidFill>
                  <a:srgbClr val="C00000"/>
                </a:solidFill>
              </a:rPr>
              <a:t>odre</a:t>
            </a:r>
            <a:r>
              <a:rPr lang="sr-Latn-RS" altLang="en-US" dirty="0" smtClean="0">
                <a:solidFill>
                  <a:srgbClr val="C00000"/>
                </a:solidFill>
              </a:rPr>
              <a:t>đ</a:t>
            </a:r>
            <a:r>
              <a:rPr lang="de-DE" altLang="en-US" dirty="0" smtClean="0">
                <a:solidFill>
                  <a:srgbClr val="C00000"/>
                </a:solidFill>
              </a:rPr>
              <a:t>uje kontekst stranih klju</a:t>
            </a:r>
            <a:r>
              <a:rPr lang="sr-Latn-RS" altLang="en-US" dirty="0" smtClean="0">
                <a:solidFill>
                  <a:srgbClr val="C00000"/>
                </a:solidFill>
              </a:rPr>
              <a:t>č</a:t>
            </a:r>
            <a:r>
              <a:rPr lang="de-DE" altLang="en-US" dirty="0" smtClean="0">
                <a:solidFill>
                  <a:srgbClr val="C00000"/>
                </a:solidFill>
              </a:rPr>
              <a:t>eva</a:t>
            </a:r>
            <a:endParaRPr lang="de-DE" altLang="en-US" dirty="0">
              <a:solidFill>
                <a:srgbClr val="C00000"/>
              </a:solidFill>
            </a:endParaRPr>
          </a:p>
          <a:p>
            <a:pPr lvl="1"/>
            <a:r>
              <a:rPr lang="de-DE" altLang="en-US" dirty="0">
                <a:solidFill>
                  <a:srgbClr val="00B050"/>
                </a:solidFill>
              </a:rPr>
              <a:t>field(s): </a:t>
            </a:r>
            <a:r>
              <a:rPr lang="sr-Latn-RS" altLang="en-US" dirty="0" smtClean="0">
                <a:solidFill>
                  <a:srgbClr val="00B050"/>
                </a:solidFill>
              </a:rPr>
              <a:t>specificira strani ključ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de-DE" altLang="en-US" dirty="0">
                <a:solidFill>
                  <a:schemeClr val="hlink"/>
                </a:solidFill>
              </a:rPr>
              <a:t>refer: </a:t>
            </a:r>
            <a:r>
              <a:rPr lang="sr-Latn-RS" altLang="en-US" dirty="0" smtClean="0">
                <a:solidFill>
                  <a:schemeClr val="hlink"/>
                </a:solidFill>
              </a:rPr>
              <a:t>daje opseg za reference </a:t>
            </a:r>
            <a:r>
              <a:rPr lang="de-DE" altLang="en-US" dirty="0" smtClean="0">
                <a:solidFill>
                  <a:schemeClr val="hlink"/>
                </a:solidFill>
              </a:rPr>
              <a:t>(</a:t>
            </a:r>
            <a:r>
              <a:rPr lang="sr-Latn-RS" altLang="en-US" dirty="0" smtClean="0">
                <a:solidFill>
                  <a:schemeClr val="hlink"/>
                </a:solidFill>
              </a:rPr>
              <a:t>ograničenja za ključ</a:t>
            </a:r>
            <a:r>
              <a:rPr lang="de-DE" altLang="en-US" dirty="0" smtClean="0">
                <a:solidFill>
                  <a:schemeClr val="hlink"/>
                </a:solidFill>
              </a:rPr>
              <a:t>)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 lvl="1"/>
            <a:endParaRPr lang="de-DE" altLang="en-US" dirty="0">
              <a:solidFill>
                <a:srgbClr val="7CFF54"/>
              </a:solidFill>
            </a:endParaRPr>
          </a:p>
          <a:p>
            <a:pPr marL="0" indent="0">
              <a:buNone/>
            </a:pPr>
            <a:r>
              <a:rPr lang="sr-Latn-RS" altLang="en-US" dirty="0" smtClean="0"/>
              <a:t>Primer sheme za knj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ge koje referišu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prema drugim kn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igama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constraintY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refer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constraintX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&lt;selector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“book/references“ /&gt;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“@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programerske paradigme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476672"/>
            <a:ext cx="7740352" cy="1143000"/>
          </a:xfrm>
        </p:spPr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/>
              <a:t>OO</a:t>
            </a:r>
          </a:p>
        </p:txBody>
      </p:sp>
      <p:sp>
        <p:nvSpPr>
          <p:cNvPr id="1611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560840" cy="5111750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Encapsu</a:t>
            </a:r>
            <a:r>
              <a:rPr lang="sr-Latn-RS" altLang="en-US" dirty="0" smtClean="0">
                <a:solidFill>
                  <a:schemeClr val="hlink"/>
                </a:solidFill>
              </a:rPr>
              <a:t>lacija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sakriva podatke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čini da podaci budu eksplicitni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Hijerarhija tipova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definiše relacije podskup/nadskup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deli strukturu, pa skupovne relacije nemaju smisla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Podaci i ponašanje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ih pakuje zajedno u jednu celinu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razdvaja podatke od njihove interpretacije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6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r</a:t>
            </a:r>
            <a:r>
              <a:rPr lang="de-DE" altLang="en-US" dirty="0" smtClean="0"/>
              <a:t>ela</a:t>
            </a:r>
            <a:r>
              <a:rPr lang="sr-Latn-RS" altLang="en-US" dirty="0" smtClean="0"/>
              <a:t>c</a:t>
            </a:r>
            <a:r>
              <a:rPr lang="de-DE" altLang="en-US" dirty="0" smtClean="0"/>
              <a:t>ion</a:t>
            </a:r>
            <a:r>
              <a:rPr lang="sr-Latn-RS" altLang="en-US" dirty="0" smtClean="0"/>
              <a:t>e baze podataka</a:t>
            </a:r>
            <a:endParaRPr lang="de-DE" altLang="en-US" dirty="0"/>
          </a:p>
        </p:txBody>
      </p:sp>
      <p:sp>
        <p:nvSpPr>
          <p:cNvPr id="161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>
                <a:solidFill>
                  <a:srgbClr val="002060"/>
                </a:solidFill>
              </a:rPr>
              <a:t>Stru</a:t>
            </a:r>
            <a:r>
              <a:rPr lang="sr-Latn-RS" altLang="en-US" dirty="0" smtClean="0">
                <a:solidFill>
                  <a:srgbClr val="002060"/>
                </a:solidFill>
              </a:rPr>
              <a:t>kturne razlike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Drvo naspram tabele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Heterogene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homogenih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Opcionalni tipovi naspram striktnog tipiziranja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Nenormalizovani podaci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normalizovanih</a:t>
            </a:r>
            <a:endParaRPr lang="de-DE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rgbClr val="002060"/>
                </a:solidFill>
              </a:rPr>
              <a:t>Neke od sličnosti</a:t>
            </a:r>
            <a:endParaRPr lang="de-DE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Logička i fizička nezavisnost podataka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larativ</a:t>
            </a:r>
            <a:r>
              <a:rPr lang="sr-Latn-RS" altLang="en-US" dirty="0" smtClean="0"/>
              <a:t>na</a:t>
            </a:r>
            <a:r>
              <a:rPr lang="de-DE" altLang="en-US" dirty="0" smtClean="0"/>
              <a:t> semanti</a:t>
            </a:r>
            <a:r>
              <a:rPr lang="sr-Latn-RS" altLang="en-US" dirty="0" smtClean="0"/>
              <a:t>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Generi</a:t>
            </a:r>
            <a:r>
              <a:rPr lang="sr-Latn-RS" altLang="en-US" dirty="0" smtClean="0"/>
              <a:t>čki model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podataka</a:t>
            </a:r>
            <a:r>
              <a:rPr lang="de-DE" altLang="en-US" dirty="0" smtClean="0"/>
              <a:t>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496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59633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Programerski modeli procesiranja XML-a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435280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Ogromna korist od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sr-Latn-RS" dirty="0" smtClean="0">
                <a:solidFill>
                  <a:schemeClr val="tx1"/>
                </a:solidFill>
              </a:rPr>
              <a:t>-a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su standardni parseri i</a:t>
            </a:r>
            <a:r>
              <a:rPr lang="en-US" dirty="0" smtClean="0">
                <a:solidFill>
                  <a:schemeClr val="tx1"/>
                </a:solidFill>
              </a:rPr>
              <a:t> standard</a:t>
            </a:r>
            <a:r>
              <a:rPr lang="sr-Latn-RS" dirty="0" smtClean="0">
                <a:solidFill>
                  <a:schemeClr val="tx1"/>
                </a:solidFill>
              </a:rPr>
              <a:t>ni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r>
              <a:rPr lang="sr-Latn-RS" dirty="0" smtClean="0">
                <a:solidFill>
                  <a:schemeClr val="tx1"/>
                </a:solidFill>
              </a:rPr>
              <a:t>-ji (nezavisni od jezika)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za njihovo procesiranje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DOM</a:t>
            </a:r>
            <a:r>
              <a:rPr lang="sr-Latn-RS" dirty="0"/>
              <a:t> </a:t>
            </a:r>
            <a:r>
              <a:rPr lang="sr-Latn-RS" dirty="0" smtClean="0"/>
              <a:t>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objektno</a:t>
            </a:r>
            <a:r>
              <a:rPr lang="en-US" dirty="0" smtClean="0">
                <a:solidFill>
                  <a:schemeClr val="tx1"/>
                </a:solidFill>
              </a:rPr>
              <a:t>-or</a:t>
            </a:r>
            <a:r>
              <a:rPr lang="sr-Latn-RS" dirty="0" smtClean="0">
                <a:solidFill>
                  <a:schemeClr val="tx1"/>
                </a:solidFill>
              </a:rPr>
              <a:t>jentisana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reprezentacija</a:t>
            </a:r>
            <a:r>
              <a:rPr lang="en-US" dirty="0" smtClean="0">
                <a:solidFill>
                  <a:schemeClr val="tx1"/>
                </a:solidFill>
              </a:rPr>
              <a:t> XML </a:t>
            </a:r>
            <a:r>
              <a:rPr lang="sr-Latn-RS" dirty="0" smtClean="0">
                <a:solidFill>
                  <a:schemeClr val="tx1"/>
                </a:solidFill>
              </a:rPr>
              <a:t>drveta parsiranja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DOM </a:t>
            </a:r>
            <a:r>
              <a:rPr lang="en-US" b="1" dirty="0" err="1" smtClean="0">
                <a:solidFill>
                  <a:schemeClr val="tx1"/>
                </a:solidFill>
              </a:rPr>
              <a:t>obje</a:t>
            </a:r>
            <a:r>
              <a:rPr lang="sr-Latn-RS" b="1" dirty="0" smtClean="0">
                <a:solidFill>
                  <a:schemeClr val="tx1"/>
                </a:solidFill>
              </a:rPr>
              <a:t>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sadrže 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metode kao što su </a:t>
            </a:r>
            <a:r>
              <a:rPr lang="en-US" dirty="0" err="1" smtClean="0">
                <a:solidFill>
                  <a:schemeClr val="tx1"/>
                </a:solidFill>
              </a:rPr>
              <a:t>getFirstChild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getNextSibling</a:t>
            </a:r>
            <a:r>
              <a:rPr lang="sr-Latn-RS" dirty="0" smtClean="0">
                <a:solidFill>
                  <a:schemeClr val="tx1"/>
                </a:solidFill>
              </a:rPr>
              <a:t>, koje predstavljaju uobičajen način prolaska kroz drvo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Takođe mogu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modif</a:t>
            </a:r>
            <a:r>
              <a:rPr lang="sr-Latn-R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ikuju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samo</a:t>
            </a:r>
            <a:r>
              <a:rPr lang="en-US" dirty="0" smtClean="0">
                <a:solidFill>
                  <a:schemeClr val="tx1"/>
                </a:solidFill>
              </a:rPr>
              <a:t> DOM </a:t>
            </a:r>
            <a:r>
              <a:rPr lang="sr-Latn-RS" dirty="0" smtClean="0">
                <a:solidFill>
                  <a:schemeClr val="tx1"/>
                </a:solidFill>
              </a:rPr>
              <a:t>drvo, tj. 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izmene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r>
              <a:rPr lang="sr-Latn-RS" dirty="0" smtClean="0">
                <a:solidFill>
                  <a:schemeClr val="tx1"/>
                </a:solidFill>
              </a:rPr>
              <a:t>, korišćenjem metoda </a:t>
            </a:r>
            <a:r>
              <a:rPr lang="en-US" dirty="0" err="1" smtClean="0">
                <a:solidFill>
                  <a:schemeClr val="tx1"/>
                </a:solidFill>
              </a:rPr>
              <a:t>insertAfter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sr-Latn-RS" dirty="0" smtClean="0">
                <a:solidFill>
                  <a:schemeClr val="tx1"/>
                </a:solidFill>
              </a:rPr>
              <a:t>itd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SAX</a:t>
            </a:r>
            <a:r>
              <a:rPr lang="sr-Latn-RS" dirty="0" smtClean="0">
                <a:solidFill>
                  <a:schemeClr val="tx1"/>
                </a:solidFill>
              </a:rPr>
              <a:t> se koristi u situacijama kada nisu potrebni svi podaci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b="1" dirty="0" smtClean="0">
                <a:solidFill>
                  <a:schemeClr val="tx1"/>
                </a:solidFill>
              </a:rPr>
              <a:t>Interfejs za p</a:t>
            </a:r>
            <a:r>
              <a:rPr lang="en-US" b="1" dirty="0" err="1" smtClean="0">
                <a:solidFill>
                  <a:schemeClr val="tx1"/>
                </a:solidFill>
              </a:rPr>
              <a:t>arser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je ključan u ovom pristupu: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On poziva funkciju svaki put kada parsira instrukciju procesiranja, element itd.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Razvijeni kod može odrediti šta treba raditi u datom slučaju, npr. modifikovati strukturu podataka ili ukloniti dete delove podataka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XML</a:t>
            </a:r>
            <a:r>
              <a:rPr lang="sr-Latn-RS" dirty="0" smtClean="0"/>
              <a:t> upiti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i="1" dirty="0" smtClean="0">
                <a:solidFill>
                  <a:srgbClr val="C00000"/>
                </a:solidFill>
              </a:rPr>
              <a:t>Upitni jezik </a:t>
            </a:r>
            <a:r>
              <a:rPr lang="sr-Latn-RS" altLang="en-US" dirty="0" smtClean="0">
                <a:solidFill>
                  <a:schemeClr val="tx1"/>
                </a:solidFill>
              </a:rPr>
              <a:t>predstavlja alternativni pristup procesiranju XML podataka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sz="2000" dirty="0" smtClean="0"/>
              <a:t>Definiše se neka vrsta </a:t>
            </a:r>
            <a:r>
              <a:rPr lang="sr-Latn-RS" altLang="en-US" sz="2000" i="1" dirty="0" smtClean="0">
                <a:solidFill>
                  <a:srgbClr val="990000"/>
                </a:solidFill>
              </a:rPr>
              <a:t>šablona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koji opisuje prolaske (tj. putanje) od korenog čvora usmerenog grafa koji predstavlja XML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Poten</a:t>
            </a:r>
            <a:r>
              <a:rPr lang="sr-Latn-RS" altLang="en-US" sz="2000" dirty="0" smtClean="0"/>
              <a:t>cijalna korist ovakvog pristupa ogleda se u eksploataciji par</a:t>
            </a:r>
            <a:r>
              <a:rPr lang="en-US" altLang="en-US" sz="2000" dirty="0" smtClean="0"/>
              <a:t>a</a:t>
            </a:r>
            <a:r>
              <a:rPr lang="sr-Latn-RS" altLang="en-US" sz="2000" dirty="0" smtClean="0"/>
              <a:t>l</a:t>
            </a:r>
            <a:r>
              <a:rPr lang="en-US" altLang="en-US" sz="2000" dirty="0" smtClean="0"/>
              <a:t>e</a:t>
            </a:r>
            <a:r>
              <a:rPr lang="sr-Latn-RS" altLang="en-US" sz="2000" dirty="0" err="1" smtClean="0"/>
              <a:t>lizma</a:t>
            </a:r>
            <a:r>
              <a:rPr lang="sr-Latn-RS" altLang="en-US" sz="2000" dirty="0" smtClean="0"/>
              <a:t>, pogleda, mapranja shema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itd.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Kod jezika</a:t>
            </a:r>
            <a:r>
              <a:rPr lang="en-US" altLang="en-US" sz="2000" dirty="0" smtClean="0"/>
              <a:t> XML, </a:t>
            </a:r>
            <a:r>
              <a:rPr lang="sr-Latn-RS" altLang="en-US" sz="2000" dirty="0" smtClean="0"/>
              <a:t>osnova za ovakve šablone se naziva</a:t>
            </a:r>
            <a:r>
              <a:rPr lang="en-US" altLang="en-US" sz="2000" dirty="0" smtClean="0"/>
              <a:t> XPath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XPath </a:t>
            </a:r>
            <a:r>
              <a:rPr lang="sr-Latn-RS" altLang="en-US" sz="1800" dirty="0" smtClean="0"/>
              <a:t>takođe može deklarisati neka </a:t>
            </a:r>
            <a:r>
              <a:rPr lang="sr-Latn-RS" altLang="en-US" sz="1800" dirty="0" err="1" smtClean="0"/>
              <a:t>ogr</a:t>
            </a:r>
            <a:r>
              <a:rPr lang="en-US" altLang="en-US" sz="1800" dirty="0" smtClean="0"/>
              <a:t>a</a:t>
            </a:r>
            <a:r>
              <a:rPr lang="sr-Latn-RS" altLang="en-US" sz="1800" dirty="0" smtClean="0"/>
              <a:t>n</a:t>
            </a:r>
            <a:r>
              <a:rPr lang="en-US" altLang="en-US" sz="1800" dirty="0" err="1" smtClean="0"/>
              <a:t>i</a:t>
            </a:r>
            <a:r>
              <a:rPr lang="sr-Latn-RS" altLang="en-US" sz="1800" dirty="0" err="1" smtClean="0"/>
              <a:t>čenja</a:t>
            </a:r>
            <a:r>
              <a:rPr lang="sr-Latn-RS" altLang="en-US" sz="1800" dirty="0" smtClean="0"/>
              <a:t> na vrednosti koje se traže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XPath </a:t>
            </a:r>
            <a:r>
              <a:rPr lang="sr-Latn-RS" altLang="en-US" sz="1800" dirty="0" smtClean="0"/>
              <a:t>kao rezultat upita vraća</a:t>
            </a:r>
            <a:r>
              <a:rPr lang="en-US" altLang="en-US" sz="1800" dirty="0" smtClean="0"/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skup</a:t>
            </a:r>
            <a:r>
              <a:rPr lang="en-US" altLang="en-US" sz="1800" i="1" dirty="0" smtClean="0">
                <a:solidFill>
                  <a:srgbClr val="990000"/>
                </a:solidFill>
              </a:rPr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čvorova</a:t>
            </a:r>
            <a:r>
              <a:rPr lang="en-US" altLang="en-US" sz="1800" dirty="0" smtClean="0"/>
              <a:t> </a:t>
            </a:r>
            <a:r>
              <a:rPr lang="sr-Latn-RS" altLang="en-US" sz="1800" dirty="0" smtClean="0"/>
              <a:t>koji predstavlja poklapanja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33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19" y="476672"/>
            <a:ext cx="7069993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XPath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U svom najprostijem obliku</a:t>
            </a:r>
            <a:r>
              <a:rPr lang="en-US" altLang="en-US" dirty="0" smtClean="0"/>
              <a:t>, X</a:t>
            </a:r>
            <a:r>
              <a:rPr lang="sr-Latn-RS" altLang="en-US" dirty="0" smtClean="0"/>
              <a:t>P</a:t>
            </a:r>
            <a:r>
              <a:rPr lang="en-US" altLang="en-US" dirty="0" err="1" smtClean="0"/>
              <a:t>ath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liči na opis putanje u sistemu datoteka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mypath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subpath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/*/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morepath</a:t>
            </a:r>
            <a:endParaRPr lang="en-US" altLang="en-US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</a:t>
            </a:r>
            <a:r>
              <a:rPr lang="en-US" altLang="en-US" dirty="0" smtClean="0"/>
              <a:t> XPath </a:t>
            </a:r>
            <a:r>
              <a:rPr lang="sr-Latn-RS" altLang="en-US" dirty="0" smtClean="0"/>
              <a:t>vraće </a:t>
            </a:r>
            <a:r>
              <a:rPr lang="sr-Latn-RS" altLang="en-US" i="1" dirty="0" smtClean="0">
                <a:solidFill>
                  <a:srgbClr val="C00000"/>
                </a:solidFill>
              </a:rPr>
              <a:t>skup čvorova</a:t>
            </a:r>
            <a:r>
              <a:rPr lang="sr-Latn-RS" altLang="en-US" dirty="0" smtClean="0"/>
              <a:t> koji predstavljaju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čvorove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i njihova poddrveta</a:t>
            </a:r>
            <a:r>
              <a:rPr lang="en-US" altLang="en-US" dirty="0" smtClean="0"/>
              <a:t>) </a:t>
            </a:r>
            <a:r>
              <a:rPr lang="sr-Latn-RS" altLang="en-US" dirty="0" smtClean="0"/>
              <a:t>koji se nalaze na kraju zadate putanje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XPaths </a:t>
            </a:r>
            <a:r>
              <a:rPr lang="sr-Latn-RS" altLang="en-US" dirty="0" smtClean="0"/>
              <a:t>na samom kraju putanje može sadržavati </a:t>
            </a:r>
            <a:r>
              <a:rPr lang="sr-Latn-RS" altLang="en-US" i="1" dirty="0" smtClean="0"/>
              <a:t>testove za čvorove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 tako kreirati filter po tipu čvora metodama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text()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processing-instruction()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comment()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element()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attribute()</a:t>
            </a:r>
            <a:endParaRPr lang="en-US" alt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 </a:t>
            </a:r>
            <a:r>
              <a:rPr lang="sr-Latn-RS" altLang="en-US" dirty="0" smtClean="0"/>
              <a:t>vodi računa o uređenju, može se postaviti upit tako da se vodi računa o uređenju i dobiti odgovor koji poštuje dato uređenje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2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Može se reći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najzna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ajnija </a:t>
            </a:r>
            <a:r>
              <a:rPr lang="sr-Latn-RS" altLang="en-US" dirty="0"/>
              <a:t>primena jezika SGML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la kroz jezik HTML, čije </a:t>
            </a:r>
            <a:r>
              <a:rPr lang="sr-Latn-RS" altLang="en-US" dirty="0"/>
              <a:t>su prve verzije definisane upravo u okviru </a:t>
            </a:r>
            <a:r>
              <a:rPr lang="sr-Latn-RS" altLang="en-US" dirty="0" smtClean="0"/>
              <a:t>jezika SGML 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hipertekstualnih dokumenata i </a:t>
            </a:r>
            <a:r>
              <a:rPr lang="sr-Latn-RS" altLang="en-US" dirty="0" smtClean="0"/>
              <a:t>postao je </a:t>
            </a:r>
            <a:r>
              <a:rPr lang="sr-Latn-RS" altLang="en-US" dirty="0"/>
              <a:t>standardni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dokumenata na </a:t>
            </a:r>
            <a:r>
              <a:rPr lang="sr-Latn-RS" altLang="en-US" dirty="0" smtClean="0"/>
              <a:t>vebu</a:t>
            </a:r>
          </a:p>
          <a:p>
            <a:pPr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jezik </a:t>
            </a:r>
            <a:r>
              <a:rPr lang="sr-Latn-RS" altLang="en-US" dirty="0" smtClean="0"/>
              <a:t>za obeležavanje </a:t>
            </a:r>
            <a:r>
              <a:rPr lang="sr-Latn-RS" altLang="en-US" dirty="0"/>
              <a:t>koji je definisan u SGML-u naziva se i SGML </a:t>
            </a:r>
            <a:r>
              <a:rPr lang="sr-Latn-RS" altLang="en-US" dirty="0" smtClean="0"/>
              <a:t>aplikacija, pa se i 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smatra </a:t>
            </a:r>
            <a:r>
              <a:rPr lang="sr-Latn-RS" altLang="en-US" dirty="0"/>
              <a:t>SGML </a:t>
            </a:r>
            <a:r>
              <a:rPr lang="sr-Latn-RS" altLang="en-US" dirty="0" smtClean="0"/>
              <a:t>aplikacijom</a:t>
            </a:r>
          </a:p>
          <a:p>
            <a:pPr eaLnBrk="1" hangingPunct="1"/>
            <a:r>
              <a:rPr lang="en-US" altLang="en-US" dirty="0"/>
              <a:t>SGML se </a:t>
            </a:r>
            <a:r>
              <a:rPr lang="en-US" altLang="en-US" dirty="0" err="1"/>
              <a:t>koristi</a:t>
            </a:r>
            <a:r>
              <a:rPr lang="en-US" altLang="en-US" dirty="0"/>
              <a:t> da bi se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ila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odredenog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7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Ilustracije korišćenja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Primer: Zbirka </a:t>
            </a:r>
            <a:r>
              <a:rPr lang="sr-Latn-RS" altLang="en-US" dirty="0"/>
              <a:t>pesama </a:t>
            </a:r>
            <a:r>
              <a:rPr lang="sr-Latn-RS" altLang="en-US" dirty="0" smtClean="0"/>
              <a:t>sadri </a:t>
            </a:r>
            <a:r>
              <a:rPr lang="sr-Latn-RS" altLang="en-US" dirty="0"/>
              <a:t>nekoliko pesama,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svaka </a:t>
            </a:r>
            <a:r>
              <a:rPr lang="sr-Latn-RS" altLang="en-US" dirty="0" smtClean="0"/>
              <a:t>pesma sastoji </a:t>
            </a:r>
            <a:r>
              <a:rPr lang="sr-Latn-RS" altLang="en-US" dirty="0"/>
              <a:t>od nekoliko strofa, a svaka strofa od nekoliko </a:t>
            </a:r>
            <a:r>
              <a:rPr lang="sr-Latn-RS" altLang="en-US" dirty="0" smtClean="0"/>
              <a:t>stihova </a:t>
            </a:r>
          </a:p>
          <a:p>
            <a:pPr lvl="1" eaLnBrk="1" hangingPunct="1"/>
            <a:r>
              <a:rPr lang="sr-Latn-RS" altLang="en-US" dirty="0" smtClean="0"/>
              <a:t>SGML uvodi oznake </a:t>
            </a:r>
            <a:r>
              <a:rPr lang="sr-Latn-RS" altLang="en-US" dirty="0"/>
              <a:t>kojima se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avaju </a:t>
            </a:r>
            <a:r>
              <a:rPr lang="sr-Latn-RS" altLang="en-US" dirty="0"/>
              <a:t>elementi </a:t>
            </a:r>
            <a:r>
              <a:rPr lang="sr-Latn-RS" altLang="en-US" dirty="0" smtClean="0"/>
              <a:t>dokumenta</a:t>
            </a:r>
            <a:endParaRPr lang="en-US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192688" cy="365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Ilustracije korišćenja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</a:t>
            </a:r>
            <a:r>
              <a:rPr lang="sr-Latn-RS" altLang="en-US" dirty="0"/>
              <a:t>: </a:t>
            </a:r>
            <a:r>
              <a:rPr lang="sr-Latn-RS" altLang="en-US" dirty="0" smtClean="0"/>
              <a:t>Jedan jednostavni </a:t>
            </a:r>
            <a:r>
              <a:rPr lang="sr-Latn-RS" altLang="en-US" dirty="0"/>
              <a:t>HTML </a:t>
            </a:r>
            <a:r>
              <a:rPr lang="sr-Latn-RS" altLang="en-US" dirty="0" smtClean="0"/>
              <a:t>dokument</a:t>
            </a:r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pl-PL" altLang="en-US" dirty="0"/>
              <a:t>U oba </a:t>
            </a:r>
            <a:r>
              <a:rPr lang="pl-PL" altLang="en-US" dirty="0" smtClean="0"/>
              <a:t>prethodna primera</a:t>
            </a:r>
            <a:r>
              <a:rPr lang="pl-PL" altLang="en-US" dirty="0"/>
              <a:t>,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dokumenta je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oznakama koje odreduju </a:t>
            </a:r>
            <a:r>
              <a:rPr lang="pl-PL" altLang="en-US" dirty="0" smtClean="0"/>
              <a:t>njegovu strukturu</a:t>
            </a:r>
            <a:endParaRPr lang="sr-Latn-R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671693" cy="26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Dokumenti se sastoje od medusobno </a:t>
            </a:r>
            <a:r>
              <a:rPr lang="pl-PL" altLang="en-US" dirty="0" smtClean="0"/>
              <a:t>ugnje</a:t>
            </a:r>
            <a:r>
              <a:rPr lang="pl-PL" altLang="en-US" dirty="0"/>
              <a:t>ž</a:t>
            </a:r>
            <a:r>
              <a:rPr lang="pl-PL" altLang="en-US" dirty="0" smtClean="0"/>
              <a:t>denih </a:t>
            </a:r>
            <a:r>
              <a:rPr lang="pl-PL" altLang="en-US" dirty="0" smtClean="0">
                <a:solidFill>
                  <a:srgbClr val="002060"/>
                </a:solidFill>
              </a:rPr>
              <a:t>elemenata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Za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elemenata se koriste </a:t>
            </a:r>
            <a:r>
              <a:rPr lang="pl-PL" altLang="en-US" dirty="0">
                <a:solidFill>
                  <a:srgbClr val="002060"/>
                </a:solidFill>
              </a:rPr>
              <a:t>etikete</a:t>
            </a:r>
            <a:r>
              <a:rPr lang="pl-PL" altLang="en-US" dirty="0"/>
              <a:t> (tagovi) oblika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 smtClean="0"/>
              <a:t>i </a:t>
            </a:r>
            <a:r>
              <a:rPr lang="pl-PL" altLang="en-US" dirty="0" smtClean="0">
                <a:solidFill>
                  <a:srgbClr val="00B050"/>
                </a:solidFill>
              </a:rPr>
              <a:t>&lt;/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(na primer &lt;strofa&gt; i &lt;/strofa&gt; ili &lt;body&gt; i &lt;/body</a:t>
            </a:r>
            <a:r>
              <a:rPr lang="pl-PL" altLang="en-US" dirty="0" smtClean="0"/>
              <a:t>&gt;)</a:t>
            </a:r>
          </a:p>
          <a:p>
            <a:pPr lvl="1" eaLnBrk="1" hangingPunct="1"/>
            <a:r>
              <a:rPr lang="pl-PL" altLang="en-US" dirty="0" smtClean="0"/>
              <a:t>Elementi sadrže </a:t>
            </a:r>
            <a:r>
              <a:rPr lang="pl-PL" altLang="en-US" dirty="0"/>
              <a:t>tekst, druge </a:t>
            </a:r>
            <a:r>
              <a:rPr lang="pl-PL" altLang="en-US" dirty="0" smtClean="0"/>
              <a:t>elemente </a:t>
            </a:r>
            <a:r>
              <a:rPr lang="pl-PL" altLang="en-US" dirty="0"/>
              <a:t>ili kombinaciju i jednog i </a:t>
            </a:r>
            <a:r>
              <a:rPr lang="pl-PL" altLang="en-US" dirty="0" smtClean="0"/>
              <a:t>drugog</a:t>
            </a:r>
          </a:p>
          <a:p>
            <a:pPr eaLnBrk="1" hangingPunct="1"/>
            <a:r>
              <a:rPr lang="en-US" altLang="en-US" dirty="0" err="1" smtClean="0"/>
              <a:t>Elementi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dodatno</a:t>
            </a:r>
            <a:r>
              <a:rPr lang="en-US" altLang="en-US" dirty="0"/>
              <a:t> </a:t>
            </a:r>
            <a:r>
              <a:rPr lang="en-US" altLang="en-US" dirty="0" err="1"/>
              <a:t>okarakterisani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atributima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sr-Latn-RS" altLang="en-US" dirty="0" smtClean="0"/>
              <a:t>Atributi su </a:t>
            </a:r>
            <a:r>
              <a:rPr lang="en-US" altLang="en-US" dirty="0" err="1" smtClean="0"/>
              <a:t>oblika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00B050"/>
                </a:solidFill>
              </a:rPr>
              <a:t>ime-atributa</a:t>
            </a:r>
            <a:r>
              <a:rPr lang="en-US" altLang="en-US" dirty="0" smtClean="0">
                <a:solidFill>
                  <a:srgbClr val="00B050"/>
                </a:solidFill>
              </a:rPr>
              <a:t>=“</a:t>
            </a:r>
            <a:r>
              <a:rPr lang="en-US" altLang="en-US" dirty="0" err="1" smtClean="0">
                <a:solidFill>
                  <a:srgbClr val="00B050"/>
                </a:solidFill>
              </a:rPr>
              <a:t>vrednostatributa</a:t>
            </a:r>
            <a:r>
              <a:rPr lang="en-US" altLang="en-US" dirty="0" smtClean="0">
                <a:solidFill>
                  <a:srgbClr val="00B050"/>
                </a:solidFill>
              </a:rPr>
              <a:t>”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err="1"/>
              <a:t>na</a:t>
            </a:r>
            <a:r>
              <a:rPr lang="en-US" altLang="en-US" dirty="0"/>
              <a:t> primer </a:t>
            </a:r>
            <a:r>
              <a:rPr lang="en-US" altLang="en-US" dirty="0" err="1"/>
              <a:t>naslov</a:t>
            </a:r>
            <a:r>
              <a:rPr lang="en-US" altLang="en-US" dirty="0"/>
              <a:t>= 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aba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ita</a:t>
            </a:r>
            <a:r>
              <a:rPr lang="en-US" altLang="en-US" dirty="0" smtClean="0"/>
              <a:t> </a:t>
            </a:r>
            <a:r>
              <a:rPr lang="en-US" altLang="en-US" dirty="0" err="1"/>
              <a:t>novine</a:t>
            </a:r>
            <a:r>
              <a:rPr lang="en-US" altLang="en-US" dirty="0" smtClean="0"/>
              <a:t>")</a:t>
            </a: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nn-NO" altLang="en-US" dirty="0"/>
              <a:t>se pojaviti i </a:t>
            </a:r>
            <a:r>
              <a:rPr lang="sr-Latn-RS" altLang="en-US" dirty="0" smtClean="0"/>
              <a:t>znakovni </a:t>
            </a:r>
            <a:r>
              <a:rPr lang="nn-NO" altLang="en-US" dirty="0" smtClean="0"/>
              <a:t>entiteti </a:t>
            </a:r>
          </a:p>
          <a:p>
            <a:pPr lvl="1" eaLnBrk="1" hangingPunct="1"/>
            <a:r>
              <a:rPr lang="nn-NO" altLang="en-US" dirty="0" smtClean="0"/>
              <a:t>Oni su oblika </a:t>
            </a:r>
            <a:r>
              <a:rPr lang="nn-NO" altLang="en-US" dirty="0">
                <a:solidFill>
                  <a:srgbClr val="00B050"/>
                </a:solidFill>
              </a:rPr>
              <a:t>&amp;ime-entiteta;</a:t>
            </a:r>
            <a:r>
              <a:rPr lang="nn-NO" altLang="en-US" dirty="0"/>
              <a:t> (na primer &amp;copy;) </a:t>
            </a:r>
            <a:r>
              <a:rPr lang="nn-NO" altLang="en-US" dirty="0" smtClean="0"/>
              <a:t>koji ozna</a:t>
            </a:r>
            <a:r>
              <a:rPr lang="sr-Latn-RS" altLang="en-US" dirty="0" smtClean="0"/>
              <a:t>č</a:t>
            </a:r>
            <a:r>
              <a:rPr lang="nn-NO" altLang="en-US" dirty="0" smtClean="0"/>
              <a:t>avaju </a:t>
            </a:r>
            <a:r>
              <a:rPr lang="nn-NO" altLang="en-US" dirty="0"/>
              <a:t>odredene </a:t>
            </a:r>
            <a:r>
              <a:rPr lang="sr-Latn-RS" altLang="en-US" dirty="0" smtClean="0"/>
              <a:t>znakove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Sadr</a:t>
            </a:r>
            <a:r>
              <a:rPr lang="sr-Latn-RS" altLang="en-US" dirty="0" smtClean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i </a:t>
            </a:r>
            <a:r>
              <a:rPr lang="pl-PL" altLang="en-US" dirty="0" smtClean="0"/>
              <a:t>zna</a:t>
            </a:r>
            <a:r>
              <a:rPr lang="pl-PL" altLang="en-US" dirty="0"/>
              <a:t>č</a:t>
            </a:r>
            <a:r>
              <a:rPr lang="pl-PL" altLang="en-US" dirty="0" smtClean="0"/>
              <a:t>enje </a:t>
            </a:r>
            <a:r>
              <a:rPr lang="pl-PL" altLang="en-US" dirty="0"/>
              <a:t>elemenata nije propisano meta </a:t>
            </a:r>
            <a:r>
              <a:rPr lang="pl-PL" altLang="en-US" dirty="0" smtClean="0"/>
              <a:t>jezikom, 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svaki </a:t>
            </a:r>
            <a:r>
              <a:rPr lang="pl-PL" altLang="en-US" dirty="0" smtClean="0"/>
              <a:t>jezik </a:t>
            </a:r>
            <a:r>
              <a:rPr lang="pl-PL" altLang="en-US" dirty="0"/>
              <a:t>definisan u okviru SGML-a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sopstveni skup etiketa koje </a:t>
            </a:r>
            <a:r>
              <a:rPr lang="pl-PL" altLang="en-US" dirty="0" smtClean="0"/>
              <a:t>koristi za 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i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njihovo </a:t>
            </a:r>
            <a:r>
              <a:rPr lang="pl-PL" altLang="en-US" dirty="0" smtClean="0"/>
              <a:t>značenje </a:t>
            </a:r>
            <a:r>
              <a:rPr lang="pl-PL" altLang="en-US" dirty="0"/>
              <a:t>i </a:t>
            </a:r>
            <a:r>
              <a:rPr lang="pl-PL" altLang="en-US" dirty="0" smtClean="0"/>
              <a:t>moguće međusobne odnose</a:t>
            </a:r>
            <a:endParaRPr lang="pl-PL" altLang="en-US" dirty="0"/>
          </a:p>
          <a:p>
            <a:pPr eaLnBrk="1" hangingPunct="1"/>
            <a:r>
              <a:rPr lang="pl-PL" altLang="en-US" dirty="0"/>
              <a:t>Svakom dokumentu, </a:t>
            </a:r>
            <a:r>
              <a:rPr lang="pl-PL" altLang="en-US" dirty="0" smtClean="0"/>
              <a:t>pridru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je njegov </a:t>
            </a:r>
            <a:r>
              <a:rPr lang="pl-PL" altLang="en-US" dirty="0" smtClean="0"/>
              <a:t>tip </a:t>
            </a:r>
          </a:p>
          <a:p>
            <a:pPr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</a:t>
            </a:r>
            <a:r>
              <a:rPr lang="pl-PL" altLang="en-US" dirty="0" smtClean="0"/>
              <a:t>određuje sintaksu dokumenta </a:t>
            </a:r>
            <a:r>
              <a:rPr lang="pl-PL" altLang="en-US" dirty="0"/>
              <a:t>tj. </a:t>
            </a:r>
            <a:r>
              <a:rPr lang="pl-PL" altLang="en-US" dirty="0" smtClean="0"/>
              <a:t>određuje </a:t>
            </a:r>
            <a:r>
              <a:rPr lang="pl-PL" altLang="en-US" dirty="0"/>
              <a:t>koji elementi, atributi i entiteti se mogu javiti u </a:t>
            </a:r>
            <a:r>
              <a:rPr lang="pl-PL" altLang="en-US" dirty="0" smtClean="0"/>
              <a:t>okviru dokumenta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</a:p>
          <a:p>
            <a:pPr eaLnBrk="1" hangingPunct="1"/>
            <a:r>
              <a:rPr lang="pl-PL" altLang="en-US" dirty="0" smtClean="0"/>
              <a:t>Posebni </a:t>
            </a:r>
            <a:r>
              <a:rPr lang="pl-PL" altLang="en-US" dirty="0"/>
              <a:t>programi </a:t>
            </a:r>
            <a:r>
              <a:rPr lang="pl-PL" altLang="en-US" dirty="0" smtClean="0"/>
              <a:t>koji se nazivaju SGML parseri </a:t>
            </a:r>
            <a:r>
              <a:rPr lang="pl-PL" altLang="en-US" dirty="0"/>
              <a:t>ili SGML </a:t>
            </a:r>
            <a:r>
              <a:rPr lang="pl-PL" altLang="en-US" dirty="0" smtClean="0"/>
              <a:t>validatori </a:t>
            </a:r>
            <a:r>
              <a:rPr lang="pl-PL" altLang="en-US" dirty="0"/>
              <a:t>mogu da ispitaju da li je </a:t>
            </a:r>
            <a:r>
              <a:rPr lang="pl-PL" altLang="en-US" dirty="0" smtClean="0"/>
              <a:t>dokument u </a:t>
            </a:r>
            <a:r>
              <a:rPr lang="pl-PL" altLang="en-US" dirty="0"/>
              <a:t>skladu sa svojim tipom tj. da li zadovoljava sva sintaksna pravila </a:t>
            </a:r>
            <a:r>
              <a:rPr lang="pl-PL" altLang="en-US" dirty="0" smtClean="0"/>
              <a:t>propisana odgovarajućim tipom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Pripadnost </a:t>
            </a:r>
            <a:r>
              <a:rPr lang="pl-PL" altLang="en-US" dirty="0"/>
              <a:t>odredenom tipu dokumenta, </a:t>
            </a:r>
            <a:r>
              <a:rPr lang="pl-PL" altLang="en-US" dirty="0" smtClean="0"/>
              <a:t>izražava </a:t>
            </a:r>
            <a:r>
              <a:rPr lang="pl-PL" altLang="en-US" dirty="0"/>
              <a:t>se </a:t>
            </a:r>
            <a:r>
              <a:rPr lang="pl-PL" altLang="en-US" dirty="0" smtClean="0"/>
              <a:t>deklaracijom &lt;!</a:t>
            </a:r>
            <a:r>
              <a:rPr lang="pl-PL" altLang="en-US" dirty="0"/>
              <a:t>DOCTYPE&gt; koja se navodi na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etku </a:t>
            </a:r>
            <a:r>
              <a:rPr lang="pl-PL" altLang="en-US" dirty="0"/>
              <a:t>samog </a:t>
            </a:r>
            <a:r>
              <a:rPr lang="pl-PL" altLang="en-US" dirty="0" smtClean="0"/>
              <a:t>dokumenta </a:t>
            </a:r>
          </a:p>
          <a:p>
            <a:pPr lvl="1" eaLnBrk="1" hangingPunct="1"/>
            <a:r>
              <a:rPr lang="pl-PL" altLang="en-US" dirty="0" smtClean="0"/>
              <a:t>U okviru ove deklaracije se nalaze informacije </a:t>
            </a:r>
            <a:r>
              <a:rPr lang="pl-PL" altLang="en-US" dirty="0"/>
              <a:t>o imenu tipa dokumenta, organizaciji </a:t>
            </a:r>
            <a:r>
              <a:rPr lang="pl-PL" altLang="en-US" dirty="0" smtClean="0"/>
              <a:t>koja ga </a:t>
            </a:r>
            <a:r>
              <a:rPr lang="pl-PL" altLang="en-US" dirty="0"/>
              <a:t>je kreirala i </a:t>
            </a:r>
            <a:r>
              <a:rPr lang="pl-PL" altLang="en-US" dirty="0" smtClean="0"/>
              <a:t>sl.</a:t>
            </a:r>
          </a:p>
          <a:p>
            <a:pPr lvl="1" eaLnBrk="1" hangingPunct="1"/>
            <a:r>
              <a:rPr lang="pl-PL" altLang="en-US" dirty="0" smtClean="0"/>
              <a:t>Obično se u okviru ove deklaracije nalazi uputnica </a:t>
            </a:r>
            <a:r>
              <a:rPr lang="pl-PL" altLang="en-US" dirty="0"/>
              <a:t>na definiciju tipa </a:t>
            </a:r>
            <a:r>
              <a:rPr lang="pl-PL" altLang="en-US" dirty="0" smtClean="0"/>
              <a:t>dokumenta (Document </a:t>
            </a:r>
            <a:r>
              <a:rPr lang="pl-PL" altLang="en-US" dirty="0"/>
              <a:t>type definition </a:t>
            </a:r>
            <a:r>
              <a:rPr lang="pl-PL" altLang="en-US" dirty="0" smtClean="0"/>
              <a:t>- </a:t>
            </a:r>
            <a:r>
              <a:rPr lang="pl-PL" altLang="en-US" dirty="0"/>
              <a:t>DTD</a:t>
            </a:r>
            <a:r>
              <a:rPr lang="pl-PL" altLang="en-US" dirty="0" smtClean="0"/>
              <a:t>)</a:t>
            </a:r>
          </a:p>
          <a:p>
            <a:pPr lvl="1" eaLnBrk="1" hangingPunct="1"/>
            <a:r>
              <a:rPr lang="en-US" altLang="en-US" dirty="0"/>
              <a:t>Ove </a:t>
            </a:r>
            <a:r>
              <a:rPr lang="en-US" altLang="en-US" dirty="0" err="1"/>
              <a:t>datoteke</a:t>
            </a:r>
            <a:r>
              <a:rPr lang="en-US" altLang="en-US" dirty="0"/>
              <a:t> </a:t>
            </a:r>
            <a:r>
              <a:rPr lang="en-US" altLang="en-US" dirty="0" err="1"/>
              <a:t>defini</a:t>
            </a:r>
            <a:r>
              <a:rPr lang="sr-Latn-RS" altLang="en-US" dirty="0"/>
              <a:t>š</a:t>
            </a:r>
            <a:r>
              <a:rPr lang="en-US" altLang="en-US" dirty="0"/>
              <a:t>u </a:t>
            </a:r>
            <a:r>
              <a:rPr lang="en-US" altLang="en-US" dirty="0" err="1"/>
              <a:t>elemente</a:t>
            </a:r>
            <a:r>
              <a:rPr lang="en-US" altLang="en-US" dirty="0"/>
              <a:t> od</a:t>
            </a:r>
            <a:r>
              <a:rPr lang="sr-Latn-RS" altLang="en-US" dirty="0"/>
              <a:t> </a:t>
            </a:r>
            <a:r>
              <a:rPr lang="en-US" altLang="en-US" dirty="0" err="1"/>
              <a:t>kojih</a:t>
            </a:r>
            <a:r>
              <a:rPr lang="en-US" altLang="en-US" dirty="0"/>
              <a:t> se grade </a:t>
            </a:r>
            <a:r>
              <a:rPr lang="en-US" altLang="en-US" dirty="0" err="1"/>
              <a:t>konkretni</a:t>
            </a:r>
            <a:r>
              <a:rPr lang="en-US" altLang="en-US" dirty="0"/>
              <a:t> </a:t>
            </a:r>
            <a:r>
              <a:rPr lang="en-US" altLang="en-US" dirty="0" err="1"/>
              <a:t>dokumenti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U </a:t>
            </a:r>
            <a:r>
              <a:rPr lang="en-US" altLang="en-US" dirty="0" err="1"/>
              <a:t>prvom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tip </a:t>
            </a:r>
            <a:r>
              <a:rPr lang="en-US" altLang="en-US" dirty="0" err="1"/>
              <a:t>dokumenta</a:t>
            </a:r>
            <a:r>
              <a:rPr lang="en-US" altLang="en-US" dirty="0"/>
              <a:t> je </a:t>
            </a:r>
            <a:r>
              <a:rPr lang="en-US" altLang="en-US" dirty="0" err="1"/>
              <a:t>definisan</a:t>
            </a:r>
            <a:r>
              <a:rPr lang="en-US" altLang="en-US" dirty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zbirka-pesama.dtd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en-US" altLang="en-US" dirty="0" err="1"/>
              <a:t>drugom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</a:t>
            </a:r>
            <a:r>
              <a:rPr lang="en-US" altLang="en-US" dirty="0" smtClean="0"/>
              <a:t>tip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dokumenta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www.w3.org/TR/html4/strict.dtd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pl-PL" altLang="en-US" dirty="0"/>
              <a:t>Oznaka PUBLIC u drugom primeru ukazuje </a:t>
            </a:r>
            <a:r>
              <a:rPr lang="pl-PL" altLang="en-US" dirty="0" smtClean="0"/>
              <a:t>na to </a:t>
            </a:r>
            <a:r>
              <a:rPr lang="pl-PL" altLang="en-US" dirty="0"/>
              <a:t>da je tip dokumenta javan i </a:t>
            </a:r>
            <a:r>
              <a:rPr lang="pl-PL" altLang="en-US" dirty="0" smtClean="0"/>
              <a:t>dostupan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0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Primer:</a:t>
            </a:r>
          </a:p>
          <a:p>
            <a:pPr lvl="1"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zbirke pesama </a:t>
            </a:r>
            <a:r>
              <a:rPr lang="pl-PL" altLang="en-US" dirty="0" smtClean="0"/>
              <a:t>uvodi elemente </a:t>
            </a:r>
            <a:r>
              <a:rPr lang="pl-PL" altLang="en-US" dirty="0">
                <a:solidFill>
                  <a:srgbClr val="00B050"/>
                </a:solidFill>
              </a:rPr>
              <a:t>zbirka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pesma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strofa</a:t>
            </a:r>
            <a:r>
              <a:rPr lang="pl-PL" altLang="en-US" dirty="0"/>
              <a:t> i </a:t>
            </a:r>
            <a:r>
              <a:rPr lang="pl-PL" altLang="en-US" dirty="0">
                <a:solidFill>
                  <a:srgbClr val="00B050"/>
                </a:solidFill>
              </a:rPr>
              <a:t>stih</a:t>
            </a:r>
            <a:r>
              <a:rPr lang="pl-PL" altLang="en-US" dirty="0"/>
              <a:t> i zahteva da se zbirka sastoji od </a:t>
            </a:r>
            <a:r>
              <a:rPr lang="pl-PL" altLang="en-US" dirty="0" smtClean="0"/>
              <a:t>nekoliko pesama</a:t>
            </a:r>
            <a:r>
              <a:rPr lang="pl-PL" altLang="en-US" dirty="0"/>
              <a:t>, da se svaka pesma sastoji od nekoliko strofa, a da se svaka </a:t>
            </a:r>
            <a:r>
              <a:rPr lang="pl-PL" altLang="en-US" dirty="0" smtClean="0"/>
              <a:t>strofa sastoji </a:t>
            </a:r>
            <a:r>
              <a:rPr lang="pl-PL" altLang="en-US" dirty="0"/>
              <a:t>od nekoliko </a:t>
            </a:r>
            <a:r>
              <a:rPr lang="pl-PL" altLang="en-US" dirty="0" smtClean="0"/>
              <a:t>stihova</a:t>
            </a:r>
          </a:p>
          <a:p>
            <a:pPr lvl="1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ove definicije tipa dokumenta</a:t>
            </a:r>
            <a:r>
              <a:rPr lang="sr-Latn-RS" altLang="en-US" dirty="0" smtClean="0"/>
              <a:t>, specificirano </a:t>
            </a:r>
            <a:r>
              <a:rPr lang="sr-Latn-RS" altLang="en-US" dirty="0"/>
              <a:t>je da pesma ima atribut </a:t>
            </a:r>
            <a:r>
              <a:rPr lang="sr-Latn-RS" altLang="en-US" dirty="0">
                <a:solidFill>
                  <a:srgbClr val="00B050"/>
                </a:solidFill>
              </a:rPr>
              <a:t>autor</a:t>
            </a:r>
            <a:r>
              <a:rPr lang="sr-Latn-RS" altLang="en-US" dirty="0"/>
              <a:t> kao i š</a:t>
            </a:r>
            <a:r>
              <a:rPr lang="sr-Latn-RS" altLang="en-US" dirty="0" smtClean="0"/>
              <a:t>ta </a:t>
            </a:r>
            <a:r>
              <a:rPr lang="sr-Latn-RS" altLang="en-US" dirty="0"/>
              <a:t>sve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vrednost ovog atributa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lvl="1" eaLnBrk="1" hangingPunct="1"/>
            <a:endParaRPr lang="sr-Latn-RS" altLang="en-US" dirty="0"/>
          </a:p>
          <a:p>
            <a:pPr marL="457200" lvl="1" indent="0" eaLnBrk="1" hangingPunct="1">
              <a:buNone/>
            </a:pPr>
            <a:endParaRPr lang="sr-Latn-RS" altLang="en-US" dirty="0"/>
          </a:p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/>
              <a:t>SGML-a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sopstvenih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sr-Latn-R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/>
              <a:t>tipova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obele</a:t>
            </a:r>
            <a:r>
              <a:rPr lang="sr-Latn-RS" dirty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/>
              <a:t>dokumenata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njihovim</a:t>
            </a:r>
            <a:r>
              <a:rPr lang="sr-Latn-RS" dirty="0" smtClean="0"/>
              <a:t> ž</a:t>
            </a:r>
            <a:r>
              <a:rPr lang="en-US" dirty="0" err="1" smtClean="0"/>
              <a:t>eljenim</a:t>
            </a:r>
            <a:r>
              <a:rPr lang="en-US" dirty="0" smtClean="0"/>
              <a:t> </a:t>
            </a:r>
            <a:r>
              <a:rPr lang="en-US" dirty="0" err="1"/>
              <a:t>tipom</a:t>
            </a:r>
            <a:endParaRPr lang="en-US" dirty="0"/>
          </a:p>
          <a:p>
            <a:pPr eaLnBrk="1" hangingPunct="1"/>
            <a:endParaRPr lang="sr-Latn-RS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805104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Proces kreiranja novih tipova dokumenata podrazumeva </a:t>
            </a:r>
            <a:r>
              <a:rPr lang="pl-PL" altLang="en-US" dirty="0" smtClean="0"/>
              <a:t>izradu</a:t>
            </a:r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SGML deklaracije </a:t>
            </a:r>
            <a:r>
              <a:rPr lang="pl-PL" altLang="en-US" dirty="0"/>
              <a:t>- formalnog opisa leksike samih dokumenata koja </a:t>
            </a:r>
            <a:r>
              <a:rPr lang="pl-PL" altLang="en-US" dirty="0" smtClean="0"/>
              <a:t>prevashodno određuje </a:t>
            </a:r>
            <a:r>
              <a:rPr lang="pl-PL" altLang="en-US" dirty="0"/>
              <a:t>koji </a:t>
            </a:r>
            <a:r>
              <a:rPr lang="pl-PL" altLang="en-US" dirty="0" smtClean="0"/>
              <a:t>znaci </a:t>
            </a:r>
            <a:r>
              <a:rPr lang="pl-PL" altLang="en-US" dirty="0"/>
              <a:t>se koriste prilikom kreiranja </a:t>
            </a:r>
            <a:r>
              <a:rPr lang="pl-PL" altLang="en-US" dirty="0" smtClean="0"/>
              <a:t>dokumenata</a:t>
            </a:r>
            <a:endParaRPr lang="pl-PL" altLang="en-US" dirty="0"/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Definicije tipa dokumenta </a:t>
            </a:r>
            <a:r>
              <a:rPr lang="pl-PL" altLang="en-US" dirty="0"/>
              <a:t>- formalnog opisa sintakse samih </a:t>
            </a:r>
            <a:r>
              <a:rPr lang="pl-PL" altLang="en-US" dirty="0" smtClean="0"/>
              <a:t>dokumenata koja određuje </a:t>
            </a:r>
            <a:r>
              <a:rPr lang="pl-PL" altLang="en-US" dirty="0"/>
              <a:t>od kojih elemenata, etiketa, atributa i entiteta se </a:t>
            </a:r>
            <a:r>
              <a:rPr lang="pl-PL" altLang="en-US" dirty="0" smtClean="0"/>
              <a:t>dokument sastoji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  <a:endParaRPr lang="pl-PL" altLang="en-US" dirty="0"/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Semanti</a:t>
            </a:r>
            <a:r>
              <a:rPr lang="pl-PL" altLang="en-US" dirty="0">
                <a:solidFill>
                  <a:srgbClr val="002060"/>
                </a:solidFill>
              </a:rPr>
              <a:t>č</a:t>
            </a:r>
            <a:r>
              <a:rPr lang="pl-PL" altLang="en-US" dirty="0" smtClean="0">
                <a:solidFill>
                  <a:srgbClr val="002060"/>
                </a:solidFill>
              </a:rPr>
              <a:t>ke </a:t>
            </a:r>
            <a:r>
              <a:rPr lang="pl-PL" altLang="en-US" dirty="0">
                <a:solidFill>
                  <a:srgbClr val="002060"/>
                </a:solidFill>
              </a:rPr>
              <a:t>specifikacije </a:t>
            </a:r>
            <a:r>
              <a:rPr lang="pl-PL" altLang="en-US" dirty="0"/>
              <a:t>- neformalnog opisa semantike elemenata, etiketa </a:t>
            </a:r>
            <a:r>
              <a:rPr lang="pl-PL" altLang="en-US" dirty="0" smtClean="0"/>
              <a:t>i atributa </a:t>
            </a:r>
            <a:r>
              <a:rPr lang="pl-PL" altLang="en-US" dirty="0"/>
              <a:t>koji se koriste u okviru </a:t>
            </a:r>
            <a:r>
              <a:rPr lang="pl-PL" altLang="en-US" dirty="0" smtClean="0"/>
              <a:t>dokumenata</a:t>
            </a:r>
          </a:p>
          <a:p>
            <a:pPr lvl="2" eaLnBrk="1" hangingPunct="1"/>
            <a:r>
              <a:rPr lang="pl-PL" altLang="en-US" dirty="0" smtClean="0"/>
              <a:t>Ovakva </a:t>
            </a:r>
            <a:r>
              <a:rPr lang="pl-PL" altLang="en-US" dirty="0"/>
              <a:t>specifikacija </a:t>
            </a:r>
            <a:r>
              <a:rPr lang="pl-PL" altLang="en-US" dirty="0" smtClean="0"/>
              <a:t>može u </a:t>
            </a:r>
            <a:r>
              <a:rPr lang="pl-PL" altLang="en-US" dirty="0"/>
              <a:t>sebi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i neka dodatna </a:t>
            </a:r>
            <a:r>
              <a:rPr lang="pl-PL" altLang="en-US" dirty="0" smtClean="0"/>
              <a:t>ograni</a:t>
            </a:r>
            <a:r>
              <a:rPr lang="pl-PL" altLang="en-US" dirty="0"/>
              <a:t>č</a:t>
            </a:r>
            <a:r>
              <a:rPr lang="pl-PL" altLang="en-US" dirty="0" smtClean="0"/>
              <a:t>enja </a:t>
            </a:r>
            <a:r>
              <a:rPr lang="pl-PL" altLang="en-US" dirty="0"/>
              <a:t>koja se ne mogu izraziti </a:t>
            </a:r>
            <a:r>
              <a:rPr lang="pl-PL" altLang="en-US" dirty="0" smtClean="0"/>
              <a:t>u okviru </a:t>
            </a:r>
            <a:r>
              <a:rPr lang="pl-PL" altLang="en-US" dirty="0"/>
              <a:t>formalne definicije tipa dokumenta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obeležavanje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</a:t>
            </a:r>
            <a:r>
              <a:rPr lang="pl-PL" altLang="en-US" dirty="0" smtClean="0"/>
              <a:t>etikete</a:t>
            </a:r>
          </a:p>
          <a:p>
            <a:pPr lvl="1" eaLnBrk="1" hangingPunct="1"/>
            <a:r>
              <a:rPr lang="pl-PL" altLang="en-US" dirty="0" smtClean="0"/>
              <a:t>Osnovna </a:t>
            </a:r>
            <a:r>
              <a:rPr lang="pl-PL" altLang="en-US" dirty="0"/>
              <a:t>gradivna jedinica SGML dokumenata su </a:t>
            </a:r>
            <a:r>
              <a:rPr lang="pl-PL" altLang="en-US" dirty="0" smtClean="0">
                <a:solidFill>
                  <a:srgbClr val="002060"/>
                </a:solidFill>
              </a:rPr>
              <a:t>elementi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Elementi su </a:t>
            </a:r>
            <a:r>
              <a:rPr lang="pl-PL" altLang="en-US" dirty="0" smtClean="0"/>
              <a:t>obi</a:t>
            </a:r>
            <a:r>
              <a:rPr lang="pl-PL" altLang="en-US" dirty="0"/>
              <a:t>č</a:t>
            </a:r>
            <a:r>
              <a:rPr lang="pl-PL" altLang="en-US" dirty="0" smtClean="0"/>
              <a:t>no ozna</a:t>
            </a:r>
            <a:r>
              <a:rPr lang="pl-PL" altLang="en-US" dirty="0"/>
              <a:t>č</a:t>
            </a:r>
            <a:r>
              <a:rPr lang="pl-PL" altLang="en-US" dirty="0" smtClean="0"/>
              <a:t>eni </a:t>
            </a:r>
            <a:r>
              <a:rPr lang="pl-PL" altLang="en-US" dirty="0">
                <a:solidFill>
                  <a:srgbClr val="002060"/>
                </a:solidFill>
              </a:rPr>
              <a:t>etiketama</a:t>
            </a:r>
            <a:r>
              <a:rPr lang="pl-PL" altLang="en-US" dirty="0"/>
              <a:t> </a:t>
            </a:r>
            <a:r>
              <a:rPr lang="pl-PL" altLang="en-US" dirty="0" smtClean="0"/>
              <a:t>(tag</a:t>
            </a:r>
            <a:r>
              <a:rPr lang="pl-PL" altLang="en-US" dirty="0"/>
              <a:t>). Razlikuju se </a:t>
            </a:r>
            <a:r>
              <a:rPr lang="pl-PL" altLang="en-US" dirty="0" smtClean="0"/>
              <a:t>otvarajuće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avaju po</a:t>
            </a:r>
            <a:r>
              <a:rPr lang="pl-PL" altLang="en-US" dirty="0"/>
              <a:t>č</a:t>
            </a:r>
            <a:r>
              <a:rPr lang="pl-PL" altLang="en-US" dirty="0" smtClean="0"/>
              <a:t>etak </a:t>
            </a:r>
            <a:r>
              <a:rPr lang="pl-PL" altLang="en-US" dirty="0"/>
              <a:t>elementa i koje </a:t>
            </a:r>
            <a:r>
              <a:rPr lang="pl-PL" altLang="en-US" dirty="0" smtClean="0"/>
              <a:t>su oblika </a:t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i </a:t>
            </a:r>
            <a:r>
              <a:rPr lang="pl-PL" altLang="en-US" dirty="0" smtClean="0"/>
              <a:t>zatvarajuće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označavaju kraj </a:t>
            </a:r>
            <a:r>
              <a:rPr lang="pl-PL" altLang="en-US" dirty="0"/>
              <a:t>elementa i koje su oblika </a:t>
            </a:r>
            <a:r>
              <a:rPr lang="pl-PL" altLang="en-US" dirty="0">
                <a:solidFill>
                  <a:srgbClr val="00B050"/>
                </a:solidFill>
              </a:rPr>
              <a:t>&lt;/ime-elementa</a:t>
            </a:r>
            <a:r>
              <a:rPr lang="pl-PL" altLang="en-US" dirty="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Treba istaći </a:t>
            </a:r>
            <a:r>
              <a:rPr lang="pl-PL" altLang="en-US" dirty="0"/>
              <a:t>da </a:t>
            </a:r>
            <a:r>
              <a:rPr lang="pl-PL" altLang="en-US" dirty="0" smtClean="0"/>
              <a:t>elementi nisu </a:t>
            </a:r>
            <a:r>
              <a:rPr lang="pl-PL" altLang="en-US" dirty="0"/>
              <a:t>isto š</a:t>
            </a:r>
            <a:r>
              <a:rPr lang="pl-PL" altLang="en-US" dirty="0" smtClean="0"/>
              <a:t>to </a:t>
            </a:r>
            <a:r>
              <a:rPr lang="pl-PL" altLang="en-US" dirty="0"/>
              <a:t>i </a:t>
            </a:r>
            <a:r>
              <a:rPr lang="pl-PL" altLang="en-US" dirty="0" smtClean="0"/>
              <a:t>etikete </a:t>
            </a:r>
          </a:p>
          <a:p>
            <a:pPr lvl="2" eaLnBrk="1" hangingPunct="1"/>
            <a:r>
              <a:rPr lang="pl-PL" altLang="en-US" dirty="0" smtClean="0"/>
              <a:t>Element sa</a:t>
            </a:r>
            <a:r>
              <a:rPr lang="pl-PL" altLang="en-US" dirty="0"/>
              <a:t>č</a:t>
            </a:r>
            <a:r>
              <a:rPr lang="pl-PL" altLang="en-US" dirty="0" smtClean="0"/>
              <a:t>injava po</a:t>
            </a:r>
            <a:r>
              <a:rPr lang="pl-PL" altLang="en-US" dirty="0"/>
              <a:t>č</a:t>
            </a:r>
            <a:r>
              <a:rPr lang="pl-PL" altLang="en-US" dirty="0" smtClean="0"/>
              <a:t>etna </a:t>
            </a:r>
            <a:r>
              <a:rPr lang="pl-PL" altLang="en-US" dirty="0"/>
              <a:t>etiketa,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na </a:t>
            </a:r>
            <a:r>
              <a:rPr lang="pl-PL" altLang="en-US" dirty="0"/>
              <a:t>etiketa i </a:t>
            </a:r>
            <a:r>
              <a:rPr lang="pl-PL" altLang="en-US" dirty="0" smtClean="0"/>
              <a:t>sav sadržaj </a:t>
            </a:r>
            <a:r>
              <a:rPr lang="pl-PL" altLang="en-US" dirty="0"/>
              <a:t>(tekst i drugi elementi) koji se nalaze izmedu </a:t>
            </a:r>
            <a:r>
              <a:rPr lang="pl-PL" altLang="en-US" dirty="0" smtClean="0"/>
              <a:t>njih</a:t>
            </a:r>
          </a:p>
          <a:p>
            <a:pPr lvl="1" eaLnBrk="1" hangingPunct="1"/>
            <a:r>
              <a:rPr lang="pl-PL" altLang="en-US" dirty="0" smtClean="0"/>
              <a:t>Ime </a:t>
            </a:r>
            <a:r>
              <a:rPr lang="pl-PL" altLang="en-US" dirty="0"/>
              <a:t>elementa se </a:t>
            </a:r>
            <a:r>
              <a:rPr lang="pl-PL" altLang="en-US" dirty="0" smtClean="0"/>
              <a:t>navodi i po</a:t>
            </a:r>
            <a:r>
              <a:rPr lang="pl-PL" altLang="en-US" dirty="0"/>
              <a:t>č</a:t>
            </a:r>
            <a:r>
              <a:rPr lang="pl-PL" altLang="en-US" dirty="0" smtClean="0"/>
              <a:t>etnoj </a:t>
            </a:r>
            <a:r>
              <a:rPr lang="pl-PL" altLang="en-US" dirty="0"/>
              <a:t>etiketi i u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noj etiketi </a:t>
            </a:r>
          </a:p>
          <a:p>
            <a:pPr lvl="1" eaLnBrk="1" hangingPunct="1"/>
            <a:r>
              <a:rPr lang="pl-PL" altLang="en-US" dirty="0" smtClean="0"/>
              <a:t>Imena </a:t>
            </a:r>
            <a:r>
              <a:rPr lang="pl-PL" altLang="en-US" dirty="0"/>
              <a:t>elemenata dozvoljeno je </a:t>
            </a:r>
            <a:r>
              <a:rPr lang="pl-PL" altLang="en-US" dirty="0" smtClean="0"/>
              <a:t>pisati i </a:t>
            </a:r>
            <a:r>
              <a:rPr lang="pl-PL" altLang="en-US" dirty="0"/>
              <a:t>malim i velikim slovima i ne pravi se razlika izmedu velikih i malih </a:t>
            </a:r>
            <a:r>
              <a:rPr lang="pl-PL" altLang="en-US" dirty="0" smtClean="0"/>
              <a:t>slova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6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pl-PL" altLang="en-US" dirty="0" smtClean="0"/>
              <a:t>Primer: element </a:t>
            </a:r>
            <a:r>
              <a:rPr lang="pl-PL" altLang="en-US" dirty="0">
                <a:solidFill>
                  <a:srgbClr val="C00000"/>
                </a:solidFill>
              </a:rPr>
              <a:t>ul</a:t>
            </a:r>
            <a:r>
              <a:rPr lang="pl-PL" altLang="en-US" dirty="0"/>
              <a:t> jezika (tipa dokumenta) HTML, </a:t>
            </a:r>
            <a:r>
              <a:rPr lang="pl-PL" altLang="en-US" dirty="0" smtClean="0"/>
              <a:t>slu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da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i neku listu </a:t>
            </a:r>
            <a:r>
              <a:rPr lang="pl-PL" altLang="en-US" dirty="0"/>
              <a:t>nabrojanih stavki, i </a:t>
            </a:r>
            <a:r>
              <a:rPr lang="pl-PL" altLang="en-US" dirty="0" smtClean="0"/>
              <a:t>njegov sadr</a:t>
            </a:r>
            <a:r>
              <a:rPr lang="pl-PL" altLang="en-US" dirty="0"/>
              <a:t>ž</a:t>
            </a:r>
            <a:r>
              <a:rPr lang="pl-PL" altLang="en-US" dirty="0" smtClean="0"/>
              <a:t>aj čine </a:t>
            </a:r>
            <a:r>
              <a:rPr lang="pl-PL" altLang="en-US" dirty="0"/>
              <a:t>tri </a:t>
            </a:r>
            <a:r>
              <a:rPr lang="pl-PL" altLang="en-US" dirty="0" smtClean="0"/>
              <a:t>elementa </a:t>
            </a:r>
            <a:r>
              <a:rPr lang="pl-PL" altLang="en-US" dirty="0" smtClean="0">
                <a:solidFill>
                  <a:srgbClr val="C00000"/>
                </a:solidFill>
              </a:rPr>
              <a:t>li</a:t>
            </a:r>
            <a:r>
              <a:rPr lang="pl-PL" altLang="en-US" dirty="0"/>
              <a:t>, č</a:t>
            </a:r>
            <a:r>
              <a:rPr lang="pl-PL" altLang="en-US" dirty="0" smtClean="0"/>
              <a:t>iji </a:t>
            </a:r>
            <a:r>
              <a:rPr lang="pl-PL" altLang="en-US" dirty="0"/>
              <a:t>su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aji </a:t>
            </a:r>
            <a:r>
              <a:rPr lang="pl-PL" altLang="en-US" dirty="0"/>
              <a:t>niske Lista 1, Lista 2 i Lista </a:t>
            </a:r>
            <a:r>
              <a:rPr lang="pl-PL" altLang="en-US" dirty="0" smtClean="0"/>
              <a:t>3 </a:t>
            </a:r>
          </a:p>
          <a:p>
            <a:pPr lvl="3" eaLnBrk="1" hangingPunct="1"/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lvl="1" eaLnBrk="1" hangingPunct="1"/>
            <a:r>
              <a:rPr lang="sr-Latn-RS" altLang="en-US" dirty="0"/>
              <a:t>Kod nekih SGML elemenata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je izostaviti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</a:t>
            </a:r>
            <a:r>
              <a:rPr lang="sr-Latn-RS" altLang="en-US" dirty="0"/>
              <a:t>etikete, dok </a:t>
            </a:r>
            <a:r>
              <a:rPr lang="sr-Latn-RS" altLang="en-US" dirty="0" smtClean="0"/>
              <a:t>je kod </a:t>
            </a:r>
            <a:r>
              <a:rPr lang="sr-Latn-RS" altLang="en-US" dirty="0"/>
              <a:t>nekih č</a:t>
            </a:r>
            <a:r>
              <a:rPr lang="sr-Latn-RS" altLang="en-US" dirty="0" smtClean="0"/>
              <a:t>ak moguće </a:t>
            </a:r>
            <a:r>
              <a:rPr lang="sr-Latn-RS" altLang="en-US" dirty="0"/>
              <a:t>izostaviti 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etne etikete</a:t>
            </a:r>
          </a:p>
          <a:p>
            <a:pPr lvl="1" eaLnBrk="1" hangingPunct="1"/>
            <a:r>
              <a:rPr lang="sr-Latn-RS" altLang="en-US" dirty="0" smtClean="0"/>
              <a:t>Primer: u </a:t>
            </a:r>
            <a:r>
              <a:rPr lang="sr-Latn-RS" altLang="en-US" dirty="0"/>
              <a:t>jeziku HTML</a:t>
            </a:r>
            <a:r>
              <a:rPr lang="sr-Latn-RS" altLang="en-US" dirty="0" smtClean="0"/>
              <a:t>, elementi </a:t>
            </a:r>
            <a:r>
              <a:rPr lang="sr-Latn-RS" altLang="en-US" dirty="0">
                <a:solidFill>
                  <a:srgbClr val="C00000"/>
                </a:solidFill>
              </a:rPr>
              <a:t>p</a:t>
            </a:r>
            <a:r>
              <a:rPr lang="sr-Latn-RS" altLang="en-US" dirty="0"/>
              <a:t>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pasuse. Pasusi ne zahtevaju navodenje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etikete </a:t>
            </a:r>
            <a:r>
              <a:rPr lang="sr-Latn-RS" altLang="en-US" dirty="0" smtClean="0">
                <a:solidFill>
                  <a:srgbClr val="00B050"/>
                </a:solidFill>
              </a:rPr>
              <a:t>&lt;/</a:t>
            </a:r>
            <a:r>
              <a:rPr lang="sr-Latn-RS" altLang="en-US" dirty="0">
                <a:solidFill>
                  <a:srgbClr val="00B050"/>
                </a:solidFill>
              </a:rPr>
              <a:t>p&gt;</a:t>
            </a:r>
            <a:r>
              <a:rPr lang="sr-Latn-RS" altLang="en-US" dirty="0"/>
              <a:t>.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novog pasusa </a:t>
            </a:r>
            <a:r>
              <a:rPr lang="sr-Latn-RS" altLang="en-US" dirty="0">
                <a:solidFill>
                  <a:srgbClr val="00B050"/>
                </a:solidFill>
              </a:rPr>
              <a:t>&lt;p&gt;</a:t>
            </a:r>
            <a:r>
              <a:rPr lang="sr-Latn-RS" altLang="en-US" dirty="0"/>
              <a:t> implicitno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kraj prethodnog, </a:t>
            </a:r>
            <a:r>
              <a:rPr lang="sr-Latn-RS" altLang="en-US" dirty="0" smtClean="0"/>
              <a:t>slično kao </a:t>
            </a:r>
            <a:r>
              <a:rPr lang="sr-Latn-RS" altLang="en-US" dirty="0"/>
              <a:t>i oznaka kraja </a:t>
            </a:r>
            <a:r>
              <a:rPr lang="sr-Latn-RS" altLang="en-US" dirty="0" smtClean="0"/>
              <a:t>obuhvatajućeg </a:t>
            </a:r>
            <a:r>
              <a:rPr lang="sr-Latn-RS" altLang="en-US" dirty="0"/>
              <a:t>elementa </a:t>
            </a:r>
            <a:r>
              <a:rPr lang="sr-Latn-RS" altLang="en-US" dirty="0">
                <a:solidFill>
                  <a:srgbClr val="00B050"/>
                </a:solidFill>
              </a:rPr>
              <a:t>&lt;/body&gt;</a:t>
            </a:r>
            <a:endParaRPr lang="sr-Latn-RS" altLang="en-US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02652"/>
            <a:ext cx="751332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6021288"/>
            <a:ext cx="736854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/>
              <a:t>SGML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pl-PL" altLang="en-US" dirty="0" smtClean="0"/>
          </a:p>
          <a:p>
            <a:pPr lvl="1" eaLnBrk="1" hangingPunct="1"/>
            <a:r>
              <a:rPr lang="pl-PL" altLang="en-US" dirty="0" smtClean="0"/>
              <a:t>Primer</a:t>
            </a:r>
            <a:r>
              <a:rPr lang="pl-PL" altLang="en-US" dirty="0"/>
              <a:t>: HTML element koji </a:t>
            </a:r>
            <a:r>
              <a:rPr lang="pl-PL" altLang="en-US" dirty="0" smtClean="0"/>
              <a:t>označava </a:t>
            </a:r>
            <a:r>
              <a:rPr lang="pl-PL" altLang="en-US" dirty="0"/>
              <a:t>prelazak u novi red </a:t>
            </a:r>
            <a:r>
              <a:rPr lang="pl-PL" altLang="en-US" dirty="0" smtClean="0">
                <a:solidFill>
                  <a:srgbClr val="C00000"/>
                </a:solidFill>
              </a:rPr>
              <a:t>br</a:t>
            </a:r>
            <a:endParaRPr lang="pl-PL" altLang="en-US" dirty="0"/>
          </a:p>
          <a:p>
            <a:pPr lvl="1" eaLnBrk="1" hangingPunct="1"/>
            <a:r>
              <a:rPr lang="pl-PL" altLang="en-US" dirty="0" smtClean="0"/>
              <a:t>Kod </a:t>
            </a:r>
            <a:r>
              <a:rPr lang="pl-PL" altLang="en-US" dirty="0"/>
              <a:t>praznih elemenata </a:t>
            </a:r>
            <a:r>
              <a:rPr lang="pl-PL" altLang="en-US" dirty="0" smtClean="0"/>
              <a:t>najčešće </a:t>
            </a:r>
            <a:r>
              <a:rPr lang="pl-PL" altLang="en-US" dirty="0"/>
              <a:t>je </a:t>
            </a:r>
            <a:r>
              <a:rPr lang="pl-PL" altLang="en-US" dirty="0" smtClean="0"/>
              <a:t>zabranjeno navoditi zavr</a:t>
            </a:r>
            <a:r>
              <a:rPr lang="pl-PL" altLang="en-US" dirty="0"/>
              <a:t>š</a:t>
            </a:r>
            <a:r>
              <a:rPr lang="pl-PL" altLang="en-US" dirty="0" smtClean="0"/>
              <a:t>nu etiketu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89240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r>
              <a:rPr lang="pl-PL" altLang="en-US" dirty="0" smtClean="0"/>
              <a:t>Imena </a:t>
            </a:r>
            <a:r>
              <a:rPr lang="pl-PL" altLang="en-US" dirty="0"/>
              <a:t>atributa su nezavisna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slova, dok vrednosti nekada zavise, </a:t>
            </a:r>
            <a:r>
              <a:rPr lang="pl-PL" altLang="en-US" dirty="0" smtClean="0"/>
              <a:t>a nekada </a:t>
            </a:r>
            <a:r>
              <a:rPr lang="pl-PL" altLang="en-US" dirty="0"/>
              <a:t>ne zavise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</a:t>
            </a:r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17232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lvl="1" eaLnBrk="1" hangingPunct="1"/>
            <a:r>
              <a:rPr lang="pl-PL" altLang="en-US" dirty="0" smtClean="0"/>
              <a:t>SGML </a:t>
            </a:r>
            <a:r>
              <a:rPr lang="pl-PL" altLang="en-US" dirty="0"/>
              <a:t>daje </a:t>
            </a:r>
            <a:r>
              <a:rPr lang="pl-PL" altLang="en-US" dirty="0" smtClean="0"/>
              <a:t>mogućnost </a:t>
            </a:r>
            <a:r>
              <a:rPr lang="pl-PL" altLang="en-US" dirty="0"/>
              <a:t>imenovanja delova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aja </a:t>
            </a:r>
            <a:r>
              <a:rPr lang="pl-PL" altLang="en-US" dirty="0"/>
              <a:t>na </a:t>
            </a:r>
            <a:r>
              <a:rPr lang="pl-PL" altLang="en-US" dirty="0" smtClean="0"/>
              <a:t>portabilan način </a:t>
            </a:r>
          </a:p>
          <a:p>
            <a:pPr lvl="1" eaLnBrk="1" hangingPunct="1"/>
            <a:r>
              <a:rPr lang="pl-PL" altLang="en-US" dirty="0" smtClean="0"/>
              <a:t>Koncept </a:t>
            </a:r>
            <a:r>
              <a:rPr lang="pl-PL" altLang="en-US" dirty="0"/>
              <a:t>eniteta u SGML uvodi izvesnu vrstu makro </a:t>
            </a:r>
            <a:r>
              <a:rPr lang="pl-PL" altLang="en-US" dirty="0" smtClean="0"/>
              <a:t>zamena </a:t>
            </a:r>
          </a:p>
          <a:p>
            <a:pPr lvl="1" eaLnBrk="1" hangingPunct="1"/>
            <a:r>
              <a:rPr lang="pl-PL" altLang="en-US" dirty="0" smtClean="0"/>
              <a:t>Zamena entiteta </a:t>
            </a:r>
            <a:r>
              <a:rPr lang="pl-PL" altLang="en-US" dirty="0"/>
              <a:t>se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kada se dokumenti </a:t>
            </a:r>
            <a:r>
              <a:rPr lang="pl-PL" altLang="en-US" dirty="0" smtClean="0"/>
              <a:t>analiziraju odgovarajućim parserom </a:t>
            </a:r>
          </a:p>
          <a:p>
            <a:pPr lvl="1" eaLnBrk="1" hangingPunct="1"/>
            <a:r>
              <a:rPr lang="pl-PL" altLang="en-US" dirty="0" smtClean="0"/>
              <a:t>Primer: moguće </a:t>
            </a:r>
            <a:r>
              <a:rPr lang="pl-PL" altLang="en-US" dirty="0"/>
              <a:t>je deklarisati entitet pod imenom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uvit</a:t>
            </a:r>
            <a:r>
              <a:rPr lang="pl-PL" altLang="en-US" dirty="0"/>
              <a:t> koji se zamenjuje </a:t>
            </a:r>
            <a:r>
              <a:rPr lang="pl-PL" altLang="en-US" dirty="0" smtClean="0"/>
              <a:t>tekstom </a:t>
            </a:r>
            <a:r>
              <a:rPr lang="pl-PL" altLang="en-US" dirty="0" smtClean="0">
                <a:solidFill>
                  <a:schemeClr val="accent5">
                    <a:lumMod val="25000"/>
                  </a:schemeClr>
                </a:solidFill>
              </a:rPr>
              <a:t>Uvod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 Veb i Internet tehnologije</a:t>
            </a:r>
            <a:r>
              <a:rPr lang="pl-PL" altLang="en-US" dirty="0"/>
              <a:t>, i zatim se u okviru ovog dokumenta </a:t>
            </a:r>
            <a:r>
              <a:rPr lang="pl-PL" altLang="en-US" dirty="0" smtClean="0"/>
              <a:t>na ime </a:t>
            </a:r>
            <a:r>
              <a:rPr lang="pl-PL" altLang="en-US" dirty="0"/>
              <a:t>predmeta pozivati </a:t>
            </a:r>
            <a:r>
              <a:rPr lang="pl-PL" altLang="en-US" dirty="0" smtClean="0"/>
              <a:t>korišćenjem </a:t>
            </a:r>
            <a:r>
              <a:rPr lang="pl-PL" altLang="en-US" dirty="0"/>
              <a:t>reference na </a:t>
            </a:r>
            <a:r>
              <a:rPr lang="pl-PL" altLang="en-US" dirty="0" smtClean="0"/>
              <a:t>entitet</a:t>
            </a:r>
          </a:p>
          <a:p>
            <a:pPr lvl="1" eaLnBrk="1" hangingPunct="1"/>
            <a:r>
              <a:rPr lang="pl-PL" altLang="en-US" dirty="0" smtClean="0"/>
              <a:t>Postoji </a:t>
            </a:r>
            <a:r>
              <a:rPr lang="pl-PL" altLang="en-US" dirty="0"/>
              <a:t>nekoliko </a:t>
            </a:r>
            <a:r>
              <a:rPr lang="pl-PL" altLang="en-US" dirty="0" smtClean="0"/>
              <a:t>vrsta entiteta </a:t>
            </a:r>
            <a:r>
              <a:rPr lang="pl-PL" altLang="en-US" dirty="0"/>
              <a:t>i referenci na </a:t>
            </a:r>
            <a:r>
              <a:rPr lang="pl-PL" altLang="en-US" dirty="0" smtClean="0"/>
              <a:t>entitete: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smtClean="0"/>
              <a:t>obi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r>
              <a:rPr lang="sr-Latn-RS" dirty="0" smtClean="0"/>
              <a:t> </a:t>
            </a:r>
            <a:r>
              <a:rPr lang="en-US" dirty="0" smtClean="0"/>
              <a:t>(regular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err="1"/>
              <a:t>parametarski</a:t>
            </a:r>
            <a:r>
              <a:rPr lang="en-US" dirty="0"/>
              <a:t> </a:t>
            </a:r>
            <a:r>
              <a:rPr lang="en-US" dirty="0" err="1"/>
              <a:t>entiteti</a:t>
            </a:r>
            <a:r>
              <a:rPr lang="en-US" dirty="0"/>
              <a:t> </a:t>
            </a:r>
            <a:r>
              <a:rPr lang="en-US" dirty="0" smtClean="0"/>
              <a:t>(parameter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sr-Latn-RS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r>
              <a:rPr lang="en-US" dirty="0" smtClean="0"/>
              <a:t> (character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857250" lvl="1" indent="-342900" eaLnBrk="1" hangingPunct="1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smtClean="0"/>
              <a:t>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/>
              <a:t>Reference </a:t>
            </a:r>
            <a:r>
              <a:rPr lang="en-US" dirty="0" err="1" smtClean="0"/>
              <a:t>na</a:t>
            </a:r>
            <a:r>
              <a:rPr lang="sr-Latn-RS" dirty="0" smtClean="0"/>
              <a:t> </a:t>
            </a:r>
            <a:r>
              <a:rPr lang="en-US" dirty="0"/>
              <a:t>obi</a:t>
            </a:r>
            <a:r>
              <a:rPr lang="sr-Latn-RS" dirty="0"/>
              <a:t>č</a:t>
            </a:r>
            <a:r>
              <a:rPr lang="en-US" dirty="0" smtClean="0"/>
              <a:t>n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entitet</a:t>
            </a:r>
            <a:r>
              <a:rPr lang="sr-Latn-RS" dirty="0" smtClean="0"/>
              <a:t>e </a:t>
            </a:r>
            <a:r>
              <a:rPr lang="en-US" dirty="0" err="1" smtClean="0"/>
              <a:t>po</a:t>
            </a:r>
            <a:r>
              <a:rPr lang="sr-Latn-RS" dirty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znakom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&amp;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zavr</a:t>
            </a:r>
            <a:r>
              <a:rPr lang="sr-Latn-RS" dirty="0"/>
              <a:t>š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</a:t>
            </a:r>
            <a:r>
              <a:rPr lang="en-US" dirty="0" err="1" smtClean="0"/>
              <a:t>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navoditi</a:t>
            </a:r>
            <a:r>
              <a:rPr lang="en-US" dirty="0"/>
              <a:t> u </a:t>
            </a:r>
            <a:r>
              <a:rPr lang="en-US" dirty="0" err="1" smtClean="0"/>
              <a:t>okviru</a:t>
            </a:r>
            <a:r>
              <a:rPr lang="sr-Latn-R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/>
              <a:t>dokumenta</a:t>
            </a:r>
            <a:r>
              <a:rPr lang="en-US" dirty="0"/>
              <a:t> (ne u </a:t>
            </a:r>
            <a:r>
              <a:rPr lang="en-US" dirty="0" err="1"/>
              <a:t>okviru</a:t>
            </a:r>
            <a:r>
              <a:rPr lang="en-US" dirty="0"/>
              <a:t> DTD</a:t>
            </a:r>
            <a:r>
              <a:rPr lang="en-US" dirty="0" smtClean="0"/>
              <a:t>)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Primer:</a:t>
            </a:r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negde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 smtClean="0"/>
              <a:t>dokumenta</a:t>
            </a:r>
            <a:r>
              <a:rPr lang="sr-Latn-RS" dirty="0" smtClean="0"/>
              <a:t> </a:t>
            </a:r>
            <a:r>
              <a:rPr lang="en-US" dirty="0" err="1" smtClean="0"/>
              <a:t>javi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514350" lvl="1" indent="0" eaLnBrk="1" hangingPunct="1">
              <a:buNone/>
            </a:pPr>
            <a:r>
              <a:rPr lang="sr-Latn-RS" dirty="0" smtClean="0"/>
              <a:t>     </a:t>
            </a:r>
            <a:r>
              <a:rPr lang="en-US" dirty="0" err="1" smtClean="0"/>
              <a:t>ovim</a:t>
            </a:r>
            <a:r>
              <a:rPr lang="en-US" dirty="0" smtClean="0"/>
              <a:t> </a:t>
            </a:r>
            <a:r>
              <a:rPr lang="en-US" dirty="0"/>
              <a:t>je u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kodiran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marL="857250" lvl="1" indent="-342900" eaLnBrk="1" hangingPunct="1"/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971550" lvl="1" indent="-457200" eaLnBrk="1" hangingPunct="1">
              <a:buFont typeface="+mj-lt"/>
              <a:buAutoNum type="arabicPeriod" startAt="2"/>
            </a:pPr>
            <a:r>
              <a:rPr lang="sr-Latn-RS" dirty="0"/>
              <a:t>P</a:t>
            </a:r>
            <a:r>
              <a:rPr lang="sr-Latn-RS" dirty="0" smtClean="0"/>
              <a:t>arametarski </a:t>
            </a:r>
            <a:r>
              <a:rPr lang="sr-Latn-RS" dirty="0"/>
              <a:t>entiteti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Reference na parametarske entitete po</a:t>
            </a:r>
            <a:r>
              <a:rPr lang="sr-Latn-RS" dirty="0"/>
              <a:t>č</a:t>
            </a:r>
            <a:r>
              <a:rPr lang="sr-Latn-RS" dirty="0" smtClean="0"/>
              <a:t>inju </a:t>
            </a:r>
            <a:r>
              <a:rPr lang="sr-Latn-RS" dirty="0"/>
              <a:t>znakom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%</a:t>
            </a:r>
            <a:r>
              <a:rPr lang="sr-Latn-RS" dirty="0"/>
              <a:t> i </a:t>
            </a:r>
            <a:r>
              <a:rPr lang="sr-Latn-RS" dirty="0" smtClean="0"/>
              <a:t>zavr</a:t>
            </a:r>
            <a:r>
              <a:rPr lang="sr-Latn-RS" dirty="0"/>
              <a:t>š</a:t>
            </a:r>
            <a:r>
              <a:rPr lang="sr-Latn-RS" dirty="0" smtClean="0"/>
              <a:t>avaju </a:t>
            </a:r>
            <a:r>
              <a:rPr lang="sr-Latn-RS" dirty="0"/>
              <a:t>se sa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sr-Latn-R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Moguće </a:t>
            </a:r>
            <a:r>
              <a:rPr lang="sr-Latn-RS" dirty="0"/>
              <a:t>ih je </a:t>
            </a:r>
            <a:r>
              <a:rPr lang="sr-Latn-RS" dirty="0" smtClean="0"/>
              <a:t>navoditi samo </a:t>
            </a:r>
            <a:r>
              <a:rPr lang="sr-Latn-RS" dirty="0"/>
              <a:t>u okviru DTD dokumenta (ne u okviru objektnih dokumenata</a:t>
            </a:r>
            <a:r>
              <a:rPr lang="sr-Latn-RS" dirty="0" smtClean="0"/>
              <a:t>)</a:t>
            </a:r>
          </a:p>
          <a:p>
            <a:pPr marL="857250" lvl="1" indent="-342900" eaLnBrk="1" hangingPunct="1"/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74599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5" y="4437112"/>
            <a:ext cx="7421880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971550" lvl="1" indent="-457200" eaLnBrk="1" hangingPunct="1">
              <a:buFont typeface="+mj-lt"/>
              <a:buAutoNum type="arabicPeriod" startAt="3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Njima</a:t>
            </a:r>
            <a:r>
              <a:rPr lang="sr-Latn-RS" dirty="0" smtClean="0"/>
              <a:t> </a:t>
            </a:r>
            <a:r>
              <a:rPr lang="en-US" dirty="0" smtClean="0"/>
              <a:t>se </a:t>
            </a:r>
            <a:r>
              <a:rPr lang="en-US" dirty="0" err="1"/>
              <a:t>uvode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 err="1"/>
              <a:t>odredene</a:t>
            </a:r>
            <a:r>
              <a:rPr lang="en-US" dirty="0"/>
              <a:t> </a:t>
            </a:r>
            <a:r>
              <a:rPr lang="sr-Latn-RS" dirty="0" smtClean="0"/>
              <a:t>znakove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/>
              <a:t>se da bi se </a:t>
            </a:r>
            <a:r>
              <a:rPr lang="en-US" dirty="0" err="1" smtClean="0"/>
              <a:t>naveli</a:t>
            </a:r>
            <a:r>
              <a:rPr lang="sr-Latn-RS" dirty="0" smtClean="0"/>
              <a:t> 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specijalno</a:t>
            </a:r>
            <a:r>
              <a:rPr lang="en-US" dirty="0"/>
              <a:t> </a:t>
            </a:r>
            <a:r>
              <a:rPr lang="en-US" dirty="0" err="1" smtClean="0"/>
              <a:t>zna</a:t>
            </a:r>
            <a:r>
              <a:rPr lang="sr-Latn-RS" dirty="0" smtClean="0"/>
              <a:t>č</a:t>
            </a:r>
            <a:r>
              <a:rPr lang="en-US" dirty="0" err="1" smtClean="0"/>
              <a:t>enje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retko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eni</a:t>
            </a:r>
            <a:r>
              <a:rPr lang="en-US" dirty="0" smtClean="0"/>
              <a:t> </a:t>
            </a:r>
            <a:r>
              <a:rPr lang="sr-Latn-RS" dirty="0" smtClean="0"/>
              <a:t>znakovi</a:t>
            </a:r>
            <a:r>
              <a:rPr lang="en-US" dirty="0" smtClean="0"/>
              <a:t>,</a:t>
            </a:r>
            <a:r>
              <a:rPr lang="sr-Latn-RS" dirty="0" smtClean="0"/>
              <a:t> znakovi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teku</a:t>
            </a:r>
            <a:r>
              <a:rPr lang="sr-Latn-RS" dirty="0" smtClean="0"/>
              <a:t>ć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/>
              <a:t>kodiranjem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smtClean="0"/>
              <a:t>je</a:t>
            </a:r>
            <a:r>
              <a:rPr lang="sr-Latn-RS" dirty="0" smtClean="0"/>
              <a:t> </a:t>
            </a:r>
            <a:r>
              <a:rPr lang="en-US" dirty="0" err="1" smtClean="0"/>
              <a:t>nemogu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uneti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 smtClean="0"/>
              <a:t>dokumenata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/>
              <a:t>Primer: u </a:t>
            </a:r>
            <a:r>
              <a:rPr lang="sr-Latn-RS" dirty="0" smtClean="0"/>
              <a:t>jeziku HTML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"&amp;lt;"</a:t>
            </a:r>
            <a:r>
              <a:rPr lang="sr-Latn-RS" dirty="0"/>
              <a:t> </a:t>
            </a:r>
            <a:r>
              <a:rPr lang="sr-Latn-RS" dirty="0" smtClean="0"/>
              <a:t>označava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sr-Latn-RS" dirty="0"/>
              <a:t>, dok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"&amp;quot;"</a:t>
            </a:r>
            <a:r>
              <a:rPr lang="sr-Latn-RS" dirty="0"/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</a:t>
            </a:r>
            <a:endParaRPr lang="sr-Latn-RS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marL="857250" lvl="1" indent="-342900" eaLnBrk="1" hangingPunct="1"/>
            <a:r>
              <a:rPr lang="en-US" dirty="0"/>
              <a:t>Pored </a:t>
            </a:r>
            <a:r>
              <a:rPr lang="en-US" dirty="0" err="1"/>
              <a:t>referenci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 smtClean="0"/>
              <a:t>znakovne </a:t>
            </a:r>
            <a:r>
              <a:rPr lang="en-US" dirty="0" err="1" smtClean="0"/>
              <a:t>entitete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sr-Latn-RS" dirty="0" smtClean="0"/>
              <a:t>znakova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 smtClean="0"/>
              <a:t>dokumentima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numeri</a:t>
            </a:r>
            <a:r>
              <a:rPr lang="sr-Latn-RS" dirty="0" smtClean="0"/>
              <a:t>č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sr-Latn-RS" dirty="0" smtClean="0"/>
              <a:t>znakovne</a:t>
            </a:r>
            <a:r>
              <a:rPr lang="en-US" dirty="0" smtClean="0"/>
              <a:t> reference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One </a:t>
            </a:r>
            <a:r>
              <a:rPr lang="sr-Latn-RS" dirty="0" smtClean="0"/>
              <a:t>se </a:t>
            </a:r>
            <a:r>
              <a:rPr lang="en-US" dirty="0" err="1" smtClean="0"/>
              <a:t>navode</a:t>
            </a:r>
            <a:r>
              <a:rPr lang="sr-Latn-R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/>
              <a:t>brojevi</a:t>
            </a:r>
            <a:r>
              <a:rPr lang="en-US" dirty="0"/>
              <a:t> </a:t>
            </a:r>
            <a:r>
              <a:rPr lang="sr-Latn-RS" dirty="0" smtClean="0"/>
              <a:t>(dekadni ili heksadekadni) </a:t>
            </a:r>
            <a:r>
              <a:rPr lang="en-US" dirty="0" err="1" smtClean="0"/>
              <a:t>zapisani</a:t>
            </a:r>
            <a:r>
              <a:rPr lang="en-US" dirty="0" smtClean="0"/>
              <a:t> </a:t>
            </a:r>
            <a:r>
              <a:rPr lang="en-US" dirty="0" err="1" smtClean="0"/>
              <a:t>izmedu</a:t>
            </a:r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&amp;#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Obi</a:t>
            </a:r>
            <a:r>
              <a:rPr lang="sr-Latn-RS" dirty="0" smtClean="0"/>
              <a:t>č</a:t>
            </a:r>
            <a:r>
              <a:rPr lang="en-US" dirty="0" smtClean="0"/>
              <a:t>no</a:t>
            </a:r>
            <a:r>
              <a:rPr lang="sr-Latn-R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ISO 10646,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smtClean="0"/>
              <a:t>UNICODE</a:t>
            </a:r>
            <a:r>
              <a:rPr lang="sr-Latn-RS" dirty="0" smtClean="0"/>
              <a:t>-u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Heksadekadni</a:t>
            </a:r>
            <a:r>
              <a:rPr lang="en-US" dirty="0" smtClean="0"/>
              <a:t> </a:t>
            </a:r>
            <a:r>
              <a:rPr lang="en-US" dirty="0" err="1" smtClean="0"/>
              <a:t>kodovi</a:t>
            </a:r>
            <a:r>
              <a:rPr lang="sr-Latn-R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sr-Latn-RS" dirty="0" smtClean="0"/>
              <a:t> ili X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1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Komentari</a:t>
            </a:r>
          </a:p>
          <a:p>
            <a:pPr marL="857250" lvl="1" indent="-342900" eaLnBrk="1" hangingPunct="1"/>
            <a:r>
              <a:rPr lang="pl-PL" dirty="0"/>
              <a:t>U okviru SGML dokumenata </a:t>
            </a:r>
            <a:r>
              <a:rPr lang="pl-PL" dirty="0" smtClean="0"/>
              <a:t>moguće </a:t>
            </a:r>
            <a:r>
              <a:rPr lang="pl-PL" dirty="0"/>
              <a:t>je navoditi i komentare, </a:t>
            </a:r>
            <a:r>
              <a:rPr lang="pl-PL" dirty="0" smtClean="0"/>
              <a:t>i to </a:t>
            </a:r>
            <a:r>
              <a:rPr lang="pl-PL" dirty="0"/>
              <a:t>na </a:t>
            </a:r>
            <a:r>
              <a:rPr lang="pl-PL" dirty="0" smtClean="0"/>
              <a:t>sledeći na</a:t>
            </a:r>
            <a:r>
              <a:rPr lang="pl-PL" dirty="0"/>
              <a:t>č</a:t>
            </a:r>
            <a:r>
              <a:rPr lang="pl-PL" dirty="0" smtClean="0"/>
              <a:t>in: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endParaRPr lang="pl-PL" altLang="en-US" dirty="0" smtClean="0"/>
          </a:p>
          <a:p>
            <a:pPr marL="457200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sekcije</a:t>
            </a:r>
          </a:p>
          <a:p>
            <a:pPr marL="857250" lvl="1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</a:t>
            </a:r>
            <a:r>
              <a:rPr lang="pl-PL" altLang="en-US" dirty="0"/>
              <a:t>sekcije </a:t>
            </a:r>
            <a:r>
              <a:rPr lang="pl-PL" altLang="en-US" dirty="0" smtClean="0"/>
              <a:t>(marked </a:t>
            </a:r>
            <a:r>
              <a:rPr lang="pl-PL" altLang="en-US" dirty="0"/>
              <a:t>sections) se koriste da </a:t>
            </a:r>
            <a:r>
              <a:rPr lang="pl-PL" altLang="en-US" dirty="0" smtClean="0"/>
              <a:t>bi se ozna</a:t>
            </a:r>
            <a:r>
              <a:rPr lang="pl-PL" altLang="en-US" dirty="0"/>
              <a:t>č</a:t>
            </a:r>
            <a:r>
              <a:rPr lang="pl-PL" altLang="en-US" dirty="0" smtClean="0"/>
              <a:t>ili </a:t>
            </a:r>
            <a:r>
              <a:rPr lang="pl-PL" altLang="en-US" dirty="0"/>
              <a:t>delovi dokumenta koji zahtevaju posebnu vrstu </a:t>
            </a:r>
            <a:r>
              <a:rPr lang="pl-PL" altLang="en-US" dirty="0" smtClean="0"/>
              <a:t>procesiranja </a:t>
            </a:r>
          </a:p>
          <a:p>
            <a:pPr marL="857250" lvl="1" eaLnBrk="1" hangingPunct="1"/>
            <a:r>
              <a:rPr lang="pl-PL" altLang="en-US" dirty="0" smtClean="0"/>
              <a:t>One su sledećeg oblika:</a:t>
            </a:r>
          </a:p>
          <a:p>
            <a:pPr marL="857250" lvl="1" eaLnBrk="1" hangingPunct="1"/>
            <a:endParaRPr lang="pl-PL" altLang="en-US" dirty="0"/>
          </a:p>
          <a:p>
            <a:pPr marL="857250" lvl="1" eaLnBrk="1" hangingPunct="1"/>
            <a:r>
              <a:rPr lang="pl-PL" altLang="en-US" dirty="0" smtClean="0"/>
              <a:t>Najčešće korišćene klju</a:t>
            </a:r>
            <a:r>
              <a:rPr lang="pl-PL" altLang="en-US" dirty="0"/>
              <a:t>č</a:t>
            </a:r>
            <a:r>
              <a:rPr lang="pl-PL" altLang="en-US" dirty="0" smtClean="0"/>
              <a:t>ne reči su: </a:t>
            </a:r>
          </a:p>
          <a:p>
            <a:pPr marL="1257300" lvl="2" eaLnBrk="1" hangingPunct="1"/>
            <a:r>
              <a:rPr lang="pl-PL" altLang="en-US" dirty="0" smtClean="0"/>
              <a:t>CDATA - 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doslovan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koji se </a:t>
            </a:r>
            <a:r>
              <a:rPr lang="pl-PL" altLang="en-US" dirty="0"/>
              <a:t>ne </a:t>
            </a:r>
            <a:r>
              <a:rPr lang="pl-PL" altLang="en-US" dirty="0" smtClean="0"/>
              <a:t>parsira </a:t>
            </a:r>
          </a:p>
          <a:p>
            <a:pPr marL="1257300" lvl="2" eaLnBrk="1" hangingPunct="1"/>
            <a:r>
              <a:rPr lang="pl-PL" altLang="en-US" dirty="0" smtClean="0"/>
              <a:t>IGNORE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ignoriše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</a:t>
            </a:r>
          </a:p>
          <a:p>
            <a:pPr marL="1257300" lvl="2" eaLnBrk="1" hangingPunct="1"/>
            <a:r>
              <a:rPr lang="pl-PL" altLang="en-US" dirty="0" smtClean="0"/>
              <a:t>INCLUDE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uključuje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 </a:t>
            </a:r>
          </a:p>
          <a:p>
            <a:pPr marL="1257300" lvl="2" eaLnBrk="1" hangingPunct="1"/>
            <a:r>
              <a:rPr lang="pl-PL" altLang="en-US" dirty="0" smtClean="0"/>
              <a:t>TEMP - označava </a:t>
            </a:r>
            <a:r>
              <a:rPr lang="pl-PL" altLang="en-US" dirty="0"/>
              <a:t>da je sekcija privremeni deo dokumenta</a:t>
            </a:r>
            <a:endParaRPr lang="pl-PL" altLang="en-US" dirty="0" smtClean="0"/>
          </a:p>
          <a:p>
            <a:pPr marL="857250" lvl="1" eaLnBrk="1" hangingPunct="1"/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0325"/>
            <a:ext cx="7437120" cy="66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74447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Instrukcije </a:t>
            </a:r>
            <a:r>
              <a:rPr lang="pl-PL" altLang="en-US" dirty="0" smtClean="0"/>
              <a:t>procesiranja</a:t>
            </a:r>
          </a:p>
          <a:p>
            <a:pPr lvl="1" eaLnBrk="1" hangingPunct="1"/>
            <a:r>
              <a:rPr lang="pl-PL" dirty="0"/>
              <a:t>Instrukcije procesiranja </a:t>
            </a:r>
            <a:r>
              <a:rPr lang="pl-PL" dirty="0" smtClean="0"/>
              <a:t>(processing </a:t>
            </a:r>
            <a:r>
              <a:rPr lang="pl-PL" dirty="0"/>
              <a:t>instructions</a:t>
            </a:r>
            <a:r>
              <a:rPr lang="pl-PL" dirty="0" smtClean="0"/>
              <a:t>) su </a:t>
            </a:r>
            <a:r>
              <a:rPr lang="pl-PL" dirty="0"/>
              <a:t>lokalne instrukcije aplikaciji koja </a:t>
            </a:r>
            <a:r>
              <a:rPr lang="pl-PL" dirty="0" smtClean="0"/>
              <a:t>obrađuje </a:t>
            </a:r>
            <a:r>
              <a:rPr lang="pl-PL" dirty="0"/>
              <a:t>dokument </a:t>
            </a:r>
          </a:p>
          <a:p>
            <a:pPr lvl="1" eaLnBrk="1" hangingPunct="1"/>
            <a:r>
              <a:rPr lang="pl-PL" dirty="0" smtClean="0"/>
              <a:t>One su napisane na način specifičan </a:t>
            </a:r>
            <a:r>
              <a:rPr lang="pl-PL" dirty="0"/>
              <a:t>za </a:t>
            </a:r>
            <a:r>
              <a:rPr lang="pl-PL" dirty="0" smtClean="0"/>
              <a:t>aplikaciju</a:t>
            </a:r>
          </a:p>
          <a:p>
            <a:pPr lvl="1" eaLnBrk="1" hangingPunct="1"/>
            <a:r>
              <a:rPr lang="pl-PL" dirty="0" smtClean="0"/>
              <a:t>Navode </a:t>
            </a:r>
            <a:r>
              <a:rPr lang="pl-PL" dirty="0"/>
              <a:t>se izmedu &lt;? i </a:t>
            </a:r>
            <a:r>
              <a:rPr lang="pl-PL" dirty="0" smtClean="0"/>
              <a:t>?&gt; </a:t>
            </a:r>
          </a:p>
          <a:p>
            <a:pPr lvl="1" eaLnBrk="1" hangingPunct="1"/>
            <a:r>
              <a:rPr lang="pl-PL" dirty="0"/>
              <a:t>Primer: u delu </a:t>
            </a:r>
            <a:r>
              <a:rPr lang="pl-PL" dirty="0" smtClean="0"/>
              <a:t>HTML dokumenta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instrukcija </a:t>
            </a:r>
            <a:r>
              <a:rPr lang="pl-PL" dirty="0">
                <a:solidFill>
                  <a:srgbClr val="002060"/>
                </a:solidFill>
              </a:rPr>
              <a:t>&lt;?php echo date("h:i:s"); ?&gt; </a:t>
            </a:r>
            <a:r>
              <a:rPr lang="pl-PL" dirty="0" smtClean="0"/>
              <a:t>govori PHP </a:t>
            </a:r>
            <a:r>
              <a:rPr lang="pl-PL" dirty="0"/>
              <a:t>interpetatoru koji </a:t>
            </a:r>
            <a:r>
              <a:rPr lang="pl-PL" dirty="0" smtClean="0"/>
              <a:t>obrađuje </a:t>
            </a:r>
            <a:r>
              <a:rPr lang="pl-PL" dirty="0"/>
              <a:t>dokument da je u pitanju deo PHP koda </a:t>
            </a:r>
            <a:r>
              <a:rPr lang="pl-PL" dirty="0" smtClean="0"/>
              <a:t>koji je </a:t>
            </a:r>
            <a:r>
              <a:rPr lang="pl-PL" dirty="0"/>
              <a:t>onda potrebno interpretirati</a:t>
            </a:r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745236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Načini rada sa tekstualnim dokumentima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dokumenta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altLang="en-US" dirty="0"/>
              <a:t>Svaki element i atribut u okviru neke SGML aplikacije se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u </a:t>
            </a:r>
            <a:r>
              <a:rPr lang="pl-PL" altLang="en-US" dirty="0" smtClean="0"/>
              <a:t>okviru definicije </a:t>
            </a:r>
            <a:r>
              <a:rPr lang="pl-PL" altLang="en-US" dirty="0"/>
              <a:t>tipa dokumenta (DTD)</a:t>
            </a:r>
          </a:p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dirty="0"/>
              <a:t>Entiteti se </a:t>
            </a:r>
            <a:r>
              <a:rPr lang="pl-PL" dirty="0" smtClean="0"/>
              <a:t>deklari</a:t>
            </a:r>
            <a:r>
              <a:rPr lang="pl-PL" dirty="0"/>
              <a:t>š</a:t>
            </a:r>
            <a:r>
              <a:rPr lang="pl-PL" dirty="0" smtClean="0"/>
              <a:t>u korišćenjem </a:t>
            </a:r>
            <a:r>
              <a:rPr lang="pl-PL" dirty="0">
                <a:solidFill>
                  <a:srgbClr val="002060"/>
                </a:solidFill>
              </a:rPr>
              <a:t>&lt;!ENTITY </a:t>
            </a:r>
            <a:r>
              <a:rPr lang="pl-PL" dirty="0"/>
              <a:t>za </a:t>
            </a:r>
            <a:r>
              <a:rPr lang="pl-PL" dirty="0" smtClean="0"/>
              <a:t>kojim sledi </a:t>
            </a:r>
            <a:r>
              <a:rPr lang="pl-PL" dirty="0"/>
              <a:t>ime entiteta, vrednost entiteta pod navodnicima i </a:t>
            </a:r>
            <a:r>
              <a:rPr lang="pl-PL" dirty="0" smtClean="0"/>
              <a:t>završni znak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Primer: Ovim je deklarisan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fi-FI" altLang="en-US" dirty="0"/>
              <a:t>U </a:t>
            </a:r>
            <a:r>
              <a:rPr lang="fi-FI" altLang="en-US" dirty="0" smtClean="0"/>
              <a:t>slu</a:t>
            </a:r>
            <a:r>
              <a:rPr lang="sr-Latn-RS" altLang="en-US" dirty="0"/>
              <a:t>č</a:t>
            </a:r>
            <a:r>
              <a:rPr lang="fi-FI" altLang="en-US" dirty="0" smtClean="0"/>
              <a:t>aju </a:t>
            </a:r>
            <a:r>
              <a:rPr lang="fi-FI" altLang="en-US" dirty="0"/>
              <a:t>parametarskih entiteta, koristi se oznaka </a:t>
            </a:r>
            <a:r>
              <a:rPr lang="fi-FI" altLang="en-US" dirty="0" smtClean="0">
                <a:solidFill>
                  <a:srgbClr val="002060"/>
                </a:solidFill>
              </a:rPr>
              <a:t>%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Primer</a:t>
            </a:r>
            <a:r>
              <a:rPr lang="pl-PL" altLang="en-US" dirty="0" smtClean="0"/>
              <a:t>: Ovim je deklarisan parametarski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pl-PL" altLang="en-US" dirty="0" smtClean="0"/>
              <a:t>Već deklarisani </a:t>
            </a:r>
            <a:r>
              <a:rPr lang="pl-PL" altLang="en-US" dirty="0" err="1" smtClean="0"/>
              <a:t>entitet</a:t>
            </a:r>
            <a:r>
              <a:rPr lang="pl-PL" altLang="en-US" dirty="0" smtClean="0"/>
              <a:t> </a:t>
            </a:r>
            <a:r>
              <a:rPr lang="en-US" altLang="en-US" dirty="0" smtClean="0"/>
              <a:t>m</a:t>
            </a:r>
            <a:r>
              <a:rPr lang="pl-PL" altLang="en-US" dirty="0" err="1" smtClean="0"/>
              <a:t>ože</a:t>
            </a:r>
            <a:r>
              <a:rPr lang="pl-PL" altLang="en-US" dirty="0" smtClean="0"/>
              <a:t> učestvovati u deklaraciji drugih entiteta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Pethodno deklarisan </a:t>
            </a:r>
            <a:r>
              <a:rPr lang="pl-PL" altLang="en-US" dirty="0"/>
              <a:t>entitet se </a:t>
            </a:r>
            <a:r>
              <a:rPr lang="pl-PL" altLang="en-US" dirty="0" smtClean="0"/>
              <a:t>dalje koristi </a:t>
            </a:r>
            <a:r>
              <a:rPr lang="pl-PL" altLang="en-US" dirty="0"/>
              <a:t>u okviru </a:t>
            </a:r>
            <a:r>
              <a:rPr lang="pl-PL" altLang="en-US" dirty="0" smtClean="0"/>
              <a:t>DTD za deklaraciju drugih entiteta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745998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5731"/>
            <a:ext cx="737616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65304"/>
            <a:ext cx="741426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Većina </a:t>
            </a:r>
            <a:r>
              <a:rPr lang="pl-PL" dirty="0"/>
              <a:t>DTD se sastoji od deklaracija elemenata </a:t>
            </a:r>
            <a:r>
              <a:rPr lang="pl-PL" dirty="0" smtClean="0"/>
              <a:t>i njihovih atributa</a:t>
            </a:r>
          </a:p>
          <a:p>
            <a:pPr lvl="1" eaLnBrk="1" hangingPunct="1"/>
            <a:r>
              <a:rPr lang="pl-PL" dirty="0" smtClean="0"/>
              <a:t>Deklaracija </a:t>
            </a:r>
            <a:r>
              <a:rPr lang="pl-PL" dirty="0"/>
              <a:t>elementa </a:t>
            </a:r>
            <a:r>
              <a:rPr lang="pl-PL" dirty="0" smtClean="0"/>
              <a:t>počinje </a:t>
            </a:r>
            <a:r>
              <a:rPr lang="pl-PL" dirty="0"/>
              <a:t>sa </a:t>
            </a:r>
            <a:r>
              <a:rPr lang="pl-PL" dirty="0">
                <a:solidFill>
                  <a:srgbClr val="002060"/>
                </a:solidFill>
              </a:rPr>
              <a:t>&lt;!ELEMENT</a:t>
            </a:r>
            <a:r>
              <a:rPr lang="pl-PL" dirty="0"/>
              <a:t>, </a:t>
            </a:r>
            <a:r>
              <a:rPr lang="pl-PL" dirty="0" err="1" smtClean="0"/>
              <a:t>zavr</a:t>
            </a:r>
            <a:r>
              <a:rPr lang="sr-Latn-RS" dirty="0" smtClean="0"/>
              <a:t>š</a:t>
            </a:r>
            <a:r>
              <a:rPr lang="pl-PL" dirty="0" err="1" smtClean="0"/>
              <a:t>ava</a:t>
            </a:r>
            <a:r>
              <a:rPr lang="pl-PL" dirty="0" smtClean="0"/>
              <a:t> </a:t>
            </a:r>
            <a:r>
              <a:rPr lang="pl-PL" dirty="0"/>
              <a:t>se sa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  <a:r>
              <a:rPr lang="pl-PL" dirty="0" smtClean="0"/>
              <a:t>, a </a:t>
            </a:r>
            <a:r>
              <a:rPr lang="pl-PL" dirty="0"/>
              <a:t>izmedu se navodi: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Ime elementa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Pravila minimalizacije, </a:t>
            </a:r>
            <a:r>
              <a:rPr lang="pl-PL" dirty="0"/>
              <a:t>koja </a:t>
            </a:r>
            <a:r>
              <a:rPr lang="pl-PL" dirty="0" smtClean="0"/>
              <a:t>određuju </a:t>
            </a:r>
            <a:r>
              <a:rPr lang="pl-PL" dirty="0"/>
              <a:t>da li je neka od etiketa </a:t>
            </a:r>
            <a:r>
              <a:rPr lang="pl-PL" dirty="0" smtClean="0"/>
              <a:t>opciona</a:t>
            </a:r>
            <a:endParaRPr lang="pl-PL" dirty="0"/>
          </a:p>
          <a:p>
            <a:pPr lvl="3" eaLnBrk="1" hangingPunct="1"/>
            <a:r>
              <a:rPr lang="pl-PL" dirty="0"/>
              <a:t>Dve crtice </a:t>
            </a:r>
            <a:r>
              <a:rPr lang="pl-PL" dirty="0" smtClean="0">
                <a:solidFill>
                  <a:srgbClr val="002060"/>
                </a:solidFill>
              </a:rPr>
              <a:t>-</a:t>
            </a:r>
            <a:r>
              <a:rPr lang="pl-PL" dirty="0" smtClean="0"/>
              <a:t> nakon </a:t>
            </a:r>
            <a:r>
              <a:rPr lang="pl-PL" dirty="0"/>
              <a:t>imena </a:t>
            </a:r>
            <a:r>
              <a:rPr lang="pl-PL" dirty="0" smtClean="0"/>
              <a:t>označavaju </a:t>
            </a:r>
            <a:r>
              <a:rPr lang="pl-PL" dirty="0"/>
              <a:t>da su obe etikete </a:t>
            </a:r>
            <a:r>
              <a:rPr lang="pl-PL" dirty="0" smtClean="0"/>
              <a:t>obavezne </a:t>
            </a:r>
          </a:p>
          <a:p>
            <a:pPr lvl="3" eaLnBrk="1" hangingPunct="1"/>
            <a:r>
              <a:rPr lang="pl-PL" dirty="0" err="1"/>
              <a:t>Crtica</a:t>
            </a:r>
            <a:r>
              <a:rPr lang="pl-PL" dirty="0"/>
              <a:t> - za kojom </a:t>
            </a:r>
            <a:r>
              <a:rPr lang="pl-PL" dirty="0" err="1"/>
              <a:t>sledi</a:t>
            </a:r>
            <a:r>
              <a:rPr lang="pl-PL" dirty="0"/>
              <a:t> O </a:t>
            </a:r>
            <a:r>
              <a:rPr lang="pl-PL" dirty="0" err="1"/>
              <a:t>označava</a:t>
            </a:r>
            <a:r>
              <a:rPr lang="pl-PL" dirty="0"/>
              <a:t> da </a:t>
            </a:r>
            <a:r>
              <a:rPr lang="pl-PL" dirty="0" err="1"/>
              <a:t>se</a:t>
            </a:r>
            <a:r>
              <a:rPr lang="pl-PL" dirty="0"/>
              <a:t> </a:t>
            </a:r>
            <a:r>
              <a:rPr lang="pl-PL" dirty="0" err="1"/>
              <a:t>završna</a:t>
            </a:r>
            <a:r>
              <a:rPr lang="pl-PL" dirty="0"/>
              <a:t> </a:t>
            </a:r>
            <a:r>
              <a:rPr lang="pl-PL" dirty="0" err="1"/>
              <a:t>etiketa</a:t>
            </a:r>
            <a:r>
              <a:rPr lang="pl-PL" dirty="0"/>
              <a:t> </a:t>
            </a:r>
            <a:r>
              <a:rPr lang="pl-PL" dirty="0" err="1"/>
              <a:t>može</a:t>
            </a:r>
            <a:r>
              <a:rPr lang="pl-PL" dirty="0"/>
              <a:t> </a:t>
            </a:r>
            <a:r>
              <a:rPr lang="pl-PL" dirty="0" err="1"/>
              <a:t>izostaviti</a:t>
            </a:r>
            <a:r>
              <a:rPr lang="pl-PL" dirty="0"/>
              <a:t> </a:t>
            </a:r>
          </a:p>
          <a:p>
            <a:pPr lvl="3" eaLnBrk="1" hangingPunct="1"/>
            <a:r>
              <a:rPr lang="pl-PL" dirty="0" smtClean="0"/>
              <a:t>O- za </a:t>
            </a:r>
            <a:r>
              <a:rPr lang="pl-PL" dirty="0"/>
              <a:t>kojom </a:t>
            </a:r>
            <a:r>
              <a:rPr lang="pl-PL" dirty="0" err="1"/>
              <a:t>sledi</a:t>
            </a:r>
            <a:r>
              <a:rPr lang="pl-PL" dirty="0"/>
              <a:t> </a:t>
            </a:r>
            <a:r>
              <a:rPr lang="pl-PL" dirty="0" err="1" smtClean="0"/>
              <a:t>crtica</a:t>
            </a:r>
            <a:r>
              <a:rPr lang="pl-PL" dirty="0" smtClean="0"/>
              <a:t> ozna</a:t>
            </a:r>
            <a:r>
              <a:rPr lang="pl-PL" dirty="0"/>
              <a:t>č</a:t>
            </a:r>
            <a:r>
              <a:rPr lang="pl-PL" dirty="0" smtClean="0"/>
              <a:t>ava </a:t>
            </a:r>
            <a:r>
              <a:rPr lang="pl-PL" dirty="0"/>
              <a:t>da </a:t>
            </a:r>
            <a:r>
              <a:rPr lang="pl-PL" dirty="0" err="1"/>
              <a:t>se</a:t>
            </a:r>
            <a:r>
              <a:rPr lang="pl-PL" dirty="0"/>
              <a:t> </a:t>
            </a:r>
            <a:r>
              <a:rPr lang="pl-PL" dirty="0" err="1" smtClean="0"/>
              <a:t>početna</a:t>
            </a:r>
            <a:r>
              <a:rPr lang="pl-PL" dirty="0" smtClean="0"/>
              <a:t> </a:t>
            </a:r>
            <a:r>
              <a:rPr lang="pl-PL" dirty="0" err="1" smtClean="0"/>
              <a:t>etiketa</a:t>
            </a:r>
            <a:r>
              <a:rPr lang="pl-PL" dirty="0" smtClean="0"/>
              <a:t> mo</a:t>
            </a:r>
            <a:r>
              <a:rPr lang="pl-PL" dirty="0"/>
              <a:t>ž</a:t>
            </a:r>
            <a:r>
              <a:rPr lang="pl-PL" dirty="0" smtClean="0"/>
              <a:t>e izostaviti </a:t>
            </a:r>
          </a:p>
          <a:p>
            <a:pPr lvl="3" eaLnBrk="1" hangingPunct="1"/>
            <a:r>
              <a:rPr lang="pl-PL" dirty="0" smtClean="0"/>
              <a:t>Dva slova </a:t>
            </a:r>
            <a:r>
              <a:rPr lang="pl-PL" dirty="0"/>
              <a:t>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</a:t>
            </a:r>
            <a:r>
              <a:rPr lang="pl-PL" dirty="0"/>
              <a:t>da se obe etikete mogu </a:t>
            </a:r>
            <a:r>
              <a:rPr lang="pl-PL" dirty="0" smtClean="0"/>
              <a:t>izostaviti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Sadržaj </a:t>
            </a:r>
            <a:r>
              <a:rPr lang="pl-PL" dirty="0"/>
              <a:t>elementa.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Dozvoljeni 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elementa se naziva model </a:t>
            </a:r>
            <a:r>
              <a:rPr lang="pl-PL" dirty="0" smtClean="0"/>
              <a:t>sadržaja (content </a:t>
            </a:r>
            <a:r>
              <a:rPr lang="pl-PL" dirty="0"/>
              <a:t>model</a:t>
            </a:r>
            <a:r>
              <a:rPr lang="pl-PL" dirty="0" smtClean="0"/>
              <a:t>) </a:t>
            </a:r>
            <a:r>
              <a:rPr lang="pl-PL" dirty="0"/>
              <a:t>Za definiciju modela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aja </a:t>
            </a:r>
            <a:r>
              <a:rPr lang="pl-PL" dirty="0"/>
              <a:t>koriste se</a:t>
            </a:r>
            <a:r>
              <a:rPr lang="pl-PL" dirty="0" smtClean="0"/>
              <a:t>:</a:t>
            </a:r>
          </a:p>
          <a:p>
            <a:pPr lvl="3" eaLnBrk="1" hangingPunct="1"/>
            <a:r>
              <a:rPr lang="pl-PL" dirty="0" smtClean="0"/>
              <a:t>prosti modeli sadržaja </a:t>
            </a:r>
          </a:p>
          <a:p>
            <a:pPr lvl="3" eaLnBrk="1" hangingPunct="1"/>
            <a:r>
              <a:rPr lang="pl-PL" dirty="0" smtClean="0"/>
              <a:t>složeni modeli sadržaja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9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prosti modeli sadržaja </a:t>
            </a:r>
          </a:p>
          <a:p>
            <a:pPr lvl="2" eaLnBrk="1" hangingPunct="1"/>
            <a:r>
              <a:rPr lang="pl-PL" dirty="0"/>
              <a:t>EMPTY - </a:t>
            </a:r>
            <a:r>
              <a:rPr lang="pl-PL" dirty="0" smtClean="0"/>
              <a:t>elementi </a:t>
            </a:r>
            <a:r>
              <a:rPr lang="pl-PL" dirty="0"/>
              <a:t>koji nemaju sadržaj, tj. </a:t>
            </a:r>
            <a:r>
              <a:rPr lang="pl-PL" dirty="0" smtClean="0"/>
              <a:t>prazni elementi</a:t>
            </a:r>
            <a:endParaRPr lang="pl-PL" dirty="0"/>
          </a:p>
          <a:p>
            <a:pPr lvl="2" eaLnBrk="1" hangingPunct="1"/>
            <a:r>
              <a:rPr lang="pl-PL" dirty="0"/>
              <a:t>ANY - </a:t>
            </a:r>
            <a:r>
              <a:rPr lang="pl-PL" dirty="0" smtClean="0"/>
              <a:t>element </a:t>
            </a:r>
            <a:r>
              <a:rPr lang="pl-PL" dirty="0"/>
              <a:t>može imati proizvoljan sadržaj koji se sastoji od teksta i drugih </a:t>
            </a:r>
            <a:r>
              <a:rPr lang="pl-PL" dirty="0" smtClean="0"/>
              <a:t>elemenata</a:t>
            </a:r>
          </a:p>
          <a:p>
            <a:pPr lvl="2" eaLnBrk="1" hangingPunct="1"/>
            <a:r>
              <a:rPr lang="pl-PL" dirty="0"/>
              <a:t>CDATA (character data) </a:t>
            </a:r>
            <a:r>
              <a:rPr lang="pl-PL" dirty="0" smtClean="0"/>
              <a:t>– sadržaj koji se neće </a:t>
            </a:r>
            <a:r>
              <a:rPr lang="pl-PL" dirty="0"/>
              <a:t>analizirati </a:t>
            </a:r>
            <a:r>
              <a:rPr lang="pl-PL" dirty="0" smtClean="0"/>
              <a:t>pomoću SGML parsera</a:t>
            </a:r>
            <a:br>
              <a:rPr lang="pl-PL" dirty="0" smtClean="0"/>
            </a:br>
            <a:r>
              <a:rPr lang="pl-PL" dirty="0" smtClean="0"/>
              <a:t>Sadržaj </a:t>
            </a:r>
            <a:r>
              <a:rPr lang="pl-PL" dirty="0"/>
              <a:t>se </a:t>
            </a:r>
            <a:r>
              <a:rPr lang="pl-PL" dirty="0" smtClean="0"/>
              <a:t>tumači </a:t>
            </a:r>
            <a:r>
              <a:rPr lang="pl-PL" dirty="0"/>
              <a:t>doslovno kako je napisan tj. </a:t>
            </a:r>
            <a:r>
              <a:rPr lang="pl-PL" dirty="0" smtClean="0"/>
              <a:t>reference na </a:t>
            </a:r>
            <a:r>
              <a:rPr lang="pl-PL" dirty="0"/>
              <a:t>enititete se ne zamenjuju </a:t>
            </a:r>
            <a:r>
              <a:rPr lang="pl-PL" dirty="0" smtClean="0"/>
              <a:t>entitetima, a </a:t>
            </a:r>
            <a:r>
              <a:rPr lang="pl-PL" dirty="0"/>
              <a:t>etikete koje se </a:t>
            </a:r>
            <a:r>
              <a:rPr lang="pl-PL" dirty="0" smtClean="0"/>
              <a:t>u njemu </a:t>
            </a:r>
            <a:r>
              <a:rPr lang="pl-PL" dirty="0"/>
              <a:t>nalaze ne </a:t>
            </a:r>
            <a:r>
              <a:rPr lang="pl-PL" dirty="0" smtClean="0"/>
              <a:t>označavaju </a:t>
            </a:r>
            <a:r>
              <a:rPr lang="pl-PL" dirty="0"/>
              <a:t>elemente.</a:t>
            </a:r>
          </a:p>
          <a:p>
            <a:pPr lvl="2" eaLnBrk="1" hangingPunct="1"/>
            <a:r>
              <a:rPr lang="pl-PL" dirty="0"/>
              <a:t>RCDATA (replacable character data) - </a:t>
            </a:r>
            <a:r>
              <a:rPr lang="pl-PL" dirty="0" smtClean="0"/>
              <a:t>sli</a:t>
            </a:r>
            <a:r>
              <a:rPr lang="pl-PL" dirty="0"/>
              <a:t>č</a:t>
            </a:r>
            <a:r>
              <a:rPr lang="pl-PL" dirty="0" smtClean="0"/>
              <a:t>no </a:t>
            </a:r>
            <a:r>
              <a:rPr lang="pl-PL" dirty="0"/>
              <a:t>kao CDATA, osim </a:t>
            </a:r>
            <a:r>
              <a:rPr lang="pl-PL" dirty="0" smtClean="0"/>
              <a:t>što se reference </a:t>
            </a:r>
            <a:r>
              <a:rPr lang="pl-PL" dirty="0"/>
              <a:t>zamenjuju (etikete i dalje ne </a:t>
            </a:r>
            <a:r>
              <a:rPr lang="pl-PL" dirty="0" smtClean="0"/>
              <a:t>označavaju </a:t>
            </a:r>
            <a:r>
              <a:rPr lang="pl-PL" dirty="0"/>
              <a:t>elemente)</a:t>
            </a:r>
          </a:p>
          <a:p>
            <a:pPr lvl="1" eaLnBrk="1" hangingPunct="1"/>
            <a:r>
              <a:rPr lang="pl-PL" dirty="0" smtClean="0"/>
              <a:t>složeni </a:t>
            </a:r>
            <a:r>
              <a:rPr lang="pl-PL" dirty="0"/>
              <a:t>modeli sadržaja </a:t>
            </a:r>
            <a:r>
              <a:rPr lang="pl-PL" dirty="0" smtClean="0"/>
              <a:t>- </a:t>
            </a:r>
            <a:r>
              <a:rPr lang="pl-PL" dirty="0"/>
              <a:t>koriste se u </a:t>
            </a:r>
            <a:r>
              <a:rPr lang="pl-PL" dirty="0" smtClean="0"/>
              <a:t>slu</a:t>
            </a:r>
            <a:r>
              <a:rPr lang="pl-PL" dirty="0"/>
              <a:t>č</a:t>
            </a:r>
            <a:r>
              <a:rPr lang="pl-PL" dirty="0" smtClean="0"/>
              <a:t>aju </a:t>
            </a:r>
            <a:r>
              <a:rPr lang="pl-PL" dirty="0"/>
              <a:t>kada element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da sadrži </a:t>
            </a:r>
            <a:r>
              <a:rPr lang="pl-PL" dirty="0"/>
              <a:t>druge </a:t>
            </a:r>
            <a:r>
              <a:rPr lang="pl-PL" dirty="0" smtClean="0"/>
              <a:t>uneždene elemente</a:t>
            </a:r>
          </a:p>
          <a:p>
            <a:pPr lvl="1" eaLnBrk="1" hangingPunct="1"/>
            <a:r>
              <a:rPr lang="pl-PL" dirty="0" smtClean="0"/>
              <a:t>Modeli </a:t>
            </a:r>
            <a:r>
              <a:rPr lang="pl-PL" dirty="0"/>
              <a:t>grupe su </a:t>
            </a:r>
            <a:r>
              <a:rPr lang="pl-PL" dirty="0" smtClean="0"/>
              <a:t>predstavljeni izrazima u zagradama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/>
              <a:t>Atomi u </a:t>
            </a:r>
            <a:r>
              <a:rPr lang="pl-PL" dirty="0" smtClean="0"/>
              <a:t>izrazima modela grupe za složeni </a:t>
            </a:r>
            <a:r>
              <a:rPr lang="pl-PL" dirty="0"/>
              <a:t>modeli sadržaja </a:t>
            </a:r>
            <a:r>
              <a:rPr lang="pl-PL" dirty="0" smtClean="0"/>
              <a:t>su:</a:t>
            </a:r>
          </a:p>
          <a:p>
            <a:pPr lvl="2" eaLnBrk="1" hangingPunct="1"/>
            <a:r>
              <a:rPr lang="pl-PL" dirty="0"/>
              <a:t>imena elemenata -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uneždene elemente</a:t>
            </a:r>
          </a:p>
          <a:p>
            <a:pPr lvl="2" eaLnBrk="1" hangingPunct="1"/>
            <a:r>
              <a:rPr lang="pl-PL" altLang="en-US" dirty="0"/>
              <a:t>#PCDATA (parsed character data) - </a:t>
            </a:r>
            <a:r>
              <a:rPr lang="pl-PL" altLang="en-US" dirty="0" smtClean="0"/>
              <a:t>tekst </a:t>
            </a:r>
            <a:r>
              <a:rPr lang="pl-PL" altLang="en-US" dirty="0"/>
              <a:t>koji ć</a:t>
            </a:r>
            <a:r>
              <a:rPr lang="pl-PL" altLang="en-US" dirty="0" smtClean="0"/>
              <a:t>e </a:t>
            </a:r>
            <a:r>
              <a:rPr lang="pl-PL" altLang="en-US" dirty="0"/>
              <a:t>se </a:t>
            </a:r>
            <a:r>
              <a:rPr lang="pl-PL" altLang="en-US" dirty="0" smtClean="0"/>
              <a:t>analizirati pomoću parsera </a:t>
            </a:r>
            <a:br>
              <a:rPr lang="pl-PL" altLang="en-US" dirty="0" smtClean="0"/>
            </a:br>
            <a:r>
              <a:rPr lang="pl-PL" altLang="en-US" dirty="0" smtClean="0"/>
              <a:t>Reference </a:t>
            </a:r>
            <a:r>
              <a:rPr lang="pl-PL" altLang="en-US" dirty="0"/>
              <a:t>na enititete se u okviru </a:t>
            </a:r>
            <a:r>
              <a:rPr lang="pl-PL" altLang="en-US" dirty="0" smtClean="0"/>
              <a:t>ovog teksta se zamenjuju </a:t>
            </a:r>
            <a:r>
              <a:rPr lang="pl-PL" altLang="en-US" dirty="0"/>
              <a:t>entitetima i etikete koje se u njemu </a:t>
            </a:r>
            <a:r>
              <a:rPr lang="pl-PL" altLang="en-US" dirty="0" smtClean="0"/>
              <a:t>nalaze označavaju elemente</a:t>
            </a:r>
          </a:p>
          <a:p>
            <a:pPr lvl="1" eaLnBrk="1" hangingPunct="1"/>
            <a:r>
              <a:rPr lang="pl-PL" altLang="en-US" dirty="0"/>
              <a:t>Ovi atomi se dalje mogu kombinovati </a:t>
            </a:r>
            <a:r>
              <a:rPr lang="pl-PL" altLang="en-US" dirty="0" smtClean="0"/>
              <a:t>sledećim veznicima</a:t>
            </a:r>
          </a:p>
          <a:p>
            <a:pPr lvl="2" eaLnBrk="1" hangingPunct="1"/>
            <a:r>
              <a:rPr lang="pl-PL" altLang="en-US" dirty="0"/>
              <a:t>A? - atom A se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</a:t>
            </a:r>
            <a:r>
              <a:rPr lang="pl-PL" altLang="en-US" dirty="0"/>
              <a:t>, ali ne mora </a:t>
            </a:r>
            <a:r>
              <a:rPr lang="pl-PL" altLang="en-US" dirty="0" smtClean="0"/>
              <a:t>pojaviti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A+ - atom A se mora pojaviti 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A* - atom A se mora pojaviti 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 | B - ili atom A ili atom B se mora pojaviti, ali ne </a:t>
            </a:r>
            <a:r>
              <a:rPr lang="pl-PL" altLang="en-US" dirty="0" smtClean="0"/>
              <a:t>oba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A, B - oba atoma A i B se moraju pojaviti u tom </a:t>
            </a:r>
            <a:r>
              <a:rPr lang="pl-PL" altLang="en-US" dirty="0" smtClean="0"/>
              <a:t>redosledu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 &amp; B - oba atoma A i B se moraju pojaviti u bilo kom </a:t>
            </a:r>
            <a:r>
              <a:rPr lang="pl-PL" altLang="en-US" dirty="0" smtClean="0"/>
              <a:t>redosledu</a:t>
            </a:r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Moguće </a:t>
            </a:r>
            <a:r>
              <a:rPr lang="pl-PL" dirty="0"/>
              <a:t>je </a:t>
            </a:r>
            <a:r>
              <a:rPr lang="pl-PL" dirty="0" smtClean="0"/>
              <a:t>definisati dodatna </a:t>
            </a:r>
            <a:r>
              <a:rPr lang="pl-PL" dirty="0"/>
              <a:t>pravila </a:t>
            </a:r>
            <a:r>
              <a:rPr lang="pl-PL" dirty="0" smtClean="0"/>
              <a:t>uklju</a:t>
            </a:r>
            <a:r>
              <a:rPr lang="pl-PL" dirty="0"/>
              <a:t>č</a:t>
            </a:r>
            <a:r>
              <a:rPr lang="pl-PL" dirty="0" smtClean="0"/>
              <a:t>ivanja </a:t>
            </a:r>
            <a:r>
              <a:rPr lang="pl-PL" dirty="0"/>
              <a:t>i </a:t>
            </a:r>
            <a:r>
              <a:rPr lang="pl-PL" dirty="0" smtClean="0"/>
              <a:t>isklju</a:t>
            </a:r>
            <a:r>
              <a:rPr lang="pl-PL" dirty="0"/>
              <a:t>č</a:t>
            </a:r>
            <a:r>
              <a:rPr lang="pl-PL" dirty="0" smtClean="0"/>
              <a:t>ivanja sadržaja</a:t>
            </a:r>
            <a:endParaRPr lang="pl-PL" dirty="0"/>
          </a:p>
          <a:p>
            <a:pPr lvl="2" eaLnBrk="1" hangingPunct="1"/>
            <a:r>
              <a:rPr lang="pl-PL" dirty="0"/>
              <a:t>+(S)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</a:t>
            </a:r>
            <a:r>
              <a:rPr lang="pl-PL" dirty="0"/>
              <a:t>pojaviti.</a:t>
            </a:r>
          </a:p>
          <a:p>
            <a:pPr lvl="2" eaLnBrk="1" hangingPunct="1"/>
            <a:r>
              <a:rPr lang="pl-PL" dirty="0"/>
              <a:t>-(S)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ne sme </a:t>
            </a:r>
            <a:r>
              <a:rPr lang="pl-PL" dirty="0" smtClean="0"/>
              <a:t>pojaviti</a:t>
            </a:r>
          </a:p>
          <a:p>
            <a:pPr lvl="1" eaLnBrk="1" hangingPunct="1"/>
            <a:r>
              <a:rPr lang="pl-PL" altLang="en-US" dirty="0" smtClean="0"/>
              <a:t>Definicije </a:t>
            </a:r>
            <a:r>
              <a:rPr lang="pl-PL" altLang="en-US" dirty="0"/>
              <a:t>elemenata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/>
              <a:t>Element </a:t>
            </a:r>
            <a:r>
              <a:rPr lang="pl-PL" altLang="en-US" dirty="0">
                <a:solidFill>
                  <a:srgbClr val="C00000"/>
                </a:solidFill>
              </a:rPr>
              <a:t>zbirka</a:t>
            </a:r>
            <a:r>
              <a:rPr lang="pl-PL" altLang="en-US" dirty="0"/>
              <a:t> u sebi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C00000"/>
                </a:solidFill>
              </a:rPr>
              <a:t>pesma</a:t>
            </a:r>
            <a:r>
              <a:rPr lang="pl-PL" altLang="en-US" dirty="0"/>
              <a:t>, pri č</a:t>
            </a:r>
            <a:r>
              <a:rPr lang="pl-PL" altLang="en-US" dirty="0" smtClean="0"/>
              <a:t>emu </a:t>
            </a:r>
            <a:r>
              <a:rPr lang="pl-PL" altLang="en-US" dirty="0"/>
              <a:t>se </a:t>
            </a:r>
            <a:r>
              <a:rPr lang="pl-PL" altLang="en-US" dirty="0" smtClean="0"/>
              <a:t>obe etikete </a:t>
            </a:r>
            <a:r>
              <a:rPr lang="pl-PL" altLang="en-US" dirty="0"/>
              <a:t>moraju </a:t>
            </a:r>
            <a:r>
              <a:rPr lang="pl-PL" altLang="en-US" dirty="0" smtClean="0"/>
              <a:t>navoditi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pesma</a:t>
            </a:r>
            <a:r>
              <a:rPr lang="pl-PL" altLang="en-US" dirty="0"/>
              <a:t> </a:t>
            </a:r>
            <a:r>
              <a:rPr lang="pl-PL" altLang="en-US" dirty="0" smtClean="0"/>
              <a:t>može</a:t>
            </a:r>
            <a:r>
              <a:rPr lang="pl-PL" altLang="en-US" dirty="0"/>
              <a:t>, a ne mora,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naslov</a:t>
            </a:r>
            <a:r>
              <a:rPr lang="pl-PL" altLang="en-US" dirty="0"/>
              <a:t> za kojim sledi </a:t>
            </a:r>
            <a:r>
              <a:rPr lang="pl-PL" altLang="en-US" dirty="0" smtClean="0"/>
              <a:t>jedan ili više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FF0000"/>
                </a:solidFill>
              </a:rPr>
              <a:t>strofa</a:t>
            </a:r>
            <a:r>
              <a:rPr lang="pl-PL" altLang="en-US" dirty="0"/>
              <a:t>. Obe etikete se opet moraju navesti</a:t>
            </a: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4221088"/>
            <a:ext cx="741426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5157192"/>
            <a:ext cx="74371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(5)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FF0000"/>
                </a:solidFill>
              </a:rPr>
              <a:t>stih</a:t>
            </a:r>
            <a:r>
              <a:rPr lang="pl-PL" altLang="en-US" dirty="0"/>
              <a:t> je proizvoljan tekst koji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i reference entiteta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druge </a:t>
            </a:r>
            <a:r>
              <a:rPr lang="pl-PL" altLang="en-US" dirty="0" smtClean="0"/>
              <a:t>elemente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Elemenat u HTML-u koji </a:t>
            </a:r>
            <a:r>
              <a:rPr lang="pl-PL" altLang="en-US" dirty="0"/>
              <a:t>predstavlja hiper-vezu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Ovde je korišćeno </a:t>
            </a:r>
            <a:r>
              <a:rPr lang="pl-PL" altLang="en-US" dirty="0"/>
              <a:t>je dodatno pravilo </a:t>
            </a:r>
            <a:r>
              <a:rPr lang="pl-PL" altLang="en-US" dirty="0" smtClean="0"/>
              <a:t>isklju</a:t>
            </a:r>
            <a:r>
              <a:rPr lang="pl-PL" altLang="en-US" dirty="0"/>
              <a:t>č</a:t>
            </a:r>
            <a:r>
              <a:rPr lang="pl-PL" altLang="en-US" dirty="0" smtClean="0"/>
              <a:t>ivanje sadržaja, pa </a:t>
            </a:r>
            <a:r>
              <a:rPr lang="pl-PL" altLang="en-US" dirty="0"/>
              <a:t>element </a:t>
            </a:r>
            <a:r>
              <a:rPr lang="pl-PL" altLang="en-US" dirty="0" smtClean="0">
                <a:solidFill>
                  <a:srgbClr val="FF0000"/>
                </a:solidFill>
              </a:rPr>
              <a:t>A</a:t>
            </a:r>
            <a:r>
              <a:rPr lang="pl-PL" altLang="en-US" dirty="0" smtClean="0"/>
              <a:t> sadrži </a:t>
            </a:r>
            <a:r>
              <a:rPr lang="pl-PL" altLang="en-US" dirty="0"/>
              <a:t>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 smtClean="0"/>
              <a:t>obuhvaćenih </a:t>
            </a:r>
            <a:r>
              <a:rPr lang="pl-PL" altLang="en-US" dirty="0"/>
              <a:t>parametarskim entitetom </a:t>
            </a:r>
            <a:r>
              <a:rPr lang="pl-PL" altLang="en-US" dirty="0">
                <a:solidFill>
                  <a:srgbClr val="FF0000"/>
                </a:solidFill>
              </a:rPr>
              <a:t>%inline</a:t>
            </a:r>
            <a:r>
              <a:rPr lang="pl-PL" altLang="en-US" dirty="0" smtClean="0">
                <a:solidFill>
                  <a:srgbClr val="FF0000"/>
                </a:solidFill>
              </a:rPr>
              <a:t>;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drugi element </a:t>
            </a:r>
            <a:r>
              <a:rPr lang="pl-PL" altLang="en-US" dirty="0">
                <a:solidFill>
                  <a:srgbClr val="FF0000"/>
                </a:solidFill>
              </a:rPr>
              <a:t>A</a:t>
            </a:r>
            <a:r>
              <a:rPr lang="pl-PL" altLang="en-US" dirty="0"/>
              <a:t/>
            </a:r>
            <a:br>
              <a:rPr lang="pl-PL" altLang="en-US" dirty="0"/>
            </a:br>
            <a:endParaRPr lang="pl-PL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9056"/>
            <a:ext cx="740664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9051"/>
            <a:ext cx="742950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(6)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Deklaracija atributa u okviru DTD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inje </a:t>
            </a:r>
            <a:r>
              <a:rPr lang="pl-PL" altLang="en-US" dirty="0"/>
              <a:t>sa </a:t>
            </a:r>
            <a:r>
              <a:rPr lang="pl-PL" altLang="en-US" dirty="0">
                <a:solidFill>
                  <a:srgbClr val="002060"/>
                </a:solidFill>
              </a:rPr>
              <a:t>&lt;!</a:t>
            </a:r>
            <a:r>
              <a:rPr lang="pl-PL" altLang="en-US" dirty="0" smtClean="0">
                <a:solidFill>
                  <a:srgbClr val="002060"/>
                </a:solidFill>
              </a:rPr>
              <a:t>ATTLIST, n</a:t>
            </a:r>
            <a:r>
              <a:rPr lang="pl-PL" altLang="en-US" dirty="0" smtClean="0"/>
              <a:t>akon koga se </a:t>
            </a:r>
            <a:r>
              <a:rPr lang="pl-PL" altLang="en-US" dirty="0"/>
              <a:t>navodi </a:t>
            </a:r>
            <a:r>
              <a:rPr lang="pl-PL" altLang="en-US" dirty="0" smtClean="0"/>
              <a:t>element </a:t>
            </a:r>
            <a:r>
              <a:rPr lang="pl-PL" altLang="en-US" dirty="0"/>
              <a:t>za koji se </a:t>
            </a:r>
            <a:r>
              <a:rPr lang="pl-PL" altLang="en-US" dirty="0" smtClean="0"/>
              <a:t>deklari</a:t>
            </a:r>
            <a:r>
              <a:rPr lang="pl-PL" altLang="en-US" dirty="0"/>
              <a:t>š</a:t>
            </a:r>
            <a:r>
              <a:rPr lang="pl-PL" altLang="en-US" dirty="0" smtClean="0"/>
              <a:t>e atribut, potom sledi lista deklaracija pojedina</a:t>
            </a:r>
            <a:r>
              <a:rPr lang="pl-PL" altLang="en-US" dirty="0"/>
              <a:t>č</a:t>
            </a:r>
            <a:r>
              <a:rPr lang="pl-PL" altLang="en-US" dirty="0" smtClean="0"/>
              <a:t>nih </a:t>
            </a:r>
            <a:r>
              <a:rPr lang="pl-PL" altLang="en-US" dirty="0"/>
              <a:t>atributa i na kraju se navodi simbol </a:t>
            </a:r>
            <a:r>
              <a:rPr lang="pl-PL" altLang="en-US" dirty="0" smtClean="0">
                <a:solidFill>
                  <a:srgbClr val="002060"/>
                </a:solidFill>
              </a:rPr>
              <a:t>&gt;</a:t>
            </a:r>
            <a:r>
              <a:rPr lang="pl-PL" altLang="en-US" dirty="0" smtClean="0"/>
              <a:t> </a:t>
            </a:r>
          </a:p>
          <a:p>
            <a:pPr lvl="1" eaLnBrk="1" hangingPunct="1"/>
            <a:r>
              <a:rPr lang="pl-PL" altLang="en-US" dirty="0" smtClean="0"/>
              <a:t>Svaka deklaracija pojedinačnih </a:t>
            </a:r>
            <a:r>
              <a:rPr lang="pl-PL" altLang="en-US" dirty="0"/>
              <a:t>atributa je trojka koja </a:t>
            </a:r>
            <a:r>
              <a:rPr lang="pl-PL" altLang="en-US" dirty="0" smtClean="0"/>
              <a:t>definiše: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/>
              <a:t>Ime atributa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Tip </a:t>
            </a:r>
            <a:r>
              <a:rPr lang="pl-PL" altLang="en-US" dirty="0"/>
              <a:t>vrednosti atributa, ili eksplicitno naveden skup dopustivih </a:t>
            </a:r>
            <a:r>
              <a:rPr lang="pl-PL" altLang="en-US" dirty="0" smtClean="0"/>
              <a:t>vrednosti</a:t>
            </a:r>
            <a:br>
              <a:rPr lang="pl-PL" altLang="en-US" dirty="0" smtClean="0"/>
            </a:br>
            <a:r>
              <a:rPr lang="pl-PL" altLang="en-US" dirty="0" smtClean="0"/>
              <a:t>Najčešće korišćeni </a:t>
            </a:r>
            <a:r>
              <a:rPr lang="pl-PL" altLang="en-US" dirty="0"/>
              <a:t>tipovi su:</a:t>
            </a:r>
          </a:p>
          <a:p>
            <a:pPr lvl="3" eaLnBrk="1" hangingPunct="1"/>
            <a:r>
              <a:rPr lang="pl-PL" altLang="en-US" dirty="0"/>
              <a:t>CDATA (character data) - kao i u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elemenata,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tekst koji </a:t>
            </a:r>
            <a:r>
              <a:rPr lang="pl-PL" altLang="en-US" dirty="0"/>
              <a:t>se </a:t>
            </a:r>
            <a:r>
              <a:rPr lang="pl-PL" altLang="en-US" dirty="0" smtClean="0"/>
              <a:t>neće </a:t>
            </a:r>
            <a:r>
              <a:rPr lang="pl-PL" altLang="en-US" dirty="0"/>
              <a:t>analizirati </a:t>
            </a:r>
            <a:r>
              <a:rPr lang="pl-PL" altLang="en-US" dirty="0" smtClean="0"/>
              <a:t>pomoću </a:t>
            </a:r>
            <a:r>
              <a:rPr lang="pl-PL" altLang="en-US" dirty="0"/>
              <a:t>SGML parsera</a:t>
            </a:r>
          </a:p>
          <a:p>
            <a:pPr lvl="3" eaLnBrk="1" hangingPunct="1"/>
            <a:r>
              <a:rPr lang="pl-PL" altLang="en-US" dirty="0"/>
              <a:t>NAME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imena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ID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jedinstvene identifikatore tj. imena koja moraju biti </a:t>
            </a:r>
            <a:r>
              <a:rPr lang="pl-PL" altLang="en-US" dirty="0" smtClean="0"/>
              <a:t>jedinstvena u </a:t>
            </a:r>
            <a:r>
              <a:rPr lang="pl-PL" altLang="en-US" dirty="0"/>
              <a:t>celom </a:t>
            </a:r>
            <a:r>
              <a:rPr lang="pl-PL" altLang="en-US" dirty="0" smtClean="0"/>
              <a:t>dokumentu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NUMBER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brojevne </a:t>
            </a:r>
            <a:r>
              <a:rPr lang="pl-PL" altLang="en-US" dirty="0" smtClean="0"/>
              <a:t>vrednosti</a:t>
            </a:r>
            <a:endParaRPr lang="pl-PL" alt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Naznaku </a:t>
            </a:r>
            <a:r>
              <a:rPr lang="pl-PL" altLang="en-US" dirty="0"/>
              <a:t>da li je vrednost </a:t>
            </a:r>
            <a:r>
              <a:rPr lang="pl-PL" altLang="en-US" dirty="0" smtClean="0"/>
              <a:t>atributa implicitna, fiksirana ili zahtevana</a:t>
            </a:r>
          </a:p>
        </p:txBody>
      </p:sp>
    </p:spTree>
    <p:extLst>
      <p:ext uri="{BB962C8B-B14F-4D97-AF65-F5344CB8AC3E}">
        <p14:creationId xmlns:p14="http://schemas.microsoft.com/office/powerpoint/2010/main" val="371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(7)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2" eaLnBrk="1" hangingPunct="1"/>
            <a:r>
              <a:rPr lang="pl-PL" altLang="en-US" dirty="0" smtClean="0"/>
              <a:t>Ako je naznačeno da </a:t>
            </a:r>
            <a:r>
              <a:rPr lang="pl-PL" altLang="en-US" dirty="0"/>
              <a:t>je vrednost </a:t>
            </a:r>
            <a:r>
              <a:rPr lang="pl-PL" altLang="en-US" dirty="0" smtClean="0"/>
              <a:t>atributa implicitna </a:t>
            </a:r>
            <a:r>
              <a:rPr lang="pl-PL" altLang="en-US" dirty="0"/>
              <a:t>(</a:t>
            </a:r>
            <a:r>
              <a:rPr lang="pl-PL" altLang="en-US" dirty="0" smtClean="0"/>
              <a:t>ključna reč </a:t>
            </a:r>
            <a:r>
              <a:rPr lang="pl-PL" altLang="en-US" dirty="0"/>
              <a:t>#IMPLIED</a:t>
            </a:r>
            <a:r>
              <a:rPr lang="pl-PL" altLang="en-US" dirty="0" smtClean="0"/>
              <a:t>), to znači da </a:t>
            </a:r>
            <a:r>
              <a:rPr lang="pl-PL" altLang="en-US" dirty="0"/>
              <a:t>podrazumevanu vrednost </a:t>
            </a:r>
            <a:r>
              <a:rPr lang="pl-PL" altLang="en-US" dirty="0" smtClean="0"/>
              <a:t>određuje </a:t>
            </a:r>
            <a:r>
              <a:rPr lang="pl-PL" altLang="en-US" dirty="0"/>
              <a:t>softver koji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obradu </a:t>
            </a:r>
            <a:r>
              <a:rPr lang="pl-PL" altLang="en-US" dirty="0" smtClean="0"/>
              <a:t>dokumenta</a:t>
            </a:r>
          </a:p>
          <a:p>
            <a:pPr lvl="2" eaLnBrk="1" hangingPunct="1"/>
            <a:r>
              <a:rPr lang="pl-PL" altLang="en-US" dirty="0"/>
              <a:t>Ako je naznačeno da je vrednost </a:t>
            </a:r>
            <a:r>
              <a:rPr lang="pl-PL" altLang="en-US" dirty="0" smtClean="0"/>
              <a:t>atributa fiksirana </a:t>
            </a:r>
            <a:r>
              <a:rPr lang="pl-PL" altLang="en-US" dirty="0"/>
              <a:t>(</a:t>
            </a:r>
            <a:r>
              <a:rPr lang="pl-PL" altLang="en-US" dirty="0" smtClean="0"/>
              <a:t>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#FIXED</a:t>
            </a:r>
            <a:r>
              <a:rPr lang="pl-PL" altLang="en-US" dirty="0" smtClean="0"/>
              <a:t>), to podrazumeva </a:t>
            </a:r>
            <a:r>
              <a:rPr lang="pl-PL" altLang="en-US" dirty="0"/>
              <a:t>da atrubut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ima samo </a:t>
            </a:r>
            <a:r>
              <a:rPr lang="pl-PL" altLang="en-US" dirty="0"/>
              <a:t>jedinu </a:t>
            </a:r>
            <a:r>
              <a:rPr lang="pl-PL" altLang="en-US" dirty="0" smtClean="0"/>
              <a:t>moguću </a:t>
            </a:r>
            <a:r>
              <a:rPr lang="pl-PL" altLang="en-US" dirty="0"/>
              <a:t>vrednost koja je u nastavku </a:t>
            </a:r>
            <a:r>
              <a:rPr lang="pl-PL" altLang="en-US" dirty="0" smtClean="0"/>
              <a:t>navedena</a:t>
            </a:r>
          </a:p>
          <a:p>
            <a:pPr lvl="2" eaLnBrk="1" hangingPunct="1"/>
            <a:r>
              <a:rPr lang="pl-PL" altLang="en-US" dirty="0" smtClean="0"/>
              <a:t> </a:t>
            </a:r>
            <a:r>
              <a:rPr lang="pl-PL" altLang="en-US" dirty="0"/>
              <a:t>Ako je naznačeno da je vrednost atributa</a:t>
            </a:r>
            <a:r>
              <a:rPr lang="pl-PL" altLang="en-US" dirty="0" smtClean="0"/>
              <a:t> zahtevana (klju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#REQUIRED</a:t>
            </a:r>
            <a:r>
              <a:rPr lang="pl-PL" altLang="en-US" dirty="0" smtClean="0"/>
              <a:t>), tada je na </a:t>
            </a:r>
            <a:r>
              <a:rPr lang="pl-PL" altLang="en-US" dirty="0"/>
              <a:t>ovom mestu </a:t>
            </a:r>
            <a:r>
              <a:rPr lang="pl-PL" altLang="en-US" dirty="0" smtClean="0"/>
              <a:t>moguće i </a:t>
            </a:r>
            <a:r>
              <a:rPr lang="pl-PL" altLang="en-US" dirty="0"/>
              <a:t>eksplicitno </a:t>
            </a:r>
            <a:r>
              <a:rPr lang="pl-PL" altLang="en-US" dirty="0" smtClean="0"/>
              <a:t>specificirati podrazumevanu </a:t>
            </a:r>
            <a:r>
              <a:rPr lang="pl-PL" altLang="en-US" dirty="0"/>
              <a:t>vrednost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Naravno, definicije atributa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</p:txBody>
      </p:sp>
    </p:spTree>
    <p:extLst>
      <p:ext uri="{BB962C8B-B14F-4D97-AF65-F5344CB8AC3E}">
        <p14:creationId xmlns:p14="http://schemas.microsoft.com/office/powerpoint/2010/main" val="3261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(8)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zbirku </a:t>
            </a:r>
            <a:r>
              <a:rPr lang="it-IT" altLang="en-US" dirty="0" smtClean="0"/>
              <a:t>pesama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/>
              <a:t/>
            </a:r>
            <a:br>
              <a:rPr lang="it-IT" altLang="en-US" dirty="0"/>
            </a:br>
            <a:r>
              <a:rPr lang="it-IT" altLang="en-US" dirty="0"/>
              <a:t>Ovim je za element </a:t>
            </a:r>
            <a:r>
              <a:rPr lang="it-IT" altLang="en-US" dirty="0">
                <a:solidFill>
                  <a:srgbClr val="C00000"/>
                </a:solidFill>
              </a:rPr>
              <a:t>pesma</a:t>
            </a:r>
            <a:r>
              <a:rPr lang="it-IT" altLang="en-US" dirty="0"/>
              <a:t> deklarisan atribut </a:t>
            </a:r>
            <a:r>
              <a:rPr lang="it-IT" altLang="en-US" dirty="0" smtClean="0">
                <a:solidFill>
                  <a:srgbClr val="002060"/>
                </a:solidFill>
              </a:rPr>
              <a:t>autor</a:t>
            </a:r>
            <a:r>
              <a:rPr lang="sr-Latn-RS" altLang="en-US" dirty="0" smtClean="0"/>
              <a:t>,</a:t>
            </a:r>
            <a:r>
              <a:rPr lang="it-IT" altLang="en-US" dirty="0" smtClean="0"/>
              <a:t>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ija </a:t>
            </a:r>
            <a:r>
              <a:rPr lang="it-IT" altLang="en-US" dirty="0"/>
              <a:t>je vrednost neki tekst</a:t>
            </a:r>
            <a:r>
              <a:rPr lang="it-IT" altLang="en-US" dirty="0" smtClean="0"/>
              <a:t>,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pri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emu </a:t>
            </a:r>
            <a:r>
              <a:rPr lang="it-IT" altLang="en-US" dirty="0"/>
              <a:t>je </a:t>
            </a:r>
            <a:r>
              <a:rPr lang="it-IT" altLang="en-US" dirty="0" smtClean="0"/>
              <a:t>navo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enje </a:t>
            </a:r>
            <a:r>
              <a:rPr lang="it-IT" altLang="en-US" dirty="0"/>
              <a:t>atributa </a:t>
            </a:r>
            <a:r>
              <a:rPr lang="it-IT" altLang="en-US" dirty="0" smtClean="0"/>
              <a:t>obavezno</a:t>
            </a:r>
            <a:endParaRPr lang="sr-Latn-RS" altLang="en-US" dirty="0" smtClean="0"/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tabelu </a:t>
            </a:r>
            <a:r>
              <a:rPr lang="sr-Latn-RS" altLang="en-US" dirty="0"/>
              <a:t>u HTML-u</a:t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Ovim se za element </a:t>
            </a:r>
            <a:r>
              <a:rPr lang="sr-Latn-RS" altLang="en-US" dirty="0">
                <a:solidFill>
                  <a:srgbClr val="C00000"/>
                </a:solidFill>
              </a:rPr>
              <a:t>td</a:t>
            </a:r>
            <a:r>
              <a:rPr lang="sr-Latn-RS" altLang="en-US" dirty="0"/>
              <a:t> uvode atributi </a:t>
            </a:r>
            <a:r>
              <a:rPr lang="sr-Latn-RS" altLang="en-US" dirty="0">
                <a:solidFill>
                  <a:srgbClr val="002060"/>
                </a:solidFill>
              </a:rPr>
              <a:t>rowspan</a:t>
            </a:r>
            <a:r>
              <a:rPr lang="sr-Latn-RS" altLang="en-US" dirty="0"/>
              <a:t> i </a:t>
            </a:r>
            <a:r>
              <a:rPr lang="sr-Latn-RS" altLang="en-US" dirty="0">
                <a:solidFill>
                  <a:srgbClr val="002060"/>
                </a:solidFill>
              </a:rPr>
              <a:t>colspan</a:t>
            </a:r>
            <a:r>
              <a:rPr lang="sr-Latn-RS" altLang="en-US" dirty="0"/>
              <a:t> č</a:t>
            </a:r>
            <a:r>
              <a:rPr lang="sr-Latn-RS" altLang="en-US" dirty="0" smtClean="0"/>
              <a:t>ije </a:t>
            </a:r>
            <a:r>
              <a:rPr lang="sr-Latn-RS" altLang="en-US" dirty="0"/>
              <a:t>su vrednosti brojevi</a:t>
            </a:r>
            <a:r>
              <a:rPr lang="sr-Latn-RS" altLang="en-US" dirty="0" smtClean="0"/>
              <a:t>, dok </a:t>
            </a:r>
            <a:r>
              <a:rPr lang="sr-Latn-RS" altLang="en-US" dirty="0"/>
              <a:t>je podrazumevana vrednost za oba atributa 1</a:t>
            </a:r>
            <a:r>
              <a:rPr lang="it-IT" altLang="en-US" dirty="0"/>
              <a:t/>
            </a:r>
            <a:br>
              <a:rPr lang="it-IT" altLang="en-US" dirty="0"/>
            </a:b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8" y="2204864"/>
            <a:ext cx="74295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5" y="3861048"/>
            <a:ext cx="74447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(9)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deo HTML-a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 smtClean="0"/>
              <a:t>Ovim </a:t>
            </a:r>
            <a:r>
              <a:rPr lang="it-IT" altLang="en-US" dirty="0"/>
              <a:t>se </a:t>
            </a:r>
            <a:r>
              <a:rPr lang="it-IT" altLang="en-US" dirty="0" smtClean="0"/>
              <a:t>ozna</a:t>
            </a:r>
            <a:r>
              <a:rPr lang="sr-Latn-RS" altLang="en-US" dirty="0"/>
              <a:t>č</a:t>
            </a:r>
            <a:r>
              <a:rPr lang="it-IT" altLang="en-US" dirty="0" smtClean="0"/>
              <a:t>ava </a:t>
            </a:r>
            <a:r>
              <a:rPr lang="it-IT" altLang="en-US" dirty="0"/>
              <a:t>da vrednost atributa </a:t>
            </a:r>
            <a:r>
              <a:rPr lang="it-IT" altLang="en-US" dirty="0">
                <a:solidFill>
                  <a:srgbClr val="002060"/>
                </a:solidFill>
              </a:rPr>
              <a:t>version</a:t>
            </a:r>
            <a:r>
              <a:rPr lang="it-IT" altLang="en-US" dirty="0"/>
              <a:t> elementa </a:t>
            </a:r>
            <a:r>
              <a:rPr lang="it-IT" altLang="en-US" dirty="0">
                <a:solidFill>
                  <a:srgbClr val="C00000"/>
                </a:solidFill>
              </a:rPr>
              <a:t>html</a:t>
            </a:r>
            <a:r>
              <a:rPr lang="it-IT" altLang="en-US" dirty="0"/>
              <a:t> </a:t>
            </a:r>
            <a:r>
              <a:rPr lang="it-IT" altLang="en-US" dirty="0" smtClean="0"/>
              <a:t>mo</a:t>
            </a:r>
            <a:r>
              <a:rPr lang="sr-Latn-RS" altLang="en-US" dirty="0"/>
              <a:t>ž</a:t>
            </a:r>
            <a:r>
              <a:rPr lang="it-IT" altLang="en-US" dirty="0" smtClean="0"/>
              <a:t>e </a:t>
            </a:r>
            <a:r>
              <a:rPr lang="it-IT" altLang="en-US" dirty="0"/>
              <a:t>da </a:t>
            </a:r>
            <a:r>
              <a:rPr lang="it-IT" altLang="en-US" dirty="0" smtClean="0"/>
              <a:t>bude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isklju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ivo </a:t>
            </a:r>
            <a:r>
              <a:rPr lang="it-IT" altLang="en-US" dirty="0"/>
              <a:t>vrednost </a:t>
            </a:r>
            <a:r>
              <a:rPr lang="it-IT" altLang="en-US" dirty="0" smtClean="0"/>
              <a:t>odre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ena </a:t>
            </a:r>
            <a:r>
              <a:rPr lang="it-IT" altLang="en-US" dirty="0"/>
              <a:t>parametarskim entitetom </a:t>
            </a:r>
            <a:r>
              <a:rPr lang="it-IT" altLang="en-US" dirty="0">
                <a:solidFill>
                  <a:srgbClr val="002060"/>
                </a:solidFill>
              </a:rPr>
              <a:t>HTML.Version</a:t>
            </a:r>
            <a:r>
              <a:rPr lang="it-IT" altLang="en-US" dirty="0"/>
              <a:t> (koji </a:t>
            </a:r>
            <a:r>
              <a:rPr lang="it-IT" altLang="en-US" dirty="0" smtClean="0"/>
              <a:t>defini</a:t>
            </a:r>
            <a:r>
              <a:rPr lang="sr-Latn-RS" altLang="en-US" dirty="0" smtClean="0"/>
              <a:t>š</a:t>
            </a:r>
            <a:r>
              <a:rPr lang="it-IT" altLang="en-US" dirty="0" smtClean="0"/>
              <a:t>e teku</a:t>
            </a:r>
            <a:r>
              <a:rPr lang="sr-Latn-RS" altLang="en-US" dirty="0" smtClean="0"/>
              <a:t>ć</a:t>
            </a:r>
            <a:r>
              <a:rPr lang="it-IT" altLang="en-US" dirty="0" smtClean="0"/>
              <a:t>u </a:t>
            </a:r>
            <a:r>
              <a:rPr lang="it-IT" altLang="en-US" dirty="0"/>
              <a:t>verziju)</a:t>
            </a: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414260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1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smtClean="0">
                <a:solidFill>
                  <a:schemeClr val="hlink"/>
                </a:solidFill>
              </a:rPr>
              <a:t>Rad sa tekstualnim dokumentima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U </a:t>
            </a:r>
            <a:r>
              <a:rPr lang="en-US" altLang="en-US" dirty="0" smtClean="0"/>
              <a:t>dana</a:t>
            </a:r>
            <a:r>
              <a:rPr lang="sr-Latn-RS" altLang="en-US" dirty="0"/>
              <a:t>š</a:t>
            </a:r>
            <a:r>
              <a:rPr lang="en-US" altLang="en-US" dirty="0" err="1" smtClean="0"/>
              <a:t>njem</a:t>
            </a:r>
            <a:r>
              <a:rPr lang="en-US" altLang="en-US" dirty="0" smtClean="0"/>
              <a:t> </a:t>
            </a:r>
            <a:r>
              <a:rPr lang="en-US" altLang="en-US" dirty="0" err="1"/>
              <a:t>dobu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izdvajaju</a:t>
            </a:r>
            <a:r>
              <a:rPr lang="en-US" altLang="en-US" dirty="0"/>
              <a:t> se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paradigmati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pristupa</a:t>
            </a:r>
            <a:r>
              <a:rPr lang="en-US" altLang="en-US" dirty="0"/>
              <a:t> </a:t>
            </a:r>
            <a:r>
              <a:rPr lang="en-US" altLang="en-US" dirty="0" err="1" smtClean="0"/>
              <a:t>za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kreiranje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tekstualnih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WYSIWYG</a:t>
            </a:r>
            <a:r>
              <a:rPr lang="en-US" altLang="en-US" dirty="0" smtClean="0"/>
              <a:t> (What </a:t>
            </a:r>
            <a:r>
              <a:rPr lang="en-US" altLang="en-US" dirty="0"/>
              <a:t>You See </a:t>
            </a:r>
            <a:r>
              <a:rPr lang="en-US" altLang="en-US" dirty="0" smtClean="0"/>
              <a:t>Is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What </a:t>
            </a:r>
            <a:r>
              <a:rPr lang="en-US" altLang="en-US" dirty="0"/>
              <a:t>You Get)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jezika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za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obele</a:t>
            </a:r>
            <a:r>
              <a:rPr lang="sr-Latn-RS" altLang="en-US" dirty="0" smtClean="0">
                <a:solidFill>
                  <a:srgbClr val="002060"/>
                </a:solidFill>
              </a:rPr>
              <a:t>ž</a:t>
            </a:r>
            <a:r>
              <a:rPr lang="en-US" altLang="en-US" dirty="0" err="1" smtClean="0">
                <a:solidFill>
                  <a:srgbClr val="002060"/>
                </a:solidFill>
              </a:rPr>
              <a:t>avanje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 smtClean="0"/>
              <a:t>nastavku</a:t>
            </a:r>
            <a:r>
              <a:rPr lang="sr-Latn-RS" altLang="en-US" dirty="0" smtClean="0"/>
              <a:t> </a:t>
            </a:r>
            <a:r>
              <a:rPr lang="sr-Latn-RS" altLang="en-US" dirty="0"/>
              <a:t>ć</a:t>
            </a:r>
            <a:r>
              <a:rPr lang="en-US" altLang="en-US" dirty="0" smtClean="0"/>
              <a:t>e </a:t>
            </a:r>
            <a:r>
              <a:rPr lang="en-US" altLang="en-US" dirty="0" err="1"/>
              <a:t>ukratko</a:t>
            </a:r>
            <a:r>
              <a:rPr lang="en-US" altLang="en-US" dirty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opisana</a:t>
            </a:r>
            <a:r>
              <a:rPr lang="en-US" altLang="en-US" dirty="0"/>
              <a:t> </a:t>
            </a:r>
            <a:r>
              <a:rPr lang="en-US" altLang="en-US" dirty="0" err="1"/>
              <a:t>oba</a:t>
            </a:r>
            <a:r>
              <a:rPr lang="en-US" altLang="en-US" dirty="0"/>
              <a:t> </a:t>
            </a:r>
            <a:r>
              <a:rPr lang="en-US" altLang="en-US" dirty="0" err="1" smtClean="0"/>
              <a:t>pristupa</a:t>
            </a:r>
            <a:r>
              <a:rPr lang="sr-Latn-RS" altLang="en-US" dirty="0" smtClean="0"/>
              <a:t>, a potom će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</a:t>
            </a:r>
            <a:r>
              <a:rPr lang="en-US" altLang="en-US" dirty="0" err="1"/>
              <a:t>zbog</a:t>
            </a:r>
            <a:r>
              <a:rPr lang="en-US" altLang="en-US" dirty="0"/>
              <a:t> </a:t>
            </a:r>
            <a:r>
              <a:rPr lang="en-US" altLang="en-US" dirty="0" err="1"/>
              <a:t>mnogobrojnih</a:t>
            </a:r>
            <a:r>
              <a:rPr lang="en-US" altLang="en-US" dirty="0"/>
              <a:t> </a:t>
            </a:r>
            <a:r>
              <a:rPr lang="en-US" altLang="en-US" dirty="0" err="1"/>
              <a:t>prednosti</a:t>
            </a:r>
            <a:r>
              <a:rPr lang="sr-Latn-R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ovaj</a:t>
            </a:r>
            <a:r>
              <a:rPr lang="en-US" altLang="en-US" dirty="0"/>
              <a:t>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/>
              <a:t>donosi</a:t>
            </a:r>
            <a:r>
              <a:rPr lang="sr-Latn-RS" altLang="en-US" dirty="0" smtClean="0"/>
              <a:t>) n</a:t>
            </a:r>
            <a:r>
              <a:rPr lang="en-US" altLang="en-US" dirty="0" err="1" smtClean="0"/>
              <a:t>aglasak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biti</a:t>
            </a:r>
            <a:r>
              <a:rPr lang="en-US" altLang="en-US" dirty="0" smtClean="0"/>
              <a:t> </a:t>
            </a:r>
            <a:r>
              <a:rPr lang="en-US" altLang="en-US" dirty="0" err="1"/>
              <a:t>stavljen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 smtClean="0"/>
              <a:t>eksplicitno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</a:t>
            </a:r>
            <a:r>
              <a:rPr lang="sr-Latn-RS" altLang="en-US" dirty="0" smtClean="0"/>
              <a:t>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Unutra</a:t>
            </a:r>
            <a:r>
              <a:rPr lang="pl-PL" altLang="en-US" dirty="0">
                <a:solidFill>
                  <a:srgbClr val="002060"/>
                </a:solidFill>
              </a:rPr>
              <a:t>š</a:t>
            </a:r>
            <a:r>
              <a:rPr lang="pl-PL" altLang="en-US" dirty="0" smtClean="0">
                <a:solidFill>
                  <a:srgbClr val="002060"/>
                </a:solidFill>
              </a:rPr>
              <a:t>nja </a:t>
            </a:r>
            <a:r>
              <a:rPr lang="pl-PL" altLang="en-US" dirty="0">
                <a:solidFill>
                  <a:srgbClr val="002060"/>
                </a:solidFill>
              </a:rPr>
              <a:t>deklaracija </a:t>
            </a:r>
            <a:r>
              <a:rPr lang="pl-PL" altLang="en-US" dirty="0"/>
              <a:t>podrazumeva da se DTD deklaracije nalaze u </a:t>
            </a:r>
            <a:r>
              <a:rPr lang="pl-PL" altLang="en-US" dirty="0" smtClean="0"/>
              <a:t>zaglavlju datoteke </a:t>
            </a:r>
            <a:r>
              <a:rPr lang="pl-PL" altLang="en-US" dirty="0"/>
              <a:t>u kojoj je </a:t>
            </a:r>
            <a:r>
              <a:rPr lang="pl-PL" altLang="en-US" dirty="0" smtClean="0"/>
              <a:t>sme</a:t>
            </a:r>
            <a:r>
              <a:rPr lang="pl-PL" altLang="en-US" dirty="0"/>
              <a:t>š</a:t>
            </a:r>
            <a:r>
              <a:rPr lang="pl-PL" altLang="en-US" dirty="0" smtClean="0"/>
              <a:t>ten dokument</a:t>
            </a:r>
            <a:endParaRPr lang="pl-PL" altLang="en-US" dirty="0"/>
          </a:p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000" dirty="0" smtClean="0"/>
              <a:t>&lt;?</a:t>
            </a:r>
            <a:r>
              <a:rPr lang="en-US" altLang="en-US" sz="10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&lt;!DOCTYPE note [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note (</a:t>
            </a:r>
            <a:r>
              <a:rPr lang="en-US" altLang="en-US" sz="1000" dirty="0" err="1"/>
              <a:t>to,from,heading,body</a:t>
            </a:r>
            <a:r>
              <a:rPr lang="en-US" altLang="en-US" sz="10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body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]&gt;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&lt;to&gt;</a:t>
            </a:r>
            <a:r>
              <a:rPr lang="en-US" altLang="en-US" sz="1000" dirty="0" err="1"/>
              <a:t>Tove</a:t>
            </a:r>
            <a:r>
              <a:rPr lang="en-US" altLang="en-US" sz="10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&lt;/note&gt;</a:t>
            </a:r>
            <a:endParaRPr lang="pl-PL" altLang="en-US" sz="1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336704" cy="9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</a:t>
            </a:r>
            <a:r>
              <a:rPr lang="en-US" altLang="en-US" sz="1600" dirty="0" smtClean="0"/>
              <a:t>"?&gt;</a:t>
            </a:r>
            <a:r>
              <a:rPr lang="sr-Latn-RS" altLang="en-US" sz="1600" dirty="0"/>
              <a:t/>
            </a:r>
            <a:br>
              <a:rPr lang="sr-Latn-RS" altLang="en-US" sz="1600" dirty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DOCTYPE note </a:t>
            </a:r>
            <a:r>
              <a:rPr lang="en-US" altLang="en-US" sz="1600" dirty="0" smtClean="0"/>
              <a:t>[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to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from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heading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body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]&gt;</a:t>
            </a:r>
            <a:endParaRPr lang="en-U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note&gt;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from&gt;Jani&lt;/from&gt;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heading&gt;Reminder&lt;/heading&gt;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&lt;/</a:t>
            </a:r>
            <a:r>
              <a:rPr lang="en-US" altLang="en-US" sz="1600" dirty="0"/>
              <a:t>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55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/>
              <a:t>Spolja</a:t>
            </a:r>
            <a:r>
              <a:rPr lang="pl-PL" altLang="en-US" dirty="0"/>
              <a:t>š</a:t>
            </a:r>
            <a:r>
              <a:rPr lang="pl-PL" altLang="en-US" dirty="0" smtClean="0"/>
              <a:t>nja </a:t>
            </a:r>
            <a:r>
              <a:rPr lang="pl-PL" altLang="en-US" dirty="0"/>
              <a:t>deklaracija podrazumeva da se DTD deklaracije nalaze u </a:t>
            </a:r>
            <a:r>
              <a:rPr lang="pl-PL" altLang="en-US" dirty="0" smtClean="0"/>
              <a:t>spoljašnjoj </a:t>
            </a:r>
            <a:r>
              <a:rPr lang="pl-PL" altLang="en-US" dirty="0"/>
              <a:t>datoteci, bilo na lokalnom sistemu ili javno na </a:t>
            </a:r>
            <a:r>
              <a:rPr lang="pl-PL" altLang="en-US" dirty="0" smtClean="0"/>
              <a:t>vebu </a:t>
            </a:r>
          </a:p>
          <a:p>
            <a:pPr lvl="1" eaLnBrk="1" hangingPunct="1"/>
            <a:r>
              <a:rPr lang="pl-PL" altLang="en-US" dirty="0" smtClean="0"/>
              <a:t>U </a:t>
            </a:r>
            <a:r>
              <a:rPr lang="pl-PL" altLang="en-US" dirty="0"/>
              <a:t>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se u </a:t>
            </a:r>
            <a:r>
              <a:rPr lang="pl-PL" altLang="en-US" dirty="0"/>
              <a:t>okviru &lt;!DOCTYPE&gt; navodi ime datoteke koja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DTD </a:t>
            </a:r>
          </a:p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</a:t>
            </a: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7505700" cy="14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9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 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note.dtd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600" dirty="0"/>
              <a:t>&lt;!ELEMENT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body (#PCDATA)&gt;</a:t>
            </a:r>
            <a:endParaRPr lang="sr-Latn-RS" altLang="en-US" sz="1600" dirty="0" smtClean="0"/>
          </a:p>
          <a:p>
            <a:pPr marL="457200" lvl="1" indent="0" eaLnBrk="1" hangingPunct="1">
              <a:buNone/>
            </a:pPr>
            <a:endParaRPr lang="sr-Latn-R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note.xml</a:t>
            </a:r>
          </a:p>
          <a:p>
            <a:pPr marL="457200" lvl="1" indent="0" eaLnBrk="1" hangingPunct="1">
              <a:buNone/>
            </a:pP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&lt;!DOCTYPE note SYSTEM "note.dtd"&gt;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&lt;body&gt;Don't forget me this weekend!&lt;/body&gt;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&lt;/note&gt;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6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9275"/>
            <a:ext cx="6707088" cy="868363"/>
          </a:xfrm>
        </p:spPr>
        <p:txBody>
          <a:bodyPr/>
          <a:lstStyle/>
          <a:p>
            <a:pPr>
              <a:defRPr/>
            </a:pPr>
            <a:r>
              <a:rPr lang="sr-Latn-RS" sz="3200" dirty="0" smtClean="0">
                <a:solidFill>
                  <a:schemeClr val="hlink"/>
                </a:solidFill>
              </a:rPr>
              <a:t>Šta je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</a:rPr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13300" cy="445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r-Latn-RS" sz="2200" dirty="0" smtClean="0"/>
              <a:t>Hijerarhijski format čitljiv za čoveka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Jezik</a:t>
            </a:r>
            <a:r>
              <a:rPr lang="en-US" sz="2000" dirty="0" smtClean="0"/>
              <a:t> “</a:t>
            </a:r>
            <a:r>
              <a:rPr lang="sr-Latn-RS" sz="2000" dirty="0" smtClean="0"/>
              <a:t>potomak</a:t>
            </a:r>
            <a:r>
              <a:rPr lang="en-US" sz="2000" dirty="0" smtClean="0"/>
              <a:t>” HTML</a:t>
            </a:r>
            <a:r>
              <a:rPr lang="sr-Latn-RS" sz="2000" dirty="0" smtClean="0"/>
              <a:t>-a</a:t>
            </a:r>
            <a:r>
              <a:rPr lang="en-US" sz="2000" dirty="0" smtClean="0"/>
              <a:t>, </a:t>
            </a:r>
            <a:r>
              <a:rPr lang="sr-Latn-RS" sz="2000" dirty="0" smtClean="0"/>
              <a:t>koji se uvek može parsirati</a:t>
            </a:r>
            <a:endParaRPr lang="en-US" sz="2000" dirty="0" smtClean="0"/>
          </a:p>
          <a:p>
            <a:pPr marL="512763" lvl="1">
              <a:defRPr/>
            </a:pPr>
            <a:r>
              <a:rPr lang="en-US" sz="2000" dirty="0" smtClean="0"/>
              <a:t>“Lingua franca” </a:t>
            </a:r>
            <a:r>
              <a:rPr lang="sr-Latn-RS" sz="2000" dirty="0" smtClean="0"/>
              <a:t>za podatke</a:t>
            </a:r>
            <a:r>
              <a:rPr lang="en-US" sz="2000" dirty="0" smtClean="0"/>
              <a:t>:</a:t>
            </a:r>
            <a:r>
              <a:rPr lang="sr-Latn-RS" sz="2000" dirty="0"/>
              <a:t> </a:t>
            </a:r>
            <a:r>
              <a:rPr lang="sr-Latn-RS" sz="2000" dirty="0" smtClean="0"/>
              <a:t>služi za čuvanje dokumenata</a:t>
            </a:r>
            <a:r>
              <a:rPr lang="en-US" sz="2000" dirty="0" smtClean="0"/>
              <a:t> </a:t>
            </a:r>
            <a:r>
              <a:rPr lang="sr-Latn-RS" sz="2000" dirty="0" smtClean="0"/>
              <a:t>strukturisanih podataka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Smešani su podaci i struktura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sr-Latn-RS" sz="2200" dirty="0" smtClean="0"/>
              <a:t>Jezgro šireg ekosistema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Podaci</a:t>
            </a:r>
            <a:r>
              <a:rPr lang="en-US" sz="2000" dirty="0" smtClean="0"/>
              <a:t> – XML</a:t>
            </a:r>
          </a:p>
          <a:p>
            <a:pPr marL="512763" lvl="1">
              <a:defRPr/>
            </a:pPr>
            <a:r>
              <a:rPr lang="en-US" sz="2000" dirty="0" smtClean="0"/>
              <a:t>Shema – DTD </a:t>
            </a:r>
            <a:r>
              <a:rPr lang="sr-Latn-RS" sz="2000" dirty="0" smtClean="0"/>
              <a:t>i</a:t>
            </a:r>
            <a:r>
              <a:rPr lang="en-US" sz="2000" dirty="0" smtClean="0"/>
              <a:t> XML S</a:t>
            </a:r>
            <a:r>
              <a:rPr lang="sr-Latn-RS" sz="2000" dirty="0" smtClean="0"/>
              <a:t>hema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Programerski pristup</a:t>
            </a:r>
            <a:r>
              <a:rPr lang="en-US" sz="2000" dirty="0" smtClean="0"/>
              <a:t> – DOM </a:t>
            </a:r>
            <a:r>
              <a:rPr lang="sr-Latn-RS" sz="2000" dirty="0" smtClean="0"/>
              <a:t>i</a:t>
            </a:r>
            <a:r>
              <a:rPr lang="en-US" sz="2000" dirty="0" smtClean="0"/>
              <a:t> SAX</a:t>
            </a:r>
          </a:p>
          <a:p>
            <a:pPr marL="512763" lvl="1">
              <a:defRPr/>
            </a:pPr>
            <a:r>
              <a:rPr lang="sr-Latn-RS" sz="2000" dirty="0" smtClean="0"/>
              <a:t>Upiti</a:t>
            </a:r>
            <a:r>
              <a:rPr lang="en-US" sz="2000" dirty="0" smtClean="0"/>
              <a:t> – XPath, XSLT, XQuery</a:t>
            </a:r>
          </a:p>
          <a:p>
            <a:pPr marL="512763" lvl="1">
              <a:defRPr/>
            </a:pPr>
            <a:r>
              <a:rPr lang="sr-Latn-RS" sz="2000" dirty="0" smtClean="0"/>
              <a:t>Distribuisano programiranje</a:t>
            </a:r>
            <a:r>
              <a:rPr lang="en-US" sz="2000" dirty="0" smtClean="0"/>
              <a:t> – </a:t>
            </a:r>
            <a:r>
              <a:rPr lang="sr-Latn-RS" sz="2000" dirty="0" smtClean="0"/>
              <a:t>v</a:t>
            </a:r>
            <a:r>
              <a:rPr lang="en-US" sz="2000" dirty="0" err="1" smtClean="0"/>
              <a:t>eb</a:t>
            </a:r>
            <a:r>
              <a:rPr lang="en-US" sz="2000" dirty="0" smtClean="0"/>
              <a:t> </a:t>
            </a:r>
            <a:r>
              <a:rPr lang="en-US" sz="2000" dirty="0" err="1" smtClean="0"/>
              <a:t>servi</a:t>
            </a:r>
            <a:r>
              <a:rPr lang="sr-Latn-RS" sz="2000" dirty="0" smtClean="0"/>
              <a:t>si</a:t>
            </a:r>
            <a:endParaRPr lang="en-US" sz="2000" dirty="0" smtClean="0"/>
          </a:p>
        </p:txBody>
      </p:sp>
      <p:grpSp>
        <p:nvGrpSpPr>
          <p:cNvPr id="19459" name="Group 95"/>
          <p:cNvGrpSpPr>
            <a:grpSpLocks/>
          </p:cNvGrpSpPr>
          <p:nvPr/>
        </p:nvGrpSpPr>
        <p:grpSpPr bwMode="auto">
          <a:xfrm>
            <a:off x="5611813" y="1795463"/>
            <a:ext cx="3108325" cy="4062412"/>
            <a:chOff x="5611814" y="1795557"/>
            <a:chExt cx="3108909" cy="4061840"/>
          </a:xfrm>
        </p:grpSpPr>
        <p:grpSp>
          <p:nvGrpSpPr>
            <p:cNvPr id="19460" name="Group 7"/>
            <p:cNvGrpSpPr>
              <a:grpSpLocks noChangeAspect="1"/>
            </p:cNvGrpSpPr>
            <p:nvPr/>
          </p:nvGrpSpPr>
          <p:grpSpPr bwMode="auto">
            <a:xfrm>
              <a:off x="5611814" y="1853721"/>
              <a:ext cx="3074988" cy="4003676"/>
              <a:chOff x="3535" y="953"/>
              <a:chExt cx="1937" cy="2522"/>
            </a:xfrm>
          </p:grpSpPr>
          <p:sp>
            <p:nvSpPr>
              <p:cNvPr id="1946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535" y="1008"/>
                <a:ext cx="1914" cy="2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3" name="Freeform 8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683 w 1855"/>
                  <a:gd name="T1" fmla="*/ 130 h 804"/>
                  <a:gd name="T2" fmla="*/ 1073 w 1855"/>
                  <a:gd name="T3" fmla="*/ 49 h 804"/>
                  <a:gd name="T4" fmla="*/ 1192 w 1855"/>
                  <a:gd name="T5" fmla="*/ 127 h 804"/>
                  <a:gd name="T6" fmla="*/ 1491 w 1855"/>
                  <a:gd name="T7" fmla="*/ 109 h 804"/>
                  <a:gd name="T8" fmla="*/ 1557 w 1855"/>
                  <a:gd name="T9" fmla="*/ 174 h 804"/>
                  <a:gd name="T10" fmla="*/ 1808 w 1855"/>
                  <a:gd name="T11" fmla="*/ 245 h 804"/>
                  <a:gd name="T12" fmla="*/ 1723 w 1855"/>
                  <a:gd name="T13" fmla="*/ 375 h 804"/>
                  <a:gd name="T14" fmla="*/ 1813 w 1855"/>
                  <a:gd name="T15" fmla="*/ 534 h 804"/>
                  <a:gd name="T16" fmla="*/ 1584 w 1855"/>
                  <a:gd name="T17" fmla="*/ 597 h 804"/>
                  <a:gd name="T18" fmla="*/ 1159 w 1855"/>
                  <a:gd name="T19" fmla="*/ 718 h 804"/>
                  <a:gd name="T20" fmla="*/ 1129 w 1855"/>
                  <a:gd name="T21" fmla="*/ 709 h 804"/>
                  <a:gd name="T22" fmla="*/ 557 w 1855"/>
                  <a:gd name="T23" fmla="*/ 682 h 804"/>
                  <a:gd name="T24" fmla="*/ 238 w 1855"/>
                  <a:gd name="T25" fmla="*/ 703 h 804"/>
                  <a:gd name="T26" fmla="*/ 159 w 1855"/>
                  <a:gd name="T27" fmla="*/ 561 h 804"/>
                  <a:gd name="T28" fmla="*/ 6 w 1855"/>
                  <a:gd name="T29" fmla="*/ 445 h 804"/>
                  <a:gd name="T30" fmla="*/ 159 w 1855"/>
                  <a:gd name="T31" fmla="*/ 343 h 804"/>
                  <a:gd name="T32" fmla="*/ 84 w 1855"/>
                  <a:gd name="T33" fmla="*/ 222 h 804"/>
                  <a:gd name="T34" fmla="*/ 267 w 1855"/>
                  <a:gd name="T35" fmla="*/ 172 h 804"/>
                  <a:gd name="T36" fmla="*/ 272 w 1855"/>
                  <a:gd name="T37" fmla="*/ 173 h 804"/>
                  <a:gd name="T38" fmla="*/ 526 w 1855"/>
                  <a:gd name="T39" fmla="*/ 54 h 804"/>
                  <a:gd name="T40" fmla="*/ 683 w 1855"/>
                  <a:gd name="T41" fmla="*/ 130 h 8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55"/>
                  <a:gd name="T64" fmla="*/ 0 h 804"/>
                  <a:gd name="T65" fmla="*/ 1855 w 1855"/>
                  <a:gd name="T66" fmla="*/ 804 h 8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55" h="804">
                    <a:moveTo>
                      <a:pt x="683" y="130"/>
                    </a:moveTo>
                    <a:cubicBezTo>
                      <a:pt x="757" y="36"/>
                      <a:pt x="931" y="0"/>
                      <a:pt x="1073" y="49"/>
                    </a:cubicBezTo>
                    <a:cubicBezTo>
                      <a:pt x="1123" y="66"/>
                      <a:pt x="1165" y="94"/>
                      <a:pt x="1192" y="127"/>
                    </a:cubicBezTo>
                    <a:cubicBezTo>
                      <a:pt x="1267" y="67"/>
                      <a:pt x="1401" y="59"/>
                      <a:pt x="1491" y="109"/>
                    </a:cubicBezTo>
                    <a:cubicBezTo>
                      <a:pt x="1521" y="126"/>
                      <a:pt x="1544" y="148"/>
                      <a:pt x="1557" y="174"/>
                    </a:cubicBezTo>
                    <a:cubicBezTo>
                      <a:pt x="1656" y="154"/>
                      <a:pt x="1762" y="184"/>
                      <a:pt x="1808" y="245"/>
                    </a:cubicBezTo>
                    <a:cubicBezTo>
                      <a:pt x="1833" y="296"/>
                      <a:pt x="1797" y="352"/>
                      <a:pt x="1723" y="375"/>
                    </a:cubicBezTo>
                    <a:cubicBezTo>
                      <a:pt x="1814" y="402"/>
                      <a:pt x="1855" y="474"/>
                      <a:pt x="1813" y="534"/>
                    </a:cubicBezTo>
                    <a:cubicBezTo>
                      <a:pt x="1774" y="592"/>
                      <a:pt x="1673" y="620"/>
                      <a:pt x="1584" y="597"/>
                    </a:cubicBezTo>
                    <a:cubicBezTo>
                      <a:pt x="1517" y="709"/>
                      <a:pt x="1327" y="763"/>
                      <a:pt x="1159" y="718"/>
                    </a:cubicBezTo>
                    <a:cubicBezTo>
                      <a:pt x="1149" y="716"/>
                      <a:pt x="1138" y="713"/>
                      <a:pt x="1129" y="709"/>
                    </a:cubicBezTo>
                    <a:cubicBezTo>
                      <a:pt x="958" y="804"/>
                      <a:pt x="705" y="792"/>
                      <a:pt x="557" y="682"/>
                    </a:cubicBezTo>
                    <a:cubicBezTo>
                      <a:pt x="478" y="746"/>
                      <a:pt x="335" y="756"/>
                      <a:pt x="238" y="703"/>
                    </a:cubicBezTo>
                    <a:cubicBezTo>
                      <a:pt x="175" y="669"/>
                      <a:pt x="144" y="614"/>
                      <a:pt x="159" y="561"/>
                    </a:cubicBezTo>
                    <a:cubicBezTo>
                      <a:pt x="68" y="557"/>
                      <a:pt x="0" y="505"/>
                      <a:pt x="6" y="445"/>
                    </a:cubicBezTo>
                    <a:cubicBezTo>
                      <a:pt x="11" y="390"/>
                      <a:pt x="77" y="347"/>
                      <a:pt x="159" y="343"/>
                    </a:cubicBezTo>
                    <a:cubicBezTo>
                      <a:pt x="88" y="324"/>
                      <a:pt x="54" y="269"/>
                      <a:pt x="84" y="222"/>
                    </a:cubicBezTo>
                    <a:cubicBezTo>
                      <a:pt x="114" y="174"/>
                      <a:pt x="196" y="152"/>
                      <a:pt x="267" y="172"/>
                    </a:cubicBezTo>
                    <a:cubicBezTo>
                      <a:pt x="269" y="172"/>
                      <a:pt x="271" y="173"/>
                      <a:pt x="272" y="173"/>
                    </a:cubicBezTo>
                    <a:cubicBezTo>
                      <a:pt x="293" y="94"/>
                      <a:pt x="406" y="40"/>
                      <a:pt x="526" y="54"/>
                    </a:cubicBezTo>
                    <a:cubicBezTo>
                      <a:pt x="593" y="62"/>
                      <a:pt x="651" y="90"/>
                      <a:pt x="683" y="13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4" name="Freeform 9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215 w 584"/>
                  <a:gd name="T1" fmla="*/ 41 h 253"/>
                  <a:gd name="T2" fmla="*/ 338 w 584"/>
                  <a:gd name="T3" fmla="*/ 16 h 253"/>
                  <a:gd name="T4" fmla="*/ 375 w 584"/>
                  <a:gd name="T5" fmla="*/ 40 h 253"/>
                  <a:gd name="T6" fmla="*/ 469 w 584"/>
                  <a:gd name="T7" fmla="*/ 34 h 253"/>
                  <a:gd name="T8" fmla="*/ 490 w 584"/>
                  <a:gd name="T9" fmla="*/ 55 h 253"/>
                  <a:gd name="T10" fmla="*/ 569 w 584"/>
                  <a:gd name="T11" fmla="*/ 77 h 253"/>
                  <a:gd name="T12" fmla="*/ 542 w 584"/>
                  <a:gd name="T13" fmla="*/ 118 h 253"/>
                  <a:gd name="T14" fmla="*/ 571 w 584"/>
                  <a:gd name="T15" fmla="*/ 168 h 253"/>
                  <a:gd name="T16" fmla="*/ 499 w 584"/>
                  <a:gd name="T17" fmla="*/ 188 h 253"/>
                  <a:gd name="T18" fmla="*/ 365 w 584"/>
                  <a:gd name="T19" fmla="*/ 226 h 253"/>
                  <a:gd name="T20" fmla="*/ 355 w 584"/>
                  <a:gd name="T21" fmla="*/ 223 h 253"/>
                  <a:gd name="T22" fmla="*/ 175 w 584"/>
                  <a:gd name="T23" fmla="*/ 214 h 253"/>
                  <a:gd name="T24" fmla="*/ 75 w 584"/>
                  <a:gd name="T25" fmla="*/ 221 h 253"/>
                  <a:gd name="T26" fmla="*/ 50 w 584"/>
                  <a:gd name="T27" fmla="*/ 176 h 253"/>
                  <a:gd name="T28" fmla="*/ 2 w 584"/>
                  <a:gd name="T29" fmla="*/ 140 h 253"/>
                  <a:gd name="T30" fmla="*/ 50 w 584"/>
                  <a:gd name="T31" fmla="*/ 108 h 253"/>
                  <a:gd name="T32" fmla="*/ 26 w 584"/>
                  <a:gd name="T33" fmla="*/ 70 h 253"/>
                  <a:gd name="T34" fmla="*/ 84 w 584"/>
                  <a:gd name="T35" fmla="*/ 54 h 253"/>
                  <a:gd name="T36" fmla="*/ 85 w 584"/>
                  <a:gd name="T37" fmla="*/ 55 h 253"/>
                  <a:gd name="T38" fmla="*/ 165 w 584"/>
                  <a:gd name="T39" fmla="*/ 17 h 253"/>
                  <a:gd name="T40" fmla="*/ 215 w 584"/>
                  <a:gd name="T41" fmla="*/ 41 h 2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4"/>
                  <a:gd name="T64" fmla="*/ 0 h 253"/>
                  <a:gd name="T65" fmla="*/ 584 w 584"/>
                  <a:gd name="T66" fmla="*/ 253 h 2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4" h="253">
                    <a:moveTo>
                      <a:pt x="215" y="41"/>
                    </a:moveTo>
                    <a:cubicBezTo>
                      <a:pt x="238" y="12"/>
                      <a:pt x="293" y="0"/>
                      <a:pt x="338" y="16"/>
                    </a:cubicBezTo>
                    <a:cubicBezTo>
                      <a:pt x="353" y="21"/>
                      <a:pt x="367" y="30"/>
                      <a:pt x="375" y="40"/>
                    </a:cubicBezTo>
                    <a:cubicBezTo>
                      <a:pt x="399" y="21"/>
                      <a:pt x="441" y="19"/>
                      <a:pt x="469" y="34"/>
                    </a:cubicBezTo>
                    <a:cubicBezTo>
                      <a:pt x="479" y="40"/>
                      <a:pt x="486" y="47"/>
                      <a:pt x="490" y="55"/>
                    </a:cubicBezTo>
                    <a:cubicBezTo>
                      <a:pt x="521" y="49"/>
                      <a:pt x="555" y="58"/>
                      <a:pt x="569" y="77"/>
                    </a:cubicBezTo>
                    <a:cubicBezTo>
                      <a:pt x="577" y="93"/>
                      <a:pt x="566" y="111"/>
                      <a:pt x="542" y="118"/>
                    </a:cubicBezTo>
                    <a:cubicBezTo>
                      <a:pt x="571" y="126"/>
                      <a:pt x="584" y="149"/>
                      <a:pt x="571" y="168"/>
                    </a:cubicBezTo>
                    <a:cubicBezTo>
                      <a:pt x="558" y="186"/>
                      <a:pt x="527" y="195"/>
                      <a:pt x="499" y="188"/>
                    </a:cubicBezTo>
                    <a:cubicBezTo>
                      <a:pt x="478" y="223"/>
                      <a:pt x="418" y="240"/>
                      <a:pt x="365" y="226"/>
                    </a:cubicBezTo>
                    <a:cubicBezTo>
                      <a:pt x="362" y="225"/>
                      <a:pt x="358" y="224"/>
                      <a:pt x="355" y="223"/>
                    </a:cubicBezTo>
                    <a:cubicBezTo>
                      <a:pt x="301" y="253"/>
                      <a:pt x="222" y="249"/>
                      <a:pt x="175" y="214"/>
                    </a:cubicBezTo>
                    <a:cubicBezTo>
                      <a:pt x="150" y="234"/>
                      <a:pt x="105" y="238"/>
                      <a:pt x="75" y="221"/>
                    </a:cubicBezTo>
                    <a:cubicBezTo>
                      <a:pt x="55" y="210"/>
                      <a:pt x="45" y="193"/>
                      <a:pt x="50" y="176"/>
                    </a:cubicBezTo>
                    <a:cubicBezTo>
                      <a:pt x="21" y="175"/>
                      <a:pt x="0" y="159"/>
                      <a:pt x="2" y="140"/>
                    </a:cubicBezTo>
                    <a:cubicBezTo>
                      <a:pt x="3" y="123"/>
                      <a:pt x="24" y="109"/>
                      <a:pt x="50" y="108"/>
                    </a:cubicBezTo>
                    <a:cubicBezTo>
                      <a:pt x="27" y="102"/>
                      <a:pt x="17" y="85"/>
                      <a:pt x="26" y="70"/>
                    </a:cubicBezTo>
                    <a:cubicBezTo>
                      <a:pt x="36" y="55"/>
                      <a:pt x="61" y="48"/>
                      <a:pt x="84" y="54"/>
                    </a:cubicBezTo>
                    <a:cubicBezTo>
                      <a:pt x="84" y="54"/>
                      <a:pt x="85" y="55"/>
                      <a:pt x="85" y="55"/>
                    </a:cubicBezTo>
                    <a:cubicBezTo>
                      <a:pt x="92" y="30"/>
                      <a:pt x="128" y="13"/>
                      <a:pt x="165" y="17"/>
                    </a:cubicBezTo>
                    <a:cubicBezTo>
                      <a:pt x="186" y="20"/>
                      <a:pt x="205" y="29"/>
                      <a:pt x="215" y="41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5" name="Rectangle 10"/>
              <p:cNvSpPr>
                <a:spLocks noChangeArrowheads="1"/>
              </p:cNvSpPr>
              <p:nvPr/>
            </p:nvSpPr>
            <p:spPr bwMode="auto">
              <a:xfrm>
                <a:off x="4170" y="2389"/>
                <a:ext cx="2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 dirty="0">
                    <a:latin typeface="Arial" pitchFamily="34" charset="0"/>
                    <a:cs typeface="Arial" pitchFamily="34" charset="0"/>
                  </a:rPr>
                  <a:t>HTTP</a:t>
                </a:r>
                <a:endParaRPr lang="en-US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6" name="Freeform 11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7" name="Freeform 12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190" y="2715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XML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9" name="Freeform 14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0" name="Freeform 15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1" name="Freeform 16"/>
              <p:cNvSpPr>
                <a:spLocks noEditPoints="1"/>
              </p:cNvSpPr>
              <p:nvPr/>
            </p:nvSpPr>
            <p:spPr bwMode="auto">
              <a:xfrm>
                <a:off x="3572" y="3094"/>
                <a:ext cx="292" cy="44"/>
              </a:xfrm>
              <a:custGeom>
                <a:avLst/>
                <a:gdLst>
                  <a:gd name="T0" fmla="*/ 0 w 929"/>
                  <a:gd name="T1" fmla="*/ 0 h 139"/>
                  <a:gd name="T2" fmla="*/ 465 w 929"/>
                  <a:gd name="T3" fmla="*/ 93 h 139"/>
                  <a:gd name="T4" fmla="*/ 929 w 929"/>
                  <a:gd name="T5" fmla="*/ 0 h 139"/>
                  <a:gd name="T6" fmla="*/ 929 w 929"/>
                  <a:gd name="T7" fmla="*/ 0 h 139"/>
                  <a:gd name="T8" fmla="*/ 0 w 929"/>
                  <a:gd name="T9" fmla="*/ 46 h 139"/>
                  <a:gd name="T10" fmla="*/ 465 w 929"/>
                  <a:gd name="T11" fmla="*/ 139 h 139"/>
                  <a:gd name="T12" fmla="*/ 929 w 929"/>
                  <a:gd name="T13" fmla="*/ 46 h 139"/>
                  <a:gd name="T14" fmla="*/ 929 w 929"/>
                  <a:gd name="T15" fmla="*/ 46 h 1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139"/>
                  <a:gd name="T26" fmla="*/ 929 w 929"/>
                  <a:gd name="T27" fmla="*/ 139 h 1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139">
                    <a:moveTo>
                      <a:pt x="0" y="0"/>
                    </a:moveTo>
                    <a:cubicBezTo>
                      <a:pt x="0" y="51"/>
                      <a:pt x="208" y="93"/>
                      <a:pt x="465" y="93"/>
                    </a:cubicBezTo>
                    <a:cubicBezTo>
                      <a:pt x="721" y="93"/>
                      <a:pt x="929" y="51"/>
                      <a:pt x="929" y="0"/>
                    </a:cubicBezTo>
                    <a:cubicBezTo>
                      <a:pt x="929" y="0"/>
                      <a:pt x="929" y="0"/>
                      <a:pt x="929" y="0"/>
                    </a:cubicBezTo>
                    <a:moveTo>
                      <a:pt x="0" y="46"/>
                    </a:moveTo>
                    <a:cubicBezTo>
                      <a:pt x="0" y="98"/>
                      <a:pt x="208" y="139"/>
                      <a:pt x="465" y="139"/>
                    </a:cubicBezTo>
                    <a:cubicBezTo>
                      <a:pt x="721" y="139"/>
                      <a:pt x="929" y="98"/>
                      <a:pt x="929" y="46"/>
                    </a:cubicBezTo>
                    <a:cubicBezTo>
                      <a:pt x="929" y="46"/>
                      <a:pt x="929" y="46"/>
                      <a:pt x="929" y="46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2" name="Rectangle 17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3" name="Rectangle 18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4" name="Freeform 19"/>
              <p:cNvSpPr>
                <a:spLocks noEditPoints="1"/>
              </p:cNvSpPr>
              <p:nvPr/>
            </p:nvSpPr>
            <p:spPr bwMode="auto">
              <a:xfrm>
                <a:off x="4773" y="3065"/>
                <a:ext cx="182" cy="181"/>
              </a:xfrm>
              <a:custGeom>
                <a:avLst/>
                <a:gdLst>
                  <a:gd name="T0" fmla="*/ 0 w 182"/>
                  <a:gd name="T1" fmla="*/ 181 h 181"/>
                  <a:gd name="T2" fmla="*/ 0 w 182"/>
                  <a:gd name="T3" fmla="*/ 0 h 181"/>
                  <a:gd name="T4" fmla="*/ 182 w 182"/>
                  <a:gd name="T5" fmla="*/ 181 h 181"/>
                  <a:gd name="T6" fmla="*/ 182 w 182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81"/>
                  <a:gd name="T14" fmla="*/ 182 w 182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81">
                    <a:moveTo>
                      <a:pt x="0" y="181"/>
                    </a:moveTo>
                    <a:lnTo>
                      <a:pt x="0" y="0"/>
                    </a:lnTo>
                    <a:moveTo>
                      <a:pt x="182" y="181"/>
                    </a:moveTo>
                    <a:lnTo>
                      <a:pt x="18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6" name="Freeform 21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7" name="Rectangle 22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8" name="Rectangle 23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9" name="Freeform 24"/>
              <p:cNvSpPr>
                <a:spLocks noEditPoints="1"/>
              </p:cNvSpPr>
              <p:nvPr/>
            </p:nvSpPr>
            <p:spPr bwMode="auto">
              <a:xfrm>
                <a:off x="4232" y="3083"/>
                <a:ext cx="84" cy="85"/>
              </a:xfrm>
              <a:custGeom>
                <a:avLst/>
                <a:gdLst>
                  <a:gd name="T0" fmla="*/ 0 w 84"/>
                  <a:gd name="T1" fmla="*/ 85 h 85"/>
                  <a:gd name="T2" fmla="*/ 84 w 84"/>
                  <a:gd name="T3" fmla="*/ 85 h 85"/>
                  <a:gd name="T4" fmla="*/ 0 w 84"/>
                  <a:gd name="T5" fmla="*/ 34 h 85"/>
                  <a:gd name="T6" fmla="*/ 84 w 84"/>
                  <a:gd name="T7" fmla="*/ 34 h 85"/>
                  <a:gd name="T8" fmla="*/ 0 w 84"/>
                  <a:gd name="T9" fmla="*/ 68 h 85"/>
                  <a:gd name="T10" fmla="*/ 84 w 84"/>
                  <a:gd name="T11" fmla="*/ 68 h 85"/>
                  <a:gd name="T12" fmla="*/ 0 w 84"/>
                  <a:gd name="T13" fmla="*/ 51 h 85"/>
                  <a:gd name="T14" fmla="*/ 84 w 84"/>
                  <a:gd name="T15" fmla="*/ 51 h 85"/>
                  <a:gd name="T16" fmla="*/ 0 w 84"/>
                  <a:gd name="T17" fmla="*/ 17 h 85"/>
                  <a:gd name="T18" fmla="*/ 84 w 84"/>
                  <a:gd name="T19" fmla="*/ 17 h 85"/>
                  <a:gd name="T20" fmla="*/ 0 w 84"/>
                  <a:gd name="T21" fmla="*/ 0 h 85"/>
                  <a:gd name="T22" fmla="*/ 84 w 84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85"/>
                  <a:gd name="T38" fmla="*/ 84 w 84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85">
                    <a:moveTo>
                      <a:pt x="0" y="85"/>
                    </a:moveTo>
                    <a:lnTo>
                      <a:pt x="84" y="85"/>
                    </a:lnTo>
                    <a:moveTo>
                      <a:pt x="0" y="34"/>
                    </a:moveTo>
                    <a:lnTo>
                      <a:pt x="84" y="34"/>
                    </a:lnTo>
                    <a:moveTo>
                      <a:pt x="0" y="68"/>
                    </a:moveTo>
                    <a:lnTo>
                      <a:pt x="84" y="68"/>
                    </a:lnTo>
                    <a:moveTo>
                      <a:pt x="0" y="51"/>
                    </a:moveTo>
                    <a:lnTo>
                      <a:pt x="84" y="51"/>
                    </a:lnTo>
                    <a:moveTo>
                      <a:pt x="0" y="17"/>
                    </a:moveTo>
                    <a:lnTo>
                      <a:pt x="84" y="17"/>
                    </a:lnTo>
                    <a:moveTo>
                      <a:pt x="0" y="0"/>
                    </a:moveTo>
                    <a:lnTo>
                      <a:pt x="84" y="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0" name="Freeform 25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1" name="Freeform 26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089" y="2063"/>
                <a:ext cx="17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SAX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3" name="Rectangle 28"/>
              <p:cNvSpPr>
                <a:spLocks noChangeArrowheads="1"/>
              </p:cNvSpPr>
              <p:nvPr/>
            </p:nvSpPr>
            <p:spPr bwMode="auto">
              <a:xfrm>
                <a:off x="4251" y="2063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271" y="2063"/>
                <a:ext cx="20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DOM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5" name="Rectangle 30"/>
              <p:cNvSpPr>
                <a:spLocks noChangeArrowheads="1"/>
              </p:cNvSpPr>
              <p:nvPr/>
            </p:nvSpPr>
            <p:spPr bwMode="auto">
              <a:xfrm>
                <a:off x="4728" y="1016"/>
                <a:ext cx="696" cy="4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6" name="Rectangle 31"/>
              <p:cNvSpPr>
                <a:spLocks noChangeArrowheads="1"/>
              </p:cNvSpPr>
              <p:nvPr/>
            </p:nvSpPr>
            <p:spPr bwMode="auto">
              <a:xfrm>
                <a:off x="4728" y="953"/>
                <a:ext cx="744" cy="48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7" name="Freeform 32"/>
              <p:cNvSpPr>
                <a:spLocks noEditPoints="1"/>
              </p:cNvSpPr>
              <p:nvPr/>
            </p:nvSpPr>
            <p:spPr bwMode="auto">
              <a:xfrm>
                <a:off x="4765" y="953"/>
                <a:ext cx="675" cy="485"/>
              </a:xfrm>
              <a:custGeom>
                <a:avLst/>
                <a:gdLst>
                  <a:gd name="T0" fmla="*/ 0 w 574"/>
                  <a:gd name="T1" fmla="*/ 422 h 422"/>
                  <a:gd name="T2" fmla="*/ 0 w 574"/>
                  <a:gd name="T3" fmla="*/ 0 h 422"/>
                  <a:gd name="T4" fmla="*/ 574 w 574"/>
                  <a:gd name="T5" fmla="*/ 422 h 422"/>
                  <a:gd name="T6" fmla="*/ 574 w 574"/>
                  <a:gd name="T7" fmla="*/ 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4"/>
                  <a:gd name="T13" fmla="*/ 0 h 422"/>
                  <a:gd name="T14" fmla="*/ 574 w 57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4" h="422">
                    <a:moveTo>
                      <a:pt x="0" y="422"/>
                    </a:moveTo>
                    <a:lnTo>
                      <a:pt x="0" y="0"/>
                    </a:lnTo>
                    <a:moveTo>
                      <a:pt x="574" y="422"/>
                    </a:moveTo>
                    <a:lnTo>
                      <a:pt x="57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8" name="Rectangle 45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9" name="Rectangle 46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0" name="Freeform 47"/>
              <p:cNvSpPr>
                <a:spLocks noEditPoints="1"/>
              </p:cNvSpPr>
              <p:nvPr/>
            </p:nvSpPr>
            <p:spPr bwMode="auto">
              <a:xfrm>
                <a:off x="3609" y="1107"/>
                <a:ext cx="444" cy="241"/>
              </a:xfrm>
              <a:custGeom>
                <a:avLst/>
                <a:gdLst>
                  <a:gd name="T0" fmla="*/ 0 w 444"/>
                  <a:gd name="T1" fmla="*/ 241 h 241"/>
                  <a:gd name="T2" fmla="*/ 0 w 444"/>
                  <a:gd name="T3" fmla="*/ 0 h 241"/>
                  <a:gd name="T4" fmla="*/ 444 w 444"/>
                  <a:gd name="T5" fmla="*/ 241 h 241"/>
                  <a:gd name="T6" fmla="*/ 444 w 44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41"/>
                  <a:gd name="T14" fmla="*/ 444 w 444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4" y="241"/>
                    </a:moveTo>
                    <a:lnTo>
                      <a:pt x="44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3696" y="1179"/>
                <a:ext cx="30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XQuery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2" name="Rectangle 49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3" name="Rectangle 50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4" name="Freeform 51"/>
              <p:cNvSpPr>
                <a:spLocks noEditPoints="1"/>
              </p:cNvSpPr>
              <p:nvPr/>
            </p:nvSpPr>
            <p:spPr bwMode="auto">
              <a:xfrm>
                <a:off x="3902" y="1589"/>
                <a:ext cx="443" cy="241"/>
              </a:xfrm>
              <a:custGeom>
                <a:avLst/>
                <a:gdLst>
                  <a:gd name="T0" fmla="*/ 0 w 443"/>
                  <a:gd name="T1" fmla="*/ 241 h 241"/>
                  <a:gd name="T2" fmla="*/ 0 w 443"/>
                  <a:gd name="T3" fmla="*/ 0 h 241"/>
                  <a:gd name="T4" fmla="*/ 443 w 443"/>
                  <a:gd name="T5" fmla="*/ 241 h 241"/>
                  <a:gd name="T6" fmla="*/ 443 w 44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3"/>
                  <a:gd name="T13" fmla="*/ 0 h 241"/>
                  <a:gd name="T14" fmla="*/ 443 w 44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3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3" y="241"/>
                    </a:moveTo>
                    <a:lnTo>
                      <a:pt x="4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4014" y="1661"/>
                <a:ext cx="24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XPath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6" name="Rectangle 53"/>
              <p:cNvSpPr>
                <a:spLocks noChangeArrowheads="1"/>
              </p:cNvSpPr>
              <p:nvPr/>
            </p:nvSpPr>
            <p:spPr bwMode="auto">
              <a:xfrm>
                <a:off x="3545" y="3258"/>
                <a:ext cx="3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Database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7" name="Rectangle 54"/>
              <p:cNvSpPr>
                <a:spLocks noChangeArrowheads="1"/>
              </p:cNvSpPr>
              <p:nvPr/>
            </p:nvSpPr>
            <p:spPr bwMode="auto">
              <a:xfrm>
                <a:off x="4104" y="3273"/>
                <a:ext cx="40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Document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4780" y="3273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Web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4729" y="3368"/>
                <a:ext cx="29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Service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0" name="Freeform 57"/>
              <p:cNvSpPr>
                <a:spLocks/>
              </p:cNvSpPr>
              <p:nvPr/>
            </p:nvSpPr>
            <p:spPr bwMode="auto">
              <a:xfrm>
                <a:off x="3718" y="2812"/>
                <a:ext cx="385" cy="253"/>
              </a:xfrm>
              <a:custGeom>
                <a:avLst/>
                <a:gdLst>
                  <a:gd name="T0" fmla="*/ 385 w 385"/>
                  <a:gd name="T1" fmla="*/ 0 h 253"/>
                  <a:gd name="T2" fmla="*/ 318 w 385"/>
                  <a:gd name="T3" fmla="*/ 12 h 253"/>
                  <a:gd name="T4" fmla="*/ 255 w 385"/>
                  <a:gd name="T5" fmla="*/ 31 h 253"/>
                  <a:gd name="T6" fmla="*/ 196 w 385"/>
                  <a:gd name="T7" fmla="*/ 59 h 253"/>
                  <a:gd name="T8" fmla="*/ 141 w 385"/>
                  <a:gd name="T9" fmla="*/ 95 h 253"/>
                  <a:gd name="T10" fmla="*/ 90 w 385"/>
                  <a:gd name="T11" fmla="*/ 140 h 253"/>
                  <a:gd name="T12" fmla="*/ 43 w 385"/>
                  <a:gd name="T13" fmla="*/ 192 h 253"/>
                  <a:gd name="T14" fmla="*/ 0 w 385"/>
                  <a:gd name="T15" fmla="*/ 253 h 2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5"/>
                  <a:gd name="T25" fmla="*/ 0 h 253"/>
                  <a:gd name="T26" fmla="*/ 385 w 385"/>
                  <a:gd name="T27" fmla="*/ 253 h 2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5" h="253">
                    <a:moveTo>
                      <a:pt x="385" y="0"/>
                    </a:moveTo>
                    <a:lnTo>
                      <a:pt x="318" y="12"/>
                    </a:lnTo>
                    <a:lnTo>
                      <a:pt x="255" y="31"/>
                    </a:lnTo>
                    <a:lnTo>
                      <a:pt x="196" y="59"/>
                    </a:lnTo>
                    <a:lnTo>
                      <a:pt x="141" y="95"/>
                    </a:lnTo>
                    <a:lnTo>
                      <a:pt x="90" y="140"/>
                    </a:lnTo>
                    <a:lnTo>
                      <a:pt x="43" y="192"/>
                    </a:lnTo>
                    <a:lnTo>
                      <a:pt x="0" y="25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1" name="Freeform 58"/>
              <p:cNvSpPr>
                <a:spLocks/>
              </p:cNvSpPr>
              <p:nvPr/>
            </p:nvSpPr>
            <p:spPr bwMode="auto">
              <a:xfrm>
                <a:off x="4097" y="2794"/>
                <a:ext cx="57" cy="37"/>
              </a:xfrm>
              <a:custGeom>
                <a:avLst/>
                <a:gdLst>
                  <a:gd name="T0" fmla="*/ 2 w 57"/>
                  <a:gd name="T1" fmla="*/ 37 h 37"/>
                  <a:gd name="T2" fmla="*/ 57 w 57"/>
                  <a:gd name="T3" fmla="*/ 15 h 37"/>
                  <a:gd name="T4" fmla="*/ 0 w 57"/>
                  <a:gd name="T5" fmla="*/ 0 h 37"/>
                  <a:gd name="T6" fmla="*/ 2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2" y="37"/>
                    </a:moveTo>
                    <a:lnTo>
                      <a:pt x="57" y="15"/>
                    </a:lnTo>
                    <a:lnTo>
                      <a:pt x="0" y="0"/>
                    </a:lnTo>
                    <a:lnTo>
                      <a:pt x="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2" name="Freeform 59"/>
              <p:cNvSpPr>
                <a:spLocks/>
              </p:cNvSpPr>
              <p:nvPr/>
            </p:nvSpPr>
            <p:spPr bwMode="auto">
              <a:xfrm>
                <a:off x="4469" y="2802"/>
                <a:ext cx="395" cy="263"/>
              </a:xfrm>
              <a:custGeom>
                <a:avLst/>
                <a:gdLst>
                  <a:gd name="T0" fmla="*/ 0 w 395"/>
                  <a:gd name="T1" fmla="*/ 0 h 263"/>
                  <a:gd name="T2" fmla="*/ 69 w 395"/>
                  <a:gd name="T3" fmla="*/ 13 h 263"/>
                  <a:gd name="T4" fmla="*/ 133 w 395"/>
                  <a:gd name="T5" fmla="*/ 34 h 263"/>
                  <a:gd name="T6" fmla="*/ 194 w 395"/>
                  <a:gd name="T7" fmla="*/ 63 h 263"/>
                  <a:gd name="T8" fmla="*/ 250 w 395"/>
                  <a:gd name="T9" fmla="*/ 101 h 263"/>
                  <a:gd name="T10" fmla="*/ 302 w 395"/>
                  <a:gd name="T11" fmla="*/ 147 h 263"/>
                  <a:gd name="T12" fmla="*/ 351 w 395"/>
                  <a:gd name="T13" fmla="*/ 201 h 263"/>
                  <a:gd name="T14" fmla="*/ 395 w 395"/>
                  <a:gd name="T15" fmla="*/ 263 h 2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5"/>
                  <a:gd name="T25" fmla="*/ 0 h 263"/>
                  <a:gd name="T26" fmla="*/ 395 w 395"/>
                  <a:gd name="T27" fmla="*/ 263 h 2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5" h="263">
                    <a:moveTo>
                      <a:pt x="0" y="0"/>
                    </a:moveTo>
                    <a:lnTo>
                      <a:pt x="69" y="13"/>
                    </a:lnTo>
                    <a:lnTo>
                      <a:pt x="133" y="34"/>
                    </a:lnTo>
                    <a:lnTo>
                      <a:pt x="194" y="63"/>
                    </a:lnTo>
                    <a:lnTo>
                      <a:pt x="250" y="101"/>
                    </a:lnTo>
                    <a:lnTo>
                      <a:pt x="302" y="147"/>
                    </a:lnTo>
                    <a:lnTo>
                      <a:pt x="351" y="201"/>
                    </a:lnTo>
                    <a:lnTo>
                      <a:pt x="395" y="26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3" name="Freeform 60"/>
              <p:cNvSpPr>
                <a:spLocks/>
              </p:cNvSpPr>
              <p:nvPr/>
            </p:nvSpPr>
            <p:spPr bwMode="auto">
              <a:xfrm>
                <a:off x="4418" y="2784"/>
                <a:ext cx="57" cy="37"/>
              </a:xfrm>
              <a:custGeom>
                <a:avLst/>
                <a:gdLst>
                  <a:gd name="T0" fmla="*/ 54 w 57"/>
                  <a:gd name="T1" fmla="*/ 37 h 37"/>
                  <a:gd name="T2" fmla="*/ 0 w 57"/>
                  <a:gd name="T3" fmla="*/ 14 h 37"/>
                  <a:gd name="T4" fmla="*/ 57 w 57"/>
                  <a:gd name="T5" fmla="*/ 0 h 37"/>
                  <a:gd name="T6" fmla="*/ 54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54" y="37"/>
                    </a:moveTo>
                    <a:lnTo>
                      <a:pt x="0" y="14"/>
                    </a:lnTo>
                    <a:lnTo>
                      <a:pt x="57" y="0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4" name="Freeform 61"/>
              <p:cNvSpPr>
                <a:spLocks/>
              </p:cNvSpPr>
              <p:nvPr/>
            </p:nvSpPr>
            <p:spPr bwMode="auto">
              <a:xfrm>
                <a:off x="4275" y="2920"/>
                <a:ext cx="1" cy="118"/>
              </a:xfrm>
              <a:custGeom>
                <a:avLst/>
                <a:gdLst>
                  <a:gd name="T0" fmla="*/ 0 w 1"/>
                  <a:gd name="T1" fmla="*/ 0 h 118"/>
                  <a:gd name="T2" fmla="*/ 0 w 1"/>
                  <a:gd name="T3" fmla="*/ 36 h 118"/>
                  <a:gd name="T4" fmla="*/ 0 w 1"/>
                  <a:gd name="T5" fmla="*/ 75 h 118"/>
                  <a:gd name="T6" fmla="*/ 0 w 1"/>
                  <a:gd name="T7" fmla="*/ 118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18"/>
                  <a:gd name="T14" fmla="*/ 1 w 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18">
                    <a:moveTo>
                      <a:pt x="0" y="0"/>
                    </a:moveTo>
                    <a:lnTo>
                      <a:pt x="0" y="36"/>
                    </a:lnTo>
                    <a:lnTo>
                      <a:pt x="0" y="75"/>
                    </a:lnTo>
                    <a:lnTo>
                      <a:pt x="0" y="11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5" name="Freeform 62"/>
              <p:cNvSpPr>
                <a:spLocks/>
              </p:cNvSpPr>
              <p:nvPr/>
            </p:nvSpPr>
            <p:spPr bwMode="auto">
              <a:xfrm>
                <a:off x="4256" y="2869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6" name="Freeform 63"/>
              <p:cNvSpPr>
                <a:spLocks/>
              </p:cNvSpPr>
              <p:nvPr/>
            </p:nvSpPr>
            <p:spPr bwMode="auto">
              <a:xfrm>
                <a:off x="4275" y="2604"/>
                <a:ext cx="1" cy="54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17 h 54"/>
                  <a:gd name="T4" fmla="*/ 0 w 1"/>
                  <a:gd name="T5" fmla="*/ 35 h 54"/>
                  <a:gd name="T6" fmla="*/ 0 w 1"/>
                  <a:gd name="T7" fmla="*/ 54 h 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54"/>
                  <a:gd name="T14" fmla="*/ 1 w 1"/>
                  <a:gd name="T15" fmla="*/ 54 h 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54">
                    <a:moveTo>
                      <a:pt x="0" y="0"/>
                    </a:moveTo>
                    <a:lnTo>
                      <a:pt x="0" y="17"/>
                    </a:lnTo>
                    <a:lnTo>
                      <a:pt x="0" y="35"/>
                    </a:lnTo>
                    <a:lnTo>
                      <a:pt x="0" y="5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7" name="Freeform 64"/>
              <p:cNvSpPr>
                <a:spLocks/>
              </p:cNvSpPr>
              <p:nvPr/>
            </p:nvSpPr>
            <p:spPr bwMode="auto">
              <a:xfrm>
                <a:off x="4256" y="2553"/>
                <a:ext cx="37" cy="55"/>
              </a:xfrm>
              <a:custGeom>
                <a:avLst/>
                <a:gdLst>
                  <a:gd name="T0" fmla="*/ 37 w 37"/>
                  <a:gd name="T1" fmla="*/ 55 h 55"/>
                  <a:gd name="T2" fmla="*/ 19 w 37"/>
                  <a:gd name="T3" fmla="*/ 0 h 55"/>
                  <a:gd name="T4" fmla="*/ 0 w 37"/>
                  <a:gd name="T5" fmla="*/ 55 h 55"/>
                  <a:gd name="T6" fmla="*/ 37 w 37"/>
                  <a:gd name="T7" fmla="*/ 5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5"/>
                  <a:gd name="T14" fmla="*/ 37 w 37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5">
                    <a:moveTo>
                      <a:pt x="37" y="55"/>
                    </a:moveTo>
                    <a:lnTo>
                      <a:pt x="19" y="0"/>
                    </a:lnTo>
                    <a:lnTo>
                      <a:pt x="0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8" name="Freeform 65"/>
              <p:cNvSpPr>
                <a:spLocks/>
              </p:cNvSpPr>
              <p:nvPr/>
            </p:nvSpPr>
            <p:spPr bwMode="auto">
              <a:xfrm>
                <a:off x="4275" y="2242"/>
                <a:ext cx="1" cy="77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24 h 77"/>
                  <a:gd name="T4" fmla="*/ 0 w 1"/>
                  <a:gd name="T5" fmla="*/ 49 h 77"/>
                  <a:gd name="T6" fmla="*/ 0 w 1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77"/>
                  <a:gd name="T14" fmla="*/ 1 w 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77">
                    <a:moveTo>
                      <a:pt x="0" y="0"/>
                    </a:moveTo>
                    <a:lnTo>
                      <a:pt x="0" y="24"/>
                    </a:lnTo>
                    <a:lnTo>
                      <a:pt x="0" y="49"/>
                    </a:lnTo>
                    <a:lnTo>
                      <a:pt x="0" y="77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9" name="Freeform 66"/>
              <p:cNvSpPr>
                <a:spLocks/>
              </p:cNvSpPr>
              <p:nvPr/>
            </p:nvSpPr>
            <p:spPr bwMode="auto">
              <a:xfrm>
                <a:off x="4256" y="2191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0" name="Freeform 67"/>
              <p:cNvSpPr>
                <a:spLocks/>
              </p:cNvSpPr>
              <p:nvPr/>
            </p:nvSpPr>
            <p:spPr bwMode="auto">
              <a:xfrm>
                <a:off x="3934" y="1880"/>
                <a:ext cx="99" cy="229"/>
              </a:xfrm>
              <a:custGeom>
                <a:avLst/>
                <a:gdLst>
                  <a:gd name="T0" fmla="*/ 2 w 99"/>
                  <a:gd name="T1" fmla="*/ 0 h 229"/>
                  <a:gd name="T2" fmla="*/ 0 w 99"/>
                  <a:gd name="T3" fmla="*/ 45 h 229"/>
                  <a:gd name="T4" fmla="*/ 6 w 99"/>
                  <a:gd name="T5" fmla="*/ 87 h 229"/>
                  <a:gd name="T6" fmla="*/ 18 w 99"/>
                  <a:gd name="T7" fmla="*/ 127 h 229"/>
                  <a:gd name="T8" fmla="*/ 38 w 99"/>
                  <a:gd name="T9" fmla="*/ 164 h 229"/>
                  <a:gd name="T10" fmla="*/ 65 w 99"/>
                  <a:gd name="T11" fmla="*/ 197 h 229"/>
                  <a:gd name="T12" fmla="*/ 99 w 99"/>
                  <a:gd name="T13" fmla="*/ 229 h 2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229"/>
                  <a:gd name="T23" fmla="*/ 99 w 99"/>
                  <a:gd name="T24" fmla="*/ 229 h 2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229">
                    <a:moveTo>
                      <a:pt x="2" y="0"/>
                    </a:moveTo>
                    <a:lnTo>
                      <a:pt x="0" y="45"/>
                    </a:lnTo>
                    <a:lnTo>
                      <a:pt x="6" y="87"/>
                    </a:lnTo>
                    <a:lnTo>
                      <a:pt x="18" y="127"/>
                    </a:lnTo>
                    <a:lnTo>
                      <a:pt x="38" y="164"/>
                    </a:lnTo>
                    <a:lnTo>
                      <a:pt x="65" y="197"/>
                    </a:lnTo>
                    <a:lnTo>
                      <a:pt x="99" y="229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1" name="Freeform 68"/>
              <p:cNvSpPr>
                <a:spLocks/>
              </p:cNvSpPr>
              <p:nvPr/>
            </p:nvSpPr>
            <p:spPr bwMode="auto">
              <a:xfrm>
                <a:off x="3916" y="1830"/>
                <a:ext cx="37" cy="58"/>
              </a:xfrm>
              <a:custGeom>
                <a:avLst/>
                <a:gdLst>
                  <a:gd name="T0" fmla="*/ 0 w 37"/>
                  <a:gd name="T1" fmla="*/ 51 h 58"/>
                  <a:gd name="T2" fmla="*/ 29 w 37"/>
                  <a:gd name="T3" fmla="*/ 0 h 58"/>
                  <a:gd name="T4" fmla="*/ 37 w 37"/>
                  <a:gd name="T5" fmla="*/ 58 h 58"/>
                  <a:gd name="T6" fmla="*/ 0 w 37"/>
                  <a:gd name="T7" fmla="*/ 51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8"/>
                  <a:gd name="T14" fmla="*/ 37 w 37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8">
                    <a:moveTo>
                      <a:pt x="0" y="51"/>
                    </a:moveTo>
                    <a:lnTo>
                      <a:pt x="29" y="0"/>
                    </a:lnTo>
                    <a:lnTo>
                      <a:pt x="37" y="5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2" name="Freeform 69"/>
              <p:cNvSpPr>
                <a:spLocks/>
              </p:cNvSpPr>
              <p:nvPr/>
            </p:nvSpPr>
            <p:spPr bwMode="auto">
              <a:xfrm>
                <a:off x="3690" y="1399"/>
                <a:ext cx="151" cy="310"/>
              </a:xfrm>
              <a:custGeom>
                <a:avLst/>
                <a:gdLst>
                  <a:gd name="T0" fmla="*/ 0 w 151"/>
                  <a:gd name="T1" fmla="*/ 0 h 310"/>
                  <a:gd name="T2" fmla="*/ 7 w 151"/>
                  <a:gd name="T3" fmla="*/ 75 h 310"/>
                  <a:gd name="T4" fmla="*/ 18 w 151"/>
                  <a:gd name="T5" fmla="*/ 140 h 310"/>
                  <a:gd name="T6" fmla="*/ 31 w 151"/>
                  <a:gd name="T7" fmla="*/ 194 h 310"/>
                  <a:gd name="T8" fmla="*/ 49 w 151"/>
                  <a:gd name="T9" fmla="*/ 238 h 310"/>
                  <a:gd name="T10" fmla="*/ 69 w 151"/>
                  <a:gd name="T11" fmla="*/ 272 h 310"/>
                  <a:gd name="T12" fmla="*/ 93 w 151"/>
                  <a:gd name="T13" fmla="*/ 295 h 310"/>
                  <a:gd name="T14" fmla="*/ 121 w 151"/>
                  <a:gd name="T15" fmla="*/ 308 h 310"/>
                  <a:gd name="T16" fmla="*/ 151 w 151"/>
                  <a:gd name="T17" fmla="*/ 310 h 3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"/>
                  <a:gd name="T28" fmla="*/ 0 h 310"/>
                  <a:gd name="T29" fmla="*/ 151 w 151"/>
                  <a:gd name="T30" fmla="*/ 310 h 3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" h="310">
                    <a:moveTo>
                      <a:pt x="0" y="0"/>
                    </a:moveTo>
                    <a:lnTo>
                      <a:pt x="7" y="75"/>
                    </a:lnTo>
                    <a:lnTo>
                      <a:pt x="18" y="140"/>
                    </a:lnTo>
                    <a:lnTo>
                      <a:pt x="31" y="194"/>
                    </a:lnTo>
                    <a:lnTo>
                      <a:pt x="49" y="238"/>
                    </a:lnTo>
                    <a:lnTo>
                      <a:pt x="69" y="272"/>
                    </a:lnTo>
                    <a:lnTo>
                      <a:pt x="93" y="295"/>
                    </a:lnTo>
                    <a:lnTo>
                      <a:pt x="121" y="308"/>
                    </a:lnTo>
                    <a:lnTo>
                      <a:pt x="151" y="31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3" name="Freeform 70"/>
              <p:cNvSpPr>
                <a:spLocks/>
              </p:cNvSpPr>
              <p:nvPr/>
            </p:nvSpPr>
            <p:spPr bwMode="auto">
              <a:xfrm>
                <a:off x="3672" y="1348"/>
                <a:ext cx="37" cy="56"/>
              </a:xfrm>
              <a:custGeom>
                <a:avLst/>
                <a:gdLst>
                  <a:gd name="T0" fmla="*/ 0 w 37"/>
                  <a:gd name="T1" fmla="*/ 56 h 56"/>
                  <a:gd name="T2" fmla="*/ 16 w 37"/>
                  <a:gd name="T3" fmla="*/ 0 h 56"/>
                  <a:gd name="T4" fmla="*/ 37 w 37"/>
                  <a:gd name="T5" fmla="*/ 54 h 56"/>
                  <a:gd name="T6" fmla="*/ 0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0" y="56"/>
                    </a:moveTo>
                    <a:lnTo>
                      <a:pt x="16" y="0"/>
                    </a:lnTo>
                    <a:lnTo>
                      <a:pt x="37" y="5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4" name="Freeform 71"/>
              <p:cNvSpPr>
                <a:spLocks/>
              </p:cNvSpPr>
              <p:nvPr/>
            </p:nvSpPr>
            <p:spPr bwMode="auto">
              <a:xfrm>
                <a:off x="4516" y="1489"/>
                <a:ext cx="383" cy="620"/>
              </a:xfrm>
              <a:custGeom>
                <a:avLst/>
                <a:gdLst>
                  <a:gd name="T0" fmla="*/ 383 w 383"/>
                  <a:gd name="T1" fmla="*/ 0 h 620"/>
                  <a:gd name="T2" fmla="*/ 376 w 383"/>
                  <a:gd name="T3" fmla="*/ 94 h 620"/>
                  <a:gd name="T4" fmla="*/ 358 w 383"/>
                  <a:gd name="T5" fmla="*/ 183 h 620"/>
                  <a:gd name="T6" fmla="*/ 328 w 383"/>
                  <a:gd name="T7" fmla="*/ 267 h 620"/>
                  <a:gd name="T8" fmla="*/ 286 w 383"/>
                  <a:gd name="T9" fmla="*/ 347 h 620"/>
                  <a:gd name="T10" fmla="*/ 233 w 383"/>
                  <a:gd name="T11" fmla="*/ 422 h 620"/>
                  <a:gd name="T12" fmla="*/ 167 w 383"/>
                  <a:gd name="T13" fmla="*/ 493 h 620"/>
                  <a:gd name="T14" fmla="*/ 90 w 383"/>
                  <a:gd name="T15" fmla="*/ 559 h 620"/>
                  <a:gd name="T16" fmla="*/ 0 w 383"/>
                  <a:gd name="T17" fmla="*/ 620 h 6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3"/>
                  <a:gd name="T28" fmla="*/ 0 h 620"/>
                  <a:gd name="T29" fmla="*/ 383 w 383"/>
                  <a:gd name="T30" fmla="*/ 620 h 6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3" h="620">
                    <a:moveTo>
                      <a:pt x="383" y="0"/>
                    </a:moveTo>
                    <a:lnTo>
                      <a:pt x="376" y="94"/>
                    </a:lnTo>
                    <a:lnTo>
                      <a:pt x="358" y="183"/>
                    </a:lnTo>
                    <a:lnTo>
                      <a:pt x="328" y="267"/>
                    </a:lnTo>
                    <a:lnTo>
                      <a:pt x="286" y="347"/>
                    </a:lnTo>
                    <a:lnTo>
                      <a:pt x="233" y="422"/>
                    </a:lnTo>
                    <a:lnTo>
                      <a:pt x="167" y="493"/>
                    </a:lnTo>
                    <a:lnTo>
                      <a:pt x="90" y="559"/>
                    </a:lnTo>
                    <a:lnTo>
                      <a:pt x="0" y="62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5" name="Freeform 72"/>
              <p:cNvSpPr>
                <a:spLocks/>
              </p:cNvSpPr>
              <p:nvPr/>
            </p:nvSpPr>
            <p:spPr bwMode="auto">
              <a:xfrm>
                <a:off x="4880" y="1438"/>
                <a:ext cx="37" cy="56"/>
              </a:xfrm>
              <a:custGeom>
                <a:avLst/>
                <a:gdLst>
                  <a:gd name="T0" fmla="*/ 37 w 37"/>
                  <a:gd name="T1" fmla="*/ 55 h 56"/>
                  <a:gd name="T2" fmla="*/ 17 w 37"/>
                  <a:gd name="T3" fmla="*/ 0 h 56"/>
                  <a:gd name="T4" fmla="*/ 0 w 37"/>
                  <a:gd name="T5" fmla="*/ 56 h 56"/>
                  <a:gd name="T6" fmla="*/ 37 w 37"/>
                  <a:gd name="T7" fmla="*/ 55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5"/>
                    </a:moveTo>
                    <a:lnTo>
                      <a:pt x="17" y="0"/>
                    </a:lnTo>
                    <a:lnTo>
                      <a:pt x="0" y="56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6" name="Freeform 73"/>
              <p:cNvSpPr>
                <a:spLocks/>
              </p:cNvSpPr>
              <p:nvPr/>
            </p:nvSpPr>
            <p:spPr bwMode="auto">
              <a:xfrm>
                <a:off x="4406" y="1487"/>
                <a:ext cx="364" cy="222"/>
              </a:xfrm>
              <a:custGeom>
                <a:avLst/>
                <a:gdLst>
                  <a:gd name="T0" fmla="*/ 364 w 364"/>
                  <a:gd name="T1" fmla="*/ 0 h 222"/>
                  <a:gd name="T2" fmla="*/ 339 w 364"/>
                  <a:gd name="T3" fmla="*/ 48 h 222"/>
                  <a:gd name="T4" fmla="*/ 305 w 364"/>
                  <a:gd name="T5" fmla="*/ 90 h 222"/>
                  <a:gd name="T6" fmla="*/ 262 w 364"/>
                  <a:gd name="T7" fmla="*/ 128 h 222"/>
                  <a:gd name="T8" fmla="*/ 210 w 364"/>
                  <a:gd name="T9" fmla="*/ 159 h 222"/>
                  <a:gd name="T10" fmla="*/ 149 w 364"/>
                  <a:gd name="T11" fmla="*/ 186 h 222"/>
                  <a:gd name="T12" fmla="*/ 79 w 364"/>
                  <a:gd name="T13" fmla="*/ 207 h 222"/>
                  <a:gd name="T14" fmla="*/ 0 w 364"/>
                  <a:gd name="T15" fmla="*/ 222 h 2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4"/>
                  <a:gd name="T25" fmla="*/ 0 h 222"/>
                  <a:gd name="T26" fmla="*/ 364 w 364"/>
                  <a:gd name="T27" fmla="*/ 222 h 2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4" h="222">
                    <a:moveTo>
                      <a:pt x="364" y="0"/>
                    </a:moveTo>
                    <a:lnTo>
                      <a:pt x="339" y="48"/>
                    </a:lnTo>
                    <a:lnTo>
                      <a:pt x="305" y="90"/>
                    </a:lnTo>
                    <a:lnTo>
                      <a:pt x="262" y="128"/>
                    </a:lnTo>
                    <a:lnTo>
                      <a:pt x="210" y="159"/>
                    </a:lnTo>
                    <a:lnTo>
                      <a:pt x="149" y="186"/>
                    </a:lnTo>
                    <a:lnTo>
                      <a:pt x="79" y="207"/>
                    </a:lnTo>
                    <a:lnTo>
                      <a:pt x="0" y="22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7" name="Freeform 74"/>
              <p:cNvSpPr>
                <a:spLocks/>
              </p:cNvSpPr>
              <p:nvPr/>
            </p:nvSpPr>
            <p:spPr bwMode="auto">
              <a:xfrm>
                <a:off x="4751" y="1438"/>
                <a:ext cx="35" cy="59"/>
              </a:xfrm>
              <a:custGeom>
                <a:avLst/>
                <a:gdLst>
                  <a:gd name="T0" fmla="*/ 35 w 35"/>
                  <a:gd name="T1" fmla="*/ 59 h 59"/>
                  <a:gd name="T2" fmla="*/ 34 w 35"/>
                  <a:gd name="T3" fmla="*/ 0 h 59"/>
                  <a:gd name="T4" fmla="*/ 0 w 35"/>
                  <a:gd name="T5" fmla="*/ 48 h 59"/>
                  <a:gd name="T6" fmla="*/ 35 w 35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59"/>
                  <a:gd name="T14" fmla="*/ 35 w 35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59">
                    <a:moveTo>
                      <a:pt x="35" y="59"/>
                    </a:moveTo>
                    <a:lnTo>
                      <a:pt x="34" y="0"/>
                    </a:lnTo>
                    <a:lnTo>
                      <a:pt x="0" y="48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8" name="Freeform 75"/>
              <p:cNvSpPr>
                <a:spLocks/>
              </p:cNvSpPr>
              <p:nvPr/>
            </p:nvSpPr>
            <p:spPr bwMode="auto">
              <a:xfrm>
                <a:off x="4113" y="1176"/>
                <a:ext cx="573" cy="61"/>
              </a:xfrm>
              <a:custGeom>
                <a:avLst/>
                <a:gdLst>
                  <a:gd name="T0" fmla="*/ 573 w 573"/>
                  <a:gd name="T1" fmla="*/ 0 h 61"/>
                  <a:gd name="T2" fmla="*/ 521 w 573"/>
                  <a:gd name="T3" fmla="*/ 22 h 61"/>
                  <a:gd name="T4" fmla="*/ 459 w 573"/>
                  <a:gd name="T5" fmla="*/ 39 h 61"/>
                  <a:gd name="T6" fmla="*/ 387 w 573"/>
                  <a:gd name="T7" fmla="*/ 51 h 61"/>
                  <a:gd name="T8" fmla="*/ 306 w 573"/>
                  <a:gd name="T9" fmla="*/ 59 h 61"/>
                  <a:gd name="T10" fmla="*/ 214 w 573"/>
                  <a:gd name="T11" fmla="*/ 61 h 61"/>
                  <a:gd name="T12" fmla="*/ 112 w 573"/>
                  <a:gd name="T13" fmla="*/ 59 h 61"/>
                  <a:gd name="T14" fmla="*/ 0 w 573"/>
                  <a:gd name="T15" fmla="*/ 5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3"/>
                  <a:gd name="T25" fmla="*/ 0 h 61"/>
                  <a:gd name="T26" fmla="*/ 573 w 573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3" h="61">
                    <a:moveTo>
                      <a:pt x="573" y="0"/>
                    </a:moveTo>
                    <a:lnTo>
                      <a:pt x="521" y="22"/>
                    </a:lnTo>
                    <a:lnTo>
                      <a:pt x="459" y="39"/>
                    </a:lnTo>
                    <a:lnTo>
                      <a:pt x="387" y="51"/>
                    </a:lnTo>
                    <a:lnTo>
                      <a:pt x="306" y="59"/>
                    </a:lnTo>
                    <a:lnTo>
                      <a:pt x="214" y="61"/>
                    </a:lnTo>
                    <a:lnTo>
                      <a:pt x="112" y="59"/>
                    </a:lnTo>
                    <a:lnTo>
                      <a:pt x="0" y="51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9" name="Freeform 76"/>
              <p:cNvSpPr>
                <a:spLocks/>
              </p:cNvSpPr>
              <p:nvPr/>
            </p:nvSpPr>
            <p:spPr bwMode="auto">
              <a:xfrm>
                <a:off x="4671" y="1148"/>
                <a:ext cx="57" cy="46"/>
              </a:xfrm>
              <a:custGeom>
                <a:avLst/>
                <a:gdLst>
                  <a:gd name="T0" fmla="*/ 21 w 57"/>
                  <a:gd name="T1" fmla="*/ 46 h 46"/>
                  <a:gd name="T2" fmla="*/ 57 w 57"/>
                  <a:gd name="T3" fmla="*/ 0 h 46"/>
                  <a:gd name="T4" fmla="*/ 0 w 57"/>
                  <a:gd name="T5" fmla="*/ 15 h 46"/>
                  <a:gd name="T6" fmla="*/ 21 w 57"/>
                  <a:gd name="T7" fmla="*/ 46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46"/>
                  <a:gd name="T14" fmla="*/ 57 w 57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46">
                    <a:moveTo>
                      <a:pt x="21" y="46"/>
                    </a:moveTo>
                    <a:lnTo>
                      <a:pt x="57" y="0"/>
                    </a:lnTo>
                    <a:lnTo>
                      <a:pt x="0" y="15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0" name="Freeform 77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1" name="Freeform 78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2" name="Rectangle 79"/>
              <p:cNvSpPr>
                <a:spLocks noChangeArrowheads="1"/>
              </p:cNvSpPr>
              <p:nvPr/>
            </p:nvSpPr>
            <p:spPr bwMode="auto">
              <a:xfrm>
                <a:off x="5143" y="2058"/>
                <a:ext cx="26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REST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3" name="Rectangle 80"/>
              <p:cNvSpPr>
                <a:spLocks noChangeArrowheads="1"/>
              </p:cNvSpPr>
              <p:nvPr/>
            </p:nvSpPr>
            <p:spPr bwMode="auto">
              <a:xfrm>
                <a:off x="5379" y="2058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4" name="Rectangle 81"/>
              <p:cNvSpPr>
                <a:spLocks noChangeArrowheads="1"/>
              </p:cNvSpPr>
              <p:nvPr/>
            </p:nvSpPr>
            <p:spPr bwMode="auto">
              <a:xfrm>
                <a:off x="5127" y="2153"/>
                <a:ext cx="2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SOAP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5" name="Rectangle 82"/>
              <p:cNvSpPr>
                <a:spLocks noChangeArrowheads="1"/>
              </p:cNvSpPr>
              <p:nvPr/>
            </p:nvSpPr>
            <p:spPr bwMode="auto">
              <a:xfrm>
                <a:off x="5374" y="2153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+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6" name="Rectangle 83"/>
              <p:cNvSpPr>
                <a:spLocks noChangeArrowheads="1"/>
              </p:cNvSpPr>
              <p:nvPr/>
            </p:nvSpPr>
            <p:spPr bwMode="auto">
              <a:xfrm>
                <a:off x="5158" y="2248"/>
                <a:ext cx="2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WSDL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7" name="Freeform 84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8" name="Freeform 85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4578" y="2535"/>
                <a:ext cx="18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DTD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0" name="Rectangle 87"/>
              <p:cNvSpPr>
                <a:spLocks noChangeArrowheads="1"/>
              </p:cNvSpPr>
              <p:nvPr/>
            </p:nvSpPr>
            <p:spPr bwMode="auto">
              <a:xfrm>
                <a:off x="4744" y="2535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4523" y="2635"/>
                <a:ext cx="32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Schema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2" name="Line 89"/>
              <p:cNvSpPr>
                <a:spLocks noChangeShapeType="1"/>
              </p:cNvSpPr>
              <p:nvPr/>
            </p:nvSpPr>
            <p:spPr bwMode="auto">
              <a:xfrm flipV="1">
                <a:off x="4364" y="2661"/>
                <a:ext cx="96" cy="42"/>
              </a:xfrm>
              <a:prstGeom prst="line">
                <a:avLst/>
              </a:prstGeom>
              <a:noFill/>
              <a:ln w="333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1" name="TextBox 94"/>
            <p:cNvSpPr txBox="1">
              <a:spLocks noChangeArrowheads="1"/>
            </p:cNvSpPr>
            <p:nvPr/>
          </p:nvSpPr>
          <p:spPr bwMode="auto">
            <a:xfrm>
              <a:off x="7464828" y="1795557"/>
              <a:ext cx="125589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400" dirty="0"/>
                <a:t>Procedural language</a:t>
              </a:r>
            </a:p>
            <a:p>
              <a:pPr algn="ctr"/>
              <a:r>
                <a:rPr lang="en-US" altLang="en-US" sz="1100" dirty="0"/>
                <a:t>(Java, JavaScript,</a:t>
              </a:r>
            </a:p>
            <a:p>
              <a:pPr algn="ctr"/>
              <a:r>
                <a:rPr lang="en-US" altLang="en-US" sz="1100" dirty="0"/>
                <a:t>C++,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0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9275"/>
            <a:ext cx="6779096" cy="868363"/>
          </a:xfrm>
        </p:spPr>
        <p:txBody>
          <a:bodyPr/>
          <a:lstStyle/>
          <a:p>
            <a:r>
              <a:rPr lang="sr-Latn-RS" altLang="en-US" dirty="0" smtClean="0"/>
              <a:t>Istorija: </a:t>
            </a:r>
            <a:r>
              <a:rPr lang="de-DE" altLang="en-US" dirty="0" smtClean="0"/>
              <a:t>SGML </a:t>
            </a:r>
            <a:r>
              <a:rPr lang="de-DE" altLang="en-US" dirty="0"/>
              <a:t>vs. HTML vs. XML</a:t>
            </a:r>
          </a:p>
        </p:txBody>
      </p:sp>
      <p:sp>
        <p:nvSpPr>
          <p:cNvPr id="1299459" name="Oval 1027"/>
          <p:cNvSpPr>
            <a:spLocks noChangeArrowheads="1"/>
          </p:cNvSpPr>
          <p:nvPr/>
        </p:nvSpPr>
        <p:spPr bwMode="auto">
          <a:xfrm>
            <a:off x="533400" y="1752600"/>
            <a:ext cx="6781800" cy="388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sz="2800" b="0">
                <a:solidFill>
                  <a:schemeClr val="tx1"/>
                </a:solidFill>
                <a:latin typeface="Times" pitchFamily="1" charset="0"/>
              </a:rPr>
              <a:t>SGML (1960)</a:t>
            </a: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r>
              <a:rPr lang="de-DE" altLang="en-US" b="0">
                <a:solidFill>
                  <a:schemeClr val="tx1"/>
                </a:solidFill>
                <a:latin typeface="Times" pitchFamily="1" charset="0"/>
              </a:rPr>
              <a:t>             </a:t>
            </a: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0" name="Oval 1028"/>
          <p:cNvSpPr>
            <a:spLocks noChangeArrowheads="1"/>
          </p:cNvSpPr>
          <p:nvPr/>
        </p:nvSpPr>
        <p:spPr bwMode="auto">
          <a:xfrm>
            <a:off x="4038600" y="2667000"/>
            <a:ext cx="2971800" cy="2438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XML(1996)</a:t>
            </a: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1" name="Oval 1029"/>
          <p:cNvSpPr>
            <a:spLocks noChangeArrowheads="1"/>
          </p:cNvSpPr>
          <p:nvPr/>
        </p:nvSpPr>
        <p:spPr bwMode="auto">
          <a:xfrm>
            <a:off x="1524000" y="3657600"/>
            <a:ext cx="40386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HTML(1990)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2" name="Oval 1030"/>
          <p:cNvSpPr>
            <a:spLocks noChangeArrowheads="1"/>
          </p:cNvSpPr>
          <p:nvPr/>
        </p:nvSpPr>
        <p:spPr bwMode="auto">
          <a:xfrm>
            <a:off x="4419600" y="3733800"/>
            <a:ext cx="2133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XHTML(2000)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Zašto </a:t>
            </a:r>
            <a:r>
              <a:rPr lang="en-US" altLang="en-US" dirty="0" smtClean="0"/>
              <a:t>XML </a:t>
            </a:r>
            <a:endParaRPr lang="en-US" altLang="en-US" dirty="0"/>
          </a:p>
        </p:txBody>
      </p:sp>
      <p:sp>
        <p:nvSpPr>
          <p:cNvPr id="1616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147248" cy="5257800"/>
          </a:xfrm>
        </p:spPr>
        <p:txBody>
          <a:bodyPr/>
          <a:lstStyle/>
          <a:p>
            <a:r>
              <a:rPr lang="sr-Latn-RS" altLang="en-US" dirty="0" smtClean="0"/>
              <a:t>Olakšava težnju da se „sadržaj“ razdvoji od „prezentacije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lvl="1"/>
            <a:r>
              <a:rPr lang="sr-Latn-RS" altLang="en-US" dirty="0" smtClean="0"/>
              <a:t>Prezentacija obezbeđuje lepotu pri posmatranju</a:t>
            </a:r>
            <a:endParaRPr lang="en-US" altLang="en-US" dirty="0"/>
          </a:p>
          <a:p>
            <a:pPr lvl="1"/>
            <a:r>
              <a:rPr lang="sr-Latn-RS" altLang="en-US" dirty="0" smtClean="0"/>
              <a:t>Sadžaj se može interpretirati od strane računara, a za računare prezentacija predstavlja hendikep</a:t>
            </a:r>
            <a:endParaRPr lang="en-US" altLang="en-US" dirty="0"/>
          </a:p>
          <a:p>
            <a:r>
              <a:rPr lang="en-US" altLang="en-US" dirty="0" err="1" smtClean="0"/>
              <a:t>Semanti</a:t>
            </a:r>
            <a:r>
              <a:rPr lang="sr-Latn-RS" altLang="en-US" dirty="0" smtClean="0"/>
              <a:t>čko označavanje podataka</a:t>
            </a:r>
          </a:p>
          <a:p>
            <a:r>
              <a:rPr lang="sr-Latn-RS" altLang="en-US" dirty="0" smtClean="0"/>
              <a:t>XML je „polu-struktuiran“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&lt;parents&gt;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name=“Jean” 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&lt;son&gt;John&lt;/son&gt;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&lt;daughter&gt;Joan&lt;/daughter&gt;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&lt;daughter&gt;Jill&lt;/daughter&gt;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name=“Feng”&gt;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&lt;daughter&gt;Ella&lt;/daughter&gt;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5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36534" y="1629158"/>
            <a:ext cx="6703818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year</a:t>
            </a:r>
            <a:r>
              <a:rPr lang="en-US" altLang="en-US" sz="1800" dirty="0" smtClean="0">
                <a:latin typeface="Courier New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&gt;Politics of experience&lt;/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&gt;Ronald&lt;/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&gt;Laing&lt;/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1292292" name="Rectangle 4"/>
          <p:cNvSpPr>
            <a:spLocks noChangeArrowheads="1"/>
          </p:cNvSpPr>
          <p:nvPr/>
        </p:nvSpPr>
        <p:spPr bwMode="auto">
          <a:xfrm>
            <a:off x="770795" y="126876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795481" y="3506375"/>
            <a:ext cx="6934200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algn="ctr"/>
            <a:r>
              <a:rPr lang="sr-Latn-RS" altLang="en-US" sz="1600" dirty="0" smtClean="0">
                <a:latin typeface="+mn-lt"/>
              </a:rPr>
              <a:t>Informacije o knjizi sačuvane u XML formatu</a:t>
            </a:r>
            <a:r>
              <a:rPr lang="en-US" altLang="en-US" sz="1600" dirty="0" smtClean="0">
                <a:latin typeface="+mn-lt"/>
              </a:rPr>
              <a:t> 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785287" y="3868597"/>
            <a:ext cx="8001000" cy="28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je: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razdvojena od prezentacije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pa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isečena u male delove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 na kraju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označena sa semantičkim značenjem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u ovom formatu se lako može procesirati računarima</a:t>
            </a:r>
            <a:endParaRPr lang="sr-Latn-RS" alt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XML opisuje samo sintaksu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apstraktni logički model podataka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Zašto </a:t>
            </a:r>
            <a:r>
              <a:rPr lang="en-US" altLang="en-US" dirty="0"/>
              <a:t>XML</a:t>
            </a:r>
            <a:r>
              <a:rPr lang="sr-Latn-RS" altLang="en-US" dirty="0"/>
              <a:t> (2)</a:t>
            </a:r>
            <a:r>
              <a:rPr lang="en-US" altLang="en-US" dirty="0"/>
              <a:t> 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5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8680"/>
            <a:ext cx="7239394" cy="1143000"/>
          </a:xfrm>
        </p:spPr>
        <p:txBody>
          <a:bodyPr/>
          <a:lstStyle/>
          <a:p>
            <a:r>
              <a:rPr lang="de-DE" altLang="en-US" dirty="0" smtClean="0"/>
              <a:t>Kl</a:t>
            </a:r>
            <a:r>
              <a:rPr lang="sr-Latn-RS" altLang="en-US" dirty="0" smtClean="0"/>
              <a:t>jučni pojmovi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  <p:sp>
        <p:nvSpPr>
          <p:cNvPr id="130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7924800" cy="3984848"/>
          </a:xfrm>
        </p:spPr>
        <p:txBody>
          <a:bodyPr/>
          <a:lstStyle/>
          <a:p>
            <a:r>
              <a:rPr lang="sr-Latn-RS" altLang="en-US" dirty="0" smtClean="0"/>
              <a:t>To su:</a:t>
            </a:r>
          </a:p>
          <a:p>
            <a:pPr lvl="1"/>
            <a:r>
              <a:rPr lang="de-DE" altLang="en-US" dirty="0" smtClean="0"/>
              <a:t>D</a:t>
            </a:r>
            <a:r>
              <a:rPr lang="sr-Latn-RS" altLang="en-US" dirty="0" smtClean="0"/>
              <a:t>okumenti</a:t>
            </a:r>
            <a:endParaRPr lang="de-DE" altLang="en-US" dirty="0"/>
          </a:p>
          <a:p>
            <a:pPr lvl="1"/>
            <a:r>
              <a:rPr lang="de-DE" altLang="en-US" dirty="0" smtClean="0"/>
              <a:t>Element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sr-Latn-RS" altLang="en-US" dirty="0" smtClean="0"/>
              <a:t>Deklaracije prostora imena</a:t>
            </a:r>
            <a:endParaRPr lang="de-DE" altLang="en-US" dirty="0"/>
          </a:p>
          <a:p>
            <a:pPr lvl="1"/>
            <a:r>
              <a:rPr lang="de-DE" altLang="en-US" dirty="0" smtClean="0"/>
              <a:t>Te</a:t>
            </a:r>
            <a:r>
              <a:rPr lang="sr-Latn-RS" altLang="en-US" dirty="0" smtClean="0"/>
              <a:t>kst</a:t>
            </a:r>
            <a:endParaRPr lang="de-DE" altLang="en-US" dirty="0"/>
          </a:p>
          <a:p>
            <a:pPr lvl="1"/>
            <a:r>
              <a:rPr lang="sr-Latn-RS" altLang="en-US" dirty="0" smtClean="0"/>
              <a:t>Komentari</a:t>
            </a:r>
            <a:endParaRPr lang="de-DE" altLang="en-US" dirty="0"/>
          </a:p>
          <a:p>
            <a:pPr lvl="1"/>
            <a:r>
              <a:rPr lang="sr-Latn-RS" altLang="en-US" dirty="0" smtClean="0"/>
              <a:t>Instrukcije procesiranja</a:t>
            </a:r>
            <a:endParaRPr lang="de-DE" altLang="en-US" dirty="0"/>
          </a:p>
          <a:p>
            <a:r>
              <a:rPr lang="sr-Latn-RS" altLang="en-US" dirty="0" smtClean="0"/>
              <a:t>Svi ovi pojmovi su nasleđeni iz</a:t>
            </a:r>
            <a:r>
              <a:rPr lang="de-DE" altLang="en-US" dirty="0" smtClean="0"/>
              <a:t> SGML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989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WYSIWYG</a:t>
            </a:r>
            <a:r>
              <a:rPr lang="sr-Latn-RS" altLang="en-US" dirty="0" smtClean="0"/>
              <a:t> pristup</a:t>
            </a:r>
          </a:p>
          <a:p>
            <a:pPr lvl="2" eaLnBrk="1" hangingPunct="1"/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zasnovani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WYSIWYG </a:t>
            </a:r>
            <a:r>
              <a:rPr lang="en-US" altLang="en-US" dirty="0" err="1"/>
              <a:t>pristupu</a:t>
            </a:r>
            <a:r>
              <a:rPr lang="en-US" altLang="en-US" dirty="0"/>
              <a:t> </a:t>
            </a:r>
            <a:r>
              <a:rPr lang="en-US" altLang="en-US" dirty="0" err="1" smtClean="0"/>
              <a:t>zahtevaju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korisnika</a:t>
            </a:r>
            <a:r>
              <a:rPr lang="en-US" altLang="en-US" dirty="0"/>
              <a:t> da </a:t>
            </a:r>
            <a:r>
              <a:rPr lang="en-US" altLang="en-US" dirty="0" err="1"/>
              <a:t>tekst</a:t>
            </a:r>
            <a:r>
              <a:rPr lang="en-US" altLang="en-US" dirty="0"/>
              <a:t> </a:t>
            </a:r>
            <a:r>
              <a:rPr lang="en-US" altLang="en-US" dirty="0" err="1"/>
              <a:t>uredi</a:t>
            </a:r>
            <a:r>
              <a:rPr lang="en-US" altLang="en-US" dirty="0"/>
              <a:t> u </a:t>
            </a:r>
            <a:r>
              <a:rPr lang="en-US" altLang="en-US" dirty="0" err="1"/>
              <a:t>obliku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je </a:t>
            </a:r>
            <a:r>
              <a:rPr lang="en-US" altLang="en-US" dirty="0" err="1"/>
              <a:t>spreman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kona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prikazivanje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ciljnom</a:t>
            </a:r>
            <a:r>
              <a:rPr lang="en-US" altLang="en-US" dirty="0" smtClean="0"/>
              <a:t> </a:t>
            </a:r>
            <a:r>
              <a:rPr lang="en-US" altLang="en-US" dirty="0" err="1"/>
              <a:t>medijumu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tampanje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papiru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Tekst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 smtClean="0"/>
              <a:t>ure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oslanjaju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direktno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prezentaciju</a:t>
            </a:r>
            <a:r>
              <a:rPr lang="en-US" altLang="en-US" dirty="0"/>
              <a:t>, </a:t>
            </a:r>
            <a:r>
              <a:rPr lang="en-US" altLang="en-US" dirty="0" err="1" smtClean="0"/>
              <a:t>naj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mi</a:t>
            </a:r>
            <a:r>
              <a:rPr lang="sr-Latn-RS" altLang="en-US" dirty="0"/>
              <a:t>š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sr-Latn-RS" altLang="en-US" dirty="0" smtClean="0"/>
              <a:t>e</a:t>
            </a:r>
            <a:r>
              <a:rPr lang="en-US" altLang="en-US" dirty="0" err="1" smtClean="0"/>
              <a:t>lemenata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Tipi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primeri</a:t>
            </a:r>
            <a:r>
              <a:rPr lang="en-US" altLang="en-US" dirty="0"/>
              <a:t> </a:t>
            </a:r>
            <a:r>
              <a:rPr lang="en-US" altLang="en-US" dirty="0" err="1"/>
              <a:t>ovakvih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 smtClean="0"/>
              <a:t>su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kancelarijsko</a:t>
            </a:r>
            <a:r>
              <a:rPr lang="en-US" altLang="en-US" dirty="0"/>
              <a:t> </a:t>
            </a:r>
            <a:r>
              <a:rPr lang="en-US" altLang="en-US" dirty="0" err="1"/>
              <a:t>poslovanje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Microsoft Office, OpenOffice.org)</a:t>
            </a:r>
            <a:endParaRPr lang="en-US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" r="1893" b="43377"/>
          <a:stretch/>
        </p:blipFill>
        <p:spPr bwMode="auto">
          <a:xfrm>
            <a:off x="5009768" y="4168683"/>
            <a:ext cx="4026728" cy="242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1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9E4C5-B81A-4C61-BED1-87602EB1226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1" y="1463675"/>
            <a:ext cx="8562974" cy="448560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 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/Brown92"&gt;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&lt;author&gt;Kurt P. Brown&lt;/author&gt;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&lt;title&gt;PRPL: A Database Workload Specification Language&lt;/title&gt;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&lt;year&gt;1992&lt;/year&gt;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&lt;school&gt;Univ. of Wisconsin-Madison&lt;/school&gt;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&lt;article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&lt;editor&gt;Paul R.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McJones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&lt;/editor&gt;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&lt;title&gt;The 1995 SQL Reunion&lt;/title&gt;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&lt;journal&gt;Digital System Research Center Report&lt;/journal&gt;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&lt;volume&gt;SRC1997-018&lt;/volume&gt;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&lt;year&gt;1997&lt;/year&gt;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/labs/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/SRC1997-018.html&lt;/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&gt;http://www.mcjones.org/System_R/SQL_Reunion_95/&lt;/ee&gt;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&lt;/article&gt;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28768" y="4121356"/>
            <a:ext cx="2275254" cy="484704"/>
            <a:chOff x="5828768" y="4121356"/>
            <a:chExt cx="2275254" cy="484704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7270140" y="4236728"/>
              <a:ext cx="8338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Atribut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H="1" flipV="1">
              <a:off x="5828768" y="4121356"/>
              <a:ext cx="1476627" cy="30003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4063" y="2541588"/>
            <a:ext cx="8024812" cy="1001314"/>
            <a:chOff x="754063" y="2541588"/>
            <a:chExt cx="8024812" cy="1001314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7770592" y="3081237"/>
              <a:ext cx="9749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i="1" dirty="0">
                  <a:solidFill>
                    <a:srgbClr val="990000"/>
                  </a:solidFill>
                  <a:latin typeface="Calibri" pitchFamily="34" charset="0"/>
                </a:rPr>
                <a:t>Elemen</a:t>
              </a:r>
              <a:r>
                <a:rPr lang="en-US" altLang="en-US" i="1" dirty="0">
                  <a:solidFill>
                    <a:srgbClr val="990000"/>
                  </a:solidFill>
                  <a:latin typeface="Calibri" pitchFamily="34" charset="0"/>
                </a:rPr>
                <a:t>t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H="1" flipV="1">
              <a:off x="5148062" y="2874963"/>
              <a:ext cx="2622529" cy="437106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754063" y="2541588"/>
              <a:ext cx="8024812" cy="330200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7291" y="4941167"/>
            <a:ext cx="1980799" cy="637194"/>
            <a:chOff x="7007224" y="4820592"/>
            <a:chExt cx="1980799" cy="637194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7007224" y="5088454"/>
              <a:ext cx="19807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Zatvarajuća etiketa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7740351" y="4820592"/>
              <a:ext cx="40174" cy="361725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60488" y="1700808"/>
            <a:ext cx="3390893" cy="369332"/>
            <a:chOff x="1360488" y="1700808"/>
            <a:chExt cx="3390893" cy="369332"/>
          </a:xfrm>
        </p:grpSpPr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843808" y="1700808"/>
              <a:ext cx="19075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Otvarajuća etiketa</a:t>
              </a:r>
              <a:endParaRPr lang="en-US" altLang="en-US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 flipV="1">
              <a:off x="1360488" y="1897063"/>
              <a:ext cx="1519237" cy="158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36096" y="997117"/>
            <a:ext cx="3283285" cy="487667"/>
            <a:chOff x="5436096" y="997117"/>
            <a:chExt cx="3283285" cy="487667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372200" y="997117"/>
              <a:ext cx="23471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Instrukcija procesiranja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>
              <a:off x="5436096" y="1196752"/>
              <a:ext cx="936104" cy="28803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51526" y="6381328"/>
            <a:ext cx="5754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dirty="0">
                <a:solidFill>
                  <a:srgbClr val="6767FF"/>
                </a:solidFill>
                <a:latin typeface="Calibri" pitchFamily="34" charset="0"/>
                <a:hlinkClick r:id="rId3"/>
              </a:rPr>
              <a:t>https://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  <a:hlinkClick r:id="rId3"/>
              </a:rPr>
              <a:t>dblp.uni-trier.de/faq/How+to+parse+dblp+xml.html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</a:rPr>
              <a:t> </a:t>
            </a:r>
            <a:endParaRPr lang="en-US" altLang="en-US" sz="1800" dirty="0">
              <a:solidFill>
                <a:srgbClr val="6767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5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E01D2-F6CF-4D17-B719-9DBEC0687F4B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51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114550" y="1497013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2000" dirty="0" smtClean="0">
                <a:solidFill>
                  <a:schemeClr val="bg1"/>
                </a:solidFill>
              </a:rPr>
              <a:t>r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oot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31938" y="2068513"/>
            <a:ext cx="560387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?xml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982913" y="2046288"/>
            <a:ext cx="534987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dblp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679575" y="2698750"/>
            <a:ext cx="1427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mastersthesis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695950" y="2779713"/>
            <a:ext cx="763588" cy="455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article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07975" y="3325813"/>
            <a:ext cx="685800" cy="38893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025525" y="346392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231900" y="3829050"/>
            <a:ext cx="7413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author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014538" y="3829050"/>
            <a:ext cx="465137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543175" y="3829050"/>
            <a:ext cx="5461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154363" y="3829050"/>
            <a:ext cx="70485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school</a:t>
            </a:r>
          </a:p>
        </p:txBody>
      </p:sp>
      <p:cxnSp>
        <p:nvCxnSpPr>
          <p:cNvPr id="27662" name="AutoShape 14"/>
          <p:cNvCxnSpPr>
            <a:cxnSpLocks noChangeShapeType="1"/>
            <a:stCxn id="27654" idx="3"/>
            <a:endCxn id="27658" idx="0"/>
          </p:cNvCxnSpPr>
          <p:nvPr/>
        </p:nvCxnSpPr>
        <p:spPr bwMode="auto">
          <a:xfrm rot="5400000">
            <a:off x="1375569" y="3315494"/>
            <a:ext cx="741362" cy="285750"/>
          </a:xfrm>
          <a:prstGeom prst="curvedConnector3">
            <a:avLst>
              <a:gd name="adj1" fmla="val 543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3" idx="6"/>
            <a:endCxn id="27655" idx="2"/>
          </p:cNvCxnSpPr>
          <p:nvPr/>
        </p:nvCxnSpPr>
        <p:spPr bwMode="auto">
          <a:xfrm>
            <a:off x="3517900" y="2251075"/>
            <a:ext cx="2178050" cy="757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813300" y="3898900"/>
            <a:ext cx="68262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editor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549900" y="3898900"/>
            <a:ext cx="5000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777163" y="3898900"/>
            <a:ext cx="500062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105525" y="3898900"/>
            <a:ext cx="7874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journal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946900" y="3898900"/>
            <a:ext cx="7747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volume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8670925" y="3898900"/>
            <a:ext cx="29527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8331200" y="3898900"/>
            <a:ext cx="284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868738" y="3324225"/>
            <a:ext cx="68580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4575175" y="352107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cxnSp>
        <p:nvCxnSpPr>
          <p:cNvPr id="27673" name="AutoShape 25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1812925" y="1857375"/>
            <a:ext cx="39370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6"/>
          <p:cNvCxnSpPr>
            <a:cxnSpLocks noChangeShapeType="1"/>
            <a:stCxn id="27651" idx="5"/>
            <a:endCxn id="27653" idx="1"/>
          </p:cNvCxnSpPr>
          <p:nvPr/>
        </p:nvCxnSpPr>
        <p:spPr bwMode="auto">
          <a:xfrm>
            <a:off x="2651125" y="1857375"/>
            <a:ext cx="409575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7"/>
          <p:cNvCxnSpPr>
            <a:cxnSpLocks noChangeShapeType="1"/>
            <a:stCxn id="27655" idx="3"/>
            <a:endCxn id="27671" idx="0"/>
          </p:cNvCxnSpPr>
          <p:nvPr/>
        </p:nvCxnSpPr>
        <p:spPr bwMode="auto">
          <a:xfrm rot="5400000">
            <a:off x="4931569" y="2448719"/>
            <a:ext cx="155575" cy="1595437"/>
          </a:xfrm>
          <a:prstGeom prst="curvedConnector3">
            <a:avLst>
              <a:gd name="adj1" fmla="val 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8"/>
          <p:cNvCxnSpPr>
            <a:cxnSpLocks noChangeShapeType="1"/>
            <a:stCxn id="27655" idx="3"/>
            <a:endCxn id="27672" idx="7"/>
          </p:cNvCxnSpPr>
          <p:nvPr/>
        </p:nvCxnSpPr>
        <p:spPr bwMode="auto">
          <a:xfrm rot="5400000">
            <a:off x="5168106" y="2939257"/>
            <a:ext cx="409575" cy="868362"/>
          </a:xfrm>
          <a:prstGeom prst="curvedConnector3">
            <a:avLst>
              <a:gd name="adj1" fmla="val 51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9"/>
          <p:cNvCxnSpPr>
            <a:cxnSpLocks noChangeShapeType="1"/>
            <a:stCxn id="27654" idx="3"/>
            <a:endCxn id="27656" idx="0"/>
          </p:cNvCxnSpPr>
          <p:nvPr/>
        </p:nvCxnSpPr>
        <p:spPr bwMode="auto">
          <a:xfrm rot="5400000">
            <a:off x="1150937" y="2587626"/>
            <a:ext cx="238125" cy="1238250"/>
          </a:xfrm>
          <a:prstGeom prst="curvedConnector3">
            <a:avLst>
              <a:gd name="adj1" fmla="val 6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30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rot="5400000">
            <a:off x="1375569" y="2950369"/>
            <a:ext cx="376237" cy="650875"/>
          </a:xfrm>
          <a:prstGeom prst="curvedConnector3">
            <a:avLst>
              <a:gd name="adj1" fmla="val 58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1"/>
          <p:cNvCxnSpPr>
            <a:cxnSpLocks noChangeShapeType="1"/>
            <a:stCxn id="27655" idx="4"/>
            <a:endCxn id="27664" idx="0"/>
          </p:cNvCxnSpPr>
          <p:nvPr/>
        </p:nvCxnSpPr>
        <p:spPr bwMode="auto">
          <a:xfrm rot="5400000">
            <a:off x="5284788" y="3105150"/>
            <a:ext cx="663575" cy="923925"/>
          </a:xfrm>
          <a:prstGeom prst="curvedConnector3">
            <a:avLst>
              <a:gd name="adj1" fmla="val 24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AutoShape 32"/>
          <p:cNvCxnSpPr>
            <a:cxnSpLocks noChangeShapeType="1"/>
            <a:stCxn id="27654" idx="4"/>
            <a:endCxn id="27659" idx="0"/>
          </p:cNvCxnSpPr>
          <p:nvPr/>
        </p:nvCxnSpPr>
        <p:spPr bwMode="auto">
          <a:xfrm flipH="1">
            <a:off x="2247900" y="3154363"/>
            <a:ext cx="1460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AutoShape 33"/>
          <p:cNvCxnSpPr>
            <a:cxnSpLocks noChangeShapeType="1"/>
            <a:stCxn id="27654" idx="4"/>
            <a:endCxn id="27660" idx="0"/>
          </p:cNvCxnSpPr>
          <p:nvPr/>
        </p:nvCxnSpPr>
        <p:spPr bwMode="auto">
          <a:xfrm>
            <a:off x="2393950" y="3154363"/>
            <a:ext cx="422275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AutoShape 34"/>
          <p:cNvCxnSpPr>
            <a:cxnSpLocks noChangeShapeType="1"/>
            <a:stCxn id="27654" idx="5"/>
            <a:endCxn id="27661" idx="0"/>
          </p:cNvCxnSpPr>
          <p:nvPr/>
        </p:nvCxnSpPr>
        <p:spPr bwMode="auto">
          <a:xfrm>
            <a:off x="2897188" y="3087688"/>
            <a:ext cx="60960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AutoShape 35"/>
          <p:cNvCxnSpPr>
            <a:cxnSpLocks noChangeShapeType="1"/>
            <a:stCxn id="27655" idx="4"/>
          </p:cNvCxnSpPr>
          <p:nvPr/>
        </p:nvCxnSpPr>
        <p:spPr bwMode="auto">
          <a:xfrm flipH="1">
            <a:off x="5822950" y="3235325"/>
            <a:ext cx="255588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AutoShape 36"/>
          <p:cNvCxnSpPr>
            <a:cxnSpLocks noChangeShapeType="1"/>
            <a:stCxn id="27655" idx="5"/>
            <a:endCxn id="27668" idx="0"/>
          </p:cNvCxnSpPr>
          <p:nvPr/>
        </p:nvCxnSpPr>
        <p:spPr bwMode="auto">
          <a:xfrm>
            <a:off x="6348413" y="3168650"/>
            <a:ext cx="9858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37"/>
          <p:cNvCxnSpPr>
            <a:cxnSpLocks noChangeShapeType="1"/>
            <a:stCxn id="27655" idx="5"/>
            <a:endCxn id="27667" idx="0"/>
          </p:cNvCxnSpPr>
          <p:nvPr/>
        </p:nvCxnSpPr>
        <p:spPr bwMode="auto">
          <a:xfrm>
            <a:off x="6348413" y="3168650"/>
            <a:ext cx="150812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38"/>
          <p:cNvCxnSpPr>
            <a:cxnSpLocks noChangeShapeType="1"/>
            <a:stCxn id="27655" idx="5"/>
            <a:endCxn id="27666" idx="0"/>
          </p:cNvCxnSpPr>
          <p:nvPr/>
        </p:nvCxnSpPr>
        <p:spPr bwMode="auto">
          <a:xfrm>
            <a:off x="6348413" y="3168650"/>
            <a:ext cx="1679575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39"/>
          <p:cNvCxnSpPr>
            <a:cxnSpLocks noChangeShapeType="1"/>
            <a:stCxn id="27655" idx="5"/>
            <a:endCxn id="27670" idx="0"/>
          </p:cNvCxnSpPr>
          <p:nvPr/>
        </p:nvCxnSpPr>
        <p:spPr bwMode="auto">
          <a:xfrm rot="16200000" flipH="1">
            <a:off x="7046119" y="2470944"/>
            <a:ext cx="730250" cy="2125662"/>
          </a:xfrm>
          <a:prstGeom prst="curvedConnector3">
            <a:avLst>
              <a:gd name="adj1" fmla="val 13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40"/>
          <p:cNvCxnSpPr>
            <a:cxnSpLocks noChangeShapeType="1"/>
            <a:stCxn id="27655" idx="6"/>
            <a:endCxn id="27669" idx="0"/>
          </p:cNvCxnSpPr>
          <p:nvPr/>
        </p:nvCxnSpPr>
        <p:spPr bwMode="auto">
          <a:xfrm>
            <a:off x="6459538" y="3008313"/>
            <a:ext cx="2359025" cy="890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41"/>
          <p:cNvCxnSpPr>
            <a:cxnSpLocks noChangeShapeType="1"/>
            <a:stCxn id="27653" idx="3"/>
            <a:endCxn id="27654" idx="0"/>
          </p:cNvCxnSpPr>
          <p:nvPr/>
        </p:nvCxnSpPr>
        <p:spPr bwMode="auto">
          <a:xfrm flipH="1">
            <a:off x="2393950" y="2395538"/>
            <a:ext cx="666750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38113" y="38798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185738" y="4635500"/>
            <a:ext cx="13747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ms/Brown92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122363" y="5386388"/>
            <a:ext cx="10826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Kurt P….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804988" y="4916488"/>
            <a:ext cx="9683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PRPL…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584450" y="4416425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1992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703513" y="5341938"/>
            <a:ext cx="93662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Univ….</a:t>
            </a:r>
            <a:endParaRPr kumimoji="1" lang="en-US" altLang="en-US" sz="1800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668713" y="43116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084638" y="4760913"/>
            <a:ext cx="1006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tr/dec/…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676775" y="5375275"/>
            <a:ext cx="9239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Paul R.</a:t>
            </a:r>
            <a:r>
              <a:rPr kumimoji="1" lang="en-US" altLang="en-US" sz="1800"/>
              <a:t> 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70488" y="4633913"/>
            <a:ext cx="7778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The</a:t>
            </a:r>
            <a:r>
              <a:rPr kumimoji="1" lang="en-US" altLang="en-US" sz="1800"/>
              <a:t>…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629275" y="5068888"/>
            <a:ext cx="10572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Digital…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6527800" y="5573713"/>
            <a:ext cx="854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SRC…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7229475" y="4552950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1997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7124700" y="5116513"/>
            <a:ext cx="1235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db/labs/dec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7770813" y="5581650"/>
            <a:ext cx="12922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http://www.</a:t>
            </a:r>
          </a:p>
        </p:txBody>
      </p:sp>
      <p:cxnSp>
        <p:nvCxnSpPr>
          <p:cNvPr id="27705" name="AutoShape 57"/>
          <p:cNvCxnSpPr>
            <a:cxnSpLocks noChangeShapeType="1"/>
            <a:stCxn id="27656" idx="4"/>
            <a:endCxn id="27690" idx="0"/>
          </p:cNvCxnSpPr>
          <p:nvPr/>
        </p:nvCxnSpPr>
        <p:spPr bwMode="auto">
          <a:xfrm rot="5400000">
            <a:off x="531813" y="3760787"/>
            <a:ext cx="165100" cy="73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AutoShape 58"/>
          <p:cNvCxnSpPr>
            <a:cxnSpLocks noChangeShapeType="1"/>
            <a:stCxn id="27657" idx="4"/>
            <a:endCxn id="27691" idx="0"/>
          </p:cNvCxnSpPr>
          <p:nvPr/>
        </p:nvCxnSpPr>
        <p:spPr bwMode="auto">
          <a:xfrm rot="5400000">
            <a:off x="664369" y="4061619"/>
            <a:ext cx="782637" cy="365125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59"/>
          <p:cNvCxnSpPr>
            <a:cxnSpLocks noChangeShapeType="1"/>
            <a:stCxn id="27658" idx="4"/>
            <a:endCxn id="27692" idx="0"/>
          </p:cNvCxnSpPr>
          <p:nvPr/>
        </p:nvCxnSpPr>
        <p:spPr bwMode="auto">
          <a:xfrm rot="16200000" flipH="1">
            <a:off x="1082675" y="4805363"/>
            <a:ext cx="1101725" cy="60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60"/>
          <p:cNvCxnSpPr>
            <a:cxnSpLocks noChangeShapeType="1"/>
            <a:stCxn id="27659" idx="4"/>
            <a:endCxn id="27693" idx="0"/>
          </p:cNvCxnSpPr>
          <p:nvPr/>
        </p:nvCxnSpPr>
        <p:spPr bwMode="auto">
          <a:xfrm rot="16200000" flipH="1">
            <a:off x="1952625" y="4579938"/>
            <a:ext cx="631825" cy="41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61"/>
          <p:cNvCxnSpPr>
            <a:cxnSpLocks noChangeShapeType="1"/>
            <a:stCxn id="27660" idx="4"/>
            <a:endCxn id="27694" idx="0"/>
          </p:cNvCxnSpPr>
          <p:nvPr/>
        </p:nvCxnSpPr>
        <p:spPr bwMode="auto">
          <a:xfrm rot="16200000" flipH="1">
            <a:off x="2797176" y="4303712"/>
            <a:ext cx="131762" cy="9366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62"/>
          <p:cNvCxnSpPr>
            <a:cxnSpLocks noChangeShapeType="1"/>
            <a:stCxn id="27661" idx="4"/>
            <a:endCxn id="27695" idx="0"/>
          </p:cNvCxnSpPr>
          <p:nvPr/>
        </p:nvCxnSpPr>
        <p:spPr bwMode="auto">
          <a:xfrm rot="5400000">
            <a:off x="2810669" y="4645819"/>
            <a:ext cx="1057275" cy="3349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63"/>
          <p:cNvCxnSpPr>
            <a:cxnSpLocks noChangeShapeType="1"/>
            <a:stCxn id="27671" idx="4"/>
            <a:endCxn id="27696" idx="0"/>
          </p:cNvCxnSpPr>
          <p:nvPr/>
        </p:nvCxnSpPr>
        <p:spPr bwMode="auto">
          <a:xfrm rot="5400000">
            <a:off x="3860800" y="3960813"/>
            <a:ext cx="598487" cy="103188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64"/>
          <p:cNvCxnSpPr>
            <a:cxnSpLocks noChangeShapeType="1"/>
            <a:stCxn id="27672" idx="4"/>
            <a:endCxn id="27697" idx="0"/>
          </p:cNvCxnSpPr>
          <p:nvPr/>
        </p:nvCxnSpPr>
        <p:spPr bwMode="auto">
          <a:xfrm rot="5400000">
            <a:off x="4262438" y="4235450"/>
            <a:ext cx="850900" cy="200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65"/>
          <p:cNvCxnSpPr>
            <a:cxnSpLocks noChangeShapeType="1"/>
            <a:stCxn id="27664" idx="4"/>
            <a:endCxn id="27698" idx="0"/>
          </p:cNvCxnSpPr>
          <p:nvPr/>
        </p:nvCxnSpPr>
        <p:spPr bwMode="auto">
          <a:xfrm rot="5400000">
            <a:off x="4636295" y="4856956"/>
            <a:ext cx="1020762" cy="15875"/>
          </a:xfrm>
          <a:prstGeom prst="curved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AutoShape 66"/>
          <p:cNvCxnSpPr>
            <a:cxnSpLocks noChangeShapeType="1"/>
            <a:stCxn id="27665" idx="4"/>
            <a:endCxn id="27699" idx="0"/>
          </p:cNvCxnSpPr>
          <p:nvPr/>
        </p:nvCxnSpPr>
        <p:spPr bwMode="auto">
          <a:xfrm rot="5400000">
            <a:off x="5540375" y="4373563"/>
            <a:ext cx="279400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AutoShape 67"/>
          <p:cNvCxnSpPr>
            <a:cxnSpLocks noChangeShapeType="1"/>
            <a:stCxn id="27667" idx="4"/>
            <a:endCxn id="27700" idx="0"/>
          </p:cNvCxnSpPr>
          <p:nvPr/>
        </p:nvCxnSpPr>
        <p:spPr bwMode="auto">
          <a:xfrm rot="5400000">
            <a:off x="5971381" y="4541045"/>
            <a:ext cx="714375" cy="341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AutoShape 68"/>
          <p:cNvCxnSpPr>
            <a:cxnSpLocks noChangeShapeType="1"/>
            <a:stCxn id="27668" idx="4"/>
            <a:endCxn id="27701" idx="0"/>
          </p:cNvCxnSpPr>
          <p:nvPr/>
        </p:nvCxnSpPr>
        <p:spPr bwMode="auto">
          <a:xfrm rot="5400000">
            <a:off x="6534944" y="4774407"/>
            <a:ext cx="1219200" cy="379412"/>
          </a:xfrm>
          <a:prstGeom prst="curvedConnector3">
            <a:avLst>
              <a:gd name="adj1" fmla="val 1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7" name="AutoShape 69"/>
          <p:cNvCxnSpPr>
            <a:cxnSpLocks noChangeShapeType="1"/>
            <a:stCxn id="27666" idx="4"/>
            <a:endCxn id="27702" idx="0"/>
          </p:cNvCxnSpPr>
          <p:nvPr/>
        </p:nvCxnSpPr>
        <p:spPr bwMode="auto">
          <a:xfrm rot="5400000">
            <a:off x="7692232" y="4217194"/>
            <a:ext cx="198437" cy="473075"/>
          </a:xfrm>
          <a:prstGeom prst="curvedConnector3">
            <a:avLst>
              <a:gd name="adj1" fmla="val 4960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AutoShape 70"/>
          <p:cNvCxnSpPr>
            <a:cxnSpLocks noChangeShapeType="1"/>
            <a:stCxn id="27670" idx="4"/>
            <a:endCxn id="27703" idx="0"/>
          </p:cNvCxnSpPr>
          <p:nvPr/>
        </p:nvCxnSpPr>
        <p:spPr bwMode="auto">
          <a:xfrm rot="5400000">
            <a:off x="7727157" y="4369594"/>
            <a:ext cx="762000" cy="731837"/>
          </a:xfrm>
          <a:prstGeom prst="curvedConnector3">
            <a:avLst>
              <a:gd name="adj1" fmla="val 77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9" name="AutoShape 71"/>
          <p:cNvCxnSpPr>
            <a:cxnSpLocks noChangeShapeType="1"/>
            <a:stCxn id="27669" idx="4"/>
            <a:endCxn id="27704" idx="0"/>
          </p:cNvCxnSpPr>
          <p:nvPr/>
        </p:nvCxnSpPr>
        <p:spPr bwMode="auto">
          <a:xfrm rot="5400000">
            <a:off x="8004175" y="4767263"/>
            <a:ext cx="1227137" cy="40163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0" name="Oval 72"/>
          <p:cNvSpPr>
            <a:spLocks noChangeArrowheads="1"/>
          </p:cNvSpPr>
          <p:nvPr/>
        </p:nvSpPr>
        <p:spPr bwMode="auto">
          <a:xfrm>
            <a:off x="7839075" y="663575"/>
            <a:ext cx="9715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attribute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6983413" y="676275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7029450" y="1279525"/>
            <a:ext cx="560388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p-i</a:t>
            </a:r>
          </a:p>
        </p:txBody>
      </p:sp>
      <p:sp>
        <p:nvSpPr>
          <p:cNvPr id="27723" name="Oval 75"/>
          <p:cNvSpPr>
            <a:spLocks noChangeArrowheads="1"/>
          </p:cNvSpPr>
          <p:nvPr/>
        </p:nvSpPr>
        <p:spPr bwMode="auto">
          <a:xfrm>
            <a:off x="7862888" y="1281113"/>
            <a:ext cx="979487" cy="385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element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7599363" y="1889125"/>
            <a:ext cx="5365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text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(2)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EBEF0-E845-4453-9F2B-437D53AC495E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0605513"/>
              </p:ext>
            </p:extLst>
          </p:nvPr>
        </p:nvGraphicFramePr>
        <p:xfrm>
          <a:off x="5652120" y="1412776"/>
          <a:ext cx="3282950" cy="1417309"/>
        </p:xfrm>
        <a:graphic>
          <a:graphicData uri="http://schemas.openxmlformats.org/drawingml/2006/table">
            <a:tbl>
              <a:tblPr/>
              <a:tblGrid>
                <a:gridCol w="574675"/>
                <a:gridCol w="1098550"/>
                <a:gridCol w="1609725"/>
              </a:tblGrid>
              <a:tr h="4783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-grade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4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514546" y="2339454"/>
            <a:ext cx="8178800" cy="2025650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&gt;&lt;cid&gt;570103&lt;/cid&gt;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&lt;exp-grade&gt;B&lt;/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&gt;23&lt;/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&gt;&lt;cid&gt;550103&lt;/cid&gt;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&lt;exp-grade&gt;A&lt;/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	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ili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=“1” cid=“570103” exp-grade=“B”/&gt;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=“23” cid=“550103” exp-grade=“A”/&gt;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11561" y="1538794"/>
            <a:ext cx="59028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XML </a:t>
            </a:r>
            <a:r>
              <a:rPr lang="sr-Latn-RS" sz="2200" dirty="0">
                <a:latin typeface="+mn-lt"/>
              </a:rPr>
              <a:t>lako čuva relacije </a:t>
            </a: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altLang="en-US" sz="2000" dirty="0" smtClean="0">
                <a:latin typeface="+mn-lt"/>
              </a:rPr>
              <a:t>Primer: Relacija </a:t>
            </a:r>
            <a:r>
              <a:rPr lang="sr-Latn-RS" altLang="en-US" sz="2000" dirty="0">
                <a:latin typeface="+mn-lt"/>
              </a:rPr>
              <a:t>s</a:t>
            </a:r>
            <a:r>
              <a:rPr lang="en-US" altLang="en-US" sz="2000" dirty="0" err="1" smtClean="0">
                <a:latin typeface="+mn-lt"/>
              </a:rPr>
              <a:t>tudent</a:t>
            </a:r>
            <a:r>
              <a:rPr lang="en-US" altLang="en-US" sz="2000" dirty="0" smtClean="0">
                <a:latin typeface="+mn-lt"/>
              </a:rPr>
              <a:t>-course-grade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28695" name="Straight Connector 7"/>
          <p:cNvCxnSpPr>
            <a:cxnSpLocks noChangeShapeType="1"/>
          </p:cNvCxnSpPr>
          <p:nvPr/>
        </p:nvCxnSpPr>
        <p:spPr bwMode="auto">
          <a:xfrm>
            <a:off x="1043608" y="4581128"/>
            <a:ext cx="777686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6851650" cy="868363"/>
          </a:xfrm>
        </p:spPr>
        <p:txBody>
          <a:bodyPr/>
          <a:lstStyle/>
          <a:p>
            <a:r>
              <a:rPr lang="sr-Latn-RS" altLang="en-US" dirty="0">
                <a:solidFill>
                  <a:srgbClr val="0070C0"/>
                </a:solidFill>
              </a:rPr>
              <a:t>Anatomija XML-a </a:t>
            </a:r>
            <a:r>
              <a:rPr lang="sr-Latn-R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smtClean="0">
                <a:solidFill>
                  <a:srgbClr val="0070C0"/>
                </a:solidFill>
              </a:rPr>
              <a:t>3</a:t>
            </a:r>
            <a:r>
              <a:rPr lang="sr-Latn-RS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9752" y="548680"/>
            <a:ext cx="6804248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</a:t>
            </a:r>
            <a:endParaRPr lang="en-US" altLang="en-US" dirty="0"/>
          </a:p>
        </p:txBody>
      </p:sp>
      <p:sp>
        <p:nvSpPr>
          <p:cNvPr id="1636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24136" y="1441789"/>
            <a:ext cx="7812360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&gt;Politics of experience&lt;/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&gt;Ronald&lt;/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&gt;Laing&lt;/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auto">
          <a:xfrm>
            <a:off x="304800" y="11430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636358" name="Text Box 6"/>
          <p:cNvSpPr txBox="1">
            <a:spLocks noChangeArrowheads="1"/>
          </p:cNvSpPr>
          <p:nvPr/>
        </p:nvSpPr>
        <p:spPr bwMode="auto">
          <a:xfrm>
            <a:off x="646206" y="3597535"/>
            <a:ext cx="7922840" cy="17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 anchor="ctr">
            <a:spAutoFit/>
          </a:bodyPr>
          <a:lstStyle/>
          <a:p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Elemente karakteriše: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Ugnježdena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dirty="0" smtClean="0">
                <a:latin typeface="+mn-lt"/>
              </a:rPr>
              <a:t>Drvoidna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Redosled je važan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Sadrži samo znakove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cele brojeve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itd.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3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507232"/>
            <a:ext cx="8511480" cy="48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Obuhvaćeni su etiketama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Otvarajuća etiketa</a:t>
            </a:r>
            <a:r>
              <a:rPr lang="de-DE" altLang="en-US" dirty="0" smtClean="0"/>
              <a:t>: 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Zatvarajuća etiketa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npr.</a:t>
            </a:r>
            <a:r>
              <a:rPr lang="de-DE" altLang="en-US" dirty="0" smtClean="0"/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Elementi bez sadržaja (prazni)</a:t>
            </a:r>
            <a:r>
              <a:rPr lang="de-DE" altLang="en-US" dirty="0" smtClean="0"/>
              <a:t>: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bibliography</a:t>
            </a:r>
            <a:r>
              <a:rPr lang="de-DE" altLang="en-US" sz="14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/>
              <a:t>je skraćenica za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endParaRPr lang="de-DE" altLang="en-US" sz="22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Element</a:t>
            </a:r>
            <a:r>
              <a:rPr lang="sr-Latn-RS" altLang="en-US" dirty="0" smtClean="0"/>
              <a:t>i mogu biti ugnježdeni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Wilde Wutz &lt;/book&gt;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Elementi koji su ugnježdeni mogu biti višečlani </a:t>
            </a:r>
            <a:r>
              <a:rPr lang="de-DE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2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... &lt;/book&gt; &lt;book&gt; ... &lt;/book&gt;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U tim slučajevima, redosled je veoma važan</a:t>
            </a:r>
            <a:r>
              <a:rPr lang="de-DE" altLang="en-US" dirty="0" smtClean="0">
                <a:solidFill>
                  <a:schemeClr val="hlink"/>
                </a:solidFill>
              </a:rPr>
              <a:t>!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Do</a:t>
            </a:r>
            <a:r>
              <a:rPr lang="sr-Latn-RS" altLang="en-US" dirty="0" smtClean="0"/>
              <a:t>kumenti moraju biti dobro formirani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endParaRPr lang="de-DE" altLang="en-US" sz="2000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548680"/>
            <a:ext cx="7020272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6478488" cy="666328"/>
          </a:xfrm>
        </p:spPr>
        <p:txBody>
          <a:bodyPr/>
          <a:lstStyle/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</p:txBody>
      </p:sp>
      <p:sp>
        <p:nvSpPr>
          <p:cNvPr id="131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371656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Atributi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pridruženi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elementima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Primer: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  price = “55“ year = “1967“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... &lt;/title&gt;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&lt;author&gt; ... &lt;/author&gt;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Elementi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avati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samo </a:t>
            </a:r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(unutar otvarajuće etikete)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sr-Latn-RS" altLang="en-US" dirty="0" smtClean="0"/>
              <a:t>Primer: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age = 33“/&gt;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Imena atributa moraju biti jedinstvena</a:t>
            </a:r>
            <a:r>
              <a:rPr lang="en-US" altLang="en-US" dirty="0" smtClean="0"/>
              <a:t>!</a:t>
            </a:r>
            <a:br>
              <a:rPr lang="en-US" altLang="en-US" dirty="0" smtClean="0"/>
            </a:br>
            <a:r>
              <a:rPr lang="sr-Latn-RS" altLang="en-US" dirty="0" smtClean="0"/>
              <a:t>Primer: Nelegalna je sledeća konstrukcija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“Wilde“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Koja je razlika između umetnutog elementa i atributa</a:t>
            </a:r>
            <a:r>
              <a:rPr lang="en-US" altLang="en-US" dirty="0" smtClean="0"/>
              <a:t>?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Da li su atributi korisni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Odluka pri modeliranju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da li da </a:t>
            </a:r>
            <a:r>
              <a:rPr lang="en-US" altLang="en-US" dirty="0" smtClean="0">
                <a:solidFill>
                  <a:srgbClr val="00B05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bude atribut ili element ugnježden u element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person</a:t>
            </a:r>
            <a:r>
              <a:rPr lang="en-US" altLang="en-US" dirty="0" smtClean="0"/>
              <a:t>? </a:t>
            </a:r>
            <a:br>
              <a:rPr lang="en-US" altLang="en-US" dirty="0" smtClean="0"/>
            </a:br>
            <a:r>
              <a:rPr lang="sr-Latn-RS" altLang="en-US" dirty="0" smtClean="0"/>
              <a:t>Šta da se radi sa elementom </a:t>
            </a:r>
            <a:r>
              <a:rPr lang="en-US" altLang="en-US" dirty="0" smtClean="0">
                <a:solidFill>
                  <a:srgbClr val="00B050"/>
                </a:solidFill>
              </a:rPr>
              <a:t>age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2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67744" y="404664"/>
            <a:ext cx="6876256" cy="1143000"/>
          </a:xfrm>
        </p:spPr>
        <p:txBody>
          <a:bodyPr/>
          <a:lstStyle/>
          <a:p>
            <a:r>
              <a:rPr lang="de-DE" altLang="en-US" dirty="0" smtClean="0"/>
              <a:t>T</a:t>
            </a:r>
            <a:r>
              <a:rPr lang="sr-Latn-RS" altLang="en-US" dirty="0" smtClean="0"/>
              <a:t>ekst i izmešani sadržaj</a:t>
            </a:r>
            <a:endParaRPr lang="de-DE" altLang="en-US" dirty="0"/>
          </a:p>
        </p:txBody>
      </p:sp>
      <p:sp>
        <p:nvSpPr>
          <p:cNvPr id="1627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7512" y="1484784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T</a:t>
            </a:r>
            <a:r>
              <a:rPr lang="sr-Latn-RS" altLang="en-US" dirty="0" smtClean="0"/>
              <a:t>ekst se može javiti unutar sadržaja elementa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experience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Tekst može biti izmešan sa ostalim elementima ugnježdenim u dati element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&lt;em&gt;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experience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&lt;/em&gt;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Karakteristike izmešanog sadržaja: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Veoma je koristan za podatke u obliku dokumenata, tj. rečenica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Nema potreba za mešanim sadržajem u scenarijima „procesiranja podataka“, jer se tada obično obrađuju entiteti i relacije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Ljudi komuniciraju re</a:t>
            </a:r>
            <a:r>
              <a:rPr lang="sr-Latn-RS" altLang="en-US" dirty="0" smtClean="0"/>
              <a:t>čenicama, a ne entitetima i relacijama. </a:t>
            </a:r>
            <a:br>
              <a:rPr lang="sr-Latn-RS" altLang="en-US" dirty="0" smtClean="0"/>
            </a:br>
            <a:r>
              <a:rPr lang="de-DE" altLang="en-US" dirty="0" smtClean="0"/>
              <a:t>XML</a:t>
            </a:r>
            <a:r>
              <a:rPr lang="sr-Latn-RS" altLang="en-US" dirty="0" smtClean="0"/>
              <a:t> omogućuje da se sačuva struktura prirodnog jezika, uz dodavanje semantičkih oznaka koje mogu računarski interpretirane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80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85800"/>
            <a:ext cx="7488832" cy="1143000"/>
          </a:xfrm>
        </p:spPr>
        <p:txBody>
          <a:bodyPr/>
          <a:lstStyle/>
          <a:p>
            <a:r>
              <a:rPr lang="sr-Latn-RS" altLang="en-US" dirty="0" smtClean="0"/>
              <a:t>Prelaz između prirodnog jezika, polu-struktuiranih i struktuiranih podataka</a:t>
            </a:r>
            <a:endParaRPr lang="en-US" altLang="en-US" dirty="0"/>
          </a:p>
        </p:txBody>
      </p:sp>
      <p:sp>
        <p:nvSpPr>
          <p:cNvPr id="1628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905000"/>
            <a:ext cx="828092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/>
              <a:t>Prirodni jezik:</a:t>
            </a:r>
            <a:br>
              <a:rPr lang="sr-Latn-R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Dana said that 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tekst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mešani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sadržaj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</a:rPr>
              <a:t>&lt;citation&gt;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002060"/>
                </a:solidFill>
              </a:rPr>
              <a:t>&lt;author&gt;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Dana</a:t>
            </a:r>
            <a:r>
              <a:rPr lang="en-US" altLang="en-US" sz="1800" dirty="0" smtClean="0">
                <a:solidFill>
                  <a:srgbClr val="002060"/>
                </a:solidFill>
              </a:rPr>
              <a:t>&lt;/author&gt;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C00000"/>
                </a:solidFill>
              </a:rPr>
              <a:t>&lt;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</a:rPr>
              <a:t>&lt;/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7030A0"/>
                </a:solidFill>
              </a:rPr>
              <a:t>&lt;rating&gt; </a:t>
            </a:r>
            <a:r>
              <a:rPr lang="en-US" altLang="en-US" sz="1800" dirty="0" smtClean="0">
                <a:solidFill>
                  <a:schemeClr val="hlink"/>
                </a:solidFill>
              </a:rPr>
              <a:t>excellent</a:t>
            </a:r>
            <a:r>
              <a:rPr lang="en-US" altLang="en-US" sz="1800" dirty="0" smtClean="0">
                <a:solidFill>
                  <a:srgbClr val="7030A0"/>
                </a:solidFill>
              </a:rPr>
              <a:t>&lt;/rating&gt;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	</a:t>
            </a:r>
            <a:r>
              <a:rPr lang="en-US" altLang="en-US" sz="1800" dirty="0" smtClean="0">
                <a:solidFill>
                  <a:srgbClr val="00B050"/>
                </a:solidFill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>
              <a:solidFill>
                <a:schemeClr val="hlink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10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endParaRPr lang="en-US" altLang="en-US" dirty="0"/>
          </a:p>
        </p:txBody>
      </p:sp>
      <p:sp>
        <p:nvSpPr>
          <p:cNvPr id="1630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1925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Ponekad treba sačuvati originalne znake, a ne interpretirati njihova označavanja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r>
              <a:rPr lang="sr-Latn-RS" altLang="en-US" dirty="0" smtClean="0"/>
              <a:t> određuje da se sadržaj unutar nje ne parsira kao </a:t>
            </a:r>
            <a:r>
              <a:rPr lang="en-US" altLang="en-US" sz="2200" dirty="0" smtClean="0"/>
              <a:t>XML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(poruka </a:t>
            </a:r>
            <a:r>
              <a:rPr lang="en-US" altLang="en-US" dirty="0" err="1"/>
              <a:t>Hello,world</a:t>
            </a:r>
            <a:r>
              <a:rPr lang="en-US" altLang="en-US" dirty="0" smtClean="0"/>
              <a:t>!</a:t>
            </a:r>
            <a:r>
              <a:rPr lang="sr-Latn-RS" altLang="en-US" dirty="0" smtClean="0"/>
              <a:t> je označena):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&lt;greeting&gt;</a:t>
            </a:r>
            <a:r>
              <a:rPr lang="en-US" altLang="en-US" sz="1800" dirty="0" err="1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!&lt;/greeting&gt;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>
              <a:lnSpc>
                <a:spcPct val="90000"/>
              </a:lnSpc>
            </a:pPr>
            <a:r>
              <a:rPr lang="sr-Latn-RS" altLang="en-US" dirty="0"/>
              <a:t>Primer </a:t>
            </a:r>
            <a:r>
              <a:rPr lang="sr-Latn-RS" altLang="en-US" dirty="0" smtClean="0"/>
              <a:t>(označena poruka neće biti parsirana kao XML):</a:t>
            </a:r>
            <a:endParaRPr lang="sr-Latn-R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message&gt; 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CDATA[&lt;greeting&gt;Hello, world!&lt;/greeting&gt;]]&gt;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R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&lt;/</a:t>
            </a:r>
            <a:r>
              <a:rPr lang="en-US" altLang="en-US" sz="2000" dirty="0"/>
              <a:t>message&gt;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3688" y="332656"/>
            <a:ext cx="7393837" cy="1143000"/>
          </a:xfrm>
        </p:spPr>
        <p:txBody>
          <a:bodyPr/>
          <a:lstStyle/>
          <a:p>
            <a:r>
              <a:rPr lang="sr-Latn-RS" altLang="en-US" dirty="0" smtClean="0"/>
              <a:t>Komentari, instrukcije za procesiranje i prolog</a:t>
            </a:r>
            <a:endParaRPr lang="de-DE" altLang="en-US" dirty="0"/>
          </a:p>
        </p:txBody>
      </p:sp>
      <p:sp>
        <p:nvSpPr>
          <p:cNvPr id="131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776"/>
            <a:ext cx="9144000" cy="5030688"/>
          </a:xfrm>
        </p:spPr>
        <p:txBody>
          <a:bodyPr/>
          <a:lstStyle/>
          <a:p>
            <a:r>
              <a:rPr lang="sr-Latn-RS" altLang="en-US" dirty="0" smtClean="0"/>
              <a:t>Komentar je tekst između </a:t>
            </a:r>
            <a:r>
              <a:rPr lang="de-DE" altLang="en-US" dirty="0">
                <a:solidFill>
                  <a:srgbClr val="00B050"/>
                </a:solidFill>
              </a:rPr>
              <a:t>&lt;!</a:t>
            </a:r>
            <a:r>
              <a:rPr lang="sr-Latn-RS" altLang="en-US" dirty="0">
                <a:solidFill>
                  <a:srgbClr val="00B050"/>
                </a:solidFill>
              </a:rPr>
              <a:t>--</a:t>
            </a:r>
            <a:r>
              <a:rPr lang="sr-Latn-RS" altLang="en-US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i </a:t>
            </a:r>
            <a:r>
              <a:rPr lang="de-DE" altLang="en-US" dirty="0">
                <a:solidFill>
                  <a:srgbClr val="00B050"/>
                </a:solidFill>
              </a:rPr>
              <a:t>--&gt;</a:t>
            </a:r>
            <a:r>
              <a:rPr lang="sr-Latn-RS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sr-Latn-RS" altLang="en-US" dirty="0" smtClean="0"/>
              <a:t>Primer: 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ovo je komentar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de-DE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r-Latn-RS" altLang="en-US" dirty="0" smtClean="0"/>
              <a:t>Instrukcije za procesiranje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One ne sadrže podatke, već ih interpretira procesor</a:t>
            </a:r>
            <a:br>
              <a:rPr lang="sr-Latn-RS" altLang="en-US" dirty="0" smtClean="0"/>
            </a:br>
            <a:r>
              <a:rPr lang="sr-Latn-RS" altLang="en-US" dirty="0" smtClean="0"/>
              <a:t>Sastoje se od para reči </a:t>
            </a:r>
            <a:r>
              <a:rPr lang="sr-Latn-RS" altLang="en-US" dirty="0" smtClean="0">
                <a:solidFill>
                  <a:srgbClr val="002060"/>
                </a:solidFill>
              </a:rPr>
              <a:t>meta</a:t>
            </a:r>
            <a:r>
              <a:rPr lang="sr-Latn-RS" altLang="en-US" dirty="0" smtClean="0"/>
              <a:t> </a:t>
            </a:r>
            <a:r>
              <a:rPr lang="sr-Latn-RS" altLang="en-US" dirty="0" smtClean="0">
                <a:solidFill>
                  <a:srgbClr val="002060"/>
                </a:solidFill>
              </a:rPr>
              <a:t>sadržaj</a:t>
            </a:r>
            <a:r>
              <a:rPr lang="sr-Latn-RS" altLang="en-US" dirty="0" smtClean="0"/>
              <a:t>, razdvojenih zarezom, kojima prethodi </a:t>
            </a:r>
            <a:r>
              <a:rPr lang="de-DE" altLang="en-US" dirty="0" smtClean="0">
                <a:solidFill>
                  <a:srgbClr val="00B050"/>
                </a:solidFill>
              </a:rPr>
              <a:t>&lt;?</a:t>
            </a:r>
            <a:r>
              <a:rPr lang="sr-Latn-RS" altLang="en-US" dirty="0" smtClean="0"/>
              <a:t>, a iza kojih sledi </a:t>
            </a:r>
            <a:r>
              <a:rPr lang="de-DE" altLang="en-US" dirty="0" smtClean="0">
                <a:solidFill>
                  <a:srgbClr val="00B050"/>
                </a:solidFill>
              </a:rPr>
              <a:t>?&gt;</a:t>
            </a:r>
            <a:r>
              <a:rPr lang="sr-Latn-RS" altLang="en-US" dirty="0">
                <a:solidFill>
                  <a:srgbClr val="00B050"/>
                </a:solidFill>
              </a:rPr>
              <a:t/>
            </a:r>
            <a:br>
              <a:rPr lang="sr-Latn-RS" altLang="en-US" dirty="0">
                <a:solidFill>
                  <a:srgbClr val="00B050"/>
                </a:solidFill>
              </a:rPr>
            </a:br>
            <a:r>
              <a:rPr lang="sr-Latn-RS" altLang="en-US" dirty="0" smtClean="0"/>
              <a:t>Primer: 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U instrukciji za procesiranje </a:t>
            </a:r>
            <a:r>
              <a:rPr lang="de-DE" altLang="en-US" dirty="0" smtClean="0">
                <a:solidFill>
                  <a:schemeClr val="hlink"/>
                </a:solidFill>
              </a:rPr>
              <a:t>&lt;?</a:t>
            </a:r>
            <a:r>
              <a:rPr lang="de-DE" altLang="en-US" dirty="0">
                <a:solidFill>
                  <a:schemeClr val="hlink"/>
                </a:solidFill>
              </a:rPr>
              <a:t>pause 10 secs ?&gt; </a:t>
            </a:r>
            <a:r>
              <a:rPr lang="sr-Latn-RS" altLang="en-US" dirty="0">
                <a:solidFill>
                  <a:schemeClr val="hlink"/>
                </a:solidFill>
              </a:rPr>
              <a:t>p</a:t>
            </a:r>
            <a:r>
              <a:rPr lang="de-DE" altLang="en-US" dirty="0">
                <a:solidFill>
                  <a:schemeClr val="hlink"/>
                </a:solidFill>
              </a:rPr>
              <a:t>ause </a:t>
            </a:r>
            <a:r>
              <a:rPr lang="sr-Latn-RS" altLang="en-US" dirty="0" smtClean="0">
                <a:solidFill>
                  <a:srgbClr val="002060"/>
                </a:solidFill>
              </a:rPr>
              <a:t>je meta, a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10secs </a:t>
            </a:r>
            <a:r>
              <a:rPr lang="sr-Latn-RS" altLang="en-US" dirty="0" smtClean="0"/>
              <a:t>je sadržaj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Reč</a:t>
            </a:r>
            <a:r>
              <a:rPr lang="sr-Latn-RS" altLang="en-US" sz="2200" dirty="0" smtClean="0">
                <a:solidFill>
                  <a:schemeClr val="hlink"/>
                </a:solidFill>
              </a:rPr>
              <a:t> xml</a:t>
            </a:r>
            <a:r>
              <a:rPr lang="de-DE" altLang="en-US" sz="2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2200" dirty="0" smtClean="0"/>
              <a:t>je rezervisana reč za metu, koja služi za označavanje</a:t>
            </a:r>
            <a:r>
              <a:rPr lang="de-DE" altLang="en-US" sz="2200" dirty="0" smtClean="0"/>
              <a:t> prolog</a:t>
            </a:r>
            <a:r>
              <a:rPr lang="sr-Latn-RS" altLang="en-US" sz="2200" dirty="0" smtClean="0"/>
              <a:t>a</a:t>
            </a:r>
            <a:endParaRPr lang="de-DE" altLang="en-US" sz="2200" dirty="0"/>
          </a:p>
          <a:p>
            <a:r>
              <a:rPr lang="de-DE" altLang="en-US" dirty="0"/>
              <a:t>Prolog</a:t>
            </a:r>
            <a:br>
              <a:rPr lang="de-DE" altLang="en-US" dirty="0"/>
            </a:b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encoding=“UTF-8“ standalone=“yes“ ?&gt;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Atribut s</a:t>
            </a:r>
            <a:r>
              <a:rPr lang="de-DE" altLang="en-US" sz="2200" dirty="0" smtClean="0"/>
              <a:t>tandalone </a:t>
            </a:r>
            <a:r>
              <a:rPr lang="sr-Latn-RS" altLang="en-US" sz="2200" dirty="0" smtClean="0"/>
              <a:t>određuje da li postoji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DTD</a:t>
            </a:r>
          </a:p>
          <a:p>
            <a:pPr lvl="1"/>
            <a:r>
              <a:rPr lang="de-DE" altLang="en-US" sz="2200" dirty="0"/>
              <a:t>Encoding </a:t>
            </a:r>
            <a:r>
              <a:rPr lang="sr-Latn-RS" altLang="en-US" sz="2200" dirty="0" smtClean="0"/>
              <a:t>je obično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Unicode.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6173788" y="24876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Tehnika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eksplicitnog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 smtClean="0"/>
              <a:t>olak</a:t>
            </a:r>
            <a:r>
              <a:rPr lang="sr-Latn-RS" altLang="en-US" dirty="0"/>
              <a:t>š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va</a:t>
            </a:r>
            <a:r>
              <a:rPr lang="en-US" altLang="en-US" dirty="0" smtClean="0"/>
              <a:t> </a:t>
            </a:r>
            <a:r>
              <a:rPr lang="en-US" altLang="en-US" dirty="0" err="1"/>
              <a:t>njihovu</a:t>
            </a:r>
            <a:r>
              <a:rPr lang="en-US" altLang="en-US" dirty="0"/>
              <a:t> </a:t>
            </a:r>
            <a:r>
              <a:rPr lang="en-US" altLang="en-US" dirty="0" err="1" smtClean="0"/>
              <a:t>automatsku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obradu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 err="1"/>
              <a:t>dokumenti</a:t>
            </a:r>
            <a:r>
              <a:rPr lang="en-US" altLang="en-US" dirty="0"/>
              <a:t> </a:t>
            </a:r>
            <a:r>
              <a:rPr lang="en-US" altLang="en-US" dirty="0" err="1"/>
              <a:t>postaju</a:t>
            </a:r>
            <a:r>
              <a:rPr lang="en-US" altLang="en-US" dirty="0"/>
              <a:t> </a:t>
            </a:r>
            <a:r>
              <a:rPr lang="en-US" altLang="en-US" dirty="0" err="1" smtClean="0"/>
              <a:t>uskladi</a:t>
            </a:r>
            <a:r>
              <a:rPr lang="sr-Latn-RS" altLang="en-US" dirty="0"/>
              <a:t>š</a:t>
            </a:r>
            <a:r>
              <a:rPr lang="en-US" altLang="en-US" dirty="0" err="1" smtClean="0"/>
              <a:t>tene</a:t>
            </a:r>
            <a:r>
              <a:rPr lang="en-US" altLang="en-US" dirty="0" smtClean="0"/>
              <a:t> </a:t>
            </a:r>
            <a:r>
              <a:rPr lang="en-US" altLang="en-US" dirty="0" err="1"/>
              <a:t>informacije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je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automatski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ivati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raznovrsnim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prikazivati</a:t>
            </a:r>
            <a:r>
              <a:rPr lang="en-US" altLang="en-US" dirty="0" smtClean="0"/>
              <a:t> u </a:t>
            </a:r>
            <a:r>
              <a:rPr lang="en-US" altLang="en-US" dirty="0" err="1" smtClean="0"/>
              <a:t>obliku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pogodnom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itanje</a:t>
            </a:r>
            <a:r>
              <a:rPr lang="en-US" altLang="en-US" dirty="0" smtClean="0"/>
              <a:t> od </a:t>
            </a:r>
            <a:r>
              <a:rPr lang="en-US" altLang="en-US" dirty="0" err="1" smtClean="0"/>
              <a:t>strane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oveka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pristup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dobija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kada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izvr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eksplicitno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razdvajanje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</a:t>
            </a:r>
            <a:r>
              <a:rPr lang="sr-Latn-RS" altLang="en-US" dirty="0" err="1" smtClean="0"/>
              <a:t>ež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strukture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vizuelne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prezentacije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dokumenta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Logi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en-US" altLang="en-US" dirty="0" err="1" smtClean="0">
                <a:solidFill>
                  <a:srgbClr val="002060"/>
                </a:solidFill>
              </a:rPr>
              <a:t>ka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struktura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</a:t>
            </a:r>
            <a:r>
              <a:rPr lang="en-US" altLang="en-US" dirty="0" err="1"/>
              <a:t>podrazumava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/>
              <a:t>organizaciju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manje</a:t>
            </a:r>
            <a:r>
              <a:rPr lang="en-US" altLang="en-US" dirty="0" smtClean="0"/>
              <a:t> </a:t>
            </a:r>
            <a:r>
              <a:rPr lang="en-US" altLang="en-US" dirty="0" err="1"/>
              <a:t>jedinice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poglavlja</a:t>
            </a:r>
            <a:r>
              <a:rPr lang="en-US" altLang="en-US" dirty="0"/>
              <a:t>, </a:t>
            </a:r>
            <a:r>
              <a:rPr lang="en-US" altLang="en-US" dirty="0" err="1"/>
              <a:t>sekcije</a:t>
            </a:r>
            <a:r>
              <a:rPr lang="en-US" altLang="en-US" dirty="0"/>
              <a:t>, </a:t>
            </a:r>
            <a:r>
              <a:rPr lang="en-US" altLang="en-US" dirty="0" err="1"/>
              <a:t>pasuse</a:t>
            </a:r>
            <a:r>
              <a:rPr lang="en-US" altLang="en-US" dirty="0"/>
              <a:t>),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njegovih</a:t>
            </a:r>
            <a:r>
              <a:rPr lang="en-US" altLang="en-US" dirty="0"/>
              <a:t> </a:t>
            </a:r>
            <a:r>
              <a:rPr lang="en-US" altLang="en-US" dirty="0" err="1" smtClean="0"/>
              <a:t>istaknutih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delova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primeri</a:t>
            </a:r>
            <a:r>
              <a:rPr lang="en-US" altLang="en-US" dirty="0"/>
              <a:t>, </a:t>
            </a:r>
            <a:r>
              <a:rPr lang="en-US" altLang="en-US" dirty="0" err="1"/>
              <a:t>citati</a:t>
            </a:r>
            <a:r>
              <a:rPr lang="en-US" altLang="en-US" dirty="0"/>
              <a:t>, </a:t>
            </a:r>
            <a:r>
              <a:rPr lang="en-US" altLang="en-US" dirty="0" err="1" smtClean="0"/>
              <a:t>definicije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teoreme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Vizuelna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prezentacija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/>
              <a:t>odreduje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u </a:t>
            </a:r>
            <a:r>
              <a:rPr lang="en-US" altLang="en-US" dirty="0" err="1"/>
              <a:t>trenutku</a:t>
            </a:r>
            <a:r>
              <a:rPr lang="en-US" altLang="en-US" dirty="0"/>
              <a:t> </a:t>
            </a:r>
            <a:r>
              <a:rPr lang="en-US" altLang="en-US" dirty="0" err="1"/>
              <a:t>prikazivanja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tampanja</a:t>
            </a:r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7892" r="1577" b="22074"/>
          <a:stretch/>
        </p:blipFill>
        <p:spPr bwMode="auto">
          <a:xfrm>
            <a:off x="4499992" y="5661248"/>
            <a:ext cx="4393688" cy="96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5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23612" cy="1143000"/>
          </a:xfrm>
        </p:spPr>
        <p:txBody>
          <a:bodyPr/>
          <a:lstStyle/>
          <a:p>
            <a:r>
              <a:rPr lang="sr-Latn-RS" altLang="en-US" dirty="0"/>
              <a:t>D</a:t>
            </a:r>
            <a:r>
              <a:rPr lang="sr-Latn-RS" altLang="en-US" dirty="0" smtClean="0"/>
              <a:t>eklaracija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belina</a:t>
            </a:r>
            <a:endParaRPr lang="de-DE" altLang="en-US" dirty="0"/>
          </a:p>
        </p:txBody>
      </p:sp>
      <p:sp>
        <p:nvSpPr>
          <p:cNvPr id="131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295456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Beline predstavljaju neprekidnu sekvencu znakova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Space</a:t>
            </a:r>
            <a:r>
              <a:rPr lang="de-DE" altLang="en-US" dirty="0"/>
              <a:t>, </a:t>
            </a:r>
            <a:r>
              <a:rPr lang="de-DE" altLang="en-US" dirty="0">
                <a:solidFill>
                  <a:schemeClr val="hlink"/>
                </a:solidFill>
              </a:rPr>
              <a:t>Tab</a:t>
            </a:r>
            <a:r>
              <a:rPr lang="de-DE" altLang="en-US" dirty="0"/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>
                <a:solidFill>
                  <a:schemeClr val="hlink"/>
                </a:solidFill>
              </a:rPr>
              <a:t> Return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Za kontrolu korišćenja belina služi specijalan atribut </a:t>
            </a:r>
            <a:r>
              <a:rPr lang="de-DE" altLang="en-US" dirty="0" smtClean="0">
                <a:solidFill>
                  <a:schemeClr val="hlink"/>
                </a:solidFill>
              </a:rPr>
              <a:t>xml:space</a:t>
            </a:r>
            <a:endParaRPr lang="de-DE" altLang="en-US" dirty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čitljivog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koji sadrži beline</a:t>
            </a:r>
            <a:r>
              <a:rPr lang="de-DE" altLang="en-US" dirty="0" smtClean="0"/>
              <a:t>)</a:t>
            </a:r>
            <a:r>
              <a:rPr lang="sr-Latn-RS" altLang="en-US" dirty="0" smtClean="0"/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dirty="0" smtClean="0"/>
              <a:t>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=“preserve“</a:t>
            </a:r>
            <a:r>
              <a:rPr lang="en-US" altLang="en-US" dirty="0" smtClean="0"/>
              <a:t> &gt;</a:t>
            </a:r>
            <a:br>
              <a:rPr lang="en-US" altLang="en-US" dirty="0" smtClean="0"/>
            </a:br>
            <a:r>
              <a:rPr lang="en-US" altLang="en-US" dirty="0" smtClean="0"/>
              <a:t>    &lt;title&gt;The politics of experience&lt;/title&gt;</a:t>
            </a:r>
            <a:br>
              <a:rPr lang="en-US" altLang="en-US" dirty="0" smtClean="0"/>
            </a:br>
            <a:r>
              <a:rPr lang="en-US" altLang="en-US" dirty="0" smtClean="0"/>
              <a:t>    &lt;author&gt;Ronald </a:t>
            </a:r>
            <a:r>
              <a:rPr lang="en-US" altLang="en-US" dirty="0"/>
              <a:t>L</a:t>
            </a:r>
            <a:r>
              <a:rPr lang="en-US" altLang="en-US" dirty="0" smtClean="0"/>
              <a:t>aing&lt;/author&gt;</a:t>
            </a:r>
            <a:br>
              <a:rPr lang="en-US" altLang="en-US" dirty="0" smtClean="0"/>
            </a:br>
            <a:r>
              <a:rPr lang="en-US" altLang="en-US" dirty="0" smtClean="0"/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Primer </a:t>
            </a:r>
            <a:r>
              <a:rPr lang="en-US" altLang="en-US" dirty="0" err="1" smtClean="0"/>
              <a:t>efikasnog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računarski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čitljivog</a:t>
            </a:r>
            <a:r>
              <a:rPr lang="en-US" altLang="en-US" dirty="0" smtClean="0"/>
              <a:t>) XML-a:</a:t>
            </a:r>
            <a:br>
              <a:rPr lang="en-US" altLang="en-US" dirty="0" smtClean="0"/>
            </a:br>
            <a:r>
              <a:rPr lang="en-US" altLang="en-US" dirty="0" smtClean="0"/>
              <a:t> 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=“default“</a:t>
            </a:r>
            <a:r>
              <a:rPr lang="en-US" altLang="en-US" dirty="0" smtClean="0"/>
              <a:t> &gt;&lt;title&gt;The politics of experience&lt;/title&gt;&lt;author&gt;Ronald Laing&lt;/author&gt;&lt;/book&gt;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U drugom primeru su (u odnosu na prvi) performanse ubrzane sa faktorom 2</a:t>
            </a:r>
          </a:p>
          <a:p>
            <a:pPr>
              <a:lnSpc>
                <a:spcPct val="90000"/>
              </a:lnSpc>
            </a:pP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</a:t>
            </a:r>
            <a:endParaRPr lang="de-DE" altLang="en-US" dirty="0"/>
          </a:p>
        </p:txBody>
      </p:sp>
      <p:sp>
        <p:nvSpPr>
          <p:cNvPr id="1620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12776"/>
            <a:ext cx="8064896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podataka iz različitih izvora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različitih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r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čnika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prostora imena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Svaki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rečnik</a:t>
            </a:r>
            <a:r>
              <a:rPr lang="de-DE" altLang="en-US" dirty="0" smtClean="0"/>
              <a:t>“ ima </a:t>
            </a:r>
            <a:r>
              <a:rPr lang="sr-Latn-RS" altLang="en-US" dirty="0" smtClean="0"/>
              <a:t>jedinstven kl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uč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identifikovan</a:t>
            </a:r>
            <a:r>
              <a:rPr lang="de-DE" altLang="en-US" dirty="0" smtClean="0"/>
              <a:t> URI</a:t>
            </a:r>
            <a:r>
              <a:rPr lang="sr-Latn-RS" altLang="en-US" dirty="0" smtClean="0"/>
              <a:t>-jem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Isto lokalno ime iz različitih rečnika može imati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Različita značenja</a:t>
            </a:r>
            <a:endParaRPr lang="de-DE" altLang="en-US" sz="2200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Različite pridružene strukture</a:t>
            </a:r>
            <a:endParaRPr lang="de-DE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Kvalifikovana imena (</a:t>
            </a:r>
            <a:r>
              <a:rPr lang="de-DE" altLang="en-US" dirty="0" smtClean="0"/>
              <a:t>Qualified </a:t>
            </a:r>
            <a:r>
              <a:rPr lang="de-DE" altLang="en-US" dirty="0"/>
              <a:t>Names </a:t>
            </a:r>
            <a:r>
              <a:rPr lang="sr-Latn-RS" altLang="en-US" dirty="0" smtClean="0"/>
              <a:t>- </a:t>
            </a:r>
            <a:r>
              <a:rPr lang="de-DE" altLang="en-US" dirty="0" smtClean="0"/>
              <a:t>Qname</a:t>
            </a:r>
            <a:r>
              <a:rPr lang="de-DE" altLang="en-US" dirty="0"/>
              <a:t>) </a:t>
            </a:r>
            <a:r>
              <a:rPr lang="sr-Latn-RS" altLang="en-US" dirty="0" smtClean="0"/>
              <a:t>služe za prigruživanje imena </a:t>
            </a:r>
            <a:r>
              <a:rPr lang="de-DE" altLang="en-US" dirty="0" smtClean="0"/>
              <a:t>„</a:t>
            </a:r>
            <a:r>
              <a:rPr lang="sr-Latn-RS" altLang="en-US" dirty="0" smtClean="0"/>
              <a:t>rečniku</a:t>
            </a:r>
            <a:r>
              <a:rPr lang="de-DE" altLang="en-US" dirty="0" smtClean="0"/>
              <a:t>“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/>
              <a:t>Kvalifikovana imena </a:t>
            </a:r>
            <a:r>
              <a:rPr lang="sr-Latn-RS" altLang="en-US" dirty="0" smtClean="0"/>
              <a:t>se odnose na sve čvorove</a:t>
            </a:r>
            <a:r>
              <a:rPr lang="de-DE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a koji imaju imena</a:t>
            </a:r>
            <a:r>
              <a:rPr lang="de-DE" altLang="en-US" dirty="0" smtClean="0"/>
              <a:t> (</a:t>
            </a:r>
            <a:r>
              <a:rPr lang="sr-Latn-RS" altLang="en-US" dirty="0"/>
              <a:t>a</a:t>
            </a:r>
            <a:r>
              <a:rPr lang="de-DE" altLang="en-US" dirty="0" smtClean="0"/>
              <a:t>tribute, 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lement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Instrukcije za procesiranje)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66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299648" cy="3777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400" dirty="0" smtClean="0"/>
              <a:t>Način korišćenja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Povezivanje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 </a:t>
            </a:r>
            <a:r>
              <a:rPr lang="de-DE" altLang="en-US" dirty="0" smtClean="0"/>
              <a:t>prefi</a:t>
            </a:r>
            <a:r>
              <a:rPr lang="sr-Latn-RS" altLang="en-US" dirty="0" smtClean="0"/>
              <a:t>ks i</a:t>
            </a:r>
            <a:r>
              <a:rPr lang="de-DE" altLang="en-US" dirty="0" smtClean="0"/>
              <a:t> </a:t>
            </a:r>
            <a:r>
              <a:rPr lang="de-DE" altLang="en-US" dirty="0"/>
              <a:t>URI) </a:t>
            </a:r>
            <a:r>
              <a:rPr lang="sr-Latn-RS" altLang="en-US" dirty="0" smtClean="0"/>
              <a:t>se uvode u otvarajućoj etiketi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Kasnije se za opis koristi prefiks, a ne</a:t>
            </a:r>
            <a:r>
              <a:rPr lang="de-DE" altLang="en-US" dirty="0" smtClean="0"/>
              <a:t> URI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Postoje podrazumevani prostori imena, pa je prefiks opcionalan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Prefiks se od lokalnog imena razdvaja dvotačkom, tj. znakom </a:t>
            </a:r>
            <a:r>
              <a:rPr lang="sr-Latn-RS" altLang="en-US" b="1" dirty="0" smtClean="0">
                <a:solidFill>
                  <a:srgbClr val="002060"/>
                </a:solidFill>
              </a:rPr>
              <a:t>: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Prostori imena se zapisuju slično atributima</a:t>
            </a:r>
            <a:endParaRPr lang="de-DE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Identifikuju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bilo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xmlns:prefix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</a:t>
            </a:r>
            <a:r>
              <a:rPr lang="en-US" altLang="en-US" dirty="0" smtClean="0"/>
              <a:t>“ </a:t>
            </a:r>
            <a:r>
              <a:rPr lang="sr-Latn-RS" altLang="en-US" dirty="0" smtClean="0"/>
              <a:t>(ako se radi o </a:t>
            </a:r>
            <a:r>
              <a:rPr lang="en-US" altLang="en-US" dirty="0" err="1" smtClean="0"/>
              <a:t>podrazumevano</a:t>
            </a:r>
            <a:r>
              <a:rPr lang="sr-Latn-RS" altLang="en-US" dirty="0" smtClean="0"/>
              <a:t>m prostoru imena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Dati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prefiks</a:t>
            </a:r>
            <a:r>
              <a:rPr lang="en-US" altLang="en-US" dirty="0" smtClean="0"/>
              <a:t> se,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sr-Latn-RS" altLang="en-US" dirty="0" smtClean="0"/>
              <a:t>a imena, pozezuje sa </a:t>
            </a:r>
            <a:r>
              <a:rPr lang="en-US" altLang="en-US" dirty="0" smtClean="0"/>
              <a:t>URI</a:t>
            </a:r>
            <a:r>
              <a:rPr lang="sr-Latn-RS" altLang="en-US" dirty="0" smtClean="0"/>
              <a:t>-jem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Opseg prostora imena je ceo elemenat u kome je taj prostor imena deklarisan – uključuje sam elemenat, njegove atribute i sve elemente koji su ugnježdeni u njega</a:t>
            </a:r>
            <a:endParaRPr lang="en-US" altLang="en-US" sz="2200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Primer: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xmlns:ns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=“foo“&gt;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5093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RS" altLang="en-US" dirty="0" smtClean="0"/>
              <a:t>Kad se specificira podrazumevani prostor imena, ne koristi se prefiks</a:t>
            </a:r>
            <a:endParaRPr lang="de-DE" altLang="en-US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sr-Latn-R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err="1" smtClean="0"/>
              <a:t>Podrazumevani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imena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odnosi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ugnježdene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elemente</a:t>
            </a:r>
            <a:r>
              <a:rPr lang="en-US" altLang="en-US" dirty="0" smtClean="0"/>
              <a:t>, a ne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atribute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“not in </a:t>
            </a:r>
            <a:r>
              <a:rPr lang="en-US" alt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namespace“</a:t>
            </a:r>
            <a:r>
              <a:rPr lang="en-US" altLang="en-US" dirty="0" smtClean="0">
                <a:solidFill>
                  <a:srgbClr val="58F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Podrazumevani prostori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959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458200" cy="5373216"/>
          </a:xfrm>
          <a:ln/>
        </p:spPr>
        <p:txBody>
          <a:bodyPr/>
          <a:lstStyle/>
          <a:p>
            <a:r>
              <a:rPr lang="sr-Latn-RS" altLang="en-US" dirty="0" smtClean="0"/>
              <a:t>Tanjiri iz servisa za ručavanje i satelitski „tanjiri“ 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DQ1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chemeClr val="hlink"/>
                </a:solidFill>
              </a:rPr>
              <a:t>dish</a:t>
            </a:r>
            <a:r>
              <a:rPr lang="de-DE" altLang="en-US" dirty="0"/>
              <a:t> for </a:t>
            </a:r>
            <a:r>
              <a:rPr lang="de-DE" altLang="en-US" dirty="0">
                <a:solidFill>
                  <a:schemeClr val="hlink"/>
                </a:solidFill>
              </a:rPr>
              <a:t>china</a:t>
            </a:r>
            <a:endParaRPr lang="de-DE" altLang="en-US" dirty="0"/>
          </a:p>
          <a:p>
            <a:pPr lvl="2"/>
            <a:r>
              <a:rPr lang="de-DE" altLang="en-US" dirty="0"/>
              <a:t>Diameter, Volume, Decor, ...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DQ2 </a:t>
            </a:r>
            <a:r>
              <a:rPr lang="de-DE" altLang="en-US" dirty="0" err="1" smtClean="0"/>
              <a:t>defin</a:t>
            </a:r>
            <a:r>
              <a:rPr lang="sr-Latn-RS" altLang="en-US" dirty="0" err="1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B050"/>
                </a:solidFill>
              </a:rPr>
              <a:t>dish </a:t>
            </a:r>
            <a:r>
              <a:rPr lang="de-DE" altLang="en-US" dirty="0">
                <a:solidFill>
                  <a:schemeClr val="folHlink"/>
                </a:solidFill>
              </a:rPr>
              <a:t>for </a:t>
            </a:r>
            <a:r>
              <a:rPr lang="de-DE" altLang="en-US" dirty="0">
                <a:solidFill>
                  <a:srgbClr val="00B050"/>
                </a:solidFill>
              </a:rPr>
              <a:t>satellites</a:t>
            </a:r>
          </a:p>
          <a:p>
            <a:pPr lvl="2"/>
            <a:r>
              <a:rPr lang="de-DE" altLang="en-US" dirty="0"/>
              <a:t>Diameter, Frequency</a:t>
            </a:r>
          </a:p>
          <a:p>
            <a:pPr lvl="1"/>
            <a:r>
              <a:rPr lang="sr-Latn-RS" altLang="en-US" dirty="0" smtClean="0"/>
              <a:t>Postavlja se pitanje: Koliko ovde ima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tanjira</a:t>
            </a:r>
            <a:r>
              <a:rPr lang="de-DE" altLang="en-US" dirty="0" smtClean="0"/>
              <a:t>“?</a:t>
            </a:r>
            <a:endParaRPr lang="de-DE" altLang="en-US" dirty="0"/>
          </a:p>
          <a:p>
            <a:pPr lvl="1"/>
            <a:r>
              <a:rPr lang="sr-Latn-RS" altLang="en-US" dirty="0" smtClean="0"/>
              <a:t>To pitanje se svodi na jedno od sledeća dva pitanja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chemeClr val="hlink"/>
                </a:solidFill>
              </a:rPr>
              <a:t>dishes </a:t>
            </a:r>
            <a:r>
              <a:rPr lang="de-DE" altLang="en-US" dirty="0"/>
              <a:t>are there?“</a:t>
            </a:r>
            <a:br>
              <a:rPr lang="de-DE" altLang="en-US" dirty="0"/>
            </a:br>
            <a:r>
              <a:rPr lang="de-DE" altLang="en-US" dirty="0"/>
              <a:t>            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rgbClr val="00B050"/>
                </a:solidFill>
              </a:rPr>
              <a:t>dishes </a:t>
            </a:r>
            <a:r>
              <a:rPr lang="de-DE" altLang="en-US" dirty="0">
                <a:solidFill>
                  <a:schemeClr val="folHlink"/>
                </a:solidFill>
              </a:rPr>
              <a:t>are there</a:t>
            </a:r>
            <a:r>
              <a:rPr lang="de-DE" altLang="en-US" dirty="0"/>
              <a:t>?“ 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7773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7776864" cy="51446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XML opis „tanjira“ iz pribora za ručavanje: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dirty="0" smtClean="0"/>
              <a:t>XML </a:t>
            </a:r>
            <a:r>
              <a:rPr lang="en-US" altLang="en-US" dirty="0" err="1" smtClean="0"/>
              <a:t>opis</a:t>
            </a:r>
            <a:r>
              <a:rPr lang="en-US" altLang="en-US" dirty="0" smtClean="0"/>
              <a:t> „</a:t>
            </a:r>
            <a:r>
              <a:rPr lang="en-US" altLang="en-US" dirty="0" err="1" smtClean="0"/>
              <a:t>tanjira</a:t>
            </a:r>
            <a:r>
              <a:rPr lang="en-US" altLang="en-US" dirty="0" smtClean="0"/>
              <a:t>“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satelitskog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signala</a:t>
            </a:r>
            <a:r>
              <a:rPr lang="en-US" alt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xmlns:sat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“http://satelite.com“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20-2000MHz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(2)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84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8352928" cy="4114800"/>
          </a:xfrm>
        </p:spPr>
        <p:txBody>
          <a:bodyPr/>
          <a:lstStyle/>
          <a:p>
            <a:pPr>
              <a:buNone/>
            </a:pPr>
            <a:r>
              <a:rPr lang="sr-Latn-RS" altLang="en-US" dirty="0"/>
              <a:t>XML opis „tanjira“ </a:t>
            </a:r>
            <a:r>
              <a:rPr lang="sr-Latn-RS" altLang="en-US" dirty="0" smtClean="0"/>
              <a:t>za ručavanje, gde su merene jedinice iz drugog prostora imena: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xmlns:uom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“http://units.com“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&lt;comment&gt;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is an unqualified element name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(3)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733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F3E16-7D08-44E7-B02F-2B2C16971F8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67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63675"/>
            <a:ext cx="9036496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sz="2400" dirty="0" smtClean="0"/>
              <a:t>Kod prostora imena se razlikuju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sz="2000" dirty="0" smtClean="0"/>
              <a:t>Vezivanje prostora imena sa</a:t>
            </a:r>
            <a:r>
              <a:rPr lang="en-US" sz="2000" dirty="0" smtClean="0"/>
              <a:t> URI</a:t>
            </a:r>
            <a:r>
              <a:rPr lang="sr-Latn-RS" sz="2000" dirty="0" smtClean="0"/>
              <a:t>-jem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RS" dirty="0" smtClean="0"/>
              <a:t>Kvalifikovanje imena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http://www.first.com/aspace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=“…”&gt;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http://www.fictitious.com/mypath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the default namespace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(www.first.com/aspace)&lt;/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a different tag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36662" y="2878681"/>
            <a:ext cx="4104456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30725" name="Straight Arrow Connector 6"/>
          <p:cNvCxnSpPr>
            <a:cxnSpLocks noChangeShapeType="1"/>
            <a:endCxn id="30726" idx="1"/>
          </p:cNvCxnSpPr>
          <p:nvPr/>
        </p:nvCxnSpPr>
        <p:spPr bwMode="auto">
          <a:xfrm flipV="1">
            <a:off x="3823576" y="2023482"/>
            <a:ext cx="2044568" cy="80954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5868144" y="1561817"/>
            <a:ext cx="29892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Podrazumevani prostor imena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se odnosi na sva imena koja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nisu kvalifikovana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372200" y="2872431"/>
            <a:ext cx="2453490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6770986" y="4352350"/>
            <a:ext cx="1882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Definiše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“</a:t>
            </a:r>
            <a:r>
              <a:rPr lang="en-US" altLang="en-US" sz="1800" i="1" dirty="0" err="1">
                <a:solidFill>
                  <a:srgbClr val="C00000"/>
                </a:solidFill>
                <a:latin typeface="Calibri" pitchFamily="34" charset="0"/>
              </a:rPr>
              <a:t>otherns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”</a:t>
            </a:r>
            <a:b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kvalifikator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729" name="Straight Arrow Connector 10"/>
          <p:cNvCxnSpPr>
            <a:cxnSpLocks noChangeShapeType="1"/>
            <a:endCxn id="30728" idx="0"/>
          </p:cNvCxnSpPr>
          <p:nvPr/>
        </p:nvCxnSpPr>
        <p:spPr bwMode="auto">
          <a:xfrm flipH="1">
            <a:off x="7712430" y="3246202"/>
            <a:ext cx="941443" cy="11061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</a:t>
            </a:r>
            <a:r>
              <a:rPr lang="en-US" altLang="en-US" dirty="0" smtClean="0"/>
              <a:t>4</a:t>
            </a:r>
            <a:r>
              <a:rPr lang="sr-Latn-RS" altLang="en-US" dirty="0" smtClean="0"/>
              <a:t>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180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34888" y="1556792"/>
            <a:ext cx="82296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XHTML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pregledač</a:t>
            </a:r>
            <a:r>
              <a:rPr lang="en-US" altLang="en-US" dirty="0" smtClean="0"/>
              <a:t>/pre</a:t>
            </a:r>
            <a:r>
              <a:rPr lang="sr-Latn-RS" altLang="en-US" dirty="0" smtClean="0"/>
              <a:t>zentacija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RSS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blogovi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UBL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univerzalni poslovni jezik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HealthCare Level 7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medicinski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XBRL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finansijski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XMI </a:t>
            </a:r>
            <a:r>
              <a:rPr lang="en-US" altLang="en-US" dirty="0"/>
              <a:t>(</a:t>
            </a:r>
            <a:r>
              <a:rPr lang="en-US" altLang="en-US" dirty="0" smtClean="0"/>
              <a:t>meta</a:t>
            </a:r>
            <a:r>
              <a:rPr lang="sr-Latn-RS" altLang="en-US" dirty="0" smtClean="0"/>
              <a:t>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XQueryX</a:t>
            </a:r>
            <a:r>
              <a:rPr lang="en-US" altLang="en-US" dirty="0"/>
              <a:t> (</a:t>
            </a:r>
            <a:r>
              <a:rPr lang="en-US" altLang="en-US" dirty="0" smtClean="0"/>
              <a:t>program</a:t>
            </a:r>
            <a:r>
              <a:rPr lang="sr-Latn-RS" altLang="en-US" dirty="0" smtClean="0"/>
              <a:t>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sr-Latn-RS" altLang="en-US" dirty="0" smtClean="0"/>
              <a:t>F</a:t>
            </a:r>
            <a:r>
              <a:rPr lang="en-US" altLang="en-US" dirty="0" err="1" smtClean="0"/>
              <a:t>orms</a:t>
            </a:r>
            <a:r>
              <a:rPr lang="sr-Latn-RS" altLang="en-US" dirty="0" smtClean="0"/>
              <a:t>, FXML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forme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SOAP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poruke za komunikaciju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Microsoft ADO.Net (baze podataka)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Microsoft </a:t>
            </a:r>
            <a:r>
              <a:rPr lang="en-US" altLang="en-US" dirty="0" smtClean="0"/>
              <a:t>Office</a:t>
            </a:r>
            <a:r>
              <a:rPr lang="sr-Latn-RS" altLang="en-US" dirty="0" smtClean="0"/>
              <a:t>, </a:t>
            </a:r>
            <a:r>
              <a:rPr lang="en-US" altLang="en-US" dirty="0" err="1" smtClean="0"/>
              <a:t>Powerpoint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dokumenti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Primeri XML podataka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33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  <p:sp>
        <p:nvSpPr>
          <p:cNvPr id="1642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7848872" cy="47426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Za razliku od drugih formata podataka,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je veoma fleksibilan i </a:t>
            </a:r>
            <a:r>
              <a:rPr lang="en-US" altLang="en-US" dirty="0" smtClean="0"/>
              <a:t>element</a:t>
            </a:r>
            <a:r>
              <a:rPr lang="sr-Latn-RS" altLang="en-US" dirty="0" smtClean="0"/>
              <a:t>i se mogu umetati na različite načine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Može se početi sa pisanjem</a:t>
            </a:r>
            <a:r>
              <a:rPr lang="en-US" altLang="en-US" dirty="0" smtClean="0"/>
              <a:t> XML</a:t>
            </a:r>
            <a:r>
              <a:rPr lang="sr-Latn-RS" altLang="en-US" dirty="0" smtClean="0"/>
              <a:t>-a koji predstavlja podatke i bez prethodnog dizajniranja strukture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Tako se radi kod relacionih baza podataka ili kod Java klasa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 strukturisanje ima veliki značaj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Podspešuje pisanje aplikacija koje procesiraju podatke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Ograničava podatke na one koje su korektni za datu aplikaciju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„</a:t>
            </a:r>
            <a:r>
              <a:rPr lang="en-US" altLang="en-US" dirty="0" smtClean="0"/>
              <a:t>a priori</a:t>
            </a:r>
            <a:r>
              <a:rPr lang="sr-Latn-RS" altLang="en-US" dirty="0" smtClean="0"/>
              <a:t>“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 podacima koji se razmenjuju između učesnika u komunikaciji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Struktura XML-a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modelira podatke i sadrži: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tipova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5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Razdvajanje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 smtClean="0"/>
              <a:t>dokumenata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njihove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prezentacije</a:t>
            </a:r>
            <a:r>
              <a:rPr lang="en-US" altLang="en-US" dirty="0"/>
              <a:t> </a:t>
            </a:r>
            <a:r>
              <a:rPr lang="en-US" altLang="en-US" dirty="0" err="1"/>
              <a:t>daje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/>
              <a:t>da se </a:t>
            </a:r>
            <a:r>
              <a:rPr lang="en-US" altLang="en-US" dirty="0" err="1"/>
              <a:t>uz</a:t>
            </a:r>
            <a:r>
              <a:rPr lang="en-US" altLang="en-US" dirty="0"/>
              <a:t> </a:t>
            </a:r>
            <a:r>
              <a:rPr lang="en-US" altLang="en-US" dirty="0" err="1"/>
              <a:t>minimalan</a:t>
            </a:r>
            <a:r>
              <a:rPr lang="en-US" altLang="en-US" dirty="0"/>
              <a:t> </a:t>
            </a:r>
            <a:r>
              <a:rPr lang="en-US" altLang="en-US" dirty="0" err="1"/>
              <a:t>trud</a:t>
            </a:r>
            <a:r>
              <a:rPr lang="en-US" altLang="en-US" dirty="0"/>
              <a:t> </a:t>
            </a:r>
            <a:r>
              <a:rPr lang="en-US" altLang="en-US" dirty="0" err="1" smtClean="0"/>
              <a:t>istim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podacima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sasvim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</a:t>
            </a:r>
            <a:r>
              <a:rPr lang="en-US" altLang="en-US" dirty="0" smtClean="0"/>
              <a:t> </a:t>
            </a:r>
            <a:r>
              <a:rPr lang="en-US" altLang="en-US" dirty="0" err="1"/>
              <a:t>vizuelni</a:t>
            </a:r>
            <a:r>
              <a:rPr lang="en-US" altLang="en-US" dirty="0"/>
              <a:t> </a:t>
            </a:r>
            <a:r>
              <a:rPr lang="en-US" altLang="en-US" dirty="0" err="1" smtClean="0"/>
              <a:t>prikazi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Prilikom</a:t>
            </a:r>
            <a:r>
              <a:rPr lang="en-US" altLang="en-US" dirty="0"/>
              <a:t> </a:t>
            </a:r>
            <a:r>
              <a:rPr lang="en-US" altLang="en-US" dirty="0" err="1"/>
              <a:t>eksplicitnog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, </a:t>
            </a:r>
            <a:r>
              <a:rPr lang="en-US" altLang="en-US" dirty="0" err="1"/>
              <a:t>koriste</a:t>
            </a:r>
            <a:r>
              <a:rPr lang="en-US" altLang="en-US" dirty="0"/>
              <a:t> se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teksta</a:t>
            </a:r>
            <a:r>
              <a:rPr lang="en-US" altLang="en-US" dirty="0" smtClean="0"/>
              <a:t> (markup </a:t>
            </a:r>
            <a:r>
              <a:rPr lang="en-US" altLang="en-US" dirty="0"/>
              <a:t>languages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To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u </a:t>
            </a:r>
            <a:r>
              <a:rPr lang="en-US" altLang="en-US" dirty="0" err="1"/>
              <a:t>kojima</a:t>
            </a:r>
            <a:r>
              <a:rPr lang="en-US" altLang="en-US" dirty="0"/>
              <a:t> se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posebnih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opisuje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njegov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Najpoznatiji</a:t>
            </a:r>
            <a:r>
              <a:rPr lang="en-US" altLang="en-US" dirty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HTML, 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ex </a:t>
            </a:r>
            <a:r>
              <a:rPr lang="en-US" altLang="en-US" dirty="0" err="1" smtClean="0"/>
              <a:t>tj</a:t>
            </a:r>
            <a:r>
              <a:rPr lang="en-US" altLang="en-US" dirty="0"/>
              <a:t>. </a:t>
            </a:r>
            <a:r>
              <a:rPr lang="en-US" altLang="en-US" dirty="0" smtClean="0"/>
              <a:t>L</a:t>
            </a:r>
            <a:r>
              <a:rPr lang="sr-Latn-RS" altLang="en-US" dirty="0" smtClean="0"/>
              <a:t>a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</a:t>
            </a:r>
            <a:r>
              <a:rPr lang="en-US" altLang="en-US" dirty="0" smtClean="0"/>
              <a:t>x, </a:t>
            </a:r>
            <a:r>
              <a:rPr lang="en-US" altLang="en-US" dirty="0"/>
              <a:t>PostScript, RTF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itd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Svaki</a:t>
            </a:r>
            <a:r>
              <a:rPr lang="en-US" altLang="en-US" dirty="0"/>
              <a:t> od </a:t>
            </a:r>
            <a:r>
              <a:rPr lang="en-US" altLang="en-US" dirty="0" err="1"/>
              <a:t>ovih</a:t>
            </a:r>
            <a:r>
              <a:rPr lang="en-US" altLang="en-US" dirty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odlikuje</a:t>
            </a:r>
            <a:r>
              <a:rPr lang="en-US" altLang="en-US" dirty="0"/>
              <a:t> se </a:t>
            </a:r>
            <a:r>
              <a:rPr lang="en-US" altLang="en-US" dirty="0" err="1"/>
              <a:t>konkretnom</a:t>
            </a:r>
            <a:r>
              <a:rPr lang="en-US" altLang="en-US" dirty="0"/>
              <a:t> </a:t>
            </a:r>
            <a:r>
              <a:rPr lang="en-US" altLang="en-US" dirty="0" err="1"/>
              <a:t>sintaksom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koristi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jednog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HTML se </a:t>
            </a:r>
            <a:r>
              <a:rPr lang="en-US" altLang="en-US" dirty="0" err="1"/>
              <a:t>koristi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 </a:t>
            </a:r>
            <a:r>
              <a:rPr lang="en-US" altLang="en-US" dirty="0" err="1"/>
              <a:t>praksi</a:t>
            </a:r>
            <a:r>
              <a:rPr lang="en-US" altLang="en-US" dirty="0"/>
              <a:t> se </a:t>
            </a:r>
            <a:r>
              <a:rPr lang="sr-Latn-RS" altLang="en-US" dirty="0"/>
              <a:t>č</a:t>
            </a:r>
            <a:r>
              <a:rPr lang="en-US" altLang="en-US" dirty="0" err="1" smtClean="0"/>
              <a:t>esto</a:t>
            </a:r>
            <a:r>
              <a:rPr lang="en-US" altLang="en-US" dirty="0" smtClean="0"/>
              <a:t> </a:t>
            </a:r>
            <a:r>
              <a:rPr lang="en-US" altLang="en-US" dirty="0" err="1"/>
              <a:t>javlja</a:t>
            </a:r>
            <a:r>
              <a:rPr lang="en-US" altLang="en-US" dirty="0"/>
              <a:t> </a:t>
            </a:r>
            <a:r>
              <a:rPr lang="en-US" altLang="en-US" dirty="0" err="1"/>
              <a:t>potreba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avanjem</a:t>
            </a:r>
            <a:r>
              <a:rPr lang="en-US" altLang="en-US" dirty="0" smtClean="0"/>
              <a:t> </a:t>
            </a:r>
            <a:r>
              <a:rPr lang="en-US" altLang="en-US" dirty="0" err="1"/>
              <a:t>velikog</a:t>
            </a:r>
            <a:r>
              <a:rPr lang="en-US" altLang="en-US" dirty="0"/>
              <a:t> </a:t>
            </a:r>
            <a:r>
              <a:rPr lang="en-US" altLang="en-US" dirty="0" err="1"/>
              <a:t>broja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pisama</a:t>
            </a:r>
            <a:r>
              <a:rPr lang="en-US" altLang="en-US" dirty="0"/>
              <a:t>, </a:t>
            </a:r>
            <a:r>
              <a:rPr lang="en-US" altLang="en-US" dirty="0" err="1" smtClean="0"/>
              <a:t>tehni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izve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taja</a:t>
            </a:r>
            <a:r>
              <a:rPr lang="en-US" altLang="en-US" dirty="0"/>
              <a:t>, </a:t>
            </a:r>
            <a:r>
              <a:rPr lang="en-US" altLang="en-US" dirty="0" err="1"/>
              <a:t>zbirki</a:t>
            </a:r>
            <a:r>
              <a:rPr lang="en-US" altLang="en-US" dirty="0"/>
              <a:t> </a:t>
            </a:r>
            <a:r>
              <a:rPr lang="en-US" altLang="en-US" dirty="0" err="1"/>
              <a:t>pesama</a:t>
            </a:r>
            <a:r>
              <a:rPr lang="en-US" altLang="en-US" dirty="0"/>
              <a:t>, </a:t>
            </a:r>
            <a:r>
              <a:rPr lang="en-US" altLang="en-US" dirty="0" err="1" smtClean="0"/>
              <a:t>itd</a:t>
            </a:r>
            <a:r>
              <a:rPr lang="sr-Latn-RS" altLang="en-US" dirty="0" smtClean="0"/>
              <a:t>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837F8-DC08-475E-B549-F0DD1916CD30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70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Karakteristike struktuiranja:</a:t>
            </a:r>
          </a:p>
          <a:p>
            <a:r>
              <a:rPr lang="en-US" altLang="en-US" dirty="0" smtClean="0"/>
              <a:t>N</a:t>
            </a:r>
            <a:r>
              <a:rPr lang="sr-Latn-RS" altLang="en-US" dirty="0" smtClean="0"/>
              <a:t>ije formalizovano na način kako je to urađeno kod relacionih baza podataka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Ono je obično zasnovano na strukturi koja se već nalazi u podacima, npr relacionoj SUBP ili raširenoj elektronskoj tabeli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Šri struktuiranju se XML drvo orjentiše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prema „</a:t>
            </a:r>
            <a:r>
              <a:rPr lang="en-US" altLang="en-US" dirty="0" smtClean="0"/>
              <a:t>central</a:t>
            </a:r>
            <a:r>
              <a:rPr lang="sr-Latn-RS" altLang="en-US" dirty="0" smtClean="0"/>
              <a:t>nim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obje</a:t>
            </a:r>
            <a:r>
              <a:rPr lang="sr-Latn-RS" altLang="en-US" dirty="0" smtClean="0"/>
              <a:t>ktima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Velika dilema</a:t>
            </a:r>
            <a:r>
              <a:rPr lang="en-US" altLang="en-US" dirty="0" smtClean="0"/>
              <a:t>:  element </a:t>
            </a:r>
            <a:r>
              <a:rPr lang="sr-Latn-RS" altLang="en-US" dirty="0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Element </a:t>
            </a:r>
            <a:r>
              <a:rPr lang="sr-Latn-RS" altLang="en-US" dirty="0" smtClean="0"/>
              <a:t>se koristi za osobinu koja sadrži svoje osobine ili kada se može očekivati da će biti više takvih unutar elementa koji ih sadrži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se koristi kada se radi o jednoj osobini</a:t>
            </a:r>
            <a:r>
              <a:rPr lang="en-US" altLang="en-US" dirty="0" smtClean="0"/>
              <a:t> – </a:t>
            </a:r>
            <a:r>
              <a:rPr lang="sr-Latn-RS" altLang="en-US" dirty="0" smtClean="0"/>
              <a:t>mada je OK da se i tada koristi element</a:t>
            </a:r>
            <a:r>
              <a:rPr lang="en-US" altLang="en-US" dirty="0" smtClean="0"/>
              <a:t>!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9808"/>
            <a:ext cx="8280920" cy="4429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nekoliko standardnih jezika za opis strukture XML-a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-ovi</a:t>
            </a:r>
            <a:r>
              <a:rPr lang="en-US" altLang="en-US" dirty="0" smtClean="0"/>
              <a:t>, </a:t>
            </a:r>
            <a:r>
              <a:rPr lang="en-US" altLang="en-US" dirty="0"/>
              <a:t>XML </a:t>
            </a:r>
            <a:r>
              <a:rPr lang="en-US" altLang="en-US" dirty="0" smtClean="0"/>
              <a:t>Shema</a:t>
            </a:r>
            <a:r>
              <a:rPr lang="en-US" altLang="en-US" dirty="0"/>
              <a:t>, </a:t>
            </a:r>
            <a:r>
              <a:rPr lang="en-US" altLang="en-US" dirty="0" err="1"/>
              <a:t>RelaxNG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koji opisuju strukturu se definišu ortogonalno u odnosu na sam </a:t>
            </a:r>
            <a:r>
              <a:rPr lang="en-US" altLang="en-US" dirty="0" smtClean="0"/>
              <a:t>XML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Kod XML-a su opis strukture i podaci potpuno razdvojeni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Podaci mogu postojati i uz opis strukture i bez njega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Podaci mogu postojati i uz </a:t>
            </a:r>
            <a:r>
              <a:rPr lang="sr-Latn-RS" altLang="en-US" dirty="0" smtClean="0"/>
              <a:t>više opisa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Evolucija strukture veoma retko dovodi do evolucije podataka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Može se raditi tako što se struktura definiše pre podataka, a može i tako što se struktura ekstrakuje iz podataka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za opis strukture čine da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postaje pravi izbor za manipulaciju polu-strukturisanim podacima, podacima koji brzo evoluiraju ili podacima koji su podesivi u velikoj meri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13792"/>
            <a:ext cx="7632532" cy="1143000"/>
          </a:xfrm>
        </p:spPr>
        <p:txBody>
          <a:bodyPr/>
          <a:lstStyle/>
          <a:p>
            <a:r>
              <a:rPr lang="sr-Latn-RS" altLang="en-US" dirty="0" smtClean="0"/>
              <a:t>Istorija i uloga jezika za opis strukture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0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Korektnost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dokumenata</a:t>
            </a:r>
            <a:endParaRPr lang="en-US" altLang="en-US" dirty="0"/>
          </a:p>
        </p:txBody>
      </p:sp>
      <p:sp>
        <p:nvSpPr>
          <p:cNvPr id="1683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altLang="en-US" dirty="0" smtClean="0">
                <a:solidFill>
                  <a:schemeClr val="hlink"/>
                </a:solidFill>
              </a:rPr>
              <a:t>Dobro formirani</a:t>
            </a:r>
            <a:r>
              <a:rPr lang="en-US" altLang="en-US" dirty="0" smtClean="0"/>
              <a:t> do</a:t>
            </a:r>
            <a:r>
              <a:rPr lang="sr-Latn-RS" altLang="en-US" dirty="0" smtClean="0"/>
              <a:t>kumenti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samo osnovna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XML </a:t>
            </a:r>
            <a:r>
              <a:rPr lang="sr-Latn-RS" altLang="en-US" sz="2000" dirty="0" smtClean="0"/>
              <a:t>ograničenja</a:t>
            </a:r>
            <a:r>
              <a:rPr lang="en-US" altLang="en-US" sz="2000" dirty="0" smtClean="0"/>
              <a:t>, </a:t>
            </a:r>
            <a:r>
              <a:rPr lang="sr-Latn-RS" altLang="en-US" sz="2000" dirty="0" smtClean="0"/>
              <a:t>npr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&lt;a&gt;&lt;/b&gt;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hlink"/>
                </a:solidFill>
              </a:rPr>
              <a:t>Valid</a:t>
            </a:r>
            <a:r>
              <a:rPr lang="sr-Latn-RS" altLang="en-US" dirty="0" smtClean="0">
                <a:solidFill>
                  <a:schemeClr val="hlink"/>
                </a:solidFill>
              </a:rPr>
              <a:t>ni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dodatna ograničenja opisana u nekom od jezika za opis strukture (npr.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, XML shema)</a:t>
            </a:r>
            <a:endParaRPr lang="en-US" altLang="en-US" sz="2000" dirty="0"/>
          </a:p>
          <a:p>
            <a:endParaRPr lang="sr-Latn-RS" altLang="en-US" dirty="0" smtClean="0"/>
          </a:p>
          <a:p>
            <a:r>
              <a:rPr lang="en-US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 koji nisu dobro formirani ne mogu biti procesirani</a:t>
            </a:r>
            <a:endParaRPr lang="en-US" altLang="en-US" dirty="0"/>
          </a:p>
          <a:p>
            <a:r>
              <a:rPr lang="en-US" altLang="en-US" dirty="0"/>
              <a:t>XML do</a:t>
            </a:r>
            <a:r>
              <a:rPr lang="sr-Latn-RS" altLang="en-US" dirty="0"/>
              <a:t>k</a:t>
            </a:r>
            <a:r>
              <a:rPr lang="en-US" altLang="en-US" dirty="0" err="1"/>
              <a:t>ument</a:t>
            </a:r>
            <a:r>
              <a:rPr lang="sr-Latn-RS" altLang="en-US" dirty="0"/>
              <a:t>i koji nisu </a:t>
            </a:r>
            <a:r>
              <a:rPr lang="en-US" altLang="en-US" dirty="0" smtClean="0"/>
              <a:t>valid</a:t>
            </a:r>
            <a:r>
              <a:rPr lang="sr-Latn-RS" altLang="en-US" dirty="0" smtClean="0"/>
              <a:t>ni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ipak mogu biti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</a:t>
            </a:r>
            <a:r>
              <a:rPr lang="sr-Latn-RS" altLang="en-US" dirty="0" smtClean="0"/>
              <a:t>irani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mogu se upitima izvlačiti podaci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mogu biti </a:t>
            </a:r>
            <a:r>
              <a:rPr lang="en-US" altLang="en-US" dirty="0" smtClean="0"/>
              <a:t>transform</a:t>
            </a:r>
            <a:r>
              <a:rPr lang="sr-Latn-RS" altLang="en-US" dirty="0" smtClean="0"/>
              <a:t>isani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itd.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DTD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DTD</a:t>
            </a:r>
            <a:endParaRPr lang="en-US" altLang="en-US" dirty="0"/>
          </a:p>
        </p:txBody>
      </p:sp>
      <p:sp>
        <p:nvSpPr>
          <p:cNvPr id="1662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 je </a:t>
            </a:r>
            <a:r>
              <a:rPr lang="en-US" altLang="en-US" dirty="0" err="1" smtClean="0"/>
              <a:t>deo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originalne</a:t>
            </a:r>
            <a:r>
              <a:rPr lang="en-US" altLang="en-US" dirty="0" smtClean="0"/>
              <a:t> XML </a:t>
            </a:r>
            <a:r>
              <a:rPr lang="en-US" altLang="en-US" dirty="0"/>
              <a:t>1.0 </a:t>
            </a:r>
            <a:r>
              <a:rPr lang="en-US" altLang="en-US" dirty="0" err="1" smtClean="0"/>
              <a:t>specifikacije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en-US" altLang="en-US" dirty="0" err="1" smtClean="0"/>
              <a:t>opisuje</a:t>
            </a:r>
            <a:r>
              <a:rPr lang="en-US" altLang="en-US" dirty="0" smtClean="0"/>
              <a:t> </a:t>
            </a:r>
            <a:r>
              <a:rPr lang="en-US" altLang="en-US" dirty="0"/>
              <a:t>“</a:t>
            </a:r>
            <a:r>
              <a:rPr lang="en-US" altLang="en-US" dirty="0" err="1" smtClean="0"/>
              <a:t>gramatiku</a:t>
            </a:r>
            <a:r>
              <a:rPr lang="en-US" altLang="en-US" dirty="0" smtClean="0"/>
              <a:t>” 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en-US" altLang="en-US" dirty="0" err="1" smtClean="0"/>
              <a:t>datoteku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Deklaracije elemenata</a:t>
            </a:r>
            <a:r>
              <a:rPr lang="en-US" altLang="en-US" dirty="0" smtClean="0">
                <a:solidFill>
                  <a:schemeClr val="hlink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pravila i ograničenja koja opisuju dopuštene načine ugnježdavanja elemenata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Attributes lists:</a:t>
            </a:r>
            <a:r>
              <a:rPr lang="en-US" altLang="en-US" dirty="0"/>
              <a:t> </a:t>
            </a:r>
            <a:r>
              <a:rPr lang="sr-Latn-RS" altLang="en-US" dirty="0" smtClean="0"/>
              <a:t>opisuje koji su atributi dopušteni nad kojim elementima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Dodatna ograničenje na vrednosti elemenata i atributa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Koji je elemenat koreni čvor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strukture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Provera strukturnih ograničenja pomoću DTD se naziva </a:t>
            </a:r>
            <a:r>
              <a:rPr lang="en-US" altLang="en-US" dirty="0" smtClean="0">
                <a:solidFill>
                  <a:schemeClr val="hlink"/>
                </a:solidFill>
              </a:rPr>
              <a:t>DTD </a:t>
            </a:r>
            <a:r>
              <a:rPr lang="en-US" altLang="en-US" dirty="0" err="1" smtClean="0">
                <a:solidFill>
                  <a:schemeClr val="hlink"/>
                </a:solidFill>
              </a:rPr>
              <a:t>valida</a:t>
            </a:r>
            <a:r>
              <a:rPr lang="sr-Latn-RS" altLang="en-US" dirty="0" smtClean="0">
                <a:solidFill>
                  <a:schemeClr val="hlink"/>
                </a:solidFill>
              </a:rPr>
              <a:t>cija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određuje se da li je XML dokument validan ili invalidan</a:t>
            </a:r>
            <a:r>
              <a:rPr lang="en-US" altLang="en-US" dirty="0" smtClean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Z</a:t>
            </a:r>
            <a:r>
              <a:rPr lang="sr-Latn-RS" altLang="en-US" dirty="0" smtClean="0"/>
              <a:t>bog svojih ograničenja, </a:t>
            </a:r>
            <a:r>
              <a:rPr lang="en-US" altLang="en-US" dirty="0" smtClean="0"/>
              <a:t>DTD </a:t>
            </a:r>
            <a:r>
              <a:rPr lang="sr-Latn-RS" altLang="en-US" dirty="0" smtClean="0"/>
              <a:t>se sada relativno retko koristi za validaciju XML dokumenata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332656"/>
            <a:ext cx="6980312" cy="1143000"/>
          </a:xfrm>
        </p:spPr>
        <p:txBody>
          <a:bodyPr/>
          <a:lstStyle/>
          <a:p>
            <a:r>
              <a:rPr lang="sr-Latn-RS" altLang="en-US" dirty="0" smtClean="0"/>
              <a:t>Referisanje na DTD u okviru XML-a</a:t>
            </a:r>
            <a:endParaRPr lang="de-DE" altLang="en-US" dirty="0"/>
          </a:p>
        </p:txBody>
      </p:sp>
      <p:sp>
        <p:nvSpPr>
          <p:cNvPr id="1651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47800"/>
            <a:ext cx="8064896" cy="4069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Nema</a:t>
            </a:r>
            <a:r>
              <a:rPr lang="de-DE" altLang="en-US" dirty="0" smtClean="0"/>
              <a:t> DTD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radi se o dobro formiranom  XML dokumentu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/>
              <a:t>DTD </a:t>
            </a:r>
            <a:r>
              <a:rPr lang="sr-Latn-RS" altLang="en-US" dirty="0" smtClean="0"/>
              <a:t>je unutar dokumenta</a:t>
            </a:r>
            <a:r>
              <a:rPr lang="de-DE" altLang="en-US" dirty="0" smtClean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i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[definition]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Spoljašnji </a:t>
            </a:r>
            <a:r>
              <a:rPr lang="en-US" altLang="en-US" dirty="0" smtClean="0"/>
              <a:t>DTD,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ciran</a:t>
            </a:r>
            <a:r>
              <a:rPr lang="en-US" altLang="en-US" dirty="0" smtClean="0"/>
              <a:t> URI</a:t>
            </a:r>
            <a:r>
              <a:rPr lang="sr-Latn-RS" altLang="en-US" dirty="0" smtClean="0"/>
              <a:t>-jem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“demo.dtd“&gt;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Spoljašnji </a:t>
            </a:r>
            <a:r>
              <a:rPr lang="en-US" altLang="en-US" dirty="0"/>
              <a:t>DTD, </a:t>
            </a:r>
            <a:r>
              <a:rPr lang="sr-Latn-RS" altLang="en-US" dirty="0" smtClean="0"/>
              <a:t>dato je i</a:t>
            </a:r>
            <a:r>
              <a:rPr lang="en-US" altLang="en-US" dirty="0" smtClean="0"/>
              <a:t>me </a:t>
            </a:r>
            <a:r>
              <a:rPr lang="sr-Latn-RS" altLang="en-US" dirty="0" smtClean="0"/>
              <a:t>i (opcionalno)</a:t>
            </a:r>
            <a:r>
              <a:rPr lang="en-US" altLang="en-US" dirty="0" smtClean="0"/>
              <a:t> URI: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“Demo“&gt;</a:t>
            </a:r>
            <a:b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 “demo.dtd“&gt;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sr-Latn-RS" altLang="en-US" dirty="0" smtClean="0"/>
              <a:t>je unutrašnji</a:t>
            </a:r>
            <a:r>
              <a:rPr lang="en-US" altLang="en-US" dirty="0" smtClean="0"/>
              <a:t> + </a:t>
            </a:r>
            <a:r>
              <a:rPr lang="sr-Latn-RS" altLang="en-US" dirty="0" smtClean="0"/>
              <a:t>spoljašnji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name1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“demo.dtd”</a:t>
            </a:r>
            <a:r>
              <a:rPr lang="en-US" altLang="en-US" sz="20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99118B"/>
                </a:solidFill>
              </a:rPr>
              <a:t>                     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8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</a:t>
            </a:r>
            <a:r>
              <a:rPr lang="en-US" altLang="en-US" sz="2000" dirty="0" smtClean="0"/>
              <a:t> DTD</a:t>
            </a:r>
            <a:r>
              <a:rPr lang="sr-Latn-RS" altLang="en-US" sz="2000" dirty="0" smtClean="0"/>
              <a:t>-a koji opisuje strukturu dblp sloga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dblp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article)*)&gt;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author,title,year,school,committeemember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	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CDATA	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		ID	#REQUIRED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advisor		CDATA	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author(#PCDATA)&gt;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 referisanja na DTD u okviru</a:t>
            </a:r>
            <a:r>
              <a:rPr lang="en-US" altLang="en-US" sz="2000" dirty="0" smtClean="0"/>
              <a:t> XML </a:t>
            </a:r>
            <a:r>
              <a:rPr lang="sr-Latn-RS" altLang="en-US" sz="2000" dirty="0" smtClean="0"/>
              <a:t>datoteke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</a:t>
            </a:r>
            <a:r>
              <a:rPr lang="en-US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SYSTEM “my.dtd"&gt;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&gt;…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01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strukturu knjige i indeksa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book 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ID      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price   CDATA   #IMPLIED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index  IDREFS   ““ &gt;</a:t>
            </a:r>
            <a:endParaRPr lang="sr-Latn-RS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XML-a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knjige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&lt;book id=“1“ index=“2 3 “ 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id=“2“ index=“3“/&gt;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 =“3“/&gt;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/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892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XML-a sa identifikatorima i referencama na identifikatore: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graph SYSTEM “special.dtd"&gt;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graph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 id</a:t>
            </a:r>
            <a:r>
              <a:rPr lang="en-US" altLang="en-US" sz="1800" dirty="0" smtClean="0">
                <a:latin typeface="Consolas" pitchFamily="49" charset="0"/>
              </a:rPr>
              <a:t>=“author1”&gt;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&gt;John Smith&lt;/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&gt;Paper1&lt;/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&gt;Paper2&lt;/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11761" y="3808176"/>
            <a:ext cx="1800200" cy="4079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8410" y="2672557"/>
            <a:ext cx="1955800" cy="32439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cxnSp>
        <p:nvCxnSpPr>
          <p:cNvPr id="35846" name="Straight Arrow Connector 7"/>
          <p:cNvCxnSpPr>
            <a:cxnSpLocks noChangeShapeType="1"/>
            <a:endCxn id="35847" idx="1"/>
          </p:cNvCxnSpPr>
          <p:nvPr/>
        </p:nvCxnSpPr>
        <p:spPr bwMode="auto">
          <a:xfrm flipV="1">
            <a:off x="3825875" y="2750454"/>
            <a:ext cx="1728788" cy="308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5554663" y="2427288"/>
            <a:ext cx="3176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definisano da ovo bude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</a:t>
            </a:r>
          </a:p>
        </p:txBody>
      </p:sp>
      <p:cxnSp>
        <p:nvCxnSpPr>
          <p:cNvPr id="35848" name="Straight Arrow Connector 9"/>
          <p:cNvCxnSpPr>
            <a:cxnSpLocks noChangeShapeType="1"/>
            <a:endCxn id="35849" idx="1"/>
          </p:cNvCxnSpPr>
          <p:nvPr/>
        </p:nvCxnSpPr>
        <p:spPr bwMode="auto">
          <a:xfrm>
            <a:off x="4283968" y="4216164"/>
            <a:ext cx="1512168" cy="22180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5796136" y="4114800"/>
            <a:ext cx="2935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ovo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IDREF</a:t>
            </a: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8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Sheme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/>
              <a:t>je da </a:t>
            </a:r>
            <a:r>
              <a:rPr lang="en-US" altLang="en-US" dirty="0" err="1"/>
              <a:t>svaki</a:t>
            </a:r>
            <a:r>
              <a:rPr lang="en-US" altLang="en-US" dirty="0"/>
              <a:t> </a:t>
            </a:r>
            <a:r>
              <a:rPr lang="en-US" altLang="en-US" dirty="0" err="1" smtClean="0"/>
              <a:t>pojedina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/>
              <a:t>tip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zahteva</a:t>
            </a:r>
            <a:r>
              <a:rPr lang="en-US" altLang="en-US" dirty="0"/>
              <a:t> </a:t>
            </a:r>
            <a:r>
              <a:rPr lang="en-US" altLang="en-US" dirty="0" err="1"/>
              <a:t>svoj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skup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njegovo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Ovo</a:t>
            </a:r>
            <a:r>
              <a:rPr lang="en-US" altLang="en-US" dirty="0" smtClean="0"/>
              <a:t> </a:t>
            </a:r>
            <a:r>
              <a:rPr lang="en-US" altLang="en-US" dirty="0" err="1"/>
              <a:t>dalje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izradu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enu</a:t>
            </a:r>
            <a:r>
              <a:rPr lang="en-US" altLang="en-US" dirty="0" smtClean="0"/>
              <a:t> </a:t>
            </a:r>
            <a:r>
              <a:rPr lang="en-US" altLang="en-US" dirty="0" err="1"/>
              <a:t>vrstu</a:t>
            </a:r>
            <a:r>
              <a:rPr lang="en-US" altLang="en-US" dirty="0"/>
              <a:t> </a:t>
            </a:r>
            <a:r>
              <a:rPr lang="en-US" altLang="en-US" dirty="0" err="1"/>
              <a:t>obrade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Kako</a:t>
            </a:r>
            <a:r>
              <a:rPr lang="en-US" altLang="en-US" dirty="0" smtClean="0"/>
              <a:t> </a:t>
            </a:r>
            <a:r>
              <a:rPr lang="en-US" altLang="en-US" dirty="0"/>
              <a:t>bi se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precizan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uniforman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definisanje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konkretnih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jezika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/>
              <a:t>tipova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 smtClean="0"/>
              <a:t>razvijeni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meta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Najpoznatiji</a:t>
            </a:r>
            <a:r>
              <a:rPr lang="en-US" altLang="en-US" dirty="0" smtClean="0"/>
              <a:t> </a:t>
            </a:r>
            <a:r>
              <a:rPr lang="en-US" altLang="en-US" dirty="0"/>
              <a:t>meta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SGML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u</a:t>
            </a:r>
            <a:r>
              <a:rPr lang="sr-Latn-RS" altLang="en-US" dirty="0" smtClean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ijem</a:t>
            </a:r>
            <a:r>
              <a:rPr lang="en-US" altLang="en-US" dirty="0" smtClean="0"/>
              <a:t>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definisani</a:t>
            </a:r>
            <a:r>
              <a:rPr lang="en-US" altLang="en-US" dirty="0"/>
              <a:t>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r>
              <a:rPr lang="en-US" altLang="en-US" dirty="0"/>
              <a:t>HTML, XHTML, MathML, SVG </a:t>
            </a:r>
            <a:r>
              <a:rPr lang="en-US" altLang="en-US" dirty="0" err="1"/>
              <a:t>itd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Ograničenja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-ova</a:t>
            </a:r>
            <a:endParaRPr lang="en-US" altLang="en-US" dirty="0"/>
          </a:p>
        </p:txBody>
      </p:sp>
      <p:sp>
        <p:nvSpPr>
          <p:cNvPr id="1653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 opisuje samo „gramatiku“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datoteke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 ne detaljnu strukutru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niti</a:t>
            </a:r>
            <a:r>
              <a:rPr lang="en-US" altLang="en-US" dirty="0" smtClean="0"/>
              <a:t> t</a:t>
            </a:r>
            <a:r>
              <a:rPr lang="sr-Latn-RS" altLang="en-US" dirty="0" smtClean="0"/>
              <a:t>ipove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Tako, na primer, preko DTD se ne može iskazati da</a:t>
            </a:r>
            <a:r>
              <a:rPr lang="en-US" altLang="en-US" dirty="0" smtClean="0">
                <a:latin typeface="Helvetica" pitchFamily="1" charset="0"/>
              </a:rPr>
              <a:t>: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“length” </a:t>
            </a:r>
            <a:r>
              <a:rPr lang="sr-Latn-RS" altLang="en-US" dirty="0" smtClean="0">
                <a:latin typeface="Helvetica" pitchFamily="1" charset="0"/>
              </a:rPr>
              <a:t>mora sadržavati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nenegativan ceo broj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a tip vrednosti elementa ili atributa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b="1" i="1" dirty="0">
              <a:solidFill>
                <a:srgbClr val="002060"/>
              </a:solidFill>
              <a:latin typeface="CourierNewPS-BoldMT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CourierNewPS-BoldMT" charset="0"/>
              </a:rPr>
              <a:t>elemenat </a:t>
            </a:r>
            <a:r>
              <a:rPr lang="en-US" altLang="en-US" dirty="0" smtClean="0">
                <a:latin typeface="CourierNewPS-BoldMT" charset="0"/>
              </a:rPr>
              <a:t>“</a:t>
            </a:r>
            <a:r>
              <a:rPr lang="en-US" altLang="en-US" dirty="0">
                <a:latin typeface="CourierNewPS-BoldMT" charset="0"/>
              </a:rPr>
              <a:t>unit”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treba da bude dopušten samo onda kada je prisutan 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</a:t>
            </a:r>
            <a:r>
              <a:rPr lang="en-US" altLang="en-US" dirty="0">
                <a:latin typeface="CourierNewPS-BoldMT" charset="0"/>
              </a:rPr>
              <a:t>amount”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na zajedničko pojavljivanje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 </a:t>
            </a:r>
            <a:r>
              <a:rPr lang="en-US" altLang="en-US" dirty="0" smtClean="0">
                <a:latin typeface="Helvetica" pitchFamily="1" charset="0"/>
              </a:rPr>
              <a:t>“</a:t>
            </a:r>
            <a:r>
              <a:rPr lang="en-US" altLang="en-US" dirty="0" smtClean="0">
                <a:latin typeface="CourierNewPS-BoldMT" charset="0"/>
              </a:rPr>
              <a:t>comment</a:t>
            </a:r>
            <a:r>
              <a:rPr lang="en-US" altLang="en-US" dirty="0">
                <a:latin typeface="CourierNewPS-BoldMT" charset="0"/>
              </a:rPr>
              <a:t>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može da se pojavi na bilo kom mestu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fleksibilnost sheme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sr-Latn-RS" altLang="en-US" i="1" dirty="0" smtClean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DTD-ov </a:t>
            </a:r>
            <a:r>
              <a:rPr lang="en-US" altLang="en-US" dirty="0" smtClean="0">
                <a:latin typeface="Helvetica" pitchFamily="1" charset="0"/>
              </a:rPr>
              <a:t>ID</a:t>
            </a:r>
            <a:r>
              <a:rPr lang="sr-Latn-RS" altLang="en-US" dirty="0" smtClean="0">
                <a:latin typeface="Helvetica" pitchFamily="1" charset="0"/>
              </a:rPr>
              <a:t> nije preterano dobra implementacija za vrednost ključa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Ne postoji podrška za nasleđivanje kao kod objetktno-orjentisanih jezika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Sintaksa koja je bliska </a:t>
            </a:r>
            <a:r>
              <a:rPr lang="en-US" altLang="en-US" dirty="0" smtClean="0">
                <a:latin typeface="Helvetica" pitchFamily="1" charset="0"/>
              </a:rPr>
              <a:t>XML</a:t>
            </a:r>
            <a:r>
              <a:rPr lang="sr-Latn-RS" altLang="en-US" dirty="0" smtClean="0">
                <a:latin typeface="Helvetica" pitchFamily="1" charset="0"/>
              </a:rPr>
              <a:t>-u, ali nije XML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nije pogodna da se na toj osnovi razvijaju alati 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70C0"/>
                </a:solidFill>
                <a:effectLst/>
                <a:latin typeface="Helvetica-Bold" charset="0"/>
              </a:rPr>
              <a:t>Principi dizajna za sheme</a:t>
            </a:r>
            <a:endParaRPr lang="en-US" altLang="en-US" sz="3200" dirty="0">
              <a:solidFill>
                <a:srgbClr val="0070C0"/>
              </a:solidFill>
              <a:latin typeface="Helvetica-Bold" charset="0"/>
            </a:endParaRPr>
          </a:p>
        </p:txBody>
      </p:sp>
      <p:sp>
        <p:nvSpPr>
          <p:cNvPr id="16558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31224" cy="44989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dirty="0" smtClean="0">
                <a:latin typeface="Helvetica" pitchFamily="1" charset="0"/>
              </a:rPr>
              <a:t>Jezik </a:t>
            </a:r>
            <a:r>
              <a:rPr lang="en-US" altLang="en-US" dirty="0" smtClean="0">
                <a:effectLst/>
                <a:latin typeface="Helvetica" pitchFamily="1" charset="0"/>
              </a:rPr>
              <a:t>XML </a:t>
            </a:r>
            <a:r>
              <a:rPr lang="sr-Latn-RS" altLang="en-US" dirty="0" smtClean="0">
                <a:effectLst/>
                <a:latin typeface="Helvetica" pitchFamily="1" charset="0"/>
              </a:rPr>
              <a:t>shema treba da bude: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Izražajniji od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XML </a:t>
            </a:r>
            <a:r>
              <a:rPr lang="en-US" altLang="en-US" dirty="0" smtClean="0">
                <a:effectLst/>
                <a:latin typeface="Helvetica-Bold" charset="0"/>
              </a:rPr>
              <a:t>DTD</a:t>
            </a:r>
            <a:r>
              <a:rPr lang="sr-Latn-RS" altLang="en-US" dirty="0" smtClean="0">
                <a:effectLst/>
                <a:latin typeface="Helvetica-Bold" charset="0"/>
              </a:rPr>
              <a:t>-ova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Izražen pomoću</a:t>
            </a:r>
            <a:r>
              <a:rPr lang="en-US" altLang="en-US" dirty="0" smtClean="0">
                <a:effectLst/>
                <a:latin typeface="Helvetica-Bold" charset="0"/>
              </a:rPr>
              <a:t> XML</a:t>
            </a:r>
            <a:r>
              <a:rPr lang="sr-Latn-RS" altLang="en-US" dirty="0" smtClean="0">
                <a:effectLst/>
                <a:latin typeface="Helvetica-Bold" charset="0"/>
              </a:rPr>
              <a:t>-a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Samo-opisiv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Pogodan za korišćenje za širok opseg aplikacija koje koriste </a:t>
            </a:r>
            <a:r>
              <a:rPr lang="en-US" altLang="en-US" dirty="0" smtClean="0">
                <a:effectLst/>
                <a:latin typeface="Helvetica" pitchFamily="1" charset="0"/>
              </a:rPr>
              <a:t>XML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smtClean="0">
                <a:effectLst/>
                <a:latin typeface="Helvetica" pitchFamily="1" charset="0"/>
              </a:rPr>
              <a:t>Direktno pogodan </a:t>
            </a:r>
            <a:r>
              <a:rPr lang="sr-Latn-RS" altLang="en-US" dirty="0" smtClean="0">
                <a:effectLst/>
                <a:latin typeface="Helvetica" pitchFamily="1" charset="0"/>
              </a:rPr>
              <a:t>za korišćenje na</a:t>
            </a:r>
            <a:r>
              <a:rPr lang="en-US" altLang="en-US" dirty="0" smtClean="0">
                <a:effectLst/>
                <a:latin typeface="Helvetica" pitchFamily="1" charset="0"/>
              </a:rPr>
              <a:t> Internet</a:t>
            </a:r>
            <a:r>
              <a:rPr lang="sr-Latn-RS" altLang="en-US" dirty="0" smtClean="0">
                <a:effectLst/>
                <a:latin typeface="Helvetica" pitchFamily="1" charset="0"/>
              </a:rPr>
              <a:t>u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Optimizovan za interoperabilnost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Dovoljno jednostavan da se može implementirati na skromnim resursima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Usaglašen sa relevantnim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W3C </a:t>
            </a:r>
            <a:r>
              <a:rPr lang="en-US" altLang="en-US" dirty="0" smtClean="0">
                <a:effectLst/>
                <a:latin typeface="Helvetica-Bold" charset="0"/>
              </a:rPr>
              <a:t>spec</a:t>
            </a:r>
            <a:r>
              <a:rPr lang="sr-Latn-RS" altLang="en-US" dirty="0" smtClean="0">
                <a:effectLst/>
                <a:latin typeface="Helvetica-Bold" charset="0"/>
              </a:rPr>
              <a:t>ifikacijama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3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07450-B209-4CAA-A48F-13F50116E2C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82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Osnove </a:t>
            </a:r>
            <a:r>
              <a:rPr lang="en-US" dirty="0" smtClean="0"/>
              <a:t>XML </a:t>
            </a:r>
            <a:r>
              <a:rPr lang="sr-Latn-RS" dirty="0" smtClean="0"/>
              <a:t>s</a:t>
            </a:r>
            <a:r>
              <a:rPr lang="en-US" dirty="0" smtClean="0"/>
              <a:t>hem</a:t>
            </a:r>
            <a:r>
              <a:rPr lang="sr-Latn-RS" dirty="0" smtClean="0"/>
              <a:t>e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Kreirana tako da prevaziđe probleme sa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-ovima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Ima </a:t>
            </a:r>
            <a:r>
              <a:rPr lang="en-US" altLang="en-US" dirty="0" smtClean="0"/>
              <a:t>XML s</a:t>
            </a:r>
            <a:r>
              <a:rPr lang="sr-Latn-RS" altLang="en-US" dirty="0" smtClean="0"/>
              <a:t>intaksu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Može definisati ključeve korišćenjem</a:t>
            </a:r>
            <a:r>
              <a:rPr lang="en-US" altLang="en-US" smtClean="0"/>
              <a:t> XPath</a:t>
            </a:r>
            <a:r>
              <a:rPr lang="sr-Latn-RS" altLang="en-US" dirty="0" smtClean="0"/>
              <a:t> konstrukcija</a:t>
            </a:r>
          </a:p>
          <a:p>
            <a:pPr lvl="1"/>
            <a:r>
              <a:rPr lang="sr-Latn-RS" altLang="en-US" dirty="0" smtClean="0"/>
              <a:t>Tip korenog elementa za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globalno naniže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ompt</a:t>
            </a:r>
            <a:r>
              <a:rPr lang="sr-Latn-RS" altLang="en-US" dirty="0" smtClean="0"/>
              <a:t>ibilan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</a:t>
            </a:r>
            <a:r>
              <a:rPr lang="en-US" altLang="en-US" dirty="0" smtClean="0"/>
              <a:t> DTD</a:t>
            </a:r>
            <a:endParaRPr lang="en-US" altLang="en-US" dirty="0"/>
          </a:p>
          <a:p>
            <a:pPr lvl="1"/>
            <a:r>
              <a:rPr lang="sr-Latn-RS" altLang="en-US" dirty="0" smtClean="0"/>
              <a:t>Prostori imena su deo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s</a:t>
            </a:r>
            <a:r>
              <a:rPr lang="en-US" altLang="en-US" dirty="0" err="1" smtClean="0"/>
              <a:t>hema</a:t>
            </a:r>
            <a:endParaRPr lang="en-US" altLang="en-US" dirty="0"/>
          </a:p>
          <a:p>
            <a:pPr lvl="1"/>
            <a:r>
              <a:rPr lang="sr-Latn-RS" altLang="en-US" dirty="0" smtClean="0"/>
              <a:t>Podržano je nasleđivanje tipova, koje uključuje i ograničavanje opsega</a:t>
            </a:r>
            <a:endParaRPr lang="en-US" altLang="en-US" dirty="0" smtClean="0"/>
          </a:p>
          <a:p>
            <a:pPr lvl="2"/>
            <a:r>
              <a:rPr lang="sr-Latn-RS" altLang="en-US" dirty="0" smtClean="0"/>
              <a:t>Nasleđivanje proširivanjem (b</a:t>
            </a:r>
            <a:r>
              <a:rPr lang="en-US" altLang="en-US" dirty="0" smtClean="0"/>
              <a:t>y extension</a:t>
            </a:r>
            <a:r>
              <a:rPr lang="sr-Latn-RS" altLang="en-US" dirty="0" smtClean="0"/>
              <a:t>) kojim se dodaju novi podaci</a:t>
            </a:r>
          </a:p>
          <a:p>
            <a:pPr lvl="2"/>
            <a:r>
              <a:rPr lang="sr-Latn-RS" altLang="en-US" dirty="0" smtClean="0"/>
              <a:t>Nasleđivanje ograničavanjem</a:t>
            </a:r>
            <a:r>
              <a:rPr lang="en-US" altLang="en-US" dirty="0" smtClean="0"/>
              <a:t> </a:t>
            </a:r>
            <a:r>
              <a:rPr lang="sr-Latn-RS" altLang="en-US" dirty="0"/>
              <a:t>(</a:t>
            </a:r>
            <a:r>
              <a:rPr lang="en-US" altLang="en-US" dirty="0" smtClean="0"/>
              <a:t>by restriction</a:t>
            </a:r>
            <a:r>
              <a:rPr lang="sr-Latn-RS" altLang="en-US" dirty="0" smtClean="0"/>
              <a:t>) kojim se dodaju nova ograničenja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Podržani su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domeni i predefinisani tipovi podataka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2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6854202" cy="10445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Osnove</a:t>
            </a:r>
            <a:r>
              <a:rPr lang="en-US" dirty="0"/>
              <a:t> XML </a:t>
            </a:r>
            <a:r>
              <a:rPr lang="en-US" dirty="0" err="1" smtClean="0"/>
              <a:t>sheme</a:t>
            </a:r>
            <a:r>
              <a:rPr lang="sr-Latn-RS" dirty="0" smtClean="0"/>
              <a:t> (2)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363272" cy="4594225"/>
          </a:xfrm>
        </p:spPr>
        <p:txBody>
          <a:bodyPr/>
          <a:lstStyle/>
          <a:p>
            <a:r>
              <a:rPr lang="sr-Latn-RS" altLang="en-US" dirty="0" smtClean="0"/>
              <a:t>Prosti tipovi predstavljaju način restrikcije domena na skalarne vrednosti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Tako se može definisati prosti tip zanosvan na celobrojnom tipu, pri čemu su vrednosti tog prostog tipa utar zadatog opsega</a:t>
            </a:r>
            <a:endParaRPr lang="en-US" altLang="en-US" dirty="0" smtClean="0"/>
          </a:p>
          <a:p>
            <a:r>
              <a:rPr lang="sr-Latn-RS" altLang="en-US" dirty="0" smtClean="0"/>
              <a:t>Složeni tipovi su način definisanja struktura</a:t>
            </a:r>
            <a:r>
              <a:rPr lang="en-US" altLang="en-US" dirty="0" smtClean="0"/>
              <a:t> element/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U osnovi ekvivalentni sa</a:t>
            </a:r>
            <a:r>
              <a:rPr lang="en-US" altLang="en-US" dirty="0" smtClean="0"/>
              <a:t> !ELEMENT</a:t>
            </a:r>
            <a:r>
              <a:rPr lang="sr-Latn-RS" altLang="en-US" dirty="0" smtClean="0"/>
              <a:t> kod DTD-a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ali moćnije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Specificira bilo sekvencu, bilo izbor među elementima - potomcima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</a:t>
            </a:r>
            <a:r>
              <a:rPr lang="sr-Latn-RS" altLang="en-US" dirty="0" smtClean="0"/>
              <a:t>ificira minimalni i maksimalni broj pojavljivanja (</a:t>
            </a:r>
            <a:r>
              <a:rPr lang="en-US" altLang="en-US" dirty="0" smtClean="0"/>
              <a:t>minOccurs 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maxOccurs</a:t>
            </a:r>
            <a:r>
              <a:rPr lang="sr-Latn-RS" altLang="en-US" dirty="0" smtClean="0"/>
              <a:t>),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pri čemu je podrazumevana vrednost</a:t>
            </a:r>
            <a:r>
              <a:rPr lang="en-US" altLang="en-US" dirty="0" smtClean="0"/>
              <a:t> 1</a:t>
            </a:r>
          </a:p>
          <a:p>
            <a:r>
              <a:rPr lang="de-DE" altLang="en-US" dirty="0" smtClean="0"/>
              <a:t>Element</a:t>
            </a:r>
            <a:r>
              <a:rPr lang="sr-Latn-RS" altLang="en-US" dirty="0" smtClean="0"/>
              <a:t>ima se može pridružiti složeni tip ili prosti tip</a:t>
            </a:r>
            <a:endParaRPr lang="sr-Latn-RS" altLang="en-US" dirty="0"/>
          </a:p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se može pridružiti samo prosti tip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Tipovi mogu biti predefinisani ili korisnički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Složeni tipovi mogu biti samo korisnički, ne mogu biti predefinisani</a:t>
            </a:r>
            <a:endParaRPr lang="de-DE" altLang="en-US" dirty="0"/>
          </a:p>
          <a:p>
            <a:endParaRPr lang="en-US" alt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de-DE" altLang="en-US" dirty="0" smtClean="0"/>
              <a:t>S</a:t>
            </a:r>
            <a:r>
              <a:rPr lang="sr-Latn-RS" altLang="en-US" dirty="0" smtClean="0"/>
              <a:t>truktura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52320" cy="1143000"/>
          </a:xfrm>
        </p:spPr>
        <p:txBody>
          <a:bodyPr/>
          <a:lstStyle/>
          <a:p>
            <a:r>
              <a:rPr lang="de-DE" altLang="en-US" dirty="0" smtClean="0"/>
              <a:t>Prolog sheme</a:t>
            </a:r>
            <a:endParaRPr lang="de-DE" altLang="en-US" dirty="0"/>
          </a:p>
        </p:txBody>
      </p:sp>
      <p:sp>
        <p:nvSpPr>
          <p:cNvPr id="133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799288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prologa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de-DE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endParaRPr lang="de-DE" altLang="en-US" sz="28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Shema se obi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uva u </a:t>
            </a:r>
            <a:r>
              <a:rPr lang="sr-Latn-RS" altLang="en-US" dirty="0" smtClean="0"/>
              <a:t>odvojenom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dokumentu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Rečnik za shemu se definiše u specijalnom prostoru imena, a kao prefiks se obično koristi </a:t>
            </a:r>
            <a:r>
              <a:rPr lang="de-DE" altLang="en-US" dirty="0" smtClean="0">
                <a:solidFill>
                  <a:srgbClr val="002060"/>
                </a:solidFill>
              </a:rPr>
              <a:t>xsd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Postoji shema koja opisuje XML sheme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Elemenat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je uvek koren za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XML shemu</a:t>
            </a:r>
            <a:endParaRPr lang="de-DE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80628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620688"/>
            <a:ext cx="7074141" cy="620713"/>
          </a:xfrm>
        </p:spPr>
        <p:txBody>
          <a:bodyPr/>
          <a:lstStyle/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 deklaracije</a:t>
            </a:r>
            <a:endParaRPr lang="de-DE" altLang="en-US" dirty="0"/>
          </a:p>
        </p:txBody>
      </p:sp>
      <p:sp>
        <p:nvSpPr>
          <p:cNvPr id="1566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064896" cy="5184576"/>
          </a:xfrm>
        </p:spPr>
        <p:txBody>
          <a:bodyPr/>
          <a:lstStyle/>
          <a:p>
            <a:r>
              <a:rPr lang="de-DE" altLang="en-US" dirty="0" smtClean="0"/>
              <a:t>Instance</a:t>
            </a:r>
            <a:r>
              <a:rPr lang="sr-Latn-RS" altLang="en-US" dirty="0" smtClean="0"/>
              <a:t> (tj. primerci)</a:t>
            </a:r>
            <a:r>
              <a:rPr lang="de-DE" altLang="en-US" dirty="0" smtClean="0"/>
              <a:t> global</a:t>
            </a:r>
            <a:r>
              <a:rPr lang="sr-Latn-RS" altLang="en-US" dirty="0" smtClean="0"/>
              <a:t>ne deklaracije elementa predstavljaju potencijalne korene elemente za date XML </a:t>
            </a:r>
            <a:r>
              <a:rPr lang="de-DE" altLang="en-US" dirty="0" smtClean="0"/>
              <a:t>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endParaRPr lang="sr-Latn-RS" altLang="en-US" dirty="0" smtClean="0"/>
          </a:p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</a:t>
            </a:r>
            <a:r>
              <a:rPr lang="de-DE" altLang="en-US" dirty="0" smtClean="0"/>
              <a:t> 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</a:t>
            </a:r>
            <a:r>
              <a:rPr lang="sr-Latn-RS" altLang="en-US" dirty="0" smtClean="0"/>
              <a:t>cije se mogu </a:t>
            </a:r>
            <a:r>
              <a:rPr lang="de-DE" altLang="en-US" dirty="0" smtClean="0"/>
              <a:t>referenc</a:t>
            </a:r>
            <a:r>
              <a:rPr lang="sr-Latn-RS" altLang="en-US" dirty="0" smtClean="0"/>
              <a:t>irati na sledeći način: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=“...“&gt;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name=“comment“ 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ref=“comment“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minOccurs=“0“/&gt;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r-Latn-RS" altLang="en-US" dirty="0" smtClean="0"/>
          </a:p>
          <a:p>
            <a:r>
              <a:rPr lang="sr-Latn-RS" altLang="en-US" dirty="0" smtClean="0"/>
              <a:t>Ograničenja</a:t>
            </a:r>
            <a:endParaRPr lang="de-DE" altLang="en-US" dirty="0"/>
          </a:p>
          <a:p>
            <a:pPr lvl="1"/>
            <a:r>
              <a:rPr lang="de-DE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sz="2200" dirty="0" smtClean="0"/>
              <a:t>se ne može koristiti u globalnoj deklaraciji</a:t>
            </a:r>
            <a:endParaRPr lang="de-DE" altLang="en-US" sz="2200" dirty="0"/>
          </a:p>
          <a:p>
            <a:pPr lvl="1"/>
            <a:r>
              <a:rPr lang="de-DE" altLang="en-US" sz="2200" dirty="0" smtClean="0"/>
              <a:t>N</a:t>
            </a:r>
            <a:r>
              <a:rPr lang="sr-Latn-RS" altLang="en-US" sz="2200" dirty="0" smtClean="0"/>
              <a:t>i</a:t>
            </a:r>
            <a:r>
              <a:rPr lang="de-DE" altLang="en-US" sz="2200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RS" altLang="en-US" sz="2200" dirty="0" smtClean="0"/>
              <a:t>se ne mogu koristiti u globalnoj deklaraciji </a:t>
            </a:r>
            <a:endParaRPr lang="de-DE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48212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91347" cy="1143000"/>
          </a:xfrm>
        </p:spPr>
        <p:txBody>
          <a:bodyPr/>
          <a:lstStyle/>
          <a:p>
            <a:r>
              <a:rPr lang="sr-Latn-RS" altLang="en-US" dirty="0" smtClean="0"/>
              <a:t>Deklaracija globalnog elementa</a:t>
            </a:r>
            <a:endParaRPr lang="de-DE" altLang="en-US" dirty="0"/>
          </a:p>
        </p:txBody>
      </p:sp>
      <p:sp>
        <p:nvSpPr>
          <p:cNvPr id="133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60444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definisanja elementa u XML shemi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de-DE" altLang="en-US" sz="2400" dirty="0">
                <a:solidFill>
                  <a:schemeClr val="hlink"/>
                </a:solidFill>
              </a:rPr>
              <a:t/>
            </a:r>
            <a:br>
              <a:rPr lang="de-DE" altLang="en-US" sz="2400" dirty="0">
                <a:solidFill>
                  <a:schemeClr val="hlink"/>
                </a:solidFill>
              </a:rPr>
            </a:b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Etiketa </a:t>
            </a:r>
            <a:r>
              <a:rPr lang="de-DE" altLang="en-US" dirty="0" smtClean="0">
                <a:solidFill>
                  <a:srgbClr val="002060"/>
                </a:solidFill>
              </a:rPr>
              <a:t>element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služi za deklarisanje elemenata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name</a:t>
            </a:r>
            <a:r>
              <a:rPr lang="de-DE" altLang="en-US" dirty="0" smtClean="0"/>
              <a:t> slu</a:t>
            </a:r>
            <a:r>
              <a:rPr lang="sr-Latn-RS" altLang="en-US" dirty="0" smtClean="0"/>
              <a:t>ž</a:t>
            </a:r>
            <a:r>
              <a:rPr lang="de-DE" altLang="en-US" dirty="0" smtClean="0"/>
              <a:t>i </a:t>
            </a:r>
            <a:r>
              <a:rPr lang="sr-Latn-RS" altLang="en-US" dirty="0" smtClean="0"/>
              <a:t>z</a:t>
            </a:r>
            <a:r>
              <a:rPr lang="de-DE" altLang="en-US" dirty="0" smtClean="0"/>
              <a:t>a </a:t>
            </a:r>
            <a:r>
              <a:rPr lang="sr-Latn-RS" altLang="en-US" dirty="0" smtClean="0"/>
              <a:t>imenovanje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type</a:t>
            </a:r>
            <a:r>
              <a:rPr lang="de-DE" altLang="en-US" dirty="0" smtClean="0"/>
              <a:t>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tip elementa</a:t>
            </a:r>
            <a:r>
              <a:rPr lang="de-DE" altLang="en-US" dirty="0" smtClean="0"/>
              <a:t> </a:t>
            </a:r>
            <a:endParaRPr lang="sr-Latn-RS" altLang="en-US" dirty="0" smtClean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Primer:</a:t>
            </a:r>
            <a:br>
              <a:rPr lang="sr-Latn-RS" altLang="en-US" dirty="0" smtClean="0"/>
            </a:br>
            <a:r>
              <a:rPr lang="sr-Latn-RS" altLang="en-US" dirty="0"/>
              <a:t>U prethodnom slučaju, </a:t>
            </a:r>
            <a:r>
              <a:rPr lang="de-DE" altLang="en-US" dirty="0" smtClean="0"/>
              <a:t>t</a:t>
            </a:r>
            <a:r>
              <a:rPr lang="sr-Latn-RS" altLang="en-US" dirty="0" smtClean="0"/>
              <a:t>ip elementa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tip </a:t>
            </a:r>
            <a:r>
              <a:rPr lang="de-DE" altLang="en-US" dirty="0" smtClean="0">
                <a:solidFill>
                  <a:srgbClr val="002060"/>
                </a:solidFill>
              </a:rPr>
              <a:t>BookType</a:t>
            </a:r>
            <a:r>
              <a:rPr lang="sr-Latn-RS" altLang="en-US" dirty="0" smtClean="0"/>
              <a:t>, koji je definisan u nastavku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Declara</a:t>
            </a:r>
            <a:r>
              <a:rPr lang="sr-Latn-RS" altLang="en-US" dirty="0" smtClean="0"/>
              <a:t>cije direktno unutar elementa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b="1" u="sng" dirty="0" smtClean="0"/>
              <a:t>global</a:t>
            </a:r>
            <a:r>
              <a:rPr lang="sr-Latn-RS" altLang="en-US" b="1" u="sng" dirty="0" smtClean="0"/>
              <a:t>ne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Samo oni elementi čije su deklaracije globalne mogu doći u obzir da budu koreni za XML shemu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</a:t>
            </a:r>
            <a:r>
              <a:rPr lang="de-DE" altLang="en-US" dirty="0" smtClean="0"/>
              <a:t>: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U prethodnom slučaju, jedini globalni element je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sr-Latn-RS" altLang="en-US" dirty="0" smtClean="0"/>
              <a:t>, pa stoga koren za validni XML dokument opisano ovm shemom mora biti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endParaRPr lang="de-DE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60615" cy="1143000"/>
          </a:xfrm>
        </p:spPr>
        <p:txBody>
          <a:bodyPr/>
          <a:lstStyle/>
          <a:p>
            <a:r>
              <a:rPr lang="sr-Latn-RS" altLang="en-US" dirty="0" smtClean="0"/>
              <a:t>Deklaracija globalnog tipa</a:t>
            </a:r>
            <a:endParaRPr lang="de-DE" altLang="en-US" dirty="0"/>
          </a:p>
        </p:txBody>
      </p:sp>
      <p:sp>
        <p:nvSpPr>
          <p:cNvPr id="134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6288" y="1511424"/>
            <a:ext cx="8098160" cy="42938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definisanja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složenog tipa u </a:t>
            </a:r>
            <a:r>
              <a:rPr lang="sr-Latn-RS" altLang="en-US" sz="2000" dirty="0">
                <a:solidFill>
                  <a:srgbClr val="000000"/>
                </a:solidFill>
              </a:rPr>
              <a:t>XML shemi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sr-Latn-RS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Napomene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slo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tip 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sekvenca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elemenata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određuje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ime tipa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 definicija tipa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</a:t>
            </a:r>
            <a:r>
              <a:rPr lang="en-US" altLang="en-US" dirty="0" smtClean="0"/>
              <a:t> </a:t>
            </a:r>
            <a:r>
              <a:rPr lang="en-US" altLang="en-US" b="1" u="sng" dirty="0" smtClean="0"/>
              <a:t>global</a:t>
            </a:r>
            <a:r>
              <a:rPr lang="sr-Latn-RS" altLang="en-US" b="1" u="sng" dirty="0" smtClean="0"/>
              <a:t>na</a:t>
            </a:r>
            <a:r>
              <a:rPr lang="sr-Latn-RS" altLang="en-US" dirty="0" smtClean="0"/>
              <a:t> (nalazi se direktno unutar elementa </a:t>
            </a:r>
            <a:r>
              <a:rPr lang="sr-Latn-RS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 smtClean="0"/>
              <a:t>), pa se ovako definisan tip može koristiti u ma kojoj drugoj definiciji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84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76672"/>
            <a:ext cx="6972833" cy="1143000"/>
          </a:xfrm>
        </p:spPr>
        <p:txBody>
          <a:bodyPr/>
          <a:lstStyle/>
          <a:p>
            <a:r>
              <a:rPr lang="sr-Latn-RS" altLang="en-US" dirty="0"/>
              <a:t>L</a:t>
            </a:r>
            <a:r>
              <a:rPr lang="sr-Latn-RS" altLang="en-US" dirty="0" smtClean="0"/>
              <a:t>okalni elemenat</a:t>
            </a:r>
            <a:endParaRPr lang="de-DE" altLang="en-US" dirty="0"/>
          </a:p>
        </p:txBody>
      </p:sp>
      <p:sp>
        <p:nvSpPr>
          <p:cNvPr id="134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600200"/>
            <a:ext cx="7704856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/>
              <a:t>Primer definisanja </a:t>
            </a:r>
            <a:r>
              <a:rPr lang="sr-Latn-RS" altLang="en-US" sz="2000" dirty="0" smtClean="0"/>
              <a:t>lokalnog elementa u </a:t>
            </a:r>
            <a:r>
              <a:rPr lang="sr-Latn-RS" altLang="en-US" sz="2000" dirty="0"/>
              <a:t>XML shemi</a:t>
            </a:r>
            <a:r>
              <a:rPr lang="sr-Latn-RS" altLang="en-US" sz="20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Ovo je lokalni elemenat, jer se ne nalazi direktno u elementu schema, već unutar kompleksnog tipa</a:t>
            </a:r>
            <a:br>
              <a:rPr lang="sr-Latn-RS" altLang="en-US" dirty="0" smtClean="0"/>
            </a:br>
            <a:r>
              <a:rPr lang="sr-Latn-RS" altLang="en-US" dirty="0" smtClean="0"/>
              <a:t>Dakle, elemenat </a:t>
            </a:r>
            <a:r>
              <a:rPr lang="de-DE" altLang="en-US" dirty="0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ne može biti koreni elemenat dokumenta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name </a:t>
            </a:r>
            <a:r>
              <a:rPr lang="de-DE" altLang="en-US" dirty="0"/>
              <a:t>služi za imenovanje elementa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type </a:t>
            </a:r>
            <a:r>
              <a:rPr lang="de-DE" altLang="en-US" dirty="0"/>
              <a:t>definiše tip elementa 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rgbClr val="00B050"/>
                </a:solidFill>
              </a:rPr>
              <a:t>xsd:string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predefinisani tip za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/>
              <a:t>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u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134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SGML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208912" cy="4361656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elementa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author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</a:rPr>
              <a:t>          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Ako se analizira cela XML shema, </a:t>
            </a:r>
            <a:r>
              <a:rPr lang="sr-Latn-RS" altLang="en-US" dirty="0" smtClean="0"/>
              <a:t>jasno je da se radi o deklaraciji lokalnog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</a:t>
            </a:r>
            <a:r>
              <a:rPr lang="sr-Latn-RS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PersonType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korisnički definisan</a:t>
            </a:r>
            <a:r>
              <a:rPr lang="de-DE" altLang="en-US" dirty="0" smtClean="0"/>
              <a:t> t</a:t>
            </a:r>
            <a:r>
              <a:rPr lang="sr-Latn-RS" altLang="en-US" dirty="0" smtClean="0"/>
              <a:t>ip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Atributi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minOccurs</a:t>
            </a:r>
            <a:r>
              <a:rPr lang="sr-Latn-RS" altLang="en-US" dirty="0" smtClean="0"/>
              <a:t> 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maxOccurs</a:t>
            </a:r>
            <a:r>
              <a:rPr lang="de-DE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r-Latn-RS" altLang="en-US" dirty="0" smtClean="0"/>
              <a:t>određuju kardinalnost elementa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accent5">
                    <a:lumMod val="50000"/>
                  </a:schemeClr>
                </a:solidFill>
              </a:rPr>
              <a:t>author </a:t>
            </a:r>
            <a:r>
              <a:rPr lang="sr-Latn-RS" altLang="en-US" dirty="0" smtClean="0"/>
              <a:t>u tipu </a:t>
            </a:r>
            <a:r>
              <a:rPr lang="de-DE" altLang="en-US" dirty="0" smtClean="0">
                <a:solidFill>
                  <a:srgbClr val="FF3300"/>
                </a:solidFill>
              </a:rPr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Ovakva vrsta definisanja atributa se u žargonu naziva „brušenje“ („facet“);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Postoji</a:t>
            </a:r>
            <a:r>
              <a:rPr lang="en-US" altLang="en-US" dirty="0" smtClean="0"/>
              <a:t> </a:t>
            </a:r>
            <a:r>
              <a:rPr lang="en-US" altLang="en-US" dirty="0"/>
              <a:t>15 </a:t>
            </a:r>
            <a:r>
              <a:rPr lang="en-US" altLang="en-US" dirty="0" err="1"/>
              <a:t>ra</a:t>
            </a:r>
            <a:r>
              <a:rPr lang="sr-Latn-RS" altLang="en-US" dirty="0"/>
              <a:t>z</a:t>
            </a:r>
            <a:r>
              <a:rPr lang="en-US" altLang="en-US" dirty="0"/>
              <a:t>li</a:t>
            </a:r>
            <a:r>
              <a:rPr lang="sr-Latn-RS" altLang="en-US" dirty="0"/>
              <a:t>č</a:t>
            </a:r>
            <a:r>
              <a:rPr lang="en-US" altLang="en-US" dirty="0" err="1"/>
              <a:t>itih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sr-Latn-RS" altLang="en-US" dirty="0"/>
              <a:t> brišenja, npr.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minExclusive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totalDigits</a:t>
            </a:r>
            <a:r>
              <a:rPr lang="en-US" altLang="en-US" dirty="0"/>
              <a:t>, </a:t>
            </a:r>
            <a:r>
              <a:rPr lang="sr-Latn-RS" altLang="en-US" dirty="0"/>
              <a:t>itd</a:t>
            </a:r>
            <a:r>
              <a:rPr lang="sr-Latn-R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za ove atribute su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minOccurs=1</a:t>
            </a:r>
            <a:r>
              <a:rPr lang="de-DE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maxOccurs=1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604448" cy="4865712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tipa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PersonType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name=„PersonType“&gt;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&lt;xsd:sequence&gt;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name=„first“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name=„last“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&lt;xsd:sequence&gt;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obzirom da je definisan u okviru definicije tipa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BookType</a:t>
            </a:r>
            <a:r>
              <a:rPr lang="sr-Latn-RS" altLang="en-US" dirty="0" smtClean="0"/>
              <a:t>, tip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PersonType </a:t>
            </a:r>
            <a:r>
              <a:rPr lang="de-DE" altLang="en-US" dirty="0" smtClean="0"/>
              <a:t>je </a:t>
            </a:r>
            <a:r>
              <a:rPr lang="de-DE" altLang="en-US" b="1" u="sng" dirty="0" smtClean="0"/>
              <a:t>lokalan</a:t>
            </a:r>
            <a:r>
              <a:rPr lang="de-DE" altLang="en-US" dirty="0" smtClean="0"/>
              <a:t> i m</a:t>
            </a:r>
            <a:r>
              <a:rPr lang="sr-Latn-RS" altLang="en-US" dirty="0" smtClean="0"/>
              <a:t>ože biti korišćen samo unutar opsega definicije tipa </a:t>
            </a:r>
            <a:r>
              <a:rPr lang="de-DE" altLang="en-US" dirty="0" smtClean="0"/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Sintaksa ovog tipa je slična sintaksi tipa</a:t>
            </a:r>
            <a:r>
              <a:rPr lang="de-DE" altLang="en-US" dirty="0" smtClean="0"/>
              <a:t> BookType</a:t>
            </a:r>
            <a:endParaRPr lang="de-D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 lokalnog 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524000"/>
            <a:ext cx="7848872" cy="51816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elementa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publisher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name=”publisher“ type=“</a:t>
            </a:r>
            <a:r>
              <a:rPr lang="en-US" altLang="en-US" sz="1800" b="1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S obzirom da je definisan u okviru definicije tipa BookType, </a:t>
            </a:r>
            <a:r>
              <a:rPr lang="de-DE" altLang="en-US" dirty="0" smtClean="0"/>
              <a:t>ovaj element je </a:t>
            </a:r>
            <a:r>
              <a:rPr lang="de-DE" altLang="en-US" b="1" u="sng" dirty="0" smtClean="0"/>
              <a:t>lokalan</a:t>
            </a:r>
            <a:endParaRPr lang="de-DE" altLang="en-US" b="1" u="sng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Svaka knjiga ima ta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jedan </a:t>
            </a:r>
            <a:r>
              <a:rPr lang="sr-Latn-RS" altLang="en-US" dirty="0" smtClean="0"/>
              <a:t>elemenat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publisher</a:t>
            </a:r>
            <a:endParaRPr lang="sr-Latn-R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Brušenja</a:t>
            </a:r>
            <a:r>
              <a:rPr lang="sr-Latn-RS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 smtClean="0">
                <a:solidFill>
                  <a:schemeClr val="bg2">
                    <a:lumMod val="50000"/>
                  </a:schemeClr>
                </a:solidFill>
              </a:rPr>
              <a:t>minOccurs</a:t>
            </a:r>
            <a:r>
              <a:rPr lang="de-DE" altLang="en-US" dirty="0">
                <a:solidFill>
                  <a:schemeClr val="bg2">
                    <a:lumMod val="50000"/>
                  </a:schemeClr>
                </a:solidFill>
              </a:rPr>
              <a:t>, maxOccurs </a:t>
            </a:r>
            <a:r>
              <a:rPr lang="sr-Latn-RS" altLang="en-US" dirty="0" smtClean="0"/>
              <a:t>imaju podrazumevanu vrednost 1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 </a:t>
            </a:r>
            <a:r>
              <a:rPr lang="sr-Latn-RS" altLang="en-US" dirty="0" smtClean="0"/>
              <a:t>je predefinisani tip koji dozvoljava bilo kakav sadržaj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podrazumevan – ako se ništa ne napiše, onda se radi o tom tipu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</a:t>
            </a:r>
            <a:r>
              <a:rPr lang="de-DE" altLang="en-US" dirty="0" smtClean="0"/>
              <a:t>efini</a:t>
            </a:r>
            <a:r>
              <a:rPr lang="sr-Latn-RS" altLang="en-US" dirty="0" smtClean="0"/>
              <a:t>cija koja sledi je ekvivalentna definciji iz primera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/&gt;</a:t>
            </a:r>
            <a:b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sr-Latn-RS" dirty="0" smtClean="0"/>
              <a:t>Definicija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rgbClr val="000000"/>
                </a:solidFill>
              </a:rPr>
              <a:t>Shema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61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84784"/>
            <a:ext cx="8458200" cy="43700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XML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koji </a:t>
            </a:r>
            <a:r>
              <a:rPr lang="en-US" altLang="en-US" sz="2000" dirty="0" smtClean="0">
                <a:solidFill>
                  <a:srgbClr val="000000"/>
                </a:solidFill>
              </a:rPr>
              <a:t>je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saglasan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prethodnom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shemom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 version=„1.0“&gt;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&lt;title&gt;Die Wilde Wutz&lt;/title&gt;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&lt;author&gt;&lt;first&gt;D.&lt;/first&gt;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&lt;last&gt;K.&lt;/last&gt;&lt;/author&gt;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&lt;publisher&gt; </a:t>
            </a:r>
            <a:endParaRPr lang="de-DE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Addison 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Wesley,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state&gt;CA&lt;/state&gt;, USA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738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CD5890-84D6-4D63-A846-EBF64E00FB5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95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4050"/>
            <a:ext cx="8178800" cy="4756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xmlns:xsd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="http://www.w3.org/2001/XMLSchema"&gt;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name=“key"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name=“advisor"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name=“author"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name=“title"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name=“year"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name=“school"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committeemember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 minOccurs=“0"/&gt;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92125" y="2209800"/>
            <a:ext cx="6935788" cy="25241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106988" y="2392363"/>
            <a:ext cx="3879272" cy="646331"/>
            <a:chOff x="5106988" y="2392363"/>
            <a:chExt cx="3879272" cy="646331"/>
          </a:xfrm>
        </p:grpSpPr>
        <p:cxnSp>
          <p:nvCxnSpPr>
            <p:cNvPr id="39941" name="Straight Arrow Connector 8"/>
            <p:cNvCxnSpPr>
              <a:cxnSpLocks noChangeShapeType="1"/>
              <a:endCxn id="39942" idx="1"/>
            </p:cNvCxnSpPr>
            <p:nvPr/>
          </p:nvCxnSpPr>
          <p:spPr bwMode="auto">
            <a:xfrm>
              <a:off x="5106988" y="2490788"/>
              <a:ext cx="1109988" cy="224741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2" name="TextBox 9"/>
            <p:cNvSpPr txBox="1">
              <a:spLocks noChangeArrowheads="1"/>
            </p:cNvSpPr>
            <p:nvPr/>
          </p:nvSpPr>
          <p:spPr bwMode="auto">
            <a:xfrm>
              <a:off x="6216976" y="2392363"/>
              <a:ext cx="27692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ovo je element koren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,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sa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/>
              </a:r>
              <a:b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</a:b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tipom čija specifikacija sledi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019300" y="1935163"/>
            <a:ext cx="5710238" cy="25241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874419" y="845234"/>
            <a:ext cx="4111841" cy="1089929"/>
            <a:chOff x="4874419" y="845234"/>
            <a:chExt cx="4111841" cy="1089929"/>
          </a:xfrm>
        </p:grpSpPr>
        <p:cxnSp>
          <p:nvCxnSpPr>
            <p:cNvPr id="39944" name="Straight Arrow Connector 10"/>
            <p:cNvCxnSpPr>
              <a:cxnSpLocks noChangeShapeType="1"/>
              <a:stCxn id="39943" idx="0"/>
            </p:cNvCxnSpPr>
            <p:nvPr/>
          </p:nvCxnSpPr>
          <p:spPr bwMode="auto">
            <a:xfrm flipV="1">
              <a:off x="4874419" y="1268760"/>
              <a:ext cx="1048544" cy="666403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5" name="TextBox 13"/>
            <p:cNvSpPr txBox="1">
              <a:spLocks noChangeArrowheads="1"/>
            </p:cNvSpPr>
            <p:nvPr/>
          </p:nvSpPr>
          <p:spPr bwMode="auto">
            <a:xfrm>
              <a:off x="5894388" y="845234"/>
              <a:ext cx="30918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i="1" dirty="0" err="1" smtClean="0">
                  <a:solidFill>
                    <a:srgbClr val="C00000"/>
                  </a:solidFill>
                  <a:latin typeface="Calibri" pitchFamily="34" charset="0"/>
                </a:rPr>
                <a:t>Pri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družuje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“</a:t>
              </a:r>
              <a:r>
                <a:rPr lang="en-US" altLang="en-US" sz="1800" i="1" dirty="0" err="1">
                  <a:solidFill>
                    <a:srgbClr val="C00000"/>
                  </a:solidFill>
                  <a:latin typeface="Calibri" pitchFamily="34" charset="0"/>
                </a:rPr>
                <a:t>xsd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”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prostor imena </a:t>
              </a:r>
            </a:p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sa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XML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shemom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905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endParaRPr lang="de-DE" altLang="en-US" dirty="0"/>
          </a:p>
        </p:txBody>
      </p:sp>
      <p:sp>
        <p:nvSpPr>
          <p:cNvPr id="1567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839200" cy="50684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Attributi mogu biti samo prostog tipa (npr. </a:t>
            </a:r>
            <a:r>
              <a:rPr lang="de-DE" altLang="en-US" dirty="0" smtClean="0">
                <a:solidFill>
                  <a:srgbClr val="00B050"/>
                </a:solidFill>
              </a:rPr>
              <a:t>string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Deklaracije atributa mogu biti globalne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Takve deklaracije se mogu ponovo iskoristiti pomo</a:t>
            </a:r>
            <a:r>
              <a:rPr lang="sr-Latn-RS" altLang="en-US" dirty="0" smtClean="0"/>
              <a:t>ću</a:t>
            </a:r>
            <a:r>
              <a:rPr lang="de-DE" altLang="en-US" dirty="0" smtClean="0"/>
              <a:t> </a:t>
            </a:r>
            <a:r>
              <a:rPr lang="de-DE" altLang="en-US" dirty="0"/>
              <a:t>ref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Deklaracije atributa su kompatibilne sa listom atributa u</a:t>
            </a:r>
            <a:r>
              <a:rPr lang="de-DE" altLang="en-US" dirty="0" smtClean="0"/>
              <a:t> DTD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korišćenje podrazumevanih vrednosti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atribute proglasiti zahtevanim ili opcionalnim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Postojanje fiksnih atributa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Kao dodatna osobina, postoje i „zabranjeni“ atributi</a:t>
            </a:r>
            <a:endParaRPr lang="de-DE" altLang="en-US" dirty="0"/>
          </a:p>
          <a:p>
            <a:pPr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7132638" y="1076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-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373216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knjige i indeksa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use=“required“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name=“price“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			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use=“optional“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fixed=“EUR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name=“index“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xsd:idrefs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default=““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r>
              <a:rPr lang="sr-Latn-RS" altLang="en-US" dirty="0" smtClean="0"/>
              <a:t>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45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7164288" cy="981075"/>
          </a:xfrm>
        </p:spPr>
        <p:txBody>
          <a:bodyPr/>
          <a:lstStyle/>
          <a:p>
            <a:r>
              <a:rPr lang="de-DE" altLang="en-US" dirty="0" smtClean="0"/>
              <a:t>Anonimni tipovi</a:t>
            </a:r>
            <a:endParaRPr lang="de-DE" altLang="en-US" dirty="0"/>
          </a:p>
        </p:txBody>
      </p:sp>
      <p:sp>
        <p:nvSpPr>
          <p:cNvPr id="1569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058891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gde</a:t>
            </a:r>
            <a:r>
              <a:rPr lang="en-US" altLang="en-US" sz="2000" dirty="0" smtClean="0">
                <a:solidFill>
                  <a:srgbClr val="000000"/>
                </a:solidFill>
              </a:rPr>
              <a:t> se tip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koji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opisuje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osobu</a:t>
            </a:r>
            <a:r>
              <a:rPr lang="en-US" altLang="en-US" sz="2000" dirty="0" smtClean="0">
                <a:solidFill>
                  <a:srgbClr val="000000"/>
                </a:solidFill>
              </a:rPr>
              <a:t> ne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imenuje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name=“first“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name=“last“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   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</a:t>
            </a:r>
            <a:endParaRPr lang="de-DE" altLang="en-US" dirty="0"/>
          </a:p>
        </p:txBody>
      </p:sp>
      <p:sp>
        <p:nvSpPr>
          <p:cNvPr id="157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7992888" cy="506422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base=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 smtClean="0"/>
          </a:p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za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validan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primerak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</a:t>
            </a:r>
            <a:r>
              <a:rPr lang="en-US" altLang="en-US" sz="1800" dirty="0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69.95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&lt;/price&gt;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11130</TotalTime>
  <Words>7351</Words>
  <Application>Microsoft Office PowerPoint</Application>
  <PresentationFormat>On-screen Show (4:3)</PresentationFormat>
  <Paragraphs>1248</Paragraphs>
  <Slides>119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4_Watermark</vt:lpstr>
      <vt:lpstr>Uvod u veb i internet tehnologije</vt:lpstr>
      <vt:lpstr>Jezici za obeležavanje </vt:lpstr>
      <vt:lpstr>Načini rada sa tekstualnim dokumentima</vt:lpstr>
      <vt:lpstr>Rad sa tekstualnim dokumentima</vt:lpstr>
      <vt:lpstr>Rad sa tekstualnim dokumentima (2)</vt:lpstr>
      <vt:lpstr>Rad sa tekstualnim dokumentima (3)</vt:lpstr>
      <vt:lpstr>Rad sa tekstualnim dokumentima (4)</vt:lpstr>
      <vt:lpstr>Rad sa tekstualnim dokumentima (5)</vt:lpstr>
      <vt:lpstr>SGML</vt:lpstr>
      <vt:lpstr>Karakteristike i istorijat SGML</vt:lpstr>
      <vt:lpstr>Karakteristike i istorijat SGML (2)</vt:lpstr>
      <vt:lpstr>Karakteristike i istorijat SGML (3)</vt:lpstr>
      <vt:lpstr>Ilustracije korišćenja SGML</vt:lpstr>
      <vt:lpstr>Ilustracije korišćenja SGML (2)</vt:lpstr>
      <vt:lpstr>Struktura SGML</vt:lpstr>
      <vt:lpstr>Struktura SGML (2)</vt:lpstr>
      <vt:lpstr>Struktura SGML (3)</vt:lpstr>
      <vt:lpstr>Struktura SGML (4)</vt:lpstr>
      <vt:lpstr>Struktura SGML (5)</vt:lpstr>
      <vt:lpstr>Osnovni konstrukti SGML</vt:lpstr>
      <vt:lpstr>Osnovni konstrukti SGML (2)</vt:lpstr>
      <vt:lpstr>Osnovni konstrukti SGML (3)</vt:lpstr>
      <vt:lpstr>Osnovni konstrukti SGML (4)</vt:lpstr>
      <vt:lpstr>Osnovni konstrukti SGML (5)</vt:lpstr>
      <vt:lpstr>Osnovni konstrukti SGML (6)</vt:lpstr>
      <vt:lpstr>Osnovni konstrukti SGML (7)</vt:lpstr>
      <vt:lpstr>Osnovni konstrukti SGML (8)</vt:lpstr>
      <vt:lpstr>Osnovni konstrukti SGML (9)</vt:lpstr>
      <vt:lpstr>Osnovni konstrukti SGML (10)</vt:lpstr>
      <vt:lpstr>Definicije tipa dokumenta </vt:lpstr>
      <vt:lpstr>Definicije tipa dokumenta (2) </vt:lpstr>
      <vt:lpstr>Definicije tipa dokumenta (3) </vt:lpstr>
      <vt:lpstr>Definicije tipa dokumenta (4) </vt:lpstr>
      <vt:lpstr>Definicije tipa dokumenta (4) </vt:lpstr>
      <vt:lpstr>Definicije tipa dokumenta (5) </vt:lpstr>
      <vt:lpstr>Definicije tipa dokumenta (6) </vt:lpstr>
      <vt:lpstr>Definicije tipa dokumenta (7) </vt:lpstr>
      <vt:lpstr>Definicije tipa dokumenta (8) </vt:lpstr>
      <vt:lpstr>Definicije tipa dokumenta (9) </vt:lpstr>
      <vt:lpstr>Uključivanje DTD</vt:lpstr>
      <vt:lpstr>Uključivanje DTD (2)</vt:lpstr>
      <vt:lpstr>Uključivanje DTD (2)</vt:lpstr>
      <vt:lpstr>Uključivanje DTD (3)</vt:lpstr>
      <vt:lpstr>XML</vt:lpstr>
      <vt:lpstr>Šta je XML?</vt:lpstr>
      <vt:lpstr>Istorija: SGML vs. HTML vs. XML</vt:lpstr>
      <vt:lpstr>Zašto XML </vt:lpstr>
      <vt:lpstr>Zašto XML (2) </vt:lpstr>
      <vt:lpstr>Ključni pojmovi XML-a</vt:lpstr>
      <vt:lpstr>Anatomija XML-a </vt:lpstr>
      <vt:lpstr>Anatomija XML-a (2)</vt:lpstr>
      <vt:lpstr>Anatomija XML-a (3)</vt:lpstr>
      <vt:lpstr>Elementi</vt:lpstr>
      <vt:lpstr>Elementi (2)</vt:lpstr>
      <vt:lpstr>Atributi</vt:lpstr>
      <vt:lpstr>Tekst i izmešani sadržaj</vt:lpstr>
      <vt:lpstr>Prelaz između prirodnog jezika, polu-struktuiranih i struktuiranih podataka</vt:lpstr>
      <vt:lpstr>Sekcija CDATA</vt:lpstr>
      <vt:lpstr>Komentari, instrukcije za procesiranje i prolog</vt:lpstr>
      <vt:lpstr>Deklaracija korišćenja belina</vt:lpstr>
      <vt:lpstr>Prostori imena</vt:lpstr>
      <vt:lpstr>Prostori imena (2)</vt:lpstr>
      <vt:lpstr>Podrazumevani prostori imena </vt:lpstr>
      <vt:lpstr>Primer rada sa prostorima imena </vt:lpstr>
      <vt:lpstr>Primer rada sa prostorima imena (2) </vt:lpstr>
      <vt:lpstr>Primer rada sa prostorima imena (3) </vt:lpstr>
      <vt:lpstr>Primer rada sa prostorima imena (4) </vt:lpstr>
      <vt:lpstr>Primeri XML podataka</vt:lpstr>
      <vt:lpstr>Struktuiranje XML-a</vt:lpstr>
      <vt:lpstr>Struktuiranje XML-a (2)</vt:lpstr>
      <vt:lpstr>Istorija i uloga jezika za opis strukture XML-a</vt:lpstr>
      <vt:lpstr>Korektnost XML dokumenata</vt:lpstr>
      <vt:lpstr>XML i DTD</vt:lpstr>
      <vt:lpstr>DTD</vt:lpstr>
      <vt:lpstr>Referisanje na DTD u okviru XML-a</vt:lpstr>
      <vt:lpstr>Primeri XML validacije sa DTD</vt:lpstr>
      <vt:lpstr>Primeri XML validacije sa DTD (2)</vt:lpstr>
      <vt:lpstr>Primeri XML validacije sa DTD (3)</vt:lpstr>
      <vt:lpstr>XML Sheme</vt:lpstr>
      <vt:lpstr>Ograničenja DTD-ova</vt:lpstr>
      <vt:lpstr>Principi dizajna za sheme</vt:lpstr>
      <vt:lpstr>Osnove XML sheme</vt:lpstr>
      <vt:lpstr>Osnove XML sheme (2)</vt:lpstr>
      <vt:lpstr>Struktura sheme</vt:lpstr>
      <vt:lpstr>Prolog sheme</vt:lpstr>
      <vt:lpstr>Globalne deklaracije</vt:lpstr>
      <vt:lpstr>Deklaracija globalnog elementa</vt:lpstr>
      <vt:lpstr>Deklaracija globalnog tipa</vt:lpstr>
      <vt:lpstr>Lokalni elemenat</vt:lpstr>
      <vt:lpstr>Deklaracija lokalnog elementa</vt:lpstr>
      <vt:lpstr>Definicija lokalnog tipa</vt:lpstr>
      <vt:lpstr>Definicija lokalnog elementa</vt:lpstr>
      <vt:lpstr>Primer sheme</vt:lpstr>
      <vt:lpstr>Primer sheme (2)</vt:lpstr>
      <vt:lpstr>Primer sheme (3)</vt:lpstr>
      <vt:lpstr>Deklaracije atributa</vt:lpstr>
      <vt:lpstr>Deklaracije atributa (2)</vt:lpstr>
      <vt:lpstr>Anonimni tipovi</vt:lpstr>
      <vt:lpstr>Elementi i atributi</vt:lpstr>
      <vt:lpstr>Elementi i atributi (2)</vt:lpstr>
      <vt:lpstr>Predefinisani prosti tipovi</vt:lpstr>
      <vt:lpstr>Izvedeni prosti tipovi</vt:lpstr>
      <vt:lpstr>Izvedeni prosti tipovi (2)</vt:lpstr>
      <vt:lpstr>Prosti tip listi</vt:lpstr>
      <vt:lpstr>Prosti tip listi sa restrikcijom</vt:lpstr>
      <vt:lpstr>Prosti tip unije</vt:lpstr>
      <vt:lpstr>Element choice</vt:lpstr>
      <vt:lpstr>Grupe elemenata</vt:lpstr>
      <vt:lpstr>Grupe atributa</vt:lpstr>
      <vt:lpstr>Definicija ključeva</vt:lpstr>
      <vt:lpstr>Definicija ključeva (2)</vt:lpstr>
      <vt:lpstr>Reference (strani ključevi)</vt:lpstr>
      <vt:lpstr>XML i programerske paradigme</vt:lpstr>
      <vt:lpstr>XML i OO</vt:lpstr>
      <vt:lpstr>XML i relacione baze podataka</vt:lpstr>
      <vt:lpstr>Programerski modeli procesiranja XML-a</vt:lpstr>
      <vt:lpstr>XML upiti</vt:lpstr>
      <vt:lpstr>XPath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766</cp:revision>
  <dcterms:created xsi:type="dcterms:W3CDTF">1601-01-01T00:00:00Z</dcterms:created>
  <dcterms:modified xsi:type="dcterms:W3CDTF">2018-10-19T07:48:01Z</dcterms:modified>
</cp:coreProperties>
</file>