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9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36" r:id="rId9"/>
    <p:sldId id="314" r:id="rId10"/>
    <p:sldId id="315" r:id="rId11"/>
    <p:sldId id="316" r:id="rId12"/>
    <p:sldId id="317" r:id="rId13"/>
    <p:sldId id="337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5" r:id="rId29"/>
    <p:sldId id="339" r:id="rId30"/>
    <p:sldId id="334" r:id="rId31"/>
    <p:sldId id="333" r:id="rId32"/>
    <p:sldId id="340" r:id="rId33"/>
    <p:sldId id="341" r:id="rId34"/>
    <p:sldId id="342" r:id="rId35"/>
    <p:sldId id="345" r:id="rId36"/>
    <p:sldId id="344" r:id="rId37"/>
    <p:sldId id="343" r:id="rId38"/>
    <p:sldId id="346" r:id="rId39"/>
    <p:sldId id="347" r:id="rId40"/>
    <p:sldId id="349" r:id="rId41"/>
    <p:sldId id="348" r:id="rId42"/>
    <p:sldId id="350" r:id="rId43"/>
    <p:sldId id="351" r:id="rId44"/>
    <p:sldId id="352" r:id="rId45"/>
    <p:sldId id="353" r:id="rId46"/>
    <p:sldId id="355" r:id="rId47"/>
    <p:sldId id="307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47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Osnovni HTML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smtClean="0"/>
              <a:t> strane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/>
              <a:t> 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600" b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h2&gt;Moje 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/>
              <a:t>section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dirty="0" smtClean="0"/>
              <a:t> </a:t>
            </a:r>
            <a:r>
              <a:rPr lang="en-GB" dirty="0" err="1" smtClean="0"/>
              <a:t>sajt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mnogo </a:t>
            </a:r>
            <a:r>
              <a:rPr lang="en-GB" dirty="0" err="1" smtClean="0"/>
              <a:t>materijala</a:t>
            </a:r>
            <a:r>
              <a:rPr lang="en-GB" dirty="0"/>
              <a:t>, </a:t>
            </a:r>
            <a:r>
              <a:rPr lang="en-GB" dirty="0" err="1"/>
              <a:t>pogodno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je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>
                <a:solidFill>
                  <a:srgbClr val="6767FF"/>
                </a:solidFill>
              </a:rPr>
              <a:t>sekcije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en-GB" dirty="0" err="1"/>
              <a:t>sekcije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009E47"/>
                </a:solidFill>
              </a:rPr>
              <a:t>section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Sekcija</a:t>
            </a:r>
            <a:r>
              <a:rPr lang="en-GB" dirty="0"/>
              <a:t> </a:t>
            </a:r>
            <a:r>
              <a:rPr lang="en-GB" dirty="0" err="1" smtClean="0"/>
              <a:t>uobi</a:t>
            </a:r>
            <a:r>
              <a:rPr lang="sr-Latn-RS" dirty="0"/>
              <a:t>č</a:t>
            </a:r>
            <a:r>
              <a:rPr lang="en-GB" dirty="0" err="1" smtClean="0"/>
              <a:t>ajeno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inje</a:t>
            </a:r>
            <a:r>
              <a:rPr lang="en-GB" dirty="0" smtClean="0"/>
              <a:t> </a:t>
            </a:r>
            <a:r>
              <a:rPr lang="en-GB" dirty="0" err="1"/>
              <a:t>naslovom</a:t>
            </a:r>
            <a:r>
              <a:rPr lang="en-GB" dirty="0"/>
              <a:t>; </a:t>
            </a:r>
            <a:r>
              <a:rPr lang="en-GB" dirty="0" err="1"/>
              <a:t>sekcije</a:t>
            </a:r>
            <a:r>
              <a:rPr lang="en-GB" dirty="0"/>
              <a:t> u </a:t>
            </a:r>
            <a:r>
              <a:rPr lang="en-GB" dirty="0" err="1"/>
              <a:t>sebi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zaglavlja</a:t>
            </a:r>
            <a:r>
              <a:rPr lang="en-GB" dirty="0"/>
              <a:t>, </a:t>
            </a:r>
            <a:r>
              <a:rPr lang="en-GB" dirty="0" err="1" smtClean="0"/>
              <a:t>podno</a:t>
            </a:r>
            <a:r>
              <a:rPr lang="sr-Latn-RS" dirty="0"/>
              <a:t>ž</a:t>
            </a:r>
            <a:r>
              <a:rPr lang="en-GB" dirty="0" err="1" smtClean="0"/>
              <a:t>ja</a:t>
            </a:r>
            <a:r>
              <a:rPr lang="en-GB" dirty="0"/>
              <a:t>,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podsekcije</a:t>
            </a:r>
            <a:r>
              <a:rPr lang="en-GB" dirty="0" smtClean="0"/>
              <a:t>,</a:t>
            </a:r>
            <a:r>
              <a:rPr lang="sr-Latn-RS" dirty="0" smtClean="0"/>
              <a:t> itd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 smtClean="0"/>
              <a:t>zaokru</a:t>
            </a:r>
            <a:r>
              <a:rPr lang="sr-Latn-RS" dirty="0"/>
              <a:t>ž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celine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nezavisne</a:t>
            </a:r>
            <a:r>
              <a:rPr lang="en-GB" dirty="0"/>
              <a:t> od </a:t>
            </a:r>
            <a:r>
              <a:rPr lang="en-GB" dirty="0" err="1"/>
              <a:t>ostalog</a:t>
            </a:r>
            <a:r>
              <a:rPr lang="en-GB" dirty="0"/>
              <a:t> </a:t>
            </a:r>
            <a:r>
              <a:rPr lang="en-GB" dirty="0" err="1" smtClean="0"/>
              <a:t>materijala</a:t>
            </a:r>
            <a:r>
              <a:rPr lang="sr-Latn-RS" dirty="0" smtClean="0"/>
              <a:t> </a:t>
            </a:r>
            <a:r>
              <a:rPr lang="en-GB" dirty="0" err="1" smtClean="0"/>
              <a:t>nazivaju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sr-Latn-RS" dirty="0">
                <a:solidFill>
                  <a:srgbClr val="6767FF"/>
                </a:solidFill>
              </a:rPr>
              <a:t>č</a:t>
            </a:r>
            <a:r>
              <a:rPr lang="en-GB" dirty="0" err="1" smtClean="0">
                <a:solidFill>
                  <a:srgbClr val="6767FF"/>
                </a:solidFill>
              </a:rPr>
              <a:t>lanci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lanaka</a:t>
            </a:r>
            <a:r>
              <a:rPr lang="en-GB" dirty="0" smtClean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6767FF"/>
                </a:solidFill>
              </a:rPr>
              <a:t>article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Č</a:t>
            </a:r>
            <a:r>
              <a:rPr lang="en-GB" dirty="0" err="1" smtClean="0"/>
              <a:t>lanak</a:t>
            </a:r>
            <a:r>
              <a:rPr lang="en-GB" dirty="0" smtClean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lanke</a:t>
            </a:r>
            <a:r>
              <a:rPr lang="sr-Latn-RS" dirty="0" smtClean="0"/>
              <a:t> i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podeljen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; </a:t>
            </a:r>
            <a:endParaRPr lang="sr-Latn-RS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nije</a:t>
            </a:r>
            <a:r>
              <a:rPr lang="en-GB" dirty="0" smtClean="0"/>
              <a:t> nu</a:t>
            </a:r>
            <a:r>
              <a:rPr lang="sr-Latn-RS" dirty="0"/>
              <a:t>ž</a:t>
            </a:r>
            <a:r>
              <a:rPr lang="en-GB" dirty="0" smtClean="0"/>
              <a:t>no </a:t>
            </a:r>
            <a:r>
              <a:rPr lang="en-GB" dirty="0" err="1"/>
              <a:t>nasloviti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lanak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Clanci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|zaglavlje|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&gt;---Ovo je celina koja se koristi za navigaciju---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5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</a:t>
            </a:r>
            <a:r>
              <a:rPr lang="en-US" dirty="0" smtClean="0"/>
              <a:t>3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2&lt;/h3&gt;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podnozje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85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p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Pasus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/>
              <a:t>(paragraph) je </a:t>
            </a:r>
            <a:r>
              <a:rPr lang="en-GB" dirty="0" err="1"/>
              <a:t>najmanja</a:t>
            </a:r>
            <a:r>
              <a:rPr lang="en-GB" dirty="0"/>
              <a:t> </a:t>
            </a:r>
            <a:r>
              <a:rPr lang="en-GB" dirty="0" err="1"/>
              <a:t>jedinica</a:t>
            </a:r>
            <a:r>
              <a:rPr lang="en-GB" dirty="0"/>
              <a:t> </a:t>
            </a:r>
            <a:r>
              <a:rPr lang="en-GB" dirty="0" err="1"/>
              <a:t>grupisanog</a:t>
            </a:r>
            <a:r>
              <a:rPr lang="en-GB" dirty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oznacavanje</a:t>
            </a:r>
            <a:r>
              <a:rPr lang="en-GB" dirty="0"/>
              <a:t> </a:t>
            </a:r>
            <a:r>
              <a:rPr lang="en-GB" dirty="0" err="1"/>
              <a:t>pasusa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p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Pasus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 smtClean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veze</a:t>
            </a:r>
            <a:r>
              <a:rPr lang="en-GB" dirty="0"/>
              <a:t>, </a:t>
            </a:r>
            <a:r>
              <a:rPr lang="en-GB" dirty="0" err="1"/>
              <a:t>slike</a:t>
            </a:r>
            <a:r>
              <a:rPr lang="en-GB" dirty="0"/>
              <a:t>; ne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lanke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,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pasuse</a:t>
            </a:r>
            <a:r>
              <a:rPr lang="en-GB" dirty="0"/>
              <a:t>, </a:t>
            </a:r>
            <a:r>
              <a:rPr lang="en-GB" dirty="0" err="1"/>
              <a:t>tabele</a:t>
            </a:r>
            <a:r>
              <a:rPr lang="en-GB" dirty="0" smtClean="0"/>
              <a:t>,</a:t>
            </a:r>
            <a:r>
              <a:rPr lang="sr-Latn-RS" dirty="0" smtClean="0"/>
              <a:t> itd.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prvi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drugi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treći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dl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 smtClean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nabrajanje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stavki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nenumerisane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ul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ol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opisne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dl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Stavka u </a:t>
            </a:r>
            <a:r>
              <a:rPr lang="en-GB" dirty="0" err="1"/>
              <a:t>nabrajanju</a:t>
            </a:r>
            <a:r>
              <a:rPr lang="en-GB" dirty="0"/>
              <a:t> se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li</a:t>
            </a:r>
            <a:r>
              <a:rPr lang="en-GB" dirty="0"/>
              <a:t> u </a:t>
            </a:r>
            <a:r>
              <a:rPr lang="en-GB" dirty="0" err="1"/>
              <a:t>prva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endParaRPr lang="sr-Latn-R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h2&gt;Upis u novu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skolsku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godinu&lt;/h2&gt;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p&gt;Na upis je potrebno doneti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dokumente:&lt;/p&gt;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svedocanstvo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iz prethodnog razreda,&lt;/li&gt;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li&gt;izvod iz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maticne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knjige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rodenih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dacku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knjizicu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 r="2286" b="4451"/>
          <a:stretch/>
        </p:blipFill>
        <p:spPr bwMode="auto">
          <a:xfrm>
            <a:off x="5940152" y="5221223"/>
            <a:ext cx="3011824" cy="142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</a:t>
            </a:r>
            <a:r>
              <a:rPr lang="sr-Latn-RS" dirty="0" smtClean="0"/>
              <a:t>dl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"&gt;O </a:t>
            </a:r>
            <a:r>
              <a:rPr lang="sr-Latn-R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"&gt;Zaposleni i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enici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raspored.html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"&gt;Raspored 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asova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"&gt;Kontakt&lt;/a&gt;&lt;/li&gt;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dirty="0" smtClean="0"/>
          </a:p>
          <a:p>
            <a:pPr lvl="1">
              <a:spcBef>
                <a:spcPts val="1200"/>
              </a:spcBef>
            </a:pP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opisnih</a:t>
            </a:r>
            <a:r>
              <a:rPr lang="en-GB" dirty="0"/>
              <a:t> </a:t>
            </a:r>
            <a:r>
              <a:rPr lang="en-GB" dirty="0" err="1" smtClean="0"/>
              <a:t>listi</a:t>
            </a:r>
            <a:r>
              <a:rPr lang="sr-Latn-RS" dirty="0" smtClean="0"/>
              <a:t> (ili listi definicija) 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opisuje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smtClean="0"/>
              <a:t>se</a:t>
            </a:r>
            <a:r>
              <a:rPr lang="sr-Latn-RS" dirty="0" smtClean="0"/>
              <a:t> </a:t>
            </a:r>
            <a:r>
              <a:rPr lang="en-GB" dirty="0" smtClean="0"/>
              <a:t>element </a:t>
            </a:r>
            <a:r>
              <a:rPr lang="en-GB" dirty="0" err="1">
                <a:solidFill>
                  <a:srgbClr val="009E47"/>
                </a:solidFill>
              </a:rPr>
              <a:t>dt</a:t>
            </a:r>
            <a:r>
              <a:rPr lang="en-GB" dirty="0"/>
              <a:t>, a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njegovog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element </a:t>
            </a:r>
            <a:r>
              <a:rPr lang="en-GB" dirty="0" err="1" smtClean="0">
                <a:solidFill>
                  <a:srgbClr val="009E47"/>
                </a:solidFill>
              </a:rPr>
              <a:t>dd</a:t>
            </a:r>
            <a:endParaRPr lang="sr-Latn-RS" sz="1600" dirty="0">
              <a:solidFill>
                <a:srgbClr val="009E47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ž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&gt;prakti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 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&gt;predavanja&lt;/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&gt;izlaganje osnovnih teorijskih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kocepata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65" y="1628800"/>
            <a:ext cx="2018531" cy="124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br, pre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Raspored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u HTML </a:t>
            </a:r>
            <a:r>
              <a:rPr lang="en-GB" dirty="0" err="1"/>
              <a:t>datoteci</a:t>
            </a:r>
            <a:r>
              <a:rPr lang="en-GB" dirty="0"/>
              <a:t> (</a:t>
            </a:r>
            <a:r>
              <a:rPr lang="en-GB" dirty="0" err="1"/>
              <a:t>beline</a:t>
            </a:r>
            <a:r>
              <a:rPr lang="en-GB" dirty="0"/>
              <a:t>, </a:t>
            </a:r>
            <a:r>
              <a:rPr lang="en-GB" dirty="0" err="1"/>
              <a:t>prelazak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red) </a:t>
            </a:r>
            <a:r>
              <a:rPr lang="en-GB" dirty="0" smtClean="0"/>
              <a:t>ne</a:t>
            </a:r>
            <a:r>
              <a:rPr lang="sr-Latn-RS" dirty="0" smtClean="0"/>
              <a:t> </a:t>
            </a:r>
            <a:r>
              <a:rPr lang="en-GB" dirty="0" err="1" smtClean="0"/>
              <a:t>uti</a:t>
            </a:r>
            <a:r>
              <a:rPr lang="sr-Latn-RS" dirty="0" smtClean="0"/>
              <a:t>ču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dokumenta</a:t>
            </a:r>
            <a:r>
              <a:rPr lang="en-GB" dirty="0"/>
              <a:t> u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u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prelaz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 err="1">
                <a:solidFill>
                  <a:srgbClr val="6767FF"/>
                </a:solidFill>
              </a:rPr>
              <a:t>br</a:t>
            </a:r>
            <a:r>
              <a:rPr lang="en-GB" dirty="0"/>
              <a:t>; </a:t>
            </a:r>
            <a:r>
              <a:rPr lang="sr-Latn-RS" dirty="0" smtClean="0"/>
              <a:t>Ovaj elemenat </a:t>
            </a:r>
            <a:r>
              <a:rPr lang="en-GB" dirty="0" err="1" smtClean="0"/>
              <a:t>nema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se</a:t>
            </a:r>
            <a:r>
              <a:rPr lang="sr-Latn-RS" dirty="0" smtClean="0"/>
              <a:t> </a:t>
            </a:r>
            <a:r>
              <a:rPr lang="en-GB" dirty="0" err="1" smtClean="0"/>
              <a:t>zadaje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obliku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&lt;</a:t>
            </a:r>
            <a:r>
              <a:rPr lang="en-GB" dirty="0" err="1">
                <a:solidFill>
                  <a:srgbClr val="009E47"/>
                </a:solidFill>
              </a:rPr>
              <a:t>br</a:t>
            </a:r>
            <a:r>
              <a:rPr lang="en-GB" dirty="0">
                <a:solidFill>
                  <a:srgbClr val="009E47"/>
                </a:solidFill>
              </a:rPr>
              <a:t> 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Predformatirani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 smtClean="0"/>
              <a:t>obele</a:t>
            </a:r>
            <a:r>
              <a:rPr lang="sr-Latn-RS" dirty="0"/>
              <a:t>ž</a:t>
            </a:r>
            <a:r>
              <a:rPr lang="en-GB" dirty="0" err="1" smtClean="0"/>
              <a:t>avamo</a:t>
            </a:r>
            <a:r>
              <a:rPr lang="en-GB" dirty="0" smtClean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pre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program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('Zdravo, svete')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"/>
          <a:stretch/>
        </p:blipFill>
        <p:spPr bwMode="auto">
          <a:xfrm>
            <a:off x="4355976" y="5013176"/>
            <a:ext cx="4182543" cy="14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</a:t>
            </a:r>
            <a:r>
              <a:rPr lang="sr-Latn-RS" dirty="0" err="1"/>
              <a:t>address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address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&lt;h2&gt;Kontakt&lt;/h2&gt;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Gimnazija "Dositej Obradović",&lt;br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Bulevar oslobođenja 38,&lt;br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34000 Kragujevac&lt;br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Telefon: 034/123-456,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imejl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sekretarijat@gimnazija.rs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/>
          <a:stretch/>
        </p:blipFill>
        <p:spPr bwMode="auto">
          <a:xfrm>
            <a:off x="4238368" y="3933056"/>
            <a:ext cx="4886439" cy="18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blockquote</a:t>
            </a:r>
            <a:r>
              <a:rPr lang="sr-Latn-RS" dirty="0"/>
              <a:t> i </a:t>
            </a:r>
            <a:r>
              <a:rPr lang="sr-Latn-RS" dirty="0" err="1"/>
              <a:t>cite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Citati</a:t>
            </a:r>
            <a:r>
              <a:rPr lang="pt-BR" dirty="0"/>
              <a:t> se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blockquote</a:t>
            </a:r>
            <a:endParaRPr lang="pt-BR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 err="1"/>
              <a:t>Ime</a:t>
            </a:r>
            <a:r>
              <a:rPr lang="pt-BR" dirty="0"/>
              <a:t> autora </a:t>
            </a:r>
            <a:r>
              <a:rPr lang="pt-BR" dirty="0" err="1"/>
              <a:t>citata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referenca</a:t>
            </a:r>
            <a:r>
              <a:rPr lang="pt-BR" dirty="0"/>
              <a:t>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izvoru</a:t>
            </a:r>
            <a:r>
              <a:rPr lang="pt-BR" dirty="0"/>
              <a:t> </a:t>
            </a:r>
            <a:r>
              <a:rPr lang="pt-BR" dirty="0" err="1"/>
              <a:t>citata</a:t>
            </a:r>
            <a:r>
              <a:rPr lang="pt-BR" dirty="0"/>
              <a:t> 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</a:t>
            </a:r>
            <a:r>
              <a:rPr lang="sr-Latn-RS" dirty="0" smtClean="0"/>
              <a:t> </a:t>
            </a:r>
            <a:r>
              <a:rPr lang="pt-BR" dirty="0" err="1" smtClean="0"/>
              <a:t>elementom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6767FF"/>
                </a:solidFill>
              </a:rPr>
              <a:t>cite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vrednih daka&lt;/h2&gt;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Nema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sramotnijeg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zanata od dangube,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besposlice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lenjosti.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&gt;Dositej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Obradovi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p&gt;Dobro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sajt na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gimnazije.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ponosimo svojim vrednim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đacima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1811"/>
          <a:stretch/>
        </p:blipFill>
        <p:spPr bwMode="auto">
          <a:xfrm>
            <a:off x="3563888" y="4895526"/>
            <a:ext cx="5308264" cy="125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5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opis teksta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nn-NO" dirty="0" err="1" smtClean="0"/>
              <a:t>lementi</a:t>
            </a:r>
            <a:r>
              <a:rPr lang="nn-NO" dirty="0" smtClean="0"/>
              <a:t> </a:t>
            </a:r>
            <a:r>
              <a:rPr lang="nn-NO" dirty="0"/>
              <a:t>i, b, u, </a:t>
            </a:r>
            <a:r>
              <a:rPr lang="nn-NO" dirty="0" err="1"/>
              <a:t>em</a:t>
            </a:r>
            <a:r>
              <a:rPr lang="nn-NO" dirty="0"/>
              <a:t>, strong, small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formatiranje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</a:t>
            </a:r>
            <a:r>
              <a:rPr lang="pt-BR" dirty="0" err="1"/>
              <a:t>odgovara</a:t>
            </a:r>
            <a:r>
              <a:rPr lang="pt-BR" dirty="0"/>
              <a:t> </a:t>
            </a:r>
            <a:r>
              <a:rPr lang="pt-BR" dirty="0" err="1" smtClean="0"/>
              <a:t>procesorima</a:t>
            </a:r>
            <a:r>
              <a:rPr lang="sr-Latn-RS" dirty="0" smtClean="0"/>
              <a:t> </a:t>
            </a:r>
            <a:r>
              <a:rPr lang="pt-BR" dirty="0" err="1" smtClean="0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i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isko</a:t>
            </a:r>
            <a:r>
              <a:rPr lang="sr-Latn-RS" dirty="0"/>
              <a:t>š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tehni</a:t>
            </a:r>
            <a:r>
              <a:rPr lang="sr-Latn-RS" dirty="0"/>
              <a:t>č</a:t>
            </a:r>
            <a:r>
              <a:rPr lang="pt-BR" dirty="0" err="1" smtClean="0"/>
              <a:t>ke</a:t>
            </a:r>
            <a:r>
              <a:rPr lang="pt-BR" dirty="0" smtClean="0"/>
              <a:t> </a:t>
            </a:r>
            <a:r>
              <a:rPr lang="pt-BR" dirty="0"/>
              <a:t>termine, </a:t>
            </a:r>
            <a:r>
              <a:rPr lang="pt-BR" dirty="0" err="1"/>
              <a:t>izraze</a:t>
            </a:r>
            <a:r>
              <a:rPr lang="pt-BR" dirty="0"/>
              <a:t> </a:t>
            </a:r>
            <a:r>
              <a:rPr lang="pt-BR" dirty="0" err="1"/>
              <a:t>preuzete</a:t>
            </a:r>
            <a:r>
              <a:rPr lang="pt-BR" dirty="0"/>
              <a:t> </a:t>
            </a:r>
            <a:r>
              <a:rPr lang="pt-BR" dirty="0" err="1"/>
              <a:t>iz</a:t>
            </a:r>
            <a:r>
              <a:rPr lang="pt-BR" dirty="0"/>
              <a:t> </a:t>
            </a:r>
            <a:r>
              <a:rPr lang="pt-BR" dirty="0" err="1" smtClean="0"/>
              <a:t>drugih</a:t>
            </a:r>
            <a:r>
              <a:rPr lang="sr-Latn-RS" dirty="0" smtClean="0"/>
              <a:t> </a:t>
            </a:r>
            <a:r>
              <a:rPr lang="pt-BR" dirty="0" err="1" smtClean="0"/>
              <a:t>jezika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b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podebljana</a:t>
            </a:r>
            <a:r>
              <a:rPr lang="pt-BR" dirty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klju</a:t>
            </a:r>
            <a:r>
              <a:rPr lang="sr-Latn-RS" dirty="0"/>
              <a:t>č</a:t>
            </a:r>
            <a:r>
              <a:rPr lang="pt-BR" dirty="0" smtClean="0"/>
              <a:t>ne </a:t>
            </a:r>
            <a:r>
              <a:rPr lang="pt-BR" dirty="0" err="1" smtClean="0"/>
              <a:t>re</a:t>
            </a:r>
            <a:r>
              <a:rPr lang="sr-Latn-RS" dirty="0"/>
              <a:t>č</a:t>
            </a:r>
            <a:r>
              <a:rPr lang="pt-BR" dirty="0" smtClean="0"/>
              <a:t>i </a:t>
            </a:r>
            <a:r>
              <a:rPr lang="pt-BR" dirty="0"/>
              <a:t>u </a:t>
            </a:r>
            <a:r>
              <a:rPr lang="sr-Latn-RS" dirty="0" smtClean="0"/>
              <a:t>sažetku</a:t>
            </a:r>
            <a:r>
              <a:rPr lang="pt-BR" dirty="0" smtClean="0"/>
              <a:t> </a:t>
            </a:r>
            <a:r>
              <a:rPr lang="pt-BR" dirty="0" err="1"/>
              <a:t>dokumenta</a:t>
            </a:r>
            <a:r>
              <a:rPr lang="pt-BR" dirty="0"/>
              <a:t>, </a:t>
            </a:r>
            <a:r>
              <a:rPr lang="pt-BR" dirty="0" err="1" smtClean="0"/>
              <a:t>imena</a:t>
            </a:r>
            <a:r>
              <a:rPr lang="sr-Latn-RS" dirty="0" smtClean="0"/>
              <a:t> </a:t>
            </a:r>
            <a:r>
              <a:rPr lang="pt-BR" dirty="0" err="1" smtClean="0"/>
              <a:t>kompanija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u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podvu</a:t>
            </a:r>
            <a:r>
              <a:rPr lang="sr-Latn-RS" dirty="0"/>
              <a:t>č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Dodatne</a:t>
            </a:r>
            <a:r>
              <a:rPr lang="pt-BR" dirty="0"/>
              <a:t> </a:t>
            </a: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err="1" smtClean="0"/>
              <a:t>nosti</a:t>
            </a:r>
            <a:r>
              <a:rPr lang="pt-BR" dirty="0" smtClean="0"/>
              <a:t> </a:t>
            </a:r>
            <a:r>
              <a:rPr lang="pt-BR" dirty="0" err="1"/>
              <a:t>formatiranja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em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istaknut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strong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va</a:t>
            </a:r>
            <a:r>
              <a:rPr lang="sr-Latn-RS" dirty="0"/>
              <a:t>ž</a:t>
            </a:r>
            <a:r>
              <a:rPr lang="pt-BR" dirty="0" err="1" smtClean="0"/>
              <a:t>nost</a:t>
            </a:r>
            <a:r>
              <a:rPr lang="pt-BR" dirty="0" smtClean="0"/>
              <a:t> </a:t>
            </a:r>
            <a:r>
              <a:rPr lang="pt-BR" dirty="0" err="1"/>
              <a:t>nekog</a:t>
            </a:r>
            <a:r>
              <a:rPr lang="pt-BR" dirty="0"/>
              <a:t> dela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small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da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neki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sporedan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 bwMode="auto">
          <a:xfrm>
            <a:off x="4644009" y="3501009"/>
            <a:ext cx="3925209" cy="57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1" r="3512"/>
          <a:stretch/>
        </p:blipFill>
        <p:spPr bwMode="auto">
          <a:xfrm>
            <a:off x="6372200" y="5987425"/>
            <a:ext cx="2183698" cy="3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6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fi-FI" dirty="0" err="1" smtClean="0"/>
              <a:t>lementi</a:t>
            </a:r>
            <a:r>
              <a:rPr lang="fi-FI" dirty="0" smtClean="0"/>
              <a:t> </a:t>
            </a:r>
            <a:r>
              <a:rPr lang="fi-FI" dirty="0" err="1"/>
              <a:t>sub</a:t>
            </a:r>
            <a:r>
              <a:rPr lang="fi-FI" dirty="0"/>
              <a:t>, </a:t>
            </a:r>
            <a:r>
              <a:rPr lang="fi-FI" dirty="0" err="1"/>
              <a:t>sup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U HTML-u ne </a:t>
            </a: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 smtClean="0"/>
              <a:t>matemati</a:t>
            </a:r>
            <a:r>
              <a:rPr lang="sr-Latn-RS" dirty="0"/>
              <a:t>č</a:t>
            </a:r>
            <a:r>
              <a:rPr lang="pt-BR" dirty="0" err="1" smtClean="0"/>
              <a:t>kih</a:t>
            </a:r>
            <a:r>
              <a:rPr lang="pt-BR" dirty="0" smtClean="0"/>
              <a:t> </a:t>
            </a:r>
            <a:r>
              <a:rPr lang="pt-BR" dirty="0"/>
              <a:t>formula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/>
              <a:t>indeksa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sub</a:t>
            </a:r>
            <a:r>
              <a:rPr lang="pt-BR" dirty="0"/>
              <a:t> i </a:t>
            </a:r>
            <a:r>
              <a:rPr lang="pt-BR" dirty="0" err="1" smtClean="0"/>
              <a:t>zadavanje</a:t>
            </a:r>
            <a:r>
              <a:rPr lang="sr-Latn-RS" dirty="0" smtClean="0"/>
              <a:t> izložioca (</a:t>
            </a:r>
            <a:r>
              <a:rPr lang="pt-BR" dirty="0" err="1" smtClean="0"/>
              <a:t>eksponenta</a:t>
            </a:r>
            <a:r>
              <a:rPr lang="sr-Latn-RS" dirty="0" smtClean="0"/>
              <a:t>)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sup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p&gt;Hemijska oznaka vode je H&lt;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Polinom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x&lt;sup&gt;2&lt;/sup&gt; - y&lt;sup&gt;2&lt;/sup&gt;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naziva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razlika kvadrata.&lt;/p&gt;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37"/>
          <a:stretch/>
        </p:blipFill>
        <p:spPr bwMode="auto">
          <a:xfrm>
            <a:off x="1886526" y="4185270"/>
            <a:ext cx="7086794" cy="44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0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veze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Veze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6767FF"/>
                </a:solidFill>
              </a:rPr>
              <a:t>Veze</a:t>
            </a:r>
            <a:r>
              <a:rPr lang="pt-BR" dirty="0"/>
              <a:t>, </a:t>
            </a:r>
            <a:r>
              <a:rPr lang="pt-BR" dirty="0" err="1"/>
              <a:t>odnosno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linkovi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povezuju</a:t>
            </a:r>
            <a:r>
              <a:rPr lang="pt-BR" dirty="0"/>
              <a:t> </a:t>
            </a:r>
            <a:r>
              <a:rPr lang="pt-BR" dirty="0" err="1"/>
              <a:t>dva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na </a:t>
            </a:r>
            <a:r>
              <a:rPr lang="pt-BR" dirty="0" err="1"/>
              <a:t>vebu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Hiperveza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stranice</a:t>
            </a:r>
            <a:r>
              <a:rPr lang="pt-BR" dirty="0" smtClean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 smtClean="0"/>
              <a:t>aktivira</a:t>
            </a:r>
            <a:r>
              <a:rPr lang="sr-Latn-RS" dirty="0" smtClean="0"/>
              <a:t>,</a:t>
            </a:r>
            <a:r>
              <a:rPr lang="pt-BR" dirty="0" smtClean="0"/>
              <a:t> </a:t>
            </a:r>
            <a:r>
              <a:rPr lang="sr-Latn-RS" dirty="0" smtClean="0"/>
              <a:t>č</a:t>
            </a:r>
            <a:r>
              <a:rPr lang="pt-BR" dirty="0" err="1" smtClean="0"/>
              <a:t>ime</a:t>
            </a:r>
            <a:r>
              <a:rPr lang="sr-Latn-RS" dirty="0" smtClean="0"/>
              <a:t> </a:t>
            </a:r>
            <a:r>
              <a:rPr lang="pt-BR" dirty="0" err="1" smtClean="0"/>
              <a:t>pregleda</a:t>
            </a:r>
            <a:r>
              <a:rPr lang="sr-Latn-RS" dirty="0"/>
              <a:t>č</a:t>
            </a:r>
            <a:r>
              <a:rPr lang="pt-BR" dirty="0" smtClean="0"/>
              <a:t> </a:t>
            </a:r>
            <a:r>
              <a:rPr lang="pt-BR" dirty="0" err="1"/>
              <a:t>veba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/>
              <a:t>č</a:t>
            </a:r>
            <a:r>
              <a:rPr lang="pt-BR" dirty="0" err="1" smtClean="0"/>
              <a:t>itava</a:t>
            </a:r>
            <a:r>
              <a:rPr lang="pt-BR" dirty="0" smtClean="0"/>
              <a:t> </a:t>
            </a:r>
            <a:r>
              <a:rPr lang="pt-BR" dirty="0" err="1"/>
              <a:t>novu</a:t>
            </a:r>
            <a:r>
              <a:rPr lang="pt-BR" dirty="0"/>
              <a:t> </a:t>
            </a:r>
            <a:r>
              <a:rPr lang="pt-BR" dirty="0" err="1"/>
              <a:t>stranu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prikaz</a:t>
            </a:r>
            <a:r>
              <a:rPr lang="pt-BR" dirty="0"/>
              <a:t> </a:t>
            </a:r>
            <a:r>
              <a:rPr lang="pt-BR" dirty="0" err="1"/>
              <a:t>pozicionirati</a:t>
            </a:r>
            <a:r>
              <a:rPr lang="pt-BR" dirty="0"/>
              <a:t> na </a:t>
            </a:r>
            <a:r>
              <a:rPr lang="pt-BR" dirty="0" smtClean="0"/>
              <a:t>odre</a:t>
            </a:r>
            <a:r>
              <a:rPr lang="sr-Latn-RS" dirty="0" smtClean="0"/>
              <a:t>đ</a:t>
            </a:r>
            <a:r>
              <a:rPr lang="pt-BR" dirty="0" smtClean="0"/>
              <a:t></a:t>
            </a:r>
            <a:r>
              <a:rPr lang="pt-BR" dirty="0" err="1"/>
              <a:t>eni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Hiperveze</a:t>
            </a:r>
            <a:r>
              <a:rPr lang="pt-BR" dirty="0"/>
              <a:t>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a</a:t>
            </a:r>
            <a:r>
              <a:rPr lang="pt-BR" dirty="0"/>
              <a:t>,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/>
              <a:t>ovog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 smtClean="0"/>
              <a:t>aktivna</a:t>
            </a:r>
            <a:r>
              <a:rPr lang="sr-Latn-RS" dirty="0" smtClean="0"/>
              <a:t> </a:t>
            </a:r>
            <a:r>
              <a:rPr lang="pt-BR" dirty="0" err="1" smtClean="0"/>
              <a:t>povr</a:t>
            </a:r>
            <a:r>
              <a:rPr lang="sr-Latn-RS" dirty="0" smtClean="0"/>
              <a:t>š</a:t>
            </a:r>
            <a:r>
              <a:rPr lang="pt-BR" dirty="0" err="1" smtClean="0"/>
              <a:t>ina</a:t>
            </a:r>
            <a:r>
              <a:rPr lang="pt-BR" dirty="0" smtClean="0"/>
              <a:t> </a:t>
            </a:r>
            <a:r>
              <a:rPr lang="pt-BR" dirty="0"/>
              <a:t>na </a:t>
            </a:r>
            <a:r>
              <a:rPr lang="pt-BR" dirty="0" err="1"/>
              <a:t>koju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/>
              <a:t>klikne</a:t>
            </a:r>
            <a:r>
              <a:rPr lang="pt-BR" dirty="0"/>
              <a:t> da bi se veza </a:t>
            </a:r>
            <a:r>
              <a:rPr lang="pt-BR" dirty="0" err="1"/>
              <a:t>aktivirala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Atributom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zadaje</a:t>
            </a:r>
            <a:r>
              <a:rPr lang="pt-BR" dirty="0"/>
              <a:t> se URL </a:t>
            </a:r>
            <a:r>
              <a:rPr lang="pt-BR" dirty="0" err="1"/>
              <a:t>adresa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treba</a:t>
            </a:r>
            <a:r>
              <a:rPr lang="pt-BR" dirty="0"/>
              <a:t> </a:t>
            </a:r>
            <a:r>
              <a:rPr lang="pt-BR" dirty="0" err="1"/>
              <a:t>prikazati</a:t>
            </a:r>
            <a:r>
              <a:rPr lang="pt-BR" dirty="0"/>
              <a:t> </a:t>
            </a:r>
            <a:r>
              <a:rPr lang="pt-BR" dirty="0" err="1" smtClean="0"/>
              <a:t>pri</a:t>
            </a:r>
            <a:r>
              <a:rPr lang="sr-Latn-RS" dirty="0" smtClean="0"/>
              <a:t> </a:t>
            </a:r>
            <a:r>
              <a:rPr lang="pt-BR" dirty="0" err="1" smtClean="0"/>
              <a:t>aktiviranju</a:t>
            </a:r>
            <a:r>
              <a:rPr lang="pt-BR" dirty="0" smtClean="0"/>
              <a:t> veze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="http://www.matf.bg.ac.rs"&gt;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Matemati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fakultet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Beograd&lt;/a&gt;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Veza </a:t>
            </a:r>
            <a:r>
              <a:rPr lang="pt-BR" dirty="0"/>
              <a:t>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otvara</a:t>
            </a:r>
            <a:r>
              <a:rPr lang="pt-BR" dirty="0"/>
              <a:t> u </a:t>
            </a:r>
            <a:r>
              <a:rPr lang="pt-BR" dirty="0" err="1"/>
              <a:t>istoj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, </a:t>
            </a:r>
            <a:r>
              <a:rPr lang="sr-Latn-RS" dirty="0" smtClean="0"/>
              <a:t>a </a:t>
            </a:r>
            <a:r>
              <a:rPr lang="pt-BR" dirty="0" err="1" smtClean="0"/>
              <a:t>ako</a:t>
            </a:r>
            <a:r>
              <a:rPr lang="pt-BR" dirty="0" smtClean="0"/>
              <a:t> </a:t>
            </a:r>
            <a:r>
              <a:rPr lang="sr-Latn-RS" dirty="0" smtClean="0"/>
              <a:t>treba</a:t>
            </a:r>
            <a:r>
              <a:rPr lang="pt-BR" dirty="0" smtClean="0"/>
              <a:t> </a:t>
            </a:r>
            <a:r>
              <a:rPr lang="pt-BR" dirty="0"/>
              <a:t>da se </a:t>
            </a:r>
            <a:r>
              <a:rPr lang="pt-BR" dirty="0" err="1" smtClean="0"/>
              <a:t>otvori</a:t>
            </a:r>
            <a:r>
              <a:rPr lang="sr-Latn-RS" dirty="0" smtClean="0"/>
              <a:t> </a:t>
            </a:r>
            <a:r>
              <a:rPr lang="pt-BR" dirty="0" smtClean="0"/>
              <a:t>u </a:t>
            </a:r>
            <a:r>
              <a:rPr lang="pt-BR" dirty="0" err="1"/>
              <a:t>novoj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 </a:t>
            </a:r>
            <a:r>
              <a:rPr lang="pt-BR" dirty="0" err="1"/>
              <a:t>potrebno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navesti</a:t>
            </a:r>
            <a:r>
              <a:rPr lang="pt-BR" dirty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sz="18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8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8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pt-BR" sz="18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194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Apsolutno i relativno adresiranje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navedene</a:t>
            </a:r>
            <a:r>
              <a:rPr lang="pt-BR" dirty="0"/>
              <a:t>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vrednost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mogu</a:t>
            </a:r>
            <a:r>
              <a:rPr lang="pt-BR" dirty="0"/>
              <a:t> </a:t>
            </a:r>
            <a:r>
              <a:rPr lang="pt-BR" dirty="0" err="1"/>
              <a:t>biti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apsolutne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celokupan</a:t>
            </a:r>
            <a:r>
              <a:rPr lang="pt-BR" dirty="0"/>
              <a:t> URL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</a:t>
            </a:r>
            <a:r>
              <a:rPr lang="sr-Latn-RS" dirty="0"/>
              <a:t>č</a:t>
            </a:r>
            <a:r>
              <a:rPr lang="pt-BR" dirty="0" err="1" smtClean="0"/>
              <a:t>inju</a:t>
            </a:r>
            <a:r>
              <a:rPr lang="pt-BR" dirty="0" smtClean="0"/>
              <a:t> </a:t>
            </a:r>
            <a:r>
              <a:rPr lang="pt-BR" dirty="0" err="1"/>
              <a:t>oznakom</a:t>
            </a:r>
            <a:r>
              <a:rPr lang="pt-BR" dirty="0"/>
              <a:t> </a:t>
            </a:r>
            <a:r>
              <a:rPr lang="pt-BR" dirty="0" err="1"/>
              <a:t>protokola</a:t>
            </a:r>
            <a:r>
              <a:rPr lang="pt-BR" dirty="0"/>
              <a:t> </a:t>
            </a:r>
            <a:r>
              <a:rPr lang="pt-BR" dirty="0" err="1" smtClean="0"/>
              <a:t>poput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http://...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sve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ne </a:t>
            </a:r>
            <a:r>
              <a:rPr lang="pt-BR" dirty="0" err="1"/>
              <a:t>zadovoljavaju</a:t>
            </a:r>
            <a:r>
              <a:rPr lang="pt-BR" dirty="0"/>
              <a:t> </a:t>
            </a:r>
            <a:r>
              <a:rPr lang="pt-BR" dirty="0" err="1"/>
              <a:t>gornji</a:t>
            </a:r>
            <a:r>
              <a:rPr lang="pt-BR" dirty="0"/>
              <a:t> </a:t>
            </a:r>
            <a:r>
              <a:rPr lang="pt-BR" dirty="0" err="1"/>
              <a:t>uslov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Na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primenjuje</a:t>
            </a:r>
            <a:r>
              <a:rPr lang="pt-BR" dirty="0"/>
              <a:t> se </a:t>
            </a:r>
            <a:r>
              <a:rPr lang="pt-BR" dirty="0" err="1"/>
              <a:t>postupak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razre</a:t>
            </a:r>
            <a:r>
              <a:rPr lang="sr-Latn-RS" dirty="0">
                <a:solidFill>
                  <a:srgbClr val="6767FF"/>
                </a:solidFill>
              </a:rPr>
              <a:t>š</a:t>
            </a:r>
            <a:r>
              <a:rPr lang="pt-BR" dirty="0" err="1" smtClean="0">
                <a:solidFill>
                  <a:srgbClr val="6767FF"/>
                </a:solidFill>
              </a:rPr>
              <a:t>avanja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 smtClean="0"/>
              <a:t> </a:t>
            </a:r>
            <a:r>
              <a:rPr lang="pt-BR" dirty="0" err="1" smtClean="0"/>
              <a:t>kome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koristi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bazna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adresu</a:t>
            </a:r>
            <a:r>
              <a:rPr lang="pt-BR" dirty="0"/>
              <a:t> na </a:t>
            </a:r>
            <a:r>
              <a:rPr lang="pt-BR" dirty="0" err="1"/>
              <a:t>kojoj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</a:t>
            </a:r>
            <a:r>
              <a:rPr lang="pt-BR" dirty="0" err="1"/>
              <a:t>trenutni</a:t>
            </a:r>
            <a:r>
              <a:rPr lang="pt-BR" dirty="0"/>
              <a:t> </a:t>
            </a:r>
            <a:r>
              <a:rPr lang="pt-BR" dirty="0" err="1"/>
              <a:t>dokument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/>
              <a:t>moze</a:t>
            </a:r>
            <a:r>
              <a:rPr lang="pt-BR" dirty="0"/>
              <a:t> se </a:t>
            </a:r>
            <a:r>
              <a:rPr lang="pt-BR" dirty="0" err="1"/>
              <a:t>eksplicitno</a:t>
            </a:r>
            <a:r>
              <a:rPr lang="pt-BR" dirty="0"/>
              <a:t> </a:t>
            </a:r>
            <a:r>
              <a:rPr lang="pt-BR" dirty="0" err="1"/>
              <a:t>zadati</a:t>
            </a:r>
            <a:r>
              <a:rPr lang="pt-BR" dirty="0"/>
              <a:t> 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base</a:t>
            </a:r>
            <a:r>
              <a:rPr lang="pt-BR" dirty="0"/>
              <a:t> u </a:t>
            </a:r>
            <a:r>
              <a:rPr lang="pt-BR" dirty="0" err="1" smtClean="0"/>
              <a:t>zaglavlju</a:t>
            </a:r>
            <a:r>
              <a:rPr lang="sr-Latn-RS" dirty="0" smtClean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veze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drugim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sajtovima</a:t>
            </a:r>
            <a:r>
              <a:rPr lang="pt-BR" dirty="0" smtClean="0"/>
              <a:t> </a:t>
            </a:r>
            <a:r>
              <a:rPr lang="pt-BR" dirty="0" err="1"/>
              <a:t>koriste</a:t>
            </a:r>
            <a:r>
              <a:rPr lang="pt-BR" dirty="0"/>
              <a:t> se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, a </a:t>
            </a:r>
            <a:r>
              <a:rPr lang="pt-BR" dirty="0" err="1" smtClean="0"/>
              <a:t>za</a:t>
            </a:r>
            <a:r>
              <a:rPr lang="sr-Latn-RS" dirty="0" smtClean="0"/>
              <a:t> </a:t>
            </a:r>
            <a:r>
              <a:rPr lang="pt-BR" dirty="0" smtClean="0"/>
              <a:t>veze </a:t>
            </a:r>
            <a:r>
              <a:rPr lang="pt-BR" dirty="0"/>
              <a:t>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istog</a:t>
            </a:r>
            <a:r>
              <a:rPr lang="pt-BR" dirty="0"/>
              <a:t> </a:t>
            </a:r>
            <a:r>
              <a:rPr lang="pt-BR" dirty="0" err="1"/>
              <a:t>veb-sajta</a:t>
            </a:r>
            <a:r>
              <a:rPr lang="pt-BR" dirty="0"/>
              <a:t>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Veze </a:t>
            </a:r>
            <a:r>
              <a:rPr lang="pt-BR" u="sng" dirty="0" err="1"/>
              <a:t>nikada</a:t>
            </a:r>
            <a:r>
              <a:rPr lang="pt-BR" dirty="0"/>
              <a:t> ne </a:t>
            </a:r>
            <a:r>
              <a:rPr lang="pt-BR" dirty="0" err="1"/>
              <a:t>treba</a:t>
            </a:r>
            <a:r>
              <a:rPr lang="pt-BR" dirty="0"/>
              <a:t> da </a:t>
            </a:r>
            <a:r>
              <a:rPr lang="pt-BR" dirty="0" err="1"/>
              <a:t>sadrze</a:t>
            </a:r>
            <a:r>
              <a:rPr lang="pt-BR" dirty="0"/>
              <a:t>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lokalnog</a:t>
            </a:r>
            <a:r>
              <a:rPr lang="pt-BR" dirty="0"/>
              <a:t> </a:t>
            </a:r>
            <a:r>
              <a:rPr lang="pt-BR" dirty="0" smtClean="0"/>
              <a:t>sistema</a:t>
            </a:r>
            <a:r>
              <a:rPr lang="sr-Latn-RS" dirty="0" smtClean="0"/>
              <a:t> </a:t>
            </a:r>
            <a:r>
              <a:rPr lang="pt-BR" dirty="0" err="1" smtClean="0"/>
              <a:t>datoteka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Adresiranje fragmenata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adresirati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veb-stranice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U te </a:t>
            </a:r>
            <a:r>
              <a:rPr lang="pt-BR" dirty="0" err="1"/>
              <a:t>svrhe</a:t>
            </a:r>
            <a:r>
              <a:rPr lang="pt-BR" dirty="0"/>
              <a:t> </a:t>
            </a:r>
            <a:r>
              <a:rPr lang="pt-BR" dirty="0" err="1"/>
              <a:t>potrebni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ident</a:t>
            </a:r>
            <a:r>
              <a:rPr lang="sr-Latn-RS" dirty="0" err="1" smtClean="0">
                <a:solidFill>
                  <a:srgbClr val="6767FF"/>
                </a:solidFill>
              </a:rPr>
              <a:t>fi</a:t>
            </a:r>
            <a:r>
              <a:rPr lang="pt-BR" dirty="0" err="1" smtClean="0">
                <a:solidFill>
                  <a:srgbClr val="6767FF"/>
                </a:solidFill>
              </a:rPr>
              <a:t>katori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fragmenata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 smtClean="0"/>
              <a:t>stranice</a:t>
            </a:r>
            <a:endParaRPr lang="sr-Latn-RS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://www.gimnazija.edu.rs/index.html#vesti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atori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dodeljuju</a:t>
            </a:r>
            <a:r>
              <a:rPr lang="pt-BR" dirty="0"/>
              <a:t> </a:t>
            </a:r>
            <a:r>
              <a:rPr lang="pt-BR" dirty="0" err="1"/>
              <a:t>elementima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</a:t>
            </a:r>
            <a:r>
              <a:rPr lang="sr-Latn-RS" dirty="0" err="1" smtClean="0"/>
              <a:t>ifi</a:t>
            </a:r>
            <a:r>
              <a:rPr lang="pt-BR" dirty="0" err="1" smtClean="0"/>
              <a:t>katori</a:t>
            </a:r>
            <a:r>
              <a:rPr lang="pt-BR" dirty="0" smtClean="0"/>
              <a:t> </a:t>
            </a:r>
            <a:r>
              <a:rPr lang="pt-BR" dirty="0" err="1"/>
              <a:t>fragmenata</a:t>
            </a:r>
            <a:r>
              <a:rPr lang="pt-BR" dirty="0"/>
              <a:t> </a:t>
            </a:r>
            <a:r>
              <a:rPr lang="pt-BR" dirty="0" err="1"/>
              <a:t>mogu</a:t>
            </a:r>
            <a:r>
              <a:rPr lang="pt-BR" dirty="0"/>
              <a:t> se </a:t>
            </a:r>
            <a:r>
              <a:rPr lang="pt-BR" dirty="0" err="1"/>
              <a:t>koristiti</a:t>
            </a:r>
            <a:r>
              <a:rPr lang="pt-BR" dirty="0"/>
              <a:t> i </a:t>
            </a:r>
            <a:r>
              <a:rPr lang="pt-BR" dirty="0" err="1"/>
              <a:t>sa</a:t>
            </a:r>
            <a:r>
              <a:rPr lang="pt-BR" dirty="0"/>
              <a:t> </a:t>
            </a:r>
            <a:r>
              <a:rPr lang="pt-BR" dirty="0" err="1" smtClean="0"/>
              <a:t>relativnim</a:t>
            </a:r>
            <a:r>
              <a:rPr lang="sr-Latn-RS" dirty="0" smtClean="0"/>
              <a:t> </a:t>
            </a:r>
            <a:r>
              <a:rPr lang="pt-BR" dirty="0" err="1" smtClean="0"/>
              <a:t>adresiranjem</a:t>
            </a:r>
            <a:r>
              <a:rPr lang="pt-BR" dirty="0"/>
              <a:t>; </a:t>
            </a:r>
            <a:r>
              <a:rPr lang="pt-BR" dirty="0" err="1"/>
              <a:t>ako</a:t>
            </a:r>
            <a:r>
              <a:rPr lang="pt-BR" dirty="0"/>
              <a:t> se </a:t>
            </a:r>
            <a:r>
              <a:rPr lang="pt-BR" dirty="0" err="1"/>
              <a:t>navede</a:t>
            </a:r>
            <a:r>
              <a:rPr lang="pt-BR" dirty="0"/>
              <a:t> </a:t>
            </a:r>
            <a:r>
              <a:rPr lang="pt-BR" dirty="0" err="1"/>
              <a:t>samo</a:t>
            </a:r>
            <a:r>
              <a:rPr lang="pt-BR" dirty="0"/>
              <a:t> </a:t>
            </a: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kator</a:t>
            </a:r>
            <a:r>
              <a:rPr lang="pt-BR" dirty="0" smtClean="0"/>
              <a:t> fragmenta</a:t>
            </a:r>
            <a:r>
              <a:rPr lang="sr-Latn-RS" dirty="0" smtClean="0"/>
              <a:t> </a:t>
            </a:r>
            <a:r>
              <a:rPr lang="pt-BR" dirty="0" err="1" smtClean="0"/>
              <a:t>podrazumeva</a:t>
            </a:r>
            <a:r>
              <a:rPr lang="pt-BR" dirty="0" smtClean="0"/>
              <a:t> </a:t>
            </a:r>
            <a:r>
              <a:rPr lang="pt-BR" dirty="0"/>
              <a:t>se da se </a:t>
            </a:r>
            <a:r>
              <a:rPr lang="pt-BR" dirty="0" err="1"/>
              <a:t>adresira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na </a:t>
            </a:r>
            <a:r>
              <a:rPr lang="pt-BR" dirty="0" err="1" smtClean="0"/>
              <a:t>istoj</a:t>
            </a:r>
            <a:r>
              <a:rPr lang="sr-Latn-RS" dirty="0" smtClean="0"/>
              <a:t> </a:t>
            </a:r>
            <a:r>
              <a:rPr lang="pt-BR" dirty="0" err="1" smtClean="0"/>
              <a:t>veb-stranici</a:t>
            </a:r>
            <a:r>
              <a:rPr lang="pt-BR" dirty="0" smtClean="0"/>
              <a:t> </a:t>
            </a:r>
            <a:r>
              <a:rPr lang="pt-BR" dirty="0" err="1"/>
              <a:t>kao</a:t>
            </a:r>
            <a:r>
              <a:rPr lang="pt-BR" dirty="0"/>
              <a:t> i veza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7308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tabele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Tabele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table</a:t>
            </a:r>
            <a:r>
              <a:rPr lang="pt-BR" dirty="0"/>
              <a:t>,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niz</a:t>
            </a:r>
            <a:r>
              <a:rPr lang="pt-BR" dirty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row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smtClean="0"/>
              <a:t>i </a:t>
            </a:r>
            <a:r>
              <a:rPr lang="sr-Latn-RS" dirty="0" smtClean="0"/>
              <a:t> 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koje</a:t>
            </a:r>
            <a:r>
              <a:rPr lang="pt-BR" dirty="0"/>
              <a:t> se </a:t>
            </a:r>
            <a:r>
              <a:rPr lang="pt-BR" dirty="0" err="1"/>
              <a:t>predstavljaju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td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data)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Naslovne</a:t>
            </a:r>
            <a:r>
              <a:rPr lang="pt-BR" dirty="0"/>
              <a:t> </a:t>
            </a:r>
            <a:r>
              <a:rPr lang="sr-Latn-RS" dirty="0"/>
              <a:t> </a:t>
            </a:r>
            <a:r>
              <a:rPr lang="sr-Latn-RS" dirty="0" smtClean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kojima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 smtClean="0"/>
              <a:t>kolona</a:t>
            </a:r>
            <a:r>
              <a:rPr lang="pt-BR" dirty="0" smtClean="0"/>
              <a:t>/</a:t>
            </a:r>
            <a:r>
              <a:rPr lang="pt-BR" dirty="0" err="1" smtClean="0"/>
              <a:t>vrsta</a:t>
            </a:r>
            <a:r>
              <a:rPr lang="sr-Latn-RS" dirty="0" smtClean="0"/>
              <a:t> </a:t>
            </a:r>
            <a:r>
              <a:rPr lang="pt-BR" dirty="0" err="1" smtClean="0"/>
              <a:t>predstavljaju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th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heading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Kolone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odre</a:t>
            </a:r>
            <a:r>
              <a:rPr lang="pt-BR" dirty="0" smtClean="0"/>
              <a:t></a:t>
            </a:r>
            <a:r>
              <a:rPr lang="sr-Latn-RS" smtClean="0"/>
              <a:t>đe</a:t>
            </a:r>
            <a:r>
              <a:rPr lang="pt-BR" smtClean="0"/>
              <a:t>ne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ajem</a:t>
            </a:r>
            <a:r>
              <a:rPr lang="pt-BR" dirty="0" smtClean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zaglavlja</a:t>
            </a:r>
            <a:r>
              <a:rPr lang="pt-BR" dirty="0"/>
              <a:t>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podebljanim</a:t>
            </a:r>
            <a:r>
              <a:rPr lang="pt-BR" dirty="0"/>
              <a:t> </a:t>
            </a:r>
            <a:r>
              <a:rPr lang="pt-BR" dirty="0" err="1"/>
              <a:t>slovima</a:t>
            </a:r>
            <a:r>
              <a:rPr lang="pt-BR" dirty="0"/>
              <a:t> i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centriranim</a:t>
            </a:r>
            <a:r>
              <a:rPr lang="pt-BR" dirty="0" smtClean="0"/>
              <a:t> </a:t>
            </a:r>
            <a:r>
              <a:rPr lang="pt-BR" dirty="0" err="1"/>
              <a:t>sadr</a:t>
            </a:r>
            <a:r>
              <a:rPr lang="pt-BR" dirty="0" err="1" smtClean="0"/>
              <a:t>zajem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tabela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bez</a:t>
            </a:r>
            <a:r>
              <a:rPr lang="pt-BR" dirty="0"/>
              <a:t> </a:t>
            </a:r>
            <a:r>
              <a:rPr lang="pt-BR" dirty="0" err="1"/>
              <a:t>okvira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Okvir</a:t>
            </a:r>
            <a:r>
              <a:rPr lang="pt-BR" dirty="0"/>
              <a:t> se </a:t>
            </a:r>
            <a:r>
              <a:rPr lang="pt-BR" dirty="0" err="1"/>
              <a:t>moze</a:t>
            </a:r>
            <a:r>
              <a:rPr lang="pt-BR" dirty="0"/>
              <a:t> </a:t>
            </a:r>
            <a:r>
              <a:rPr lang="pt-BR" dirty="0" err="1"/>
              <a:t>dodati</a:t>
            </a:r>
            <a:r>
              <a:rPr lang="pt-BR" dirty="0"/>
              <a:t> </a:t>
            </a:r>
            <a:r>
              <a:rPr lang="pt-BR" dirty="0" err="1"/>
              <a:t>tabeli</a:t>
            </a:r>
            <a:r>
              <a:rPr lang="pt-BR" dirty="0"/>
              <a:t> </a:t>
            </a:r>
            <a:r>
              <a:rPr lang="pt-BR" dirty="0" err="1"/>
              <a:t>postavljanjem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border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vredno</a:t>
            </a:r>
            <a:r>
              <a:rPr lang="sr-Latn-RS" dirty="0" err="1" smtClean="0"/>
              <a:t>šć</a:t>
            </a:r>
            <a:r>
              <a:rPr lang="pt-BR" dirty="0" smtClean="0"/>
              <a:t>u </a:t>
            </a:r>
            <a:r>
              <a:rPr lang="pt-BR" dirty="0" err="1"/>
              <a:t>debljine</a:t>
            </a:r>
            <a:r>
              <a:rPr lang="pt-BR" dirty="0"/>
              <a:t> </a:t>
            </a:r>
            <a:r>
              <a:rPr lang="pt-BR" dirty="0" err="1" smtClean="0"/>
              <a:t>okvira</a:t>
            </a:r>
            <a:endParaRPr lang="sr-Latn-RS" dirty="0" smtClean="0"/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26" y="3933056"/>
            <a:ext cx="227076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 err="1"/>
              <a:t>prostirati</a:t>
            </a:r>
            <a:r>
              <a:rPr lang="pt-BR" dirty="0"/>
              <a:t> </a:t>
            </a:r>
            <a:r>
              <a:rPr lang="pt-BR" dirty="0" err="1"/>
              <a:t>kroz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kolona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spajanje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kolona</a:t>
            </a:r>
            <a:r>
              <a:rPr lang="pt-BR" dirty="0"/>
              <a:t>, </a:t>
            </a:r>
            <a:r>
              <a:rPr lang="pt-BR" dirty="0" err="1" smtClean="0"/>
              <a:t>koristi</a:t>
            </a:r>
            <a:r>
              <a:rPr lang="sr-Latn-RS" dirty="0" smtClean="0"/>
              <a:t> se</a:t>
            </a:r>
            <a:r>
              <a:rPr lang="pt-BR" dirty="0" smtClean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009E47"/>
                </a:solidFill>
              </a:rPr>
              <a:t>colspan</a:t>
            </a:r>
            <a:endParaRPr lang="sr-Latn-RS" dirty="0" smtClean="0">
              <a:solidFill>
                <a:srgbClr val="009E47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"/>
          <a:stretch/>
        </p:blipFill>
        <p:spPr bwMode="auto">
          <a:xfrm>
            <a:off x="5868144" y="4365104"/>
            <a:ext cx="2250245" cy="12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spajanje nekoliko susednih vrsta, koristimo atribut </a:t>
            </a:r>
            <a:r>
              <a:rPr lang="sr-Latn-RS" dirty="0" err="1" smtClean="0">
                <a:solidFill>
                  <a:srgbClr val="009E47"/>
                </a:solidFill>
              </a:rPr>
              <a:t>rowspan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="2"&gt;&amp;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="2"&gt;Pol&lt;/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&gt;I1&lt;/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&gt;I2&lt;/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&lt;td&gt;20&lt;/td&gt; &lt;td&gt;17&lt;/td&gt;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71" y="5013175"/>
            <a:ext cx="324612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3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Tabele - </a:t>
            </a:r>
            <a:r>
              <a:rPr lang="sr-Latn-RS" dirty="0"/>
              <a:t>element </a:t>
            </a:r>
            <a:r>
              <a:rPr lang="sr-Latn-RS" dirty="0" err="1"/>
              <a:t>caption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Tabeli je </a:t>
            </a:r>
            <a:r>
              <a:rPr lang="sr-Latn-RS" dirty="0" err="1"/>
              <a:t>moguce</a:t>
            </a:r>
            <a:r>
              <a:rPr lang="sr-Latn-RS" dirty="0"/>
              <a:t> dodati naslov </a:t>
            </a:r>
            <a:r>
              <a:rPr lang="sr-Latn-RS" dirty="0" smtClean="0"/>
              <a:t>korišćenjem </a:t>
            </a:r>
            <a:r>
              <a:rPr lang="sr-Latn-RS" dirty="0"/>
              <a:t>elementa </a:t>
            </a:r>
            <a:r>
              <a:rPr lang="sr-Latn-RS" dirty="0" err="1">
                <a:solidFill>
                  <a:srgbClr val="009E47"/>
                </a:solidFill>
              </a:rPr>
              <a:t>caption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/>
              <a:t>caption</a:t>
            </a:r>
            <a:r>
              <a:rPr lang="sr-Latn-RS" dirty="0"/>
              <a:t> neophodno je navesti neposredno nakon </a:t>
            </a:r>
            <a:r>
              <a:rPr lang="sr-Latn-RS" dirty="0" smtClean="0"/>
              <a:t>oznake table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zadati samo jedan naslov tabeli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Naslov se podrazumevano postavlja centrirano iznad </a:t>
            </a:r>
            <a:r>
              <a:rPr lang="sr-Latn-RS" dirty="0" smtClean="0"/>
              <a:t>tabele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odeljenju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Umetnuti sadržaj kod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Element </a:t>
            </a:r>
            <a:r>
              <a:rPr lang="sr-Latn-RS" dirty="0" err="1"/>
              <a:t>iframe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okviru jednog HTML dokumenta </a:t>
            </a: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prikazati drugi </a:t>
            </a:r>
            <a:r>
              <a:rPr lang="sr-Latn-RS" dirty="0" smtClean="0"/>
              <a:t>HTML dokument</a:t>
            </a:r>
            <a:r>
              <a:rPr lang="sr-Latn-RS" dirty="0"/>
              <a:t>; to se </a:t>
            </a:r>
            <a:r>
              <a:rPr lang="sr-Latn-RS" dirty="0" smtClean="0"/>
              <a:t>posti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elementom </a:t>
            </a:r>
            <a:r>
              <a:rPr lang="sr-Latn-RS" dirty="0" err="1">
                <a:solidFill>
                  <a:srgbClr val="009E47"/>
                </a:solidFill>
              </a:rPr>
              <a:t>iframe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ovog elementa je </a:t>
            </a: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prazan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Atributima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zadaju se š</a:t>
            </a:r>
            <a:r>
              <a:rPr lang="sr-Latn-RS" dirty="0" smtClean="0"/>
              <a:t>irina </a:t>
            </a:r>
            <a:r>
              <a:rPr lang="sr-Latn-RS" dirty="0"/>
              <a:t>i visina elementa u kome </a:t>
            </a:r>
            <a:r>
              <a:rPr lang="sr-Latn-RS" dirty="0" smtClean="0"/>
              <a:t>će se </a:t>
            </a:r>
            <a:r>
              <a:rPr lang="sr-Latn-RS" dirty="0"/>
              <a:t>strana prikazati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i </a:t>
            </a:r>
            <a:r>
              <a:rPr lang="sr-Latn-RS" dirty="0"/>
              <a:t>URL adresu dokumenta koji se prikazuje</a:t>
            </a:r>
          </a:p>
          <a:p>
            <a:pPr lvl="1">
              <a:spcBef>
                <a:spcPts val="600"/>
              </a:spcBef>
            </a:pPr>
            <a:r>
              <a:rPr lang="sr-Latn-RS" dirty="0"/>
              <a:t>Primer: </a:t>
            </a:r>
            <a:r>
              <a:rPr lang="sr-Latn-RS" dirty="0" smtClean="0"/>
              <a:t>uklju</a:t>
            </a:r>
            <a:r>
              <a:rPr lang="sr-Latn-RS" dirty="0"/>
              <a:t>č</a:t>
            </a:r>
            <a:r>
              <a:rPr lang="sr-Latn-RS" dirty="0" smtClean="0"/>
              <a:t>ivanje </a:t>
            </a:r>
            <a:r>
              <a:rPr lang="sr-Latn-RS" dirty="0"/>
              <a:t>video snimaka sa </a:t>
            </a:r>
            <a:r>
              <a:rPr lang="sr-Latn-RS" dirty="0" err="1" smtClean="0"/>
              <a:t>YouTube</a:t>
            </a:r>
            <a:r>
              <a:rPr lang="sr-Latn-RS" dirty="0" smtClean="0"/>
              <a:t>-a</a:t>
            </a:r>
            <a:br>
              <a:rPr lang="sr-Latn-RS" dirty="0" smtClean="0"/>
            </a:b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&lt;iframe width="560" height="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315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https://www.youtube.com/embed/rCplocVemjo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r-Latn-RS" dirty="0">
                <a:solidFill>
                  <a:srgbClr val="000000"/>
                </a:solidFill>
              </a:rPr>
              <a:t>Atribut </a:t>
            </a:r>
            <a:r>
              <a:rPr lang="sr-Latn-RS" dirty="0" err="1">
                <a:solidFill>
                  <a:srgbClr val="009E47"/>
                </a:solidFill>
              </a:rPr>
              <a:t>sandbox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fino 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sr-Latn-RS" dirty="0" smtClean="0">
                <a:solidFill>
                  <a:srgbClr val="000000"/>
                </a:solidFill>
              </a:rPr>
              <a:t>avanje </a:t>
            </a:r>
            <a:r>
              <a:rPr lang="sr-Latn-RS" dirty="0">
                <a:solidFill>
                  <a:srgbClr val="000000"/>
                </a:solidFill>
              </a:rPr>
              <a:t>dozvola </a:t>
            </a:r>
            <a:r>
              <a:rPr lang="sr-Latn-RS" dirty="0" smtClean="0">
                <a:solidFill>
                  <a:srgbClr val="000000"/>
                </a:solidFill>
              </a:rPr>
              <a:t>uključenoj veb strani</a:t>
            </a:r>
            <a:r>
              <a:rPr lang="sr-Latn-RS" dirty="0">
                <a:solidFill>
                  <a:srgbClr val="000000"/>
                </a:solidFill>
              </a:rPr>
              <a:t>: ako se ne zada </a:t>
            </a:r>
            <a:r>
              <a:rPr lang="sr-Latn-RS" dirty="0" smtClean="0">
                <a:solidFill>
                  <a:srgbClr val="000000"/>
                </a:solidFill>
              </a:rPr>
              <a:t>vrednost, </a:t>
            </a:r>
            <a:r>
              <a:rPr lang="sr-Latn-RS" dirty="0">
                <a:solidFill>
                  <a:srgbClr val="000000"/>
                </a:solidFill>
              </a:rPr>
              <a:t>onda se </a:t>
            </a:r>
            <a:r>
              <a:rPr lang="sr-Latn-RS" dirty="0" smtClean="0">
                <a:solidFill>
                  <a:srgbClr val="000000"/>
                </a:solidFill>
              </a:rPr>
              <a:t>onemogu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izvršavanje skriptova</a:t>
            </a:r>
            <a:r>
              <a:rPr lang="sr-Latn-RS" dirty="0">
                <a:solidFill>
                  <a:srgbClr val="000000"/>
                </a:solidFill>
              </a:rPr>
              <a:t>, slanje podataka iz formulara, </a:t>
            </a:r>
            <a:r>
              <a:rPr lang="sr-Latn-RS" dirty="0" smtClean="0">
                <a:solidFill>
                  <a:srgbClr val="000000"/>
                </a:solidFill>
              </a:rPr>
              <a:t>padaju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i </a:t>
            </a:r>
            <a:r>
              <a:rPr lang="sr-Latn-RS" dirty="0">
                <a:solidFill>
                  <a:srgbClr val="000000"/>
                </a:solidFill>
              </a:rPr>
              <a:t>meniji </a:t>
            </a:r>
            <a:r>
              <a:rPr lang="sr-Latn-RS" dirty="0" smtClean="0">
                <a:solidFill>
                  <a:srgbClr val="000000"/>
                </a:solidFill>
              </a:rPr>
              <a:t>itd. </a:t>
            </a:r>
            <a:endParaRPr lang="sr-Latn-RS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Moguće vrednosti </a:t>
            </a:r>
            <a:r>
              <a:rPr lang="sr-Latn-RS" dirty="0">
                <a:solidFill>
                  <a:srgbClr val="000000"/>
                </a:solidFill>
              </a:rPr>
              <a:t>su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scripts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forms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popups</a:t>
            </a:r>
            <a:r>
              <a:rPr lang="sr-Latn-RS" dirty="0" smtClean="0">
                <a:solidFill>
                  <a:srgbClr val="000000"/>
                </a:solidFill>
              </a:rPr>
              <a:t>, itd.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/>
              <a:t>source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 smtClean="0"/>
              <a:t>source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="sound.mp3" type="audio/mpeg"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="sound.ogg" type="audio/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zapis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&lt;/audio&gt;</a:t>
            </a:r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</a:t>
            </a:r>
            <a:endParaRPr 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width="320" height="180"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="movie.mp4" type="video/mpeg"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="movie.ogg" type="video/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snimak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(</a:t>
            </a:r>
            <a:r>
              <a:rPr lang="en-US" dirty="0" smtClean="0"/>
              <a:t>3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Sintaksa jezika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 smtClean="0"/>
              <a:t>ogra</a:t>
            </a:r>
            <a:r>
              <a:rPr lang="sr-Latn-RS" dirty="0"/>
              <a:t>đ</a:t>
            </a:r>
            <a:r>
              <a:rPr lang="en-GB" dirty="0" smtClean="0"/>
              <a:t></a:t>
            </a:r>
            <a:r>
              <a:rPr lang="en-GB" dirty="0" err="1"/>
              <a:t>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14234</TotalTime>
  <Words>3716</Words>
  <Application>Microsoft Office PowerPoint</Application>
  <PresentationFormat>On-screen Show (4:3)</PresentationFormat>
  <Paragraphs>492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</vt:lpstr>
      <vt:lpstr>Sintaksa jezika HTML (2)</vt:lpstr>
      <vt:lpstr>Sintaksa jezika HTML (3)</vt:lpstr>
      <vt:lpstr>Sintaksa jezika HTML (4)</vt:lpstr>
      <vt:lpstr>Osnovni HTML elementi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 article, section</vt:lpstr>
      <vt:lpstr>Elementi article, section (2)</vt:lpstr>
      <vt:lpstr>Elementi article, section (3)</vt:lpstr>
      <vt:lpstr>Element p</vt:lpstr>
      <vt:lpstr>Elementi ul, ol, dl</vt:lpstr>
      <vt:lpstr>Elementi ul, ol, dl (2)</vt:lpstr>
      <vt:lpstr>Elementi br, pre</vt:lpstr>
      <vt:lpstr>Element address</vt:lpstr>
      <vt:lpstr>Elementi blockquote i cite</vt:lpstr>
      <vt:lpstr>HTML opis teksta</vt:lpstr>
      <vt:lpstr>Elementi i, b, u, em, strong, small</vt:lpstr>
      <vt:lpstr>Elementi sub, sup</vt:lpstr>
      <vt:lpstr>HTML veze</vt:lpstr>
      <vt:lpstr>Veze</vt:lpstr>
      <vt:lpstr>Apsolutno i relativno adresiranje</vt:lpstr>
      <vt:lpstr>Adresiranje fragmenata</vt:lpstr>
      <vt:lpstr>HTML tabele</vt:lpstr>
      <vt:lpstr>Tabele</vt:lpstr>
      <vt:lpstr>Atributi tabela</vt:lpstr>
      <vt:lpstr>Atributi tabela (2)</vt:lpstr>
      <vt:lpstr>Atributi tabela (3)</vt:lpstr>
      <vt:lpstr>Tabele - element caption</vt:lpstr>
      <vt:lpstr>Umetnuti sadržaj kod HTML</vt:lpstr>
      <vt:lpstr>Element iframe</vt:lpstr>
      <vt:lpstr>Elementi audio, video, source</vt:lpstr>
      <vt:lpstr>Elementi audio, video, source (2)</vt:lpstr>
      <vt:lpstr>Elementi audio, video, source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921</cp:revision>
  <dcterms:created xsi:type="dcterms:W3CDTF">1601-01-01T00:00:00Z</dcterms:created>
  <dcterms:modified xsi:type="dcterms:W3CDTF">2018-11-01T08:52:08Z</dcterms:modified>
</cp:coreProperties>
</file>