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7"/>
  </p:notesMasterIdLst>
  <p:sldIdLst>
    <p:sldId id="296" r:id="rId2"/>
    <p:sldId id="297" r:id="rId3"/>
    <p:sldId id="309" r:id="rId4"/>
    <p:sldId id="351" r:id="rId5"/>
    <p:sldId id="350" r:id="rId6"/>
    <p:sldId id="310" r:id="rId7"/>
    <p:sldId id="345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52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41" r:id="rId37"/>
    <p:sldId id="340" r:id="rId38"/>
    <p:sldId id="339" r:id="rId39"/>
    <p:sldId id="347" r:id="rId40"/>
    <p:sldId id="348" r:id="rId41"/>
    <p:sldId id="349" r:id="rId42"/>
    <p:sldId id="342" r:id="rId43"/>
    <p:sldId id="343" r:id="rId44"/>
    <p:sldId id="344" r:id="rId45"/>
    <p:sldId id="30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05828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45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Spoljašnji stilski opis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 smtClean="0"/>
              <a:t>nji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opisi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Koriste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>
                <a:solidFill>
                  <a:srgbClr val="000000"/>
                </a:solidFill>
              </a:rPr>
              <a:t>za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stilizaciju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en-GB" dirty="0" err="1" smtClean="0">
                <a:solidFill>
                  <a:srgbClr val="000000"/>
                </a:solidFill>
              </a:rPr>
              <a:t>eg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broja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strana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isti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smtClean="0">
                <a:solidFill>
                  <a:srgbClr val="000000"/>
                </a:solidFill>
              </a:rPr>
              <a:t>in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Zapisuju</a:t>
            </a:r>
            <a:r>
              <a:rPr lang="en-GB" dirty="0">
                <a:solidFill>
                  <a:srgbClr val="000000"/>
                </a:solidFill>
              </a:rPr>
              <a:t> se u </a:t>
            </a:r>
            <a:r>
              <a:rPr lang="en-GB" dirty="0" err="1">
                <a:solidFill>
                  <a:srgbClr val="000000"/>
                </a:solidFill>
              </a:rPr>
              <a:t>vidu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tekstualne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datoteke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ekstenzijom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.</a:t>
            </a:r>
            <a:r>
              <a:rPr lang="en-GB" dirty="0" err="1">
                <a:solidFill>
                  <a:srgbClr val="002060"/>
                </a:solidFill>
              </a:rPr>
              <a:t>css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Pojednostavljuje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izmenu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vizuelne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prezentacije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celog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sajta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Uklju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err="1" smtClean="0">
                <a:solidFill>
                  <a:srgbClr val="000000"/>
                </a:solidFill>
              </a:rPr>
              <a:t>uje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elementa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link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navo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en-GB" dirty="0" smtClean="0">
                <a:solidFill>
                  <a:srgbClr val="000000"/>
                </a:solidFill>
              </a:rPr>
              <a:t></a:t>
            </a:r>
            <a:r>
              <a:rPr lang="en-GB" dirty="0" err="1">
                <a:solidFill>
                  <a:srgbClr val="000000"/>
                </a:solidFill>
              </a:rPr>
              <a:t>enjem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9A46"/>
                </a:solidFill>
              </a:rPr>
              <a:t>rel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smtClean="0">
                <a:solidFill>
                  <a:srgbClr val="000000"/>
                </a:solidFill>
              </a:rPr>
              <a:t>u </a:t>
            </a:r>
            <a:r>
              <a:rPr lang="en-GB" dirty="0" smtClean="0">
                <a:solidFill>
                  <a:srgbClr val="009A46"/>
                </a:solidFill>
              </a:rPr>
              <a:t>stylesheet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Primer: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="stil.css" /&gt;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Jezik</a:t>
            </a:r>
            <a:r>
              <a:rPr lang="en-GB" dirty="0">
                <a:solidFill>
                  <a:srgbClr val="000000"/>
                </a:solidFill>
              </a:rPr>
              <a:t> CSS </a:t>
            </a:r>
            <a:r>
              <a:rPr lang="en-GB" dirty="0" err="1">
                <a:solidFill>
                  <a:srgbClr val="000000"/>
                </a:solidFill>
              </a:rPr>
              <a:t>dozvoljava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uvoz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nekog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drugog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lista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dati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stilski</a:t>
            </a:r>
            <a:r>
              <a:rPr lang="en-GB" dirty="0">
                <a:solidFill>
                  <a:srgbClr val="000000"/>
                </a:solidFill>
              </a:rPr>
              <a:t> list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direktive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@</a:t>
            </a:r>
            <a:r>
              <a:rPr lang="en-GB" dirty="0" smtClean="0">
                <a:solidFill>
                  <a:srgbClr val="002060"/>
                </a:solidFill>
              </a:rPr>
              <a:t>import</a:t>
            </a:r>
            <a:endParaRPr lang="sr-Latn-RS" dirty="0" smtClean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Primer: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@import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("stil.css"); &lt;/style&gt;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53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Nasle</a:t>
            </a:r>
            <a:r>
              <a:rPr lang="sr-Latn-RS" dirty="0" smtClean="0"/>
              <a:t>đ</a:t>
            </a:r>
            <a:r>
              <a:rPr lang="fi-FI" dirty="0" err="1" smtClean="0"/>
              <a:t></a:t>
            </a:r>
            <a:r>
              <a:rPr lang="fi-FI" dirty="0" err="1"/>
              <a:t>ivanje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neka</a:t>
            </a:r>
            <a:r>
              <a:rPr lang="en-GB" dirty="0"/>
              <a:t> </a:t>
            </a:r>
            <a:r>
              <a:rPr lang="en-GB" dirty="0" err="1"/>
              <a:t>svojstva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da</a:t>
            </a:r>
            <a:r>
              <a:rPr lang="sr-Latn-RS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pridru</a:t>
            </a:r>
            <a:r>
              <a:rPr lang="sr-Latn-RS" dirty="0"/>
              <a:t>ž</a:t>
            </a:r>
            <a:r>
              <a:rPr lang="en-GB" dirty="0" err="1" smtClean="0"/>
              <a:t>imo</a:t>
            </a:r>
            <a:r>
              <a:rPr lang="en-GB" dirty="0" smtClean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 smtClean="0"/>
              <a:t>deklaraciju</a:t>
            </a:r>
            <a:r>
              <a:rPr lang="sr-Latn-RS" dirty="0" smtClean="0"/>
              <a:t> </a:t>
            </a:r>
            <a:r>
              <a:rPr lang="en-GB" dirty="0" err="1" smtClean="0"/>
              <a:t>stila</a:t>
            </a:r>
            <a:r>
              <a:rPr lang="en-GB" dirty="0"/>
              <a:t>,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nasle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en-GB" dirty="0" smtClean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ani</a:t>
            </a:r>
            <a:r>
              <a:rPr lang="en-GB" dirty="0" smtClean="0"/>
              <a:t> </a:t>
            </a:r>
            <a:r>
              <a:rPr lang="en-GB" dirty="0"/>
              <a:t>u tom </a:t>
            </a:r>
            <a:r>
              <a:rPr lang="en-GB" dirty="0" err="1" smtClean="0"/>
              <a:t>elementu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</a:t>
            </a: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Nasle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err="1" smtClean="0"/>
              <a:t>eno</a:t>
            </a:r>
            <a:r>
              <a:rPr lang="it-IT" dirty="0" smtClean="0"/>
              <a:t> </a:t>
            </a:r>
            <a:r>
              <a:rPr lang="it-IT" dirty="0" err="1"/>
              <a:t>svojstvo</a:t>
            </a:r>
            <a:r>
              <a:rPr lang="it-IT" dirty="0"/>
              <a:t> se </a:t>
            </a:r>
            <a:r>
              <a:rPr lang="it-IT" dirty="0" err="1" smtClean="0"/>
              <a:t>mo</a:t>
            </a:r>
            <a:r>
              <a:rPr lang="sr-Latn-RS" dirty="0"/>
              <a:t>ž</a:t>
            </a:r>
            <a:r>
              <a:rPr lang="it-IT" dirty="0" smtClean="0"/>
              <a:t>e </a:t>
            </a:r>
            <a:r>
              <a:rPr lang="it-IT" dirty="0" err="1"/>
              <a:t>promeniti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blue;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fi-FI" dirty="0" err="1">
                <a:solidFill>
                  <a:srgbClr val="000000"/>
                </a:solidFill>
              </a:rPr>
              <a:t>Neka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svojstva</a:t>
            </a:r>
            <a:r>
              <a:rPr lang="fi-FI" dirty="0">
                <a:solidFill>
                  <a:srgbClr val="000000"/>
                </a:solidFill>
              </a:rPr>
              <a:t> se ne </a:t>
            </a:r>
            <a:r>
              <a:rPr lang="fi-FI" dirty="0" err="1" smtClean="0">
                <a:solidFill>
                  <a:srgbClr val="000000"/>
                </a:solidFill>
              </a:rPr>
              <a:t>nasle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fi-FI" dirty="0" err="1" smtClean="0">
                <a:solidFill>
                  <a:srgbClr val="000000"/>
                </a:solidFill>
              </a:rPr>
              <a:t></a:t>
            </a:r>
            <a:r>
              <a:rPr lang="fi-FI" dirty="0" err="1">
                <a:solidFill>
                  <a:srgbClr val="000000"/>
                </a:solidFill>
              </a:rPr>
              <a:t>uju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 margin : 20px;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Kaskada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opise</a:t>
            </a:r>
            <a:r>
              <a:rPr lang="en-GB" dirty="0"/>
              <a:t> </a:t>
            </a:r>
            <a:r>
              <a:rPr lang="en-GB" dirty="0" err="1" smtClean="0"/>
              <a:t>mogu</a:t>
            </a:r>
            <a:r>
              <a:rPr lang="sr-Latn-RS" dirty="0"/>
              <a:t>ć</a:t>
            </a:r>
            <a:r>
              <a:rPr lang="en-GB" dirty="0" smtClean="0"/>
              <a:t>e </a:t>
            </a:r>
            <a:r>
              <a:rPr lang="en-GB" dirty="0"/>
              <a:t>je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itih</a:t>
            </a:r>
            <a:r>
              <a:rPr lang="sr-Latn-RS" dirty="0" smtClean="0"/>
              <a:t> </a:t>
            </a:r>
            <a:r>
              <a:rPr lang="en-GB" dirty="0" err="1" smtClean="0"/>
              <a:t>mesta</a:t>
            </a:r>
            <a:r>
              <a:rPr lang="sr-Latn-RS" dirty="0" smtClean="0"/>
              <a:t>.  </a:t>
            </a:r>
            <a:r>
              <a:rPr lang="sr-Latn-RS" dirty="0" smtClean="0"/>
              <a:t>Stoga se r</a:t>
            </a:r>
            <a:r>
              <a:rPr lang="en-GB" dirty="0" err="1" smtClean="0"/>
              <a:t>azlikuj</a:t>
            </a:r>
            <a:r>
              <a:rPr lang="sr-Latn-RS" dirty="0" smtClean="0"/>
              <a:t>u</a:t>
            </a:r>
            <a:r>
              <a:rPr lang="en-GB" dirty="0" smtClean="0"/>
              <a:t>: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 smtClean="0"/>
              <a:t>stilsk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listov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dizajnera</a:t>
            </a:r>
            <a:r>
              <a:rPr lang="en-GB" dirty="0" smtClean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/>
              <a:t>(date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prethodna</a:t>
            </a:r>
            <a:r>
              <a:rPr lang="en-GB" dirty="0"/>
              <a:t> 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/>
              <a:t>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 smtClean="0"/>
              <a:t>stilsk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listov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 err="1"/>
              <a:t>korisnika</a:t>
            </a:r>
            <a:r>
              <a:rPr lang="en-GB" dirty="0"/>
              <a:t> (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err="1" smtClean="0"/>
              <a:t>avanjima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smtClean="0"/>
              <a:t>a)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 smtClean="0"/>
              <a:t>podrazumevan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stilsk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listov</a:t>
            </a:r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element se </a:t>
            </a:r>
            <a:r>
              <a:rPr lang="sr-Latn-RS" dirty="0" smtClean="0"/>
              <a:t>kumulativno primenjuju</a:t>
            </a:r>
            <a:r>
              <a:rPr lang="en-GB" dirty="0" smtClean="0"/>
              <a:t> 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A</a:t>
            </a:r>
            <a:r>
              <a:rPr lang="en-GB" dirty="0" err="1" smtClean="0"/>
              <a:t>ko</a:t>
            </a:r>
            <a:r>
              <a:rPr lang="en-GB" dirty="0" smtClean="0"/>
              <a:t> </a:t>
            </a:r>
            <a:r>
              <a:rPr lang="en-GB" dirty="0" smtClean="0"/>
              <a:t>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do </a:t>
            </a:r>
            <a:r>
              <a:rPr lang="en-GB" dirty="0" err="1" smtClean="0"/>
              <a:t>kon</a:t>
            </a:r>
            <a:r>
              <a:rPr lang="sr-Latn-RS" dirty="0" err="1" smtClean="0"/>
              <a:t>fl</a:t>
            </a:r>
            <a:r>
              <a:rPr lang="en-GB" dirty="0" err="1" smtClean="0"/>
              <a:t>ikta</a:t>
            </a:r>
            <a:r>
              <a:rPr lang="sr-Latn-RS" dirty="0" smtClean="0"/>
              <a:t>, </a:t>
            </a:r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daje</a:t>
            </a:r>
            <a:r>
              <a:rPr lang="en-GB" dirty="0"/>
              <a:t> u </a:t>
            </a:r>
            <a:r>
              <a:rPr lang="en-GB" dirty="0" err="1" smtClean="0"/>
              <a:t>opadaju</a:t>
            </a:r>
            <a:r>
              <a:rPr lang="sr-Latn-RS" dirty="0"/>
              <a:t>ć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/>
              <a:t>prioritetu</a:t>
            </a:r>
            <a:r>
              <a:rPr lang="en-GB" dirty="0"/>
              <a:t> gore </a:t>
            </a:r>
            <a:r>
              <a:rPr lang="en-GB" dirty="0" err="1"/>
              <a:t>navedenih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sr-Latn-RS" dirty="0" smtClean="0"/>
              <a:t> </a:t>
            </a:r>
            <a:r>
              <a:rPr lang="en-GB" dirty="0" err="1" smtClean="0"/>
              <a:t>zadavanja</a:t>
            </a:r>
            <a:r>
              <a:rPr lang="en-GB" dirty="0" smtClean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listova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do </a:t>
            </a:r>
            <a:r>
              <a:rPr lang="en-GB" dirty="0" err="1" smtClean="0"/>
              <a:t>kon</a:t>
            </a:r>
            <a:r>
              <a:rPr lang="sr-Latn-RS" dirty="0" err="1" smtClean="0"/>
              <a:t>fli</a:t>
            </a:r>
            <a:r>
              <a:rPr lang="en-GB" dirty="0" err="1" smtClean="0"/>
              <a:t>kta</a:t>
            </a:r>
            <a:r>
              <a:rPr lang="en-GB" dirty="0" smtClean="0"/>
              <a:t> 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, </a:t>
            </a:r>
            <a:r>
              <a:rPr lang="en-GB" dirty="0" err="1" smtClean="0"/>
              <a:t>najve</a:t>
            </a:r>
            <a:r>
              <a:rPr lang="sr-Latn-RS" dirty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prioritet</a:t>
            </a:r>
            <a:r>
              <a:rPr lang="sr-Latn-RS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navedena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,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nivou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r>
              <a:rPr lang="en-GB" dirty="0"/>
              <a:t>, </a:t>
            </a:r>
            <a:r>
              <a:rPr lang="sr-Latn-RS" dirty="0" smtClean="0"/>
              <a:t>pa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u </a:t>
            </a:r>
            <a:r>
              <a:rPr lang="en-GB" dirty="0" err="1" smtClean="0"/>
              <a:t>spolja</a:t>
            </a:r>
            <a:r>
              <a:rPr lang="sr-Latn-RS" dirty="0"/>
              <a:t>š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 smtClean="0"/>
              <a:t>listovima</a:t>
            </a:r>
            <a:r>
              <a:rPr lang="sr-Latn-RS" dirty="0" smtClean="0"/>
              <a:t>; Tu p</a:t>
            </a:r>
            <a:r>
              <a:rPr lang="sr-Latn-CS" altLang="en-US" dirty="0" err="1" smtClean="0"/>
              <a:t>ravila</a:t>
            </a:r>
            <a:r>
              <a:rPr lang="sr-Latn-CS" altLang="en-US" dirty="0" smtClean="0"/>
              <a:t> koja se odnose na stil samog elementa imaju veći prioritet od pravila koja se odnose na stil obuhvatajućeg elementa  </a:t>
            </a:r>
            <a:endParaRPr lang="sr-Latn-CS" altLang="en-US" dirty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Najjednostavniji</a:t>
            </a:r>
            <a:r>
              <a:rPr lang="pl-PL" dirty="0">
                <a:solidFill>
                  <a:srgbClr val="000000"/>
                </a:solidFill>
              </a:rPr>
              <a:t> selektor je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5">
                    <a:lumMod val="50000"/>
                  </a:schemeClr>
                </a:solidFill>
              </a:rPr>
              <a:t>elementa</a:t>
            </a:r>
            <a:endParaRPr lang="pl-PL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Primer</a:t>
            </a:r>
            <a:r>
              <a:rPr lang="pl-PL" dirty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color : blue; }</a:t>
            </a:r>
            <a:endParaRPr lang="sr-Cyrl-RS" altLang="en-U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Kao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 err="1" smtClean="0">
                <a:solidFill>
                  <a:srgbClr val="000000"/>
                </a:solidFill>
              </a:rPr>
              <a:t>že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jedinstveni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identi</a:t>
            </a:r>
            <a:r>
              <a:rPr lang="sr-Latn-RS" dirty="0" err="1" smtClean="0">
                <a:solidFill>
                  <a:schemeClr val="accent5">
                    <a:lumMod val="50000"/>
                  </a:schemeClr>
                </a:solidFill>
              </a:rPr>
              <a:t>fi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kator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pridru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ujemo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identi</a:t>
            </a:r>
            <a:r>
              <a:rPr lang="sr-Latn-RS" dirty="0" err="1" smtClean="0">
                <a:solidFill>
                  <a:srgbClr val="000000"/>
                </a:solidFill>
              </a:rPr>
              <a:t>fi</a:t>
            </a:r>
            <a:r>
              <a:rPr lang="en-GB" dirty="0" err="1" smtClean="0">
                <a:solidFill>
                  <a:srgbClr val="000000"/>
                </a:solidFill>
              </a:rPr>
              <a:t>kator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id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 err="1" smtClean="0">
                <a:solidFill>
                  <a:srgbClr val="000000"/>
                </a:solidFill>
              </a:rPr>
              <a:t>zatim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oblika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#</a:t>
            </a:r>
            <a:r>
              <a:rPr lang="en-GB" dirty="0" smtClean="0">
                <a:solidFill>
                  <a:srgbClr val="005828"/>
                </a:solidFill>
              </a:rPr>
              <a:t>id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smo definisali pasus: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id="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"&gt;U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ovom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pasusu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</a:t>
            </a:r>
            <a:r>
              <a:rPr lang="sr-Latn-R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opisana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...&lt;/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p#opis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CS" sz="1200" dirty="0" smtClean="0">
                <a:solidFill>
                  <a:srgbClr val="000000"/>
                </a:solidFill>
              </a:rPr>
              <a:t/>
            </a:r>
            <a:br>
              <a:rPr lang="sr-Latn-CS" sz="1200" dirty="0" smtClean="0">
                <a:solidFill>
                  <a:srgbClr val="000000"/>
                </a:solidFill>
              </a:rPr>
            </a:br>
            <a:r>
              <a:rPr lang="sr-Latn-CS" dirty="0">
                <a:solidFill>
                  <a:srgbClr val="000000"/>
                </a:solidFill>
              </a:rPr>
              <a:t>u </a:t>
            </a:r>
            <a:r>
              <a:rPr lang="sr-Latn-CS" dirty="0" smtClean="0">
                <a:solidFill>
                  <a:srgbClr val="000000"/>
                </a:solidFill>
              </a:rPr>
              <a:t>gornjem kontekstu </a:t>
            </a:r>
            <a:r>
              <a:rPr lang="sr-Latn-RS" dirty="0" smtClean="0">
                <a:solidFill>
                  <a:srgbClr val="000000"/>
                </a:solidFill>
              </a:rPr>
              <a:t>ima isti efekat kao: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koristiti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klase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svakom</a:t>
            </a:r>
            <a:r>
              <a:rPr lang="pl-PL" dirty="0">
                <a:solidFill>
                  <a:srgbClr val="000000"/>
                </a:solidFill>
              </a:rPr>
              <a:t> elementu </a:t>
            </a:r>
            <a:r>
              <a:rPr lang="pl-PL" dirty="0" err="1" smtClean="0">
                <a:solidFill>
                  <a:srgbClr val="000000"/>
                </a:solidFill>
              </a:rPr>
              <a:t>koji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želimo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na </a:t>
            </a:r>
            <a:r>
              <a:rPr lang="pl-PL" dirty="0" err="1">
                <a:solidFill>
                  <a:srgbClr val="000000"/>
                </a:solidFill>
              </a:rPr>
              <a:t>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stilizujemo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klasa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atributa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class</a:t>
            </a:r>
            <a:r>
              <a:rPr lang="pl-PL" dirty="0">
                <a:solidFill>
                  <a:srgbClr val="000000"/>
                </a:solidFill>
              </a:rPr>
              <a:t>, a </a:t>
            </a:r>
            <a:r>
              <a:rPr lang="pl-PL" dirty="0" err="1">
                <a:solidFill>
                  <a:srgbClr val="000000"/>
                </a:solidFill>
              </a:rPr>
              <a:t>zatim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ta klasa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.</a:t>
            </a:r>
            <a:r>
              <a:rPr lang="pl-PL" dirty="0" err="1" smtClean="0">
                <a:solidFill>
                  <a:srgbClr val="000000"/>
                </a:solidFill>
              </a:rPr>
              <a:t>class</a:t>
            </a: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</a:t>
            </a:r>
            <a:r>
              <a:rPr lang="sr-Latn-RS" dirty="0" smtClean="0"/>
              <a:t>:</a:t>
            </a:r>
            <a:br>
              <a:rPr lang="sr-Latn-RS" dirty="0" smtClean="0"/>
            </a:br>
            <a:r>
              <a:rPr lang="sr-Latn-RS" dirty="0" smtClean="0"/>
              <a:t>ako segment HTML dokumenta ima sledeći oblik: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dirty="0" smtClean="0">
                <a:solidFill>
                  <a:srgbClr val="000000"/>
                </a:solidFill>
              </a:rPr>
              <a:t>ne mora da </a:t>
            </a:r>
            <a:r>
              <a:rPr lang="sr-Latn-RS" dirty="0" smtClean="0">
                <a:solidFill>
                  <a:srgbClr val="000000"/>
                </a:solidFill>
              </a:rPr>
              <a:t>ima isti efekat kao pravilo: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7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/>
              <a:t>pseudoelementi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sr-Latn-RS" dirty="0" smtClean="0">
                <a:solidFill>
                  <a:srgbClr val="000000"/>
                </a:solidFill>
              </a:rPr>
              <a:t>ž</a:t>
            </a:r>
            <a:r>
              <a:rPr lang="pl-PL" dirty="0" smtClean="0">
                <a:solidFill>
                  <a:srgbClr val="000000"/>
                </a:solidFill>
              </a:rPr>
              <a:t>e za </a:t>
            </a:r>
            <a:r>
              <a:rPr lang="pl-PL" dirty="0" err="1" smtClean="0">
                <a:solidFill>
                  <a:srgbClr val="000000"/>
                </a:solidFill>
              </a:rPr>
              <a:t>finija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jeziku</a:t>
            </a:r>
            <a:r>
              <a:rPr lang="pl-PL" dirty="0">
                <a:solidFill>
                  <a:srgbClr val="000000"/>
                </a:solidFill>
              </a:rPr>
              <a:t> CSS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Unapred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definisani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nipo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treba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dodeljivati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elementima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sklopu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FF0000"/>
                </a:solidFill>
              </a:rPr>
              <a:t>Pseudoklase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stilizovanje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posebnom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stanju</a:t>
            </a:r>
            <a:r>
              <a:rPr lang="pl-PL" dirty="0">
                <a:solidFill>
                  <a:srgbClr val="000000"/>
                </a:solidFill>
              </a:rPr>
              <a:t>, dok </a:t>
            </a:r>
            <a:r>
              <a:rPr lang="pl-PL" dirty="0" err="1">
                <a:solidFill>
                  <a:srgbClr val="FF0000"/>
                </a:solidFill>
              </a:rPr>
              <a:t>pseudoelementi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stilizaciju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dela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</a:t>
            </a:r>
            <a:r>
              <a:rPr lang="pl-PL" dirty="0" err="1" smtClean="0">
                <a:solidFill>
                  <a:srgbClr val="005828"/>
                </a:solidFill>
              </a:rPr>
              <a:t>hover</a:t>
            </a:r>
            <a:r>
              <a:rPr lang="pl-PL" dirty="0">
                <a:solidFill>
                  <a:srgbClr val="000000"/>
                </a:solidFill>
              </a:rPr>
              <a:t>), </a:t>
            </a:r>
            <a:r>
              <a:rPr lang="pl-PL" dirty="0" smtClean="0">
                <a:solidFill>
                  <a:srgbClr val="000000"/>
                </a:solidFill>
              </a:rPr>
              <a:t>a </a:t>
            </a:r>
            <a:r>
              <a:rPr lang="pl-PL" dirty="0" err="1" smtClean="0">
                <a:solidFill>
                  <a:srgbClr val="000000"/>
                </a:solidFill>
              </a:rPr>
              <a:t>pseudoelementi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pomo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dvostruke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dvota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npr</a:t>
            </a:r>
            <a:r>
              <a:rPr lang="pl-PL" dirty="0" smtClean="0">
                <a:solidFill>
                  <a:srgbClr val="000000"/>
                </a:solidFill>
              </a:rPr>
              <a:t>. </a:t>
            </a:r>
            <a:r>
              <a:rPr lang="pl-PL" dirty="0" smtClean="0">
                <a:solidFill>
                  <a:srgbClr val="005828"/>
                </a:solidFill>
              </a:rPr>
              <a:t>::</a:t>
            </a:r>
            <a:r>
              <a:rPr lang="pl-PL" dirty="0" err="1" smtClean="0">
                <a:solidFill>
                  <a:srgbClr val="005828"/>
                </a:solidFill>
              </a:rPr>
              <a:t>first-line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8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Pseudoklase</a:t>
            </a:r>
            <a:r>
              <a:rPr lang="sr-Latn-RS" dirty="0"/>
              <a:t> i </a:t>
            </a:r>
            <a:r>
              <a:rPr lang="sr-Latn-RS" dirty="0" err="1" smtClean="0"/>
              <a:t>pseudoelementi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pseudoklase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pseudoelementi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:link</a:t>
            </a: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visited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>
                <a:solidFill>
                  <a:srgbClr val="005828"/>
                </a:solidFill>
              </a:rPr>
              <a:t>:</a:t>
            </a:r>
            <a:r>
              <a:rPr lang="pl-PL" b="1" dirty="0" err="1">
                <a:solidFill>
                  <a:srgbClr val="005828"/>
                </a:solidFill>
              </a:rPr>
              <a:t>hover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</a:t>
            </a:r>
            <a:r>
              <a:rPr lang="en-US" b="1" dirty="0" smtClean="0">
                <a:solidFill>
                  <a:srgbClr val="005828"/>
                </a:solidFill>
              </a:rPr>
              <a:t>:</a:t>
            </a:r>
            <a:r>
              <a:rPr lang="pl-PL" b="1" dirty="0" err="1" smtClean="0">
                <a:solidFill>
                  <a:srgbClr val="005828"/>
                </a:solidFill>
              </a:rPr>
              <a:t>first-child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first-line</a:t>
            </a:r>
            <a:endParaRPr lang="pl-PL" b="1" dirty="0">
              <a:solidFill>
                <a:srgbClr val="005828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b="1" dirty="0" smtClean="0">
                <a:solidFill>
                  <a:srgbClr val="005828"/>
                </a:solidFill>
              </a:rPr>
              <a:t>::</a:t>
            </a:r>
            <a:r>
              <a:rPr lang="pl-PL" b="1" dirty="0" err="1" smtClean="0">
                <a:solidFill>
                  <a:srgbClr val="005828"/>
                </a:solidFill>
              </a:rPr>
              <a:t>first-letter</a:t>
            </a:r>
            <a:endParaRPr lang="pl-PL" b="1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/>
              <a:t>Primer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 smtClean="0"/>
              <a:t>  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Ugnježdeni </a:t>
            </a:r>
            <a:r>
              <a:rPr lang="sr-Latn-RS" dirty="0" smtClean="0"/>
              <a:t>elementi kod selektora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Ugnježd</a:t>
            </a:r>
            <a:r>
              <a:rPr lang="pl-PL" dirty="0" err="1">
                <a:solidFill>
                  <a:srgbClr val="000000"/>
                </a:solidFill>
              </a:rPr>
              <a:t>eni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promeniti</a:t>
            </a:r>
            <a:r>
              <a:rPr lang="pl-PL" dirty="0">
                <a:solidFill>
                  <a:srgbClr val="000000"/>
                </a:solidFill>
              </a:rPr>
              <a:t> stil </a:t>
            </a:r>
            <a:r>
              <a:rPr lang="pl-PL" dirty="0" smtClean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onih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obuhvaćeni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nekim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širim</a:t>
            </a:r>
            <a:r>
              <a:rPr lang="pl-PL" dirty="0" smtClean="0">
                <a:solidFill>
                  <a:srgbClr val="000000"/>
                </a:solidFill>
              </a:rPr>
              <a:t> elementom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Sintaksa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selector1 selector2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 err="1">
                <a:solidFill>
                  <a:srgbClr val="000000"/>
                </a:solidFill>
              </a:rPr>
              <a:t>ovim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ozna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avaju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 smtClean="0">
                <a:solidFill>
                  <a:srgbClr val="000000"/>
                </a:solidFill>
              </a:rPr>
              <a:t>elementi</a:t>
            </a:r>
            <a:r>
              <a:rPr lang="pl-PL" dirty="0" smtClean="0">
                <a:solidFill>
                  <a:srgbClr val="000000"/>
                </a:solidFill>
              </a:rPr>
              <a:t> opisani </a:t>
            </a:r>
            <a:r>
              <a:rPr lang="pl-PL" dirty="0">
                <a:solidFill>
                  <a:srgbClr val="000000"/>
                </a:solidFill>
              </a:rPr>
              <a:t>selektorom selector2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selektora selector1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Primeri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div#gallery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img.small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f</a:t>
            </a:r>
            <a:r>
              <a:rPr lang="sr-Latn-RS" dirty="0" smtClean="0"/>
              <a:t>ontova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Font </a:t>
            </a:r>
            <a:r>
              <a:rPr lang="pl-PL" dirty="0" err="1" smtClean="0">
                <a:solidFill>
                  <a:srgbClr val="000000"/>
                </a:solidFill>
              </a:rPr>
              <a:t>predstavlja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oblik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familija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</a:t>
            </a:r>
            <a:r>
              <a:rPr lang="pl-PL" dirty="0">
                <a:solidFill>
                  <a:srgbClr val="000000"/>
                </a:solidFill>
              </a:rPr>
              <a:t>-family;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tačan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imena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navode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pod </a:t>
            </a:r>
            <a:r>
              <a:rPr lang="pl-PL" dirty="0" err="1" smtClean="0">
                <a:solidFill>
                  <a:srgbClr val="000000"/>
                </a:solidFill>
              </a:rPr>
              <a:t>navodnicima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"Times New Roman")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familije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Times)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ime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fontova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npr</a:t>
            </a:r>
            <a:r>
              <a:rPr lang="pl-PL" dirty="0">
                <a:solidFill>
                  <a:srgbClr val="000000"/>
                </a:solidFill>
              </a:rPr>
              <a:t>. 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Razlikujemo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ivicama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imaju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detalje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neserifne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sans-serif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to </a:t>
            </a:r>
            <a:r>
              <a:rPr lang="pl-PL" dirty="0" err="1">
                <a:solidFill>
                  <a:srgbClr val="000000"/>
                </a:solidFill>
              </a:rPr>
              <a:t>nemaju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neproporcionalne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fontove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monospace</a:t>
            </a:r>
            <a:r>
              <a:rPr lang="pl-PL" dirty="0">
                <a:solidFill>
                  <a:srgbClr val="000000"/>
                </a:solidFill>
              </a:rPr>
              <a:t>) kod </a:t>
            </a:r>
            <a:r>
              <a:rPr lang="pl-PL" dirty="0" err="1">
                <a:solidFill>
                  <a:srgbClr val="000000"/>
                </a:solidFill>
              </a:rPr>
              <a:t>kojih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Stilizovanje fontova </a:t>
            </a:r>
            <a:r>
              <a:rPr lang="sr-Latn-RS" dirty="0" smtClean="0"/>
              <a:t>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opisa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 smtClean="0">
                <a:solidFill>
                  <a:srgbClr val="000000"/>
                </a:solidFill>
              </a:rPr>
              <a:t>opadaju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prioritetu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-family: "New Century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Schoolbook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Veli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(1px=1/96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, 1pt=1/72 </a:t>
            </a:r>
            <a:r>
              <a:rPr lang="pl-PL" dirty="0" err="1">
                <a:solidFill>
                  <a:srgbClr val="000000"/>
                </a:solidFill>
              </a:rPr>
              <a:t>deo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zadaje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font-size</a:t>
            </a:r>
            <a:endParaRPr lang="pl-PL" dirty="0" smtClean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12pt;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120%;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1.2em;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Stilovi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Stilizovanje fontova </a:t>
            </a:r>
            <a:r>
              <a:rPr lang="sr-Latn-RS" dirty="0" smtClean="0"/>
              <a:t>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Varijante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font</a:t>
            </a:r>
            <a:r>
              <a:rPr lang="pl-PL" dirty="0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-style</a:t>
            </a:r>
            <a:r>
              <a:rPr lang="pl-PL" sz="1800" dirty="0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odre</a:t>
            </a:r>
            <a:r>
              <a:rPr lang="pl-PL" dirty="0" err="1" smtClean="0">
                <a:solidFill>
                  <a:srgbClr val="000000"/>
                </a:solidFill>
              </a:rPr>
              <a:t>đuje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isko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normal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italic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oblique</a:t>
            </a:r>
            <a:endParaRPr lang="pl-PL" dirty="0">
              <a:solidFill>
                <a:srgbClr val="005828"/>
              </a:solidFill>
              <a:ea typeface="+mn-ea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font-weight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određ</a:t>
            </a:r>
            <a:r>
              <a:rPr lang="pl-PL" dirty="0" err="1">
                <a:solidFill>
                  <a:srgbClr val="000000"/>
                </a:solidFill>
              </a:rPr>
              <a:t>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debljinu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normal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bold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  <a:ea typeface="+mn-ea"/>
                <a:cs typeface="Courier New" panose="02070309020205020404" pitchFamily="49" charset="0"/>
              </a:rPr>
              <a:t>lighter</a:t>
            </a:r>
            <a:endParaRPr lang="pl-PL" dirty="0">
              <a:solidFill>
                <a:srgbClr val="005828"/>
              </a:solidFill>
              <a:ea typeface="+mn-ea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Dozvoljeno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karakteristika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deklaracijom</a:t>
            </a:r>
            <a:endParaRPr lang="pl-PL" dirty="0" smtClean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12pt Times,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sr-Latn-C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(za </a:t>
            </a:r>
            <a:r>
              <a:rPr lang="pl-PL" dirty="0" err="1">
                <a:solidFill>
                  <a:srgbClr val="000000"/>
                </a:solidFill>
              </a:rPr>
              <a:t>razliku</a:t>
            </a:r>
            <a:r>
              <a:rPr lang="pl-PL" dirty="0">
                <a:solidFill>
                  <a:srgbClr val="000000"/>
                </a:solidFill>
              </a:rPr>
              <a:t> od procesora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razlikuje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od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stilizovanje</a:t>
            </a:r>
            <a:r>
              <a:rPr lang="pl-PL" dirty="0" smtClean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spadaju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podvla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precrtavanje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uvlačenje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podešavanje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slova</a:t>
            </a:r>
            <a:r>
              <a:rPr lang="pl-PL" dirty="0" smtClean="0">
                <a:solidFill>
                  <a:srgbClr val="000000"/>
                </a:solidFill>
              </a:rPr>
              <a:t>, itd.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fonta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određ</a:t>
            </a:r>
            <a:r>
              <a:rPr lang="pl-PL" dirty="0" err="1">
                <a:solidFill>
                  <a:srgbClr val="000000"/>
                </a:solidFill>
              </a:rPr>
              <a:t>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izbor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glyph</a:t>
            </a:r>
            <a:r>
              <a:rPr lang="pl-PL" dirty="0" smtClean="0">
                <a:solidFill>
                  <a:srgbClr val="000000"/>
                </a:solidFill>
              </a:rPr>
              <a:t>) za </a:t>
            </a:r>
            <a:r>
              <a:rPr lang="pl-PL" dirty="0" err="1">
                <a:solidFill>
                  <a:srgbClr val="000000"/>
                </a:solidFill>
              </a:rPr>
              <a:t>ispis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znaka</a:t>
            </a:r>
            <a:r>
              <a:rPr lang="pl-PL" dirty="0" smtClean="0">
                <a:solidFill>
                  <a:srgbClr val="000000"/>
                </a:solidFill>
              </a:rPr>
              <a:t>, a </a:t>
            </a:r>
            <a:r>
              <a:rPr lang="pl-PL" dirty="0" err="1" smtClean="0">
                <a:solidFill>
                  <a:srgbClr val="000000"/>
                </a:solidFill>
              </a:rPr>
              <a:t>svojstvima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definiše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kako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oni </a:t>
            </a:r>
            <a:r>
              <a:rPr lang="pl-PL" dirty="0" err="1" smtClean="0">
                <a:solidFill>
                  <a:srgbClr val="000000"/>
                </a:solidFill>
              </a:rPr>
              <a:t>raspoređ</a:t>
            </a:r>
            <a:r>
              <a:rPr lang="pl-PL" dirty="0" err="1">
                <a:solidFill>
                  <a:srgbClr val="000000"/>
                </a:solidFill>
              </a:rPr>
              <a:t>uju</a:t>
            </a:r>
            <a:r>
              <a:rPr lang="pl-PL" dirty="0">
                <a:solidFill>
                  <a:srgbClr val="000000"/>
                </a:solidFill>
              </a:rPr>
              <a:t> i da li je </a:t>
            </a:r>
            <a:r>
              <a:rPr lang="pl-PL" dirty="0" err="1">
                <a:solidFill>
                  <a:srgbClr val="000000"/>
                </a:solidFill>
              </a:rPr>
              <a:t>potrebno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još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nešto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docrtati</a:t>
            </a:r>
            <a:endParaRPr lang="pl-P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dekoracija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Dodatno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ukra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text-decoration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underline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overline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line-through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Primer</a:t>
            </a:r>
            <a:r>
              <a:rPr lang="pl-PL" dirty="0" smtClean="0">
                <a:solidFill>
                  <a:srgbClr val="000000"/>
                </a:solidFill>
              </a:rPr>
              <a:t>: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a:hover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3206" b="3534"/>
          <a:stretch/>
        </p:blipFill>
        <p:spPr bwMode="auto">
          <a:xfrm>
            <a:off x="5004048" y="4293096"/>
            <a:ext cx="3912468" cy="176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7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razmaci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U CSS-u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fino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horizontalnog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izme</a:t>
            </a:r>
            <a:r>
              <a:rPr lang="pl-PL" dirty="0" err="1" smtClean="0">
                <a:solidFill>
                  <a:srgbClr val="000000"/>
                </a:solidFill>
              </a:rPr>
              <a:t>đu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znakova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jednoj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letter-spacing</a:t>
            </a:r>
            <a:r>
              <a:rPr lang="pl-PL" dirty="0">
                <a:solidFill>
                  <a:srgbClr val="000000"/>
                </a:solidFill>
              </a:rPr>
              <a:t>, a za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izmeđ</a:t>
            </a:r>
            <a:r>
              <a:rPr lang="pl-PL" dirty="0" err="1">
                <a:solidFill>
                  <a:srgbClr val="000000"/>
                </a:solidFill>
              </a:rPr>
              <a:t>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susednih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reči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word-spacing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zadaju</a:t>
            </a:r>
            <a:r>
              <a:rPr lang="pl-PL" dirty="0" smtClean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Vertikalni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razmak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nazivamo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prored</a:t>
            </a:r>
            <a:r>
              <a:rPr lang="pl-PL" dirty="0">
                <a:solidFill>
                  <a:srgbClr val="000000"/>
                </a:solidFill>
              </a:rPr>
              <a:t> i on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podešavati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line-height</a:t>
            </a:r>
            <a:r>
              <a:rPr lang="pl-PL" dirty="0">
                <a:solidFill>
                  <a:srgbClr val="000000"/>
                </a:solidFill>
              </a:rPr>
              <a:t>;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decimalni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kao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/>
            </a:r>
            <a:br>
              <a:rPr lang="pl-PL" dirty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1.5;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6308" r="3418" b="16737"/>
          <a:stretch/>
        </p:blipFill>
        <p:spPr bwMode="auto">
          <a:xfrm>
            <a:off x="5580112" y="3717032"/>
            <a:ext cx="3337560" cy="53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5494" r="3062" b="5416"/>
          <a:stretch/>
        </p:blipFill>
        <p:spPr bwMode="auto">
          <a:xfrm>
            <a:off x="5669279" y="5312665"/>
            <a:ext cx="3145537" cy="135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1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teksta – uvlačenje i poravnanje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Uvla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prve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linije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text-indent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procentima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odnosno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smtClean="0">
                <a:solidFill>
                  <a:srgbClr val="000000"/>
                </a:solidFill>
              </a:rPr>
              <a:t>em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smtClean="0">
                <a:solidFill>
                  <a:srgbClr val="000000"/>
                </a:solidFill>
              </a:rPr>
              <a:t>  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text-indent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3em;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Poravnanje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okviru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text-align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justify</a:t>
            </a: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pl-PL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jednog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drugi element </a:t>
            </a:r>
            <a:r>
              <a:rPr lang="pl-PL" dirty="0" err="1">
                <a:solidFill>
                  <a:srgbClr val="000000"/>
                </a:solidFill>
              </a:rPr>
              <a:t>koji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ga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obuhvata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drugi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8325" r="2248" b="7644"/>
          <a:stretch/>
        </p:blipFill>
        <p:spPr bwMode="auto">
          <a:xfrm>
            <a:off x="4788025" y="2350351"/>
            <a:ext cx="3551304" cy="82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" t="3802" r="431" b="1176"/>
          <a:stretch/>
        </p:blipFill>
        <p:spPr bwMode="auto">
          <a:xfrm>
            <a:off x="2980944" y="4069080"/>
            <a:ext cx="544068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Boja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Boja </a:t>
            </a:r>
            <a:r>
              <a:rPr lang="pl-PL" dirty="0" err="1">
                <a:solidFill>
                  <a:srgbClr val="000000"/>
                </a:solidFill>
              </a:rPr>
              <a:t>teksta</a:t>
            </a:r>
            <a:r>
              <a:rPr lang="pl-PL" dirty="0">
                <a:solidFill>
                  <a:srgbClr val="000000"/>
                </a:solidFill>
              </a:rPr>
              <a:t> zadaje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color</a:t>
            </a:r>
            <a:endParaRPr lang="pl-PL" dirty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Boje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vi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imena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red; 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heksadekadnim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kodom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5828"/>
                </a:solidFill>
              </a:rPr>
              <a:t>#</a:t>
            </a:r>
            <a:r>
              <a:rPr lang="pl-PL" dirty="0" err="1">
                <a:solidFill>
                  <a:srgbClr val="005828"/>
                </a:solidFill>
              </a:rPr>
              <a:t>rrggbb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dvocifrena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heksadekadna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#00ff00; </a:t>
            </a:r>
            <a:r>
              <a:rPr lang="pl-PL" sz="1800" b="1" dirty="0" smtClean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dekadnom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specfikacijom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rgb</a:t>
            </a:r>
            <a:r>
              <a:rPr lang="pl-PL" dirty="0">
                <a:solidFill>
                  <a:srgbClr val="005828"/>
                </a:solidFill>
              </a:rPr>
              <a:t>(</a:t>
            </a:r>
            <a:r>
              <a:rPr lang="pl-PL" dirty="0" err="1">
                <a:solidFill>
                  <a:srgbClr val="005828"/>
                </a:solidFill>
              </a:rPr>
              <a:t>r,g,b</a:t>
            </a:r>
            <a:r>
              <a:rPr lang="pl-PL" dirty="0">
                <a:solidFill>
                  <a:srgbClr val="005828"/>
                </a:solidFill>
              </a:rPr>
              <a:t>)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tri </a:t>
            </a:r>
            <a:r>
              <a:rPr lang="pl-PL" dirty="0" err="1">
                <a:solidFill>
                  <a:srgbClr val="000000"/>
                </a:solidFill>
              </a:rPr>
              <a:t>dekadna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broja</a:t>
            </a:r>
            <a:r>
              <a:rPr lang="pl-PL" dirty="0" smtClean="0">
                <a:solidFill>
                  <a:srgbClr val="000000"/>
                </a:solidFill>
              </a:rPr>
              <a:t/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 {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color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(0,0,255);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3943" r="1708" b="4184"/>
          <a:stretch/>
        </p:blipFill>
        <p:spPr bwMode="auto">
          <a:xfrm>
            <a:off x="1775386" y="4974020"/>
            <a:ext cx="4956853" cy="18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Model kutije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HTML </a:t>
            </a:r>
            <a:r>
              <a:rPr lang="pl-PL" dirty="0" err="1">
                <a:solidFill>
                  <a:srgbClr val="000000"/>
                </a:solidFill>
              </a:rPr>
              <a:t>elementi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posmatraju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pravougaone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površine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2060"/>
                </a:solidFill>
              </a:rPr>
              <a:t>kutije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box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kutija</a:t>
            </a:r>
            <a:r>
              <a:rPr lang="pl-PL" dirty="0">
                <a:solidFill>
                  <a:srgbClr val="000000"/>
                </a:solidFill>
              </a:rPr>
              <a:t> ima </a:t>
            </a:r>
            <a:r>
              <a:rPr lang="pl-PL" dirty="0" err="1" smtClean="0">
                <a:solidFill>
                  <a:srgbClr val="002060"/>
                </a:solidFill>
              </a:rPr>
              <a:t>sadr</a:t>
            </a:r>
            <a:r>
              <a:rPr lang="pl-PL" dirty="0" err="1">
                <a:solidFill>
                  <a:srgbClr val="002060"/>
                </a:solidFill>
              </a:rPr>
              <a:t>ž</a:t>
            </a:r>
            <a:r>
              <a:rPr lang="pl-PL" dirty="0" err="1" smtClean="0">
                <a:solidFill>
                  <a:srgbClr val="002060"/>
                </a:solidFill>
              </a:rPr>
              <a:t>aj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content</a:t>
            </a:r>
            <a:r>
              <a:rPr lang="pl-PL" dirty="0">
                <a:solidFill>
                  <a:srgbClr val="000000"/>
                </a:solidFill>
              </a:rPr>
              <a:t>) i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ima </a:t>
            </a:r>
            <a:r>
              <a:rPr lang="pl-PL" dirty="0" err="1">
                <a:solidFill>
                  <a:srgbClr val="002060"/>
                </a:solidFill>
              </a:rPr>
              <a:t>okvir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border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razdvojen</a:t>
            </a:r>
            <a:r>
              <a:rPr lang="pl-PL" dirty="0">
                <a:solidFill>
                  <a:srgbClr val="000000"/>
                </a:solidFill>
              </a:rPr>
              <a:t> od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unutrašnjom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, tj. </a:t>
            </a:r>
            <a:r>
              <a:rPr lang="pl-PL" dirty="0" err="1" smtClean="0">
                <a:solidFill>
                  <a:srgbClr val="002060"/>
                </a:solidFill>
              </a:rPr>
              <a:t>punjenjem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rgbClr val="000000"/>
                </a:solidFill>
              </a:rPr>
              <a:t>padding</a:t>
            </a:r>
            <a:r>
              <a:rPr lang="pl-PL" dirty="0">
                <a:solidFill>
                  <a:srgbClr val="000000"/>
                </a:solidFill>
              </a:rPr>
              <a:t>), a od </a:t>
            </a:r>
            <a:r>
              <a:rPr lang="pl-PL" dirty="0" err="1">
                <a:solidFill>
                  <a:srgbClr val="000000"/>
                </a:solidFill>
              </a:rPr>
              <a:t>okolnih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elemenata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spolja</a:t>
            </a:r>
            <a:r>
              <a:rPr lang="pl-PL" dirty="0" err="1">
                <a:solidFill>
                  <a:srgbClr val="002060"/>
                </a:solidFill>
              </a:rPr>
              <a:t>š</a:t>
            </a:r>
            <a:r>
              <a:rPr lang="pl-PL" dirty="0" err="1" smtClean="0">
                <a:solidFill>
                  <a:srgbClr val="002060"/>
                </a:solidFill>
              </a:rPr>
              <a:t>njom</a:t>
            </a:r>
            <a:r>
              <a:rPr lang="pl-PL" dirty="0" smtClean="0">
                <a:solidFill>
                  <a:srgbClr val="00206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marginom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2707" r="2376" b="8156"/>
          <a:stretch/>
        </p:blipFill>
        <p:spPr bwMode="auto">
          <a:xfrm>
            <a:off x="3347864" y="3803904"/>
            <a:ext cx="3367264" cy="301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0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visina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zadaju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zadaje u </a:t>
            </a:r>
            <a:r>
              <a:rPr lang="pl-PL" dirty="0" err="1">
                <a:solidFill>
                  <a:srgbClr val="000000"/>
                </a:solidFill>
              </a:rPr>
              <a:t>px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je da </a:t>
            </a:r>
            <a:r>
              <a:rPr lang="pl-PL" dirty="0" err="1" smtClean="0">
                <a:solidFill>
                  <a:srgbClr val="000000"/>
                </a:solidFill>
              </a:rPr>
              <a:t>se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punjenje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okvir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box-sizing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podrazumevana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5828"/>
                </a:solidFill>
              </a:rPr>
              <a:t>content-box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tada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računa</a:t>
            </a:r>
            <a:r>
              <a:rPr lang="pl-PL" dirty="0" smtClean="0">
                <a:solidFill>
                  <a:srgbClr val="000000"/>
                </a:solidFill>
              </a:rPr>
              <a:t> samo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border-box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onda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ra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una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visina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 smtClean="0">
                <a:solidFill>
                  <a:srgbClr val="000000"/>
                </a:solidFill>
              </a:rPr>
              <a:t>širina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sadržaja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punjenja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okvira</a:t>
            </a:r>
            <a:r>
              <a:rPr lang="pl-PL" dirty="0">
                <a:solidFill>
                  <a:srgbClr val="000000"/>
                </a:solidFill>
              </a:rPr>
              <a:t> (bez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njih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margina</a:t>
            </a:r>
            <a:r>
              <a:rPr lang="pl-PL" dirty="0">
                <a:solidFill>
                  <a:srgbClr val="000000"/>
                </a:solidFill>
              </a:rPr>
              <a:t>)</a:t>
            </a:r>
            <a:endParaRPr lang="pl-PL" sz="1600" b="1" dirty="0">
              <a:solidFill>
                <a:srgbClr val="005828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3173" r="2076" b="5426"/>
          <a:stretch/>
        </p:blipFill>
        <p:spPr bwMode="auto">
          <a:xfrm>
            <a:off x="2267744" y="4509120"/>
            <a:ext cx="4682164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3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širina </a:t>
            </a:r>
            <a:r>
              <a:rPr lang="sr-Latn-RS" dirty="0"/>
              <a:t>i </a:t>
            </a:r>
            <a:r>
              <a:rPr lang="sr-Latn-RS" dirty="0" smtClean="0"/>
              <a:t>visina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Nekada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>
                <a:solidFill>
                  <a:srgbClr val="000000"/>
                </a:solidFill>
              </a:rPr>
              <a:t>zgodno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fiksirati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širinu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samo </a:t>
            </a:r>
            <a:r>
              <a:rPr lang="pl-PL" dirty="0" err="1">
                <a:solidFill>
                  <a:srgbClr val="000000"/>
                </a:solidFill>
              </a:rPr>
              <a:t>zadati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najmanje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ili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najve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dopu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tene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; to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posti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svojstvima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max-</a:t>
            </a:r>
            <a:r>
              <a:rPr lang="pl-PL" dirty="0" err="1">
                <a:solidFill>
                  <a:srgbClr val="002060"/>
                </a:solidFill>
              </a:rPr>
              <a:t>width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min-</a:t>
            </a:r>
            <a:r>
              <a:rPr lang="pl-PL" dirty="0" err="1" smtClean="0">
                <a:solidFill>
                  <a:srgbClr val="002060"/>
                </a:solidFill>
              </a:rPr>
              <a:t>width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2060"/>
                </a:solidFill>
              </a:rPr>
              <a:t>max-</a:t>
            </a:r>
            <a:r>
              <a:rPr lang="pl-PL" dirty="0" err="1" smtClean="0">
                <a:solidFill>
                  <a:srgbClr val="002060"/>
                </a:solidFill>
              </a:rPr>
              <a:t>height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2060"/>
                </a:solidFill>
              </a:rPr>
              <a:t>min-</a:t>
            </a:r>
            <a:r>
              <a:rPr lang="pl-PL" dirty="0" err="1">
                <a:solidFill>
                  <a:srgbClr val="002060"/>
                </a:solidFill>
              </a:rPr>
              <a:t>height</a:t>
            </a:r>
            <a:endParaRPr lang="pl-PL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</a:t>
            </a:r>
            <a:r>
              <a:rPr lang="sr-Latn-RS" dirty="0"/>
              <a:t>margine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Elementima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0000"/>
                </a:solidFill>
              </a:rPr>
              <a:t>unutra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Spolja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je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margin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samo jedna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, ona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sve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prva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odnosi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>
                <a:solidFill>
                  <a:srgbClr val="000000"/>
                </a:solidFill>
              </a:rPr>
              <a:t>, a druga </a:t>
            </a:r>
            <a:r>
              <a:rPr lang="pl-PL" dirty="0" smtClean="0">
                <a:solidFill>
                  <a:srgbClr val="000000"/>
                </a:solidFill>
              </a:rPr>
              <a:t>na </a:t>
            </a:r>
            <a:r>
              <a:rPr lang="pl-PL" dirty="0" err="1" smtClean="0">
                <a:solidFill>
                  <a:srgbClr val="000000"/>
                </a:solidFill>
              </a:rPr>
              <a:t>gornju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0000"/>
                </a:solidFill>
              </a:rPr>
              <a:t>donju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etiri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, one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odnose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levu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gornju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desnu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donju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marginu</a:t>
            </a:r>
            <a:r>
              <a:rPr lang="pl-PL" dirty="0">
                <a:solidFill>
                  <a:srgbClr val="000000"/>
                </a:solidFill>
              </a:rPr>
              <a:t> redom</a:t>
            </a: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ako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navede</a:t>
            </a:r>
            <a:r>
              <a:rPr lang="pl-PL" dirty="0">
                <a:solidFill>
                  <a:srgbClr val="000000"/>
                </a:solidFill>
              </a:rPr>
              <a:t> auto, </a:t>
            </a:r>
            <a:r>
              <a:rPr lang="pl-PL" dirty="0" err="1">
                <a:solidFill>
                  <a:srgbClr val="000000"/>
                </a:solidFill>
              </a:rPr>
              <a:t>margine</a:t>
            </a:r>
            <a:r>
              <a:rPr lang="pl-PL" dirty="0">
                <a:solidFill>
                  <a:srgbClr val="000000"/>
                </a:solidFill>
              </a:rPr>
              <a:t>  </a:t>
            </a:r>
            <a:r>
              <a:rPr lang="pl-PL" dirty="0" err="1" smtClean="0">
                <a:solidFill>
                  <a:srgbClr val="000000"/>
                </a:solidFill>
              </a:rPr>
              <a:t>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automatski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rasporediti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podjednako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Stilovi i stilski </a:t>
            </a:r>
            <a:r>
              <a:rPr lang="sr-Latn-RS" dirty="0"/>
              <a:t>listovi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Vizuelna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smtClean="0"/>
              <a:t>ava </a:t>
            </a:r>
            <a:r>
              <a:rPr lang="en-GB" dirty="0"/>
              <a:t>se </a:t>
            </a:r>
            <a:r>
              <a:rPr lang="en-GB" dirty="0" err="1" smtClean="0"/>
              <a:t>kor</a:t>
            </a:r>
            <a:r>
              <a:rPr lang="sr-Latn-RS" dirty="0" err="1" smtClean="0"/>
              <a:t>išć</a:t>
            </a:r>
            <a:r>
              <a:rPr lang="en-GB" dirty="0" err="1" smtClean="0"/>
              <a:t>enjem</a:t>
            </a:r>
            <a:r>
              <a:rPr lang="sr-Latn-RS" dirty="0" smtClean="0"/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stilskih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listova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/>
              <a:t>(stylesheets) </a:t>
            </a:r>
            <a:r>
              <a:rPr lang="en-GB" dirty="0" err="1"/>
              <a:t>opisanih</a:t>
            </a:r>
            <a:r>
              <a:rPr lang="en-GB" dirty="0"/>
              <a:t> u </a:t>
            </a:r>
            <a:r>
              <a:rPr lang="en-GB" dirty="0" err="1"/>
              <a:t>jeziku</a:t>
            </a:r>
            <a:r>
              <a:rPr lang="en-GB" dirty="0"/>
              <a:t> CSS (Cascading </a:t>
            </a:r>
            <a:r>
              <a:rPr lang="en-GB" dirty="0" smtClean="0"/>
              <a:t>Style</a:t>
            </a:r>
            <a:r>
              <a:rPr lang="sr-Latn-RS" dirty="0" smtClean="0"/>
              <a:t> </a:t>
            </a:r>
            <a:r>
              <a:rPr lang="en-GB" dirty="0" smtClean="0"/>
              <a:t>Sheets</a:t>
            </a:r>
            <a:r>
              <a:rPr lang="en-GB" dirty="0"/>
              <a:t>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Prva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sr-Latn-RS" dirty="0" smtClean="0"/>
              <a:t>CSS </a:t>
            </a:r>
            <a:r>
              <a:rPr lang="en-GB" dirty="0" err="1" smtClean="0"/>
              <a:t>objavljena</a:t>
            </a:r>
            <a:r>
              <a:rPr lang="en-GB" dirty="0" smtClean="0"/>
              <a:t> </a:t>
            </a:r>
            <a:r>
              <a:rPr lang="en-GB" dirty="0"/>
              <a:t>1996. </a:t>
            </a:r>
            <a:r>
              <a:rPr lang="en-GB" dirty="0" err="1"/>
              <a:t>godine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je CSS3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551" b="3350"/>
          <a:stretch/>
        </p:blipFill>
        <p:spPr bwMode="auto">
          <a:xfrm>
            <a:off x="5998464" y="3840480"/>
            <a:ext cx="1701874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spoljašnje margine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>
                <a:solidFill>
                  <a:srgbClr val="000000"/>
                </a:solidFill>
              </a:rPr>
              <a:t>Margine </a:t>
            </a:r>
            <a:r>
              <a:rPr lang="it-IT" dirty="0" err="1">
                <a:solidFill>
                  <a:srgbClr val="000000"/>
                </a:solidFill>
              </a:rPr>
              <a:t>susednih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 se ne </a:t>
            </a:r>
            <a:r>
              <a:rPr lang="it-IT" dirty="0" err="1">
                <a:solidFill>
                  <a:srgbClr val="000000"/>
                </a:solidFill>
              </a:rPr>
              <a:t>sabiraju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ra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una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a od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endParaRPr lang="pl-PL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253" r="2236" b="2175"/>
          <a:stretch/>
        </p:blipFill>
        <p:spPr bwMode="auto">
          <a:xfrm>
            <a:off x="3200399" y="2157984"/>
            <a:ext cx="3081529" cy="286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unutrašnje margine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 smtClean="0">
                <a:solidFill>
                  <a:srgbClr val="000000"/>
                </a:solidFill>
              </a:rPr>
              <a:t>Unutra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nju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marginu</a:t>
            </a:r>
            <a:r>
              <a:rPr lang="it-IT" dirty="0">
                <a:solidFill>
                  <a:srgbClr val="000000"/>
                </a:solidFill>
              </a:rPr>
              <a:t> je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Koristi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analogno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margin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pojedina</a:t>
            </a:r>
            <a:r>
              <a:rPr lang="sr-Latn-RS" dirty="0" smtClean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-top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2060"/>
                </a:solidFill>
              </a:rPr>
              <a:t>padding</a:t>
            </a:r>
            <a:r>
              <a:rPr lang="it-IT" dirty="0">
                <a:solidFill>
                  <a:srgbClr val="002060"/>
                </a:solidFill>
              </a:rPr>
              <a:t>-right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2060"/>
                </a:solidFill>
              </a:rPr>
              <a:t>padding</a:t>
            </a:r>
            <a:r>
              <a:rPr lang="it-IT" dirty="0" smtClean="0">
                <a:solidFill>
                  <a:srgbClr val="002060"/>
                </a:solidFill>
              </a:rPr>
              <a:t>-bottom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padding-left</a:t>
            </a:r>
            <a:endParaRPr lang="pl-P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r="4096"/>
          <a:stretch/>
        </p:blipFill>
        <p:spPr bwMode="auto">
          <a:xfrm>
            <a:off x="6228184" y="3212976"/>
            <a:ext cx="1645166" cy="153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- okviri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Oko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svakog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prikazati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okvir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Debljina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border-width</a:t>
            </a:r>
            <a:endParaRPr lang="it-IT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Tip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linije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 smtClean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-style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vrednosti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su </a:t>
            </a:r>
            <a:r>
              <a:rPr lang="it-IT" dirty="0" err="1">
                <a:solidFill>
                  <a:srgbClr val="005828"/>
                </a:solidFill>
              </a:rPr>
              <a:t>solid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dashed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5828"/>
                </a:solidFill>
              </a:rPr>
              <a:t>dotted</a:t>
            </a:r>
            <a:r>
              <a:rPr lang="sr-Latn-RS" dirty="0" smtClean="0">
                <a:solidFill>
                  <a:srgbClr val="000000"/>
                </a:solidFill>
              </a:rPr>
              <a:t>, itd</a:t>
            </a:r>
            <a:r>
              <a:rPr lang="it-IT" dirty="0" smtClean="0">
                <a:solidFill>
                  <a:srgbClr val="000000"/>
                </a:solidFill>
              </a:rPr>
              <a:t>.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smtClean="0">
                <a:solidFill>
                  <a:srgbClr val="000000"/>
                </a:solidFill>
              </a:rPr>
              <a:t>ava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</a:t>
            </a:r>
            <a:r>
              <a:rPr lang="it-IT" dirty="0">
                <a:solidFill>
                  <a:srgbClr val="002060"/>
                </a:solidFill>
              </a:rPr>
              <a:t>-color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</a:t>
            </a:r>
            <a:r>
              <a:rPr lang="it-IT" dirty="0">
                <a:solidFill>
                  <a:srgbClr val="000000"/>
                </a:solidFill>
              </a:rPr>
              <a:t> tri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odjednom, </a:t>
            </a:r>
            <a:r>
              <a:rPr lang="it-IT" dirty="0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err="1" smtClean="0">
                <a:solidFill>
                  <a:srgbClr val="000000"/>
                </a:solidFill>
              </a:rPr>
              <a:t>enjem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border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>
                <a:solidFill>
                  <a:srgbClr val="000000"/>
                </a:solidFill>
              </a:rPr>
              <a:t>  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1px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it-IT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v-SE" dirty="0" err="1">
                <a:solidFill>
                  <a:srgbClr val="000000"/>
                </a:solidFill>
              </a:rPr>
              <a:t>Postoje</a:t>
            </a:r>
            <a:r>
              <a:rPr lang="sv-SE" dirty="0">
                <a:solidFill>
                  <a:srgbClr val="000000"/>
                </a:solidFill>
              </a:rPr>
              <a:t> i </a:t>
            </a:r>
            <a:r>
              <a:rPr lang="sv-SE" dirty="0" err="1">
                <a:solidFill>
                  <a:srgbClr val="000000"/>
                </a:solidFill>
              </a:rPr>
              <a:t>svojstva</a:t>
            </a:r>
            <a:r>
              <a:rPr lang="sv-SE" dirty="0">
                <a:solidFill>
                  <a:srgbClr val="000000"/>
                </a:solidFill>
              </a:rPr>
              <a:t> </a:t>
            </a:r>
            <a:r>
              <a:rPr lang="sv-SE" dirty="0" err="1">
                <a:solidFill>
                  <a:srgbClr val="002060"/>
                </a:solidFill>
              </a:rPr>
              <a:t>border-top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>
                <a:solidFill>
                  <a:srgbClr val="002060"/>
                </a:solidFill>
              </a:rPr>
              <a:t>border</a:t>
            </a:r>
            <a:r>
              <a:rPr lang="sv-SE" dirty="0">
                <a:solidFill>
                  <a:srgbClr val="002060"/>
                </a:solidFill>
              </a:rPr>
              <a:t>-right</a:t>
            </a:r>
            <a:r>
              <a:rPr lang="sv-SE" dirty="0">
                <a:solidFill>
                  <a:srgbClr val="000000"/>
                </a:solidFill>
              </a:rPr>
              <a:t>, </a:t>
            </a:r>
            <a:r>
              <a:rPr lang="sv-SE" dirty="0" err="1" smtClean="0">
                <a:solidFill>
                  <a:srgbClr val="002060"/>
                </a:solidFill>
              </a:rPr>
              <a:t>border-bottom</a:t>
            </a:r>
            <a:r>
              <a:rPr lang="sr-Latn-RS" dirty="0" smtClean="0">
                <a:solidFill>
                  <a:srgbClr val="000000"/>
                </a:solidFill>
              </a:rPr>
              <a:t> i</a:t>
            </a:r>
            <a:r>
              <a:rPr lang="sv-SE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v-SE" dirty="0" err="1">
                <a:solidFill>
                  <a:srgbClr val="002060"/>
                </a:solidFill>
              </a:rPr>
              <a:t>border-left</a:t>
            </a:r>
            <a:endParaRPr lang="pl-P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</a:t>
            </a:r>
            <a:r>
              <a:rPr lang="sr-Latn-RS" dirty="0" smtClean="0"/>
              <a:t>kutije – okviri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Zaobljenost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okvira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zadati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border-radius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 smtClean="0">
                <a:solidFill>
                  <a:srgbClr val="000000"/>
                </a:solidFill>
              </a:rPr>
              <a:t>vrednost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odgovara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polupre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niku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krugova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pomoću kojih se postiže </a:t>
            </a:r>
            <a:r>
              <a:rPr lang="sr-Latn-RS" dirty="0" err="1" smtClean="0">
                <a:solidFill>
                  <a:srgbClr val="000000"/>
                </a:solidFill>
              </a:rPr>
              <a:t>zaobljenost</a:t>
            </a:r>
            <a:r>
              <a:rPr lang="sr-Latn-RS" dirty="0" smtClean="0">
                <a:solidFill>
                  <a:srgbClr val="000000"/>
                </a:solidFill>
              </a:rPr>
              <a:t> okvira</a:t>
            </a:r>
            <a:endParaRPr lang="pl-PL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2327" b="2359"/>
          <a:stretch/>
        </p:blipFill>
        <p:spPr bwMode="auto">
          <a:xfrm>
            <a:off x="3614184" y="2780928"/>
            <a:ext cx="1753245" cy="29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4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Svakom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pozadinu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boju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>
                <a:solidFill>
                  <a:srgbClr val="000000"/>
                </a:solidFill>
              </a:rPr>
              <a:t>sliku</a:t>
            </a:r>
            <a:endParaRPr lang="it-IT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pozadine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podesiti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svojstvom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2060"/>
                </a:solidFill>
              </a:rPr>
              <a:t>background-color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dirty="0" err="1">
                <a:solidFill>
                  <a:srgbClr val="000000"/>
                </a:solidFill>
              </a:rPr>
              <a:t>vrednost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tog svojstva </a:t>
            </a:r>
            <a:r>
              <a:rPr lang="it-IT" dirty="0" smtClean="0">
                <a:solidFill>
                  <a:srgbClr val="000000"/>
                </a:solidFill>
              </a:rPr>
              <a:t>je </a:t>
            </a:r>
            <a:r>
              <a:rPr lang="it-IT" dirty="0" err="1">
                <a:solidFill>
                  <a:srgbClr val="000000"/>
                </a:solidFill>
              </a:rPr>
              <a:t>boja</a:t>
            </a:r>
            <a:r>
              <a:rPr lang="it-IT" dirty="0">
                <a:solidFill>
                  <a:srgbClr val="000000"/>
                </a:solidFill>
              </a:rPr>
              <a:t> ili </a:t>
            </a:r>
            <a:r>
              <a:rPr lang="it-IT" dirty="0" err="1" smtClean="0">
                <a:solidFill>
                  <a:srgbClr val="005828"/>
                </a:solidFill>
              </a:rPr>
              <a:t>transparent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sr-Latn-R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pozadina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</a:t>
            </a:r>
            <a:r>
              <a:rPr lang="pl-PL" dirty="0" smtClean="0">
                <a:solidFill>
                  <a:srgbClr val="002060"/>
                </a:solidFill>
              </a:rPr>
              <a:t>-image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vrednost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zadaje u </a:t>
            </a:r>
            <a:r>
              <a:rPr lang="pl-PL" dirty="0" err="1">
                <a:solidFill>
                  <a:srgbClr val="000000"/>
                </a:solidFill>
              </a:rPr>
              <a:t>obliku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url</a:t>
            </a:r>
            <a:r>
              <a:rPr lang="pl-PL" dirty="0" smtClean="0">
                <a:solidFill>
                  <a:srgbClr val="000000"/>
                </a:solidFill>
              </a:rPr>
              <a:t>(...)</a:t>
            </a:r>
            <a:endParaRPr lang="pl-PL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b="6348"/>
          <a:stretch/>
        </p:blipFill>
        <p:spPr bwMode="auto">
          <a:xfrm>
            <a:off x="2743199" y="2852936"/>
            <a:ext cx="3195639" cy="107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background-repeat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kontroli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da li da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ponavlja</a:t>
            </a:r>
            <a:r>
              <a:rPr lang="pl-PL" dirty="0" smtClean="0">
                <a:solidFill>
                  <a:srgbClr val="000000"/>
                </a:solidFill>
              </a:rPr>
              <a:t> dok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ispuni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irinu</a:t>
            </a:r>
            <a:r>
              <a:rPr lang="pl-PL" dirty="0" smtClean="0">
                <a:solidFill>
                  <a:srgbClr val="000000"/>
                </a:solidFill>
              </a:rPr>
              <a:t>/</a:t>
            </a:r>
            <a:r>
              <a:rPr lang="pl-PL" dirty="0" err="1" smtClean="0">
                <a:solidFill>
                  <a:srgbClr val="000000"/>
                </a:solidFill>
              </a:rPr>
              <a:t>visinu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ne</a:t>
            </a:r>
            <a:r>
              <a:rPr lang="pl-PL" dirty="0">
                <a:solidFill>
                  <a:srgbClr val="000000"/>
                </a:solidFill>
              </a:rPr>
              <a:t>; </a:t>
            </a:r>
            <a:r>
              <a:rPr lang="pl-PL" dirty="0" err="1" smtClean="0">
                <a:solidFill>
                  <a:srgbClr val="000000"/>
                </a:solidFill>
              </a:rPr>
              <a:t>mogu</a:t>
            </a:r>
            <a:r>
              <a:rPr lang="pl-PL" dirty="0" err="1">
                <a:solidFill>
                  <a:srgbClr val="000000"/>
                </a:solidFill>
              </a:rPr>
              <a:t>ć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r>
              <a:rPr lang="pl-PL" dirty="0">
                <a:solidFill>
                  <a:srgbClr val="005828"/>
                </a:solidFill>
              </a:rPr>
              <a:t>-x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repeat</a:t>
            </a:r>
            <a:r>
              <a:rPr lang="pl-PL" dirty="0" smtClean="0">
                <a:solidFill>
                  <a:srgbClr val="005828"/>
                </a:solidFill>
              </a:rPr>
              <a:t>-y</a:t>
            </a:r>
            <a:r>
              <a:rPr lang="pl-PL" dirty="0" smtClean="0">
                <a:solidFill>
                  <a:srgbClr val="000000"/>
                </a:solidFill>
              </a:rPr>
              <a:t> i </a:t>
            </a:r>
            <a:r>
              <a:rPr lang="pl-PL" dirty="0">
                <a:solidFill>
                  <a:srgbClr val="005828"/>
                </a:solidFill>
              </a:rPr>
              <a:t>no-</a:t>
            </a:r>
            <a:r>
              <a:rPr lang="pl-PL" dirty="0" err="1">
                <a:solidFill>
                  <a:srgbClr val="005828"/>
                </a:solidFill>
              </a:rPr>
              <a:t>repeat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1667" b="2943"/>
          <a:stretch/>
        </p:blipFill>
        <p:spPr bwMode="auto">
          <a:xfrm>
            <a:off x="2012760" y="2897226"/>
            <a:ext cx="4719480" cy="326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Pozadina elementa (3)</a:t>
            </a:r>
            <a:endParaRPr lang="sr-Latn-R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50000" r="50000" b="2227"/>
          <a:stretch/>
        </p:blipFill>
        <p:spPr bwMode="auto">
          <a:xfrm>
            <a:off x="6012160" y="4869160"/>
            <a:ext cx="2995564" cy="198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Pozicija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pozadini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podesiti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svojstvom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2060"/>
                </a:solidFill>
              </a:rPr>
              <a:t>background-position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je </a:t>
            </a:r>
            <a:r>
              <a:rPr lang="pl-PL" dirty="0" err="1">
                <a:solidFill>
                  <a:srgbClr val="000000"/>
                </a:solidFill>
              </a:rPr>
              <a:t>navesti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dve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0000"/>
                </a:solidFill>
              </a:rPr>
              <a:t>vertikalna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samo </a:t>
            </a:r>
            <a:r>
              <a:rPr lang="pl-PL" dirty="0" err="1">
                <a:solidFill>
                  <a:srgbClr val="000000"/>
                </a:solidFill>
              </a:rPr>
              <a:t>jednu</a:t>
            </a:r>
            <a:r>
              <a:rPr lang="pl-PL" dirty="0">
                <a:solidFill>
                  <a:srgbClr val="000000"/>
                </a:solidFill>
              </a:rPr>
              <a:t> (</a:t>
            </a:r>
            <a:r>
              <a:rPr lang="pl-PL" dirty="0" err="1">
                <a:solidFill>
                  <a:srgbClr val="000000"/>
                </a:solidFill>
              </a:rPr>
              <a:t>horizontalna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podrazumevano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)</a:t>
            </a:r>
          </a:p>
          <a:p>
            <a:pPr marL="548640"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mogu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biti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date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:</a:t>
            </a: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procenat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x% </a:t>
            </a:r>
            <a:r>
              <a:rPr lang="pl-PL" dirty="0" err="1" smtClean="0">
                <a:solidFill>
                  <a:srgbClr val="000000"/>
                </a:solidFill>
              </a:rPr>
              <a:t>znači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poravnava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 smtClean="0">
                <a:solidFill>
                  <a:srgbClr val="000000"/>
                </a:solidFill>
              </a:rPr>
              <a:t>širine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kom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koja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nalazi</a:t>
            </a:r>
            <a:r>
              <a:rPr lang="pl-PL" dirty="0">
                <a:solidFill>
                  <a:srgbClr val="000000"/>
                </a:solidFill>
              </a:rPr>
              <a:t> na x% 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irine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(</a:t>
            </a: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ine</a:t>
            </a:r>
            <a:r>
              <a:rPr lang="pl-PL" dirty="0">
                <a:solidFill>
                  <a:srgbClr val="000000"/>
                </a:solidFill>
              </a:rPr>
              <a:t>)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du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ina</a:t>
            </a:r>
            <a:r>
              <a:rPr lang="pl-PL" dirty="0" smtClean="0">
                <a:solidFill>
                  <a:srgbClr val="000000"/>
                </a:solidFill>
              </a:rPr>
              <a:t> -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postavlja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 smtClean="0">
                <a:solidFill>
                  <a:srgbClr val="000000"/>
                </a:solidFill>
              </a:rPr>
              <a:t>ta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ku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pomerenu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 smtClean="0">
                <a:solidFill>
                  <a:srgbClr val="000000"/>
                </a:solidFill>
              </a:rPr>
              <a:t>ovu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u </a:t>
            </a:r>
            <a:r>
              <a:rPr lang="pl-PL" dirty="0" err="1">
                <a:solidFill>
                  <a:srgbClr val="000000"/>
                </a:solidFill>
              </a:rPr>
              <a:t>odnosu</a:t>
            </a:r>
            <a:r>
              <a:rPr lang="pl-PL" dirty="0">
                <a:solidFill>
                  <a:srgbClr val="000000"/>
                </a:solidFill>
              </a:rPr>
              <a:t> na </a:t>
            </a:r>
            <a:r>
              <a:rPr lang="pl-PL" dirty="0" err="1">
                <a:solidFill>
                  <a:srgbClr val="000000"/>
                </a:solidFill>
              </a:rPr>
              <a:t>gornje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levo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teme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elementa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top, </a:t>
            </a:r>
            <a:r>
              <a:rPr lang="pl-PL" dirty="0" err="1">
                <a:solidFill>
                  <a:srgbClr val="000000"/>
                </a:solidFill>
              </a:rPr>
              <a:t>bottom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left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0000"/>
                </a:solidFill>
              </a:rPr>
              <a:t>right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0% (100%)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0000"/>
              </a:solidFill>
            </a:endParaRPr>
          </a:p>
          <a:p>
            <a:pPr marL="548640" lvl="2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center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- </a:t>
            </a:r>
            <a:r>
              <a:rPr lang="pl-PL" dirty="0">
                <a:solidFill>
                  <a:srgbClr val="000000"/>
                </a:solidFill>
              </a:rPr>
              <a:t>50% za </a:t>
            </a:r>
            <a:r>
              <a:rPr lang="pl-PL" dirty="0" err="1">
                <a:solidFill>
                  <a:srgbClr val="000000"/>
                </a:solidFill>
              </a:rPr>
              <a:t>horizontalnu</a:t>
            </a:r>
            <a:r>
              <a:rPr lang="pl-PL" dirty="0">
                <a:solidFill>
                  <a:srgbClr val="000000"/>
                </a:solidFill>
              </a:rPr>
              <a:t>/</a:t>
            </a:r>
            <a:r>
              <a:rPr lang="pl-PL" dirty="0" err="1">
                <a:solidFill>
                  <a:srgbClr val="000000"/>
                </a:solidFill>
              </a:rPr>
              <a:t>vertikalnu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poziciju</a:t>
            </a:r>
            <a:endParaRPr lang="pl-PL" dirty="0">
              <a:solidFill>
                <a:srgbClr val="005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Stilizovanje lista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 smtClean="0">
                <a:solidFill>
                  <a:srgbClr val="000000"/>
                </a:solidFill>
              </a:rPr>
              <a:t>Najčešće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stilizuju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oznake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liste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oblik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ispred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stavki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nabrajanja</a:t>
            </a:r>
            <a:r>
              <a:rPr lang="pl-PL" dirty="0">
                <a:solidFill>
                  <a:srgbClr val="000000"/>
                </a:solidFill>
              </a:rPr>
              <a:t> u </a:t>
            </a:r>
            <a:r>
              <a:rPr lang="pl-PL" dirty="0" err="1">
                <a:solidFill>
                  <a:srgbClr val="000000"/>
                </a:solidFill>
              </a:rPr>
              <a:t>nenumerisanoj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ili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broja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u </a:t>
            </a:r>
            <a:r>
              <a:rPr lang="pl-PL" dirty="0" err="1" smtClean="0">
                <a:solidFill>
                  <a:srgbClr val="000000"/>
                </a:solidFill>
              </a:rPr>
              <a:t>numerisanoj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listi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pode</a:t>
            </a:r>
            <a:r>
              <a:rPr lang="pl-PL" dirty="0" err="1">
                <a:solidFill>
                  <a:srgbClr val="000000"/>
                </a:solidFill>
              </a:rPr>
              <a:t>š</a:t>
            </a:r>
            <a:r>
              <a:rPr lang="pl-PL" dirty="0" err="1" smtClean="0">
                <a:solidFill>
                  <a:srgbClr val="000000"/>
                </a:solidFill>
              </a:rPr>
              <a:t>ava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svojstvom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2060"/>
                </a:solidFill>
              </a:rPr>
              <a:t>list-style-</a:t>
            </a:r>
            <a:r>
              <a:rPr lang="pl-PL" dirty="0" err="1">
                <a:solidFill>
                  <a:srgbClr val="002060"/>
                </a:solidFill>
              </a:rPr>
              <a:t>type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 smtClean="0">
                <a:solidFill>
                  <a:srgbClr val="000000"/>
                </a:solidFill>
              </a:rPr>
              <a:t>moguće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vrednosti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su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>
                <a:solidFill>
                  <a:srgbClr val="005828"/>
                </a:solidFill>
              </a:rPr>
              <a:t>disc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circle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square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none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decimal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lower-alpha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br>
              <a:rPr lang="pl-PL" dirty="0" smtClean="0">
                <a:solidFill>
                  <a:srgbClr val="000000"/>
                </a:solidFill>
              </a:rPr>
            </a:br>
            <a:r>
              <a:rPr lang="pl-PL" dirty="0" err="1" smtClean="0">
                <a:solidFill>
                  <a:srgbClr val="005828"/>
                </a:solidFill>
              </a:rPr>
              <a:t>lower-roman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upper-alpha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err="1">
                <a:solidFill>
                  <a:srgbClr val="005828"/>
                </a:solidFill>
              </a:rPr>
              <a:t>upper-roman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000000"/>
                </a:solidFill>
              </a:rPr>
              <a:t>itd.</a:t>
            </a:r>
            <a:endParaRPr lang="pl-PL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pl-PL" sz="10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 smtClean="0">
                <a:solidFill>
                  <a:srgbClr val="000000"/>
                </a:solidFill>
              </a:rPr>
              <a:t>kod </a:t>
            </a:r>
            <a:r>
              <a:rPr lang="pl-PL" dirty="0" err="1">
                <a:solidFill>
                  <a:srgbClr val="000000"/>
                </a:solidFill>
              </a:rPr>
              <a:t>nenumerisanih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slika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umesto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znaka</a:t>
            </a:r>
            <a:r>
              <a:rPr lang="pl-PL" dirty="0">
                <a:solidFill>
                  <a:srgbClr val="000000"/>
                </a:solidFill>
              </a:rPr>
              <a:t> za </a:t>
            </a:r>
            <a:r>
              <a:rPr lang="pl-PL" dirty="0" err="1">
                <a:solidFill>
                  <a:srgbClr val="000000"/>
                </a:solidFill>
              </a:rPr>
              <a:t>nabrajanje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postaviti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slika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list-style-image </a:t>
            </a:r>
            <a:br>
              <a:rPr lang="pl-PL" dirty="0" smtClean="0">
                <a:solidFill>
                  <a:srgbClr val="002060"/>
                </a:solidFill>
              </a:rPr>
            </a:b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ul { list-style-image: </a:t>
            </a:r>
            <a:r>
              <a:rPr lang="pl-PL" sz="1800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pl-PL" sz="1800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("slika.png"); 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b="5795"/>
          <a:stretch/>
        </p:blipFill>
        <p:spPr bwMode="auto">
          <a:xfrm>
            <a:off x="3429178" y="5610484"/>
            <a:ext cx="2211542" cy="124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568" r="3153" b="67046"/>
          <a:stretch/>
        </p:blipFill>
        <p:spPr bwMode="auto">
          <a:xfrm>
            <a:off x="827584" y="3594740"/>
            <a:ext cx="2210098" cy="104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33025" r="3153" b="33914"/>
          <a:stretch/>
        </p:blipFill>
        <p:spPr bwMode="auto">
          <a:xfrm>
            <a:off x="3430622" y="3573016"/>
            <a:ext cx="2210098" cy="106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65304" r="3153" b="853"/>
          <a:stretch/>
        </p:blipFill>
        <p:spPr bwMode="auto">
          <a:xfrm>
            <a:off x="5940152" y="3547860"/>
            <a:ext cx="2210098" cy="108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Stilizovanje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Postoje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svojstva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koja</a:t>
            </a:r>
            <a:r>
              <a:rPr lang="it-IT" dirty="0">
                <a:solidFill>
                  <a:srgbClr val="000000"/>
                </a:solidFill>
              </a:rPr>
              <a:t> su </a:t>
            </a:r>
            <a:r>
              <a:rPr lang="it-IT" dirty="0" err="1" smtClean="0">
                <a:solidFill>
                  <a:srgbClr val="000000"/>
                </a:solidFill>
              </a:rPr>
              <a:t>karakteristi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samo</a:t>
            </a:r>
            <a:r>
              <a:rPr lang="it-IT" dirty="0">
                <a:solidFill>
                  <a:srgbClr val="000000"/>
                </a:solidFill>
              </a:rPr>
              <a:t> za </a:t>
            </a:r>
            <a:r>
              <a:rPr lang="it-IT" dirty="0" err="1">
                <a:solidFill>
                  <a:srgbClr val="000000"/>
                </a:solidFill>
              </a:rPr>
              <a:t>tabele</a:t>
            </a:r>
            <a:endParaRPr lang="it-IT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Svojstvom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2060"/>
                </a:solidFill>
              </a:rPr>
              <a:t>border-collapse</a:t>
            </a:r>
            <a:r>
              <a:rPr lang="it-IT" dirty="0">
                <a:solidFill>
                  <a:srgbClr val="000000"/>
                </a:solidFill>
              </a:rPr>
              <a:t> sa </a:t>
            </a:r>
            <a:r>
              <a:rPr lang="it-IT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 err="1">
                <a:solidFill>
                  <a:srgbClr val="000000"/>
                </a:solidFill>
              </a:rPr>
              <a:t>collapse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postavlja</a:t>
            </a:r>
            <a:r>
              <a:rPr lang="it-IT" dirty="0">
                <a:solidFill>
                  <a:srgbClr val="000000"/>
                </a:solidFill>
              </a:rPr>
              <a:t> se da </a:t>
            </a:r>
            <a:r>
              <a:rPr lang="it-IT" dirty="0" smtClean="0">
                <a:solidFill>
                  <a:srgbClr val="000000"/>
                </a:solidFill>
              </a:rPr>
              <a:t>se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susedne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ć</a:t>
            </a:r>
            <a:r>
              <a:rPr lang="it-IT" dirty="0" err="1" smtClean="0">
                <a:solidFill>
                  <a:srgbClr val="000000"/>
                </a:solidFill>
              </a:rPr>
              <a:t>elije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„</a:t>
            </a:r>
            <a:r>
              <a:rPr lang="it-IT" dirty="0" err="1" smtClean="0">
                <a:solidFill>
                  <a:srgbClr val="000000"/>
                </a:solidFill>
              </a:rPr>
              <a:t>slepe</a:t>
            </a:r>
            <a:r>
              <a:rPr lang="sr-Latn-RS" dirty="0" smtClean="0">
                <a:solidFill>
                  <a:srgbClr val="000000"/>
                </a:solidFill>
              </a:rPr>
              <a:t>“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tj.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da </a:t>
            </a:r>
            <a:r>
              <a:rPr lang="it-IT" dirty="0" err="1">
                <a:solidFill>
                  <a:srgbClr val="000000"/>
                </a:solidFill>
              </a:rPr>
              <a:t>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jedinstveni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okvir</a:t>
            </a: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sr-Latn-RS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pl-PL" dirty="0">
                <a:solidFill>
                  <a:srgbClr val="000000"/>
                </a:solidFill>
              </a:rPr>
              <a:t>Za </a:t>
            </a:r>
            <a:r>
              <a:rPr lang="pl-PL" dirty="0" err="1">
                <a:solidFill>
                  <a:srgbClr val="000000"/>
                </a:solidFill>
              </a:rPr>
              <a:t>poravnanje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sadr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aja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ćelija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 </a:t>
            </a:r>
            <a:r>
              <a:rPr lang="pl-PL" dirty="0" err="1">
                <a:solidFill>
                  <a:srgbClr val="000000"/>
                </a:solidFill>
              </a:rPr>
              <a:t>koriste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svojstva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2060"/>
                </a:solidFill>
              </a:rPr>
              <a:t>text-align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 smtClean="0">
                <a:solidFill>
                  <a:srgbClr val="002060"/>
                </a:solidFill>
              </a:rPr>
              <a:t>vertical-align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ovaj</a:t>
            </a:r>
            <a:r>
              <a:rPr lang="pl-PL" dirty="0" smtClean="0">
                <a:solidFill>
                  <a:srgbClr val="000000"/>
                </a:solidFill>
              </a:rPr>
              <a:t> drugi samo za </a:t>
            </a:r>
            <a:r>
              <a:rPr lang="pl-PL" dirty="0" err="1" smtClean="0">
                <a:solidFill>
                  <a:srgbClr val="000000"/>
                </a:solidFill>
              </a:rPr>
              <a:t>ćelije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tabele): </a:t>
            </a:r>
            <a:r>
              <a:rPr lang="pl-PL" dirty="0" err="1">
                <a:solidFill>
                  <a:srgbClr val="000000"/>
                </a:solidFill>
              </a:rPr>
              <a:t>vrednosti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su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smtClean="0">
                <a:solidFill>
                  <a:srgbClr val="005828"/>
                </a:solidFill>
              </a:rPr>
              <a:t>top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err="1" smtClean="0">
                <a:solidFill>
                  <a:srgbClr val="005828"/>
                </a:solidFill>
              </a:rPr>
              <a:t>middle</a:t>
            </a:r>
            <a:r>
              <a:rPr lang="pl-PL" dirty="0">
                <a:solidFill>
                  <a:srgbClr val="005828"/>
                </a:solidFill>
              </a:rPr>
              <a:t> </a:t>
            </a:r>
            <a:r>
              <a:rPr lang="pl-PL" dirty="0" smtClean="0">
                <a:solidFill>
                  <a:srgbClr val="000000"/>
                </a:solidFill>
              </a:rPr>
              <a:t>i </a:t>
            </a:r>
            <a:r>
              <a:rPr lang="pl-PL" dirty="0" err="1">
                <a:solidFill>
                  <a:srgbClr val="005828"/>
                </a:solidFill>
              </a:rPr>
              <a:t>bottom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2895" r="3605" b="49501"/>
          <a:stretch/>
        </p:blipFill>
        <p:spPr bwMode="auto">
          <a:xfrm>
            <a:off x="1907704" y="2780928"/>
            <a:ext cx="1728192" cy="100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49524" r="3605" b="3846"/>
          <a:stretch/>
        </p:blipFill>
        <p:spPr bwMode="auto">
          <a:xfrm>
            <a:off x="4932040" y="2857492"/>
            <a:ext cx="1630107" cy="92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1414" b="3035"/>
          <a:stretch/>
        </p:blipFill>
        <p:spPr bwMode="auto">
          <a:xfrm>
            <a:off x="1763688" y="4797152"/>
            <a:ext cx="5172144" cy="19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 smtClean="0"/>
              <a:t>Stilizovanje</a:t>
            </a:r>
            <a:r>
              <a:rPr lang="en-US" dirty="0" smtClean="0"/>
              <a:t>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div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span</a:t>
            </a:r>
            <a:endParaRPr lang="sr-Latn-R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549275"/>
            <a:ext cx="6985322" cy="868363"/>
          </a:xfrm>
        </p:spPr>
        <p:txBody>
          <a:bodyPr/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sr-Latn-RS" dirty="0" smtClean="0"/>
              <a:t>stilskih 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postavljanje</a:t>
            </a:r>
            <a:r>
              <a:rPr lang="en-GB" dirty="0" smtClean="0"/>
              <a:t> </a:t>
            </a:r>
            <a:r>
              <a:rPr lang="en-GB" dirty="0" err="1" smtClean="0"/>
              <a:t>stilskih</a:t>
            </a:r>
            <a:r>
              <a:rPr lang="en-GB" dirty="0" smtClean="0"/>
              <a:t> </a:t>
            </a:r>
            <a:r>
              <a:rPr lang="en-GB" dirty="0" err="1" smtClean="0"/>
              <a:t>opisa</a:t>
            </a:r>
            <a:r>
              <a:rPr lang="sr-Latn-RS" dirty="0" smtClean="0"/>
              <a:t>:</a:t>
            </a: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(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 smtClean="0"/>
              <a:t>)</a:t>
            </a:r>
            <a:endParaRPr lang="sr-Latn-RS" dirty="0" smtClean="0"/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sr-Latn-RS" dirty="0" smtClean="0">
                <a:solidFill>
                  <a:srgbClr val="000000"/>
                </a:solidFill>
              </a:rPr>
              <a:t>Stilski listovi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dokumenta 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sr-Latn-RS" dirty="0">
                <a:solidFill>
                  <a:srgbClr val="000000"/>
                </a:solidFill>
              </a:rPr>
              <a:t>element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  <a:endParaRPr lang="sr-Latn-RS" dirty="0" smtClean="0">
              <a:solidFill>
                <a:srgbClr val="000000"/>
              </a:solidFill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GB" dirty="0" err="1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>
                <a:solidFill>
                  <a:srgbClr val="000000"/>
                </a:solidFill>
              </a:rPr>
              <a:t>nji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stilski listovi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endParaRPr lang="sr-Latn-RS" dirty="0" smtClean="0">
              <a:solidFill>
                <a:srgbClr val="000000"/>
              </a:solidFill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endParaRPr lang="en-GB" dirty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446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33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Razlikujemo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dva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it-IT" dirty="0" smtClean="0">
                <a:solidFill>
                  <a:srgbClr val="000000"/>
                </a:solidFill>
              </a:rPr>
              <a:t>ina </a:t>
            </a:r>
            <a:r>
              <a:rPr lang="it-IT" dirty="0" err="1">
                <a:solidFill>
                  <a:srgbClr val="000000"/>
                </a:solidFill>
              </a:rPr>
              <a:t>prikaza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elemenata</a:t>
            </a:r>
            <a:r>
              <a:rPr lang="it-IT" dirty="0">
                <a:solidFill>
                  <a:srgbClr val="00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block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druge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prostiru</a:t>
            </a:r>
            <a:r>
              <a:rPr lang="it-IT" dirty="0">
                <a:solidFill>
                  <a:srgbClr val="000000"/>
                </a:solidFill>
              </a:rPr>
              <a:t> se </a:t>
            </a:r>
            <a:r>
              <a:rPr lang="it-IT" dirty="0" err="1">
                <a:solidFill>
                  <a:srgbClr val="000000"/>
                </a:solidFill>
              </a:rPr>
              <a:t>celom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it-IT" dirty="0" err="1" smtClean="0">
                <a:solidFill>
                  <a:srgbClr val="000000"/>
                </a:solidFill>
              </a:rPr>
              <a:t>irinom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bloka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ispod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>
                <a:solidFill>
                  <a:srgbClr val="005828"/>
                </a:solidFill>
              </a:rPr>
              <a:t>div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section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article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header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footer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aside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form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p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ul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5828"/>
                </a:solidFill>
              </a:rPr>
              <a:t>ol</a:t>
            </a:r>
            <a:r>
              <a:rPr lang="sr-Latn-RS" dirty="0" smtClean="0">
                <a:solidFill>
                  <a:srgbClr val="005828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i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5828"/>
                </a:solidFill>
              </a:rPr>
              <a:t>li</a:t>
            </a:r>
          </a:p>
          <a:p>
            <a:pPr lvl="1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linijski</a:t>
            </a:r>
            <a:r>
              <a:rPr lang="it-IT" dirty="0">
                <a:solidFill>
                  <a:srgbClr val="000000"/>
                </a:solidFill>
              </a:rPr>
              <a:t> elementi</a:t>
            </a:r>
          </a:p>
          <a:p>
            <a:pPr lvl="2">
              <a:spcBef>
                <a:spcPts val="1200"/>
              </a:spcBef>
            </a:pP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display: </a:t>
            </a:r>
            <a:r>
              <a:rPr lang="it-IT" b="1" dirty="0" err="1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inline</a:t>
            </a:r>
            <a:r>
              <a:rPr lang="it-IT" b="1" dirty="0">
                <a:solidFill>
                  <a:srgbClr val="005828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mogu</a:t>
            </a:r>
            <a:r>
              <a:rPr lang="it-IT" dirty="0">
                <a:solidFill>
                  <a:srgbClr val="000000"/>
                </a:solidFill>
              </a:rPr>
              <a:t> da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e </a:t>
            </a:r>
            <a:r>
              <a:rPr lang="it-IT" dirty="0" err="1">
                <a:solidFill>
                  <a:srgbClr val="000000"/>
                </a:solidFill>
              </a:rPr>
              <a:t>tekst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>
                <a:solidFill>
                  <a:srgbClr val="000000"/>
                </a:solidFill>
              </a:rPr>
              <a:t>linijske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elemente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0000"/>
                </a:solidFill>
              </a:rPr>
              <a:t>zauzimaju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koliko</a:t>
            </a:r>
            <a:r>
              <a:rPr lang="it-IT" dirty="0">
                <a:solidFill>
                  <a:srgbClr val="000000"/>
                </a:solidFill>
              </a:rPr>
              <a:t> i </a:t>
            </a:r>
            <a:r>
              <a:rPr lang="it-IT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err="1" smtClean="0">
                <a:solidFill>
                  <a:srgbClr val="000000"/>
                </a:solidFill>
              </a:rPr>
              <a:t>aj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sla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it-IT" dirty="0" smtClean="0">
                <a:solidFill>
                  <a:srgbClr val="000000"/>
                </a:solidFill>
              </a:rPr>
              <a:t>u </a:t>
            </a:r>
            <a:r>
              <a:rPr lang="it-IT" dirty="0">
                <a:solidFill>
                  <a:srgbClr val="000000"/>
                </a:solidFill>
              </a:rPr>
              <a:t>se </a:t>
            </a:r>
            <a:r>
              <a:rPr lang="it-IT" dirty="0" err="1">
                <a:solidFill>
                  <a:srgbClr val="000000"/>
                </a:solidFill>
              </a:rPr>
              <a:t>jedan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pored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drugog</a:t>
            </a:r>
            <a:endParaRPr lang="it-IT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it-IT" dirty="0" err="1">
                <a:solidFill>
                  <a:srgbClr val="005828"/>
                </a:solidFill>
              </a:rPr>
              <a:t>span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a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img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em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strong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small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005828"/>
                </a:solidFill>
              </a:rPr>
              <a:t>sub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5828"/>
                </a:solidFill>
              </a:rPr>
              <a:t>sup</a:t>
            </a:r>
            <a:endParaRPr lang="pl-PL" dirty="0">
              <a:solidFill>
                <a:srgbClr val="005828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8669" r="2356" b="62738"/>
          <a:stretch/>
        </p:blipFill>
        <p:spPr bwMode="auto">
          <a:xfrm>
            <a:off x="5209767" y="6399707"/>
            <a:ext cx="3682713" cy="45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37262" r="2356" b="34145"/>
          <a:stretch/>
        </p:blipFill>
        <p:spPr bwMode="auto">
          <a:xfrm>
            <a:off x="1115616" y="6351704"/>
            <a:ext cx="4068440" cy="50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smtClean="0"/>
              <a:t>može </a:t>
            </a:r>
            <a:r>
              <a:rPr lang="sr-Latn-RS" dirty="0"/>
              <a:t>imati </a:t>
            </a:r>
            <a:r>
              <a:rPr lang="sr-Latn-RS" dirty="0" smtClean="0"/>
              <a:t>različite </a:t>
            </a:r>
            <a:r>
              <a:rPr lang="sr-Latn-RS" dirty="0"/>
              <a:t>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none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/>
              <a:t>-</a:t>
            </a:r>
            <a:r>
              <a:rPr lang="sr-Latn-RS" dirty="0" smtClean="0"/>
              <a:t> </a:t>
            </a:r>
            <a:r>
              <a:rPr lang="sr-Latn-RS" dirty="0"/>
              <a:t>element se u potpunosti izostavlja iz prikaza (ne </a:t>
            </a:r>
            <a:r>
              <a:rPr lang="sr-Latn-RS" dirty="0" smtClean="0"/>
              <a:t>zauzima nikakav </a:t>
            </a:r>
            <a:r>
              <a:rPr lang="sr-Latn-RS" dirty="0"/>
              <a:t>prostor na strani)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blok element; mogu mu se </a:t>
            </a:r>
            <a:r>
              <a:rPr lang="sr-Latn-RS" dirty="0" smtClean="0"/>
              <a:t>postavljati širina</a:t>
            </a:r>
            <a:r>
              <a:rPr lang="sr-Latn-RS" dirty="0"/>
              <a:t>, visina, okvir i margine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element; </a:t>
            </a:r>
            <a:r>
              <a:rPr lang="sr-Latn-RS" dirty="0" smtClean="0"/>
              <a:t>može </a:t>
            </a:r>
            <a:r>
              <a:rPr lang="sr-Latn-RS" dirty="0"/>
              <a:t>se </a:t>
            </a:r>
            <a:r>
              <a:rPr lang="sr-Latn-RS" dirty="0" smtClean="0"/>
              <a:t>podešavati okvir</a:t>
            </a:r>
            <a:r>
              <a:rPr lang="sr-Latn-RS" dirty="0"/>
              <a:t>, margine, visina, ali ne i š</a:t>
            </a:r>
            <a:r>
              <a:rPr lang="sr-Latn-RS" dirty="0" smtClean="0"/>
              <a:t>irina</a:t>
            </a:r>
            <a:r>
              <a:rPr lang="sr-Latn-RS" dirty="0"/>
              <a:t>; </a:t>
            </a:r>
            <a:endParaRPr lang="sr-Latn-RS" dirty="0" smtClean="0"/>
          </a:p>
          <a:p>
            <a:pPr lvl="2"/>
            <a:r>
              <a:rPr lang="sr-Latn-RS" dirty="0" smtClean="0"/>
              <a:t>visina </a:t>
            </a:r>
            <a:r>
              <a:rPr lang="sr-Latn-RS" dirty="0"/>
              <a:t>se postavlja </a:t>
            </a:r>
            <a:r>
              <a:rPr lang="sr-Latn-RS" dirty="0" smtClean="0"/>
              <a:t>svojstvom </a:t>
            </a:r>
            <a:r>
              <a:rPr lang="it-IT" dirty="0" smtClean="0">
                <a:solidFill>
                  <a:srgbClr val="002060"/>
                </a:solidFill>
              </a:rPr>
              <a:t>line-</a:t>
            </a:r>
            <a:r>
              <a:rPr lang="it-IT" dirty="0" err="1" smtClean="0">
                <a:solidFill>
                  <a:srgbClr val="002060"/>
                </a:solidFill>
              </a:rPr>
              <a:t>height</a:t>
            </a:r>
            <a:r>
              <a:rPr lang="it-IT" dirty="0"/>
              <a:t>; ima </a:t>
            </a:r>
            <a:r>
              <a:rPr lang="it-IT" dirty="0" err="1"/>
              <a:t>smisla</a:t>
            </a:r>
            <a:r>
              <a:rPr lang="it-IT" dirty="0"/>
              <a:t> </a:t>
            </a:r>
            <a:r>
              <a:rPr lang="it-IT" dirty="0" err="1" smtClean="0"/>
              <a:t>pode</a:t>
            </a:r>
            <a:r>
              <a:rPr lang="sr-Latn-RS" dirty="0" smtClean="0"/>
              <a:t>š</a:t>
            </a:r>
            <a:r>
              <a:rPr lang="it-IT" dirty="0" err="1" smtClean="0"/>
              <a:t>avati</a:t>
            </a:r>
            <a:r>
              <a:rPr lang="it-IT" dirty="0" smtClean="0"/>
              <a:t> </a:t>
            </a:r>
            <a:r>
              <a:rPr lang="it-IT" dirty="0" err="1"/>
              <a:t>samo</a:t>
            </a:r>
            <a:r>
              <a:rPr lang="it-IT" dirty="0"/>
              <a:t> </a:t>
            </a:r>
            <a:r>
              <a:rPr lang="it-IT" dirty="0" err="1"/>
              <a:t>levu</a:t>
            </a:r>
            <a:r>
              <a:rPr lang="it-IT" dirty="0"/>
              <a:t> i </a:t>
            </a:r>
            <a:r>
              <a:rPr lang="it-IT" dirty="0" err="1"/>
              <a:t>desnu</a:t>
            </a:r>
            <a:r>
              <a:rPr lang="it-IT" dirty="0"/>
              <a:t> </a:t>
            </a:r>
            <a:r>
              <a:rPr lang="it-IT" dirty="0" err="1"/>
              <a:t>marginu</a:t>
            </a:r>
            <a:r>
              <a:rPr lang="it-IT" dirty="0"/>
              <a:t> </a:t>
            </a:r>
            <a:r>
              <a:rPr lang="it-IT" dirty="0" err="1"/>
              <a:t>jer</a:t>
            </a:r>
            <a:r>
              <a:rPr lang="it-IT" dirty="0"/>
              <a:t> </a:t>
            </a:r>
            <a:r>
              <a:rPr lang="it-IT" dirty="0" err="1" smtClean="0"/>
              <a:t>samo</a:t>
            </a:r>
            <a:r>
              <a:rPr lang="sr-Latn-RS" dirty="0" smtClean="0"/>
              <a:t> one </a:t>
            </a:r>
            <a:r>
              <a:rPr lang="sr-Latn-RS" dirty="0"/>
              <a:t>pomeraju okolni </a:t>
            </a:r>
            <a:r>
              <a:rPr lang="sr-Latn-RS" dirty="0" smtClean="0"/>
              <a:t>sadržaj</a:t>
            </a:r>
            <a:endParaRPr lang="sr-Latn-R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r="1692" b="20986"/>
          <a:stretch/>
        </p:blipFill>
        <p:spPr bwMode="auto">
          <a:xfrm>
            <a:off x="2195736" y="4773112"/>
            <a:ext cx="4562856" cy="153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/>
          <a:lstStyle/>
          <a:p>
            <a:r>
              <a:rPr lang="sr-Latn-RS" dirty="0"/>
              <a:t>Svojstvo </a:t>
            </a:r>
            <a:r>
              <a:rPr lang="sr-Latn-RS" dirty="0" err="1">
                <a:solidFill>
                  <a:srgbClr val="002060"/>
                </a:solidFill>
              </a:rPr>
              <a:t>display</a:t>
            </a:r>
            <a:r>
              <a:rPr lang="sr-Latn-RS" dirty="0">
                <a:solidFill>
                  <a:srgbClr val="002060"/>
                </a:solidFill>
              </a:rPr>
              <a:t> </a:t>
            </a:r>
            <a:r>
              <a:rPr lang="sr-Latn-RS" dirty="0" err="1"/>
              <a:t>moze</a:t>
            </a:r>
            <a:r>
              <a:rPr lang="sr-Latn-RS" dirty="0"/>
              <a:t> imati </a:t>
            </a:r>
            <a:r>
              <a:rPr lang="sr-Latn-RS" dirty="0" err="1"/>
              <a:t>razlicite</a:t>
            </a:r>
            <a:r>
              <a:rPr lang="sr-Latn-RS" dirty="0"/>
              <a:t> vrednosti:</a:t>
            </a:r>
          </a:p>
          <a:p>
            <a:pPr lvl="1"/>
            <a:r>
              <a:rPr lang="sr-Latn-RS" dirty="0" err="1">
                <a:solidFill>
                  <a:srgbClr val="005828"/>
                </a:solidFill>
              </a:rPr>
              <a:t>inline</a:t>
            </a:r>
            <a:r>
              <a:rPr lang="sr-Latn-RS" dirty="0">
                <a:solidFill>
                  <a:srgbClr val="005828"/>
                </a:solidFill>
              </a:rPr>
              <a:t>-</a:t>
            </a:r>
            <a:r>
              <a:rPr lang="sr-Latn-RS" dirty="0" err="1">
                <a:solidFill>
                  <a:srgbClr val="005828"/>
                </a:solidFill>
              </a:rPr>
              <a:t>block</a:t>
            </a:r>
            <a:r>
              <a:rPr lang="sr-Latn-RS" dirty="0">
                <a:solidFill>
                  <a:srgbClr val="005828"/>
                </a:solidFill>
              </a:rPr>
              <a:t> </a:t>
            </a:r>
            <a:r>
              <a:rPr lang="sr-Latn-RS" dirty="0" smtClean="0"/>
              <a:t>- </a:t>
            </a:r>
            <a:r>
              <a:rPr lang="sr-Latn-RS" dirty="0"/>
              <a:t>element se prikazuje kao linijski blok element; ne prostire </a:t>
            </a:r>
            <a:r>
              <a:rPr lang="sr-Latn-RS" dirty="0" smtClean="0"/>
              <a:t>se celom širinom</a:t>
            </a:r>
            <a:r>
              <a:rPr lang="sr-Latn-RS" dirty="0"/>
              <a:t>, ali mu se mogu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avati </a:t>
            </a:r>
            <a:r>
              <a:rPr lang="sr-Latn-RS" dirty="0"/>
              <a:t>i š</a:t>
            </a:r>
            <a:r>
              <a:rPr lang="sr-Latn-RS" dirty="0" smtClean="0"/>
              <a:t>irina </a:t>
            </a:r>
            <a:r>
              <a:rPr lang="sr-Latn-RS" dirty="0"/>
              <a:t>i visina i </a:t>
            </a:r>
            <a:r>
              <a:rPr lang="sr-Latn-RS" dirty="0" smtClean="0"/>
              <a:t>margine</a:t>
            </a:r>
          </a:p>
          <a:p>
            <a:r>
              <a:rPr lang="sr-Latn-RS" dirty="0"/>
              <a:t>Primer:</a:t>
            </a:r>
            <a:br>
              <a:rPr lang="sr-Latn-RS" dirty="0"/>
            </a:b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red;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div.inblock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50px;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div&gt;Ispred&lt;/div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"&gt;1&lt;/div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"&gt;2&lt;/div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"&gt;3&lt;/div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"&gt;4&lt;/div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"&gt;5&lt;/div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inblock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"&gt;6&lt;/div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div&gt;Iza&lt;/div&gt;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" r="1171" b="16958"/>
          <a:stretch/>
        </p:blipFill>
        <p:spPr bwMode="auto">
          <a:xfrm>
            <a:off x="4507009" y="4221088"/>
            <a:ext cx="4636991" cy="17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0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dirty="0" smtClean="0"/>
              <a:t>ć</a:t>
            </a:r>
            <a:endParaRPr lang="en-U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</a:t>
            </a:r>
            <a:r>
              <a:rPr lang="en-US" dirty="0" err="1" smtClean="0"/>
              <a:t>tilsk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P</a:t>
            </a:r>
            <a:r>
              <a:rPr lang="vi-VN" dirty="0" smtClean="0">
                <a:solidFill>
                  <a:srgbClr val="000000"/>
                </a:solidFill>
              </a:rPr>
              <a:t>ojedinačnom </a:t>
            </a:r>
            <a:r>
              <a:rPr lang="vi-VN" dirty="0">
                <a:solidFill>
                  <a:srgbClr val="000000"/>
                </a:solidFill>
              </a:rPr>
              <a:t>elementu može se </a:t>
            </a:r>
            <a:r>
              <a:rPr lang="sr-Latn-RS" dirty="0" smtClean="0">
                <a:solidFill>
                  <a:srgbClr val="000000"/>
                </a:solidFill>
              </a:rPr>
              <a:t>postaviti</a:t>
            </a:r>
            <a:r>
              <a:rPr lang="vi-VN" dirty="0" smtClean="0">
                <a:solidFill>
                  <a:srgbClr val="000000"/>
                </a:solidFill>
              </a:rPr>
              <a:t> </a:t>
            </a:r>
            <a:r>
              <a:rPr lang="vi-VN" dirty="0">
                <a:solidFill>
                  <a:srgbClr val="000000"/>
                </a:solidFill>
              </a:rPr>
              <a:t>stil navođenjem atributa </a:t>
            </a:r>
            <a:r>
              <a:rPr lang="vi-VN" dirty="0" smtClean="0">
                <a:solidFill>
                  <a:srgbClr val="005828"/>
                </a:solidFill>
              </a:rPr>
              <a:t>style</a:t>
            </a:r>
            <a:r>
              <a:rPr lang="vi-VN" dirty="0" smtClean="0">
                <a:solidFill>
                  <a:srgbClr val="000000"/>
                </a:solidFill>
              </a:rPr>
              <a:t> </a:t>
            </a:r>
            <a:endParaRPr lang="sr-Latn-RS" dirty="0" smtClean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U tom slučaju, o</a:t>
            </a:r>
            <a:r>
              <a:rPr lang="vi-VN" dirty="0" smtClean="0">
                <a:solidFill>
                  <a:srgbClr val="000000"/>
                </a:solidFill>
              </a:rPr>
              <a:t>pis </a:t>
            </a:r>
            <a:r>
              <a:rPr lang="vi-VN" dirty="0">
                <a:solidFill>
                  <a:srgbClr val="000000"/>
                </a:solidFill>
              </a:rPr>
              <a:t>vizuelne prezentacije je isprepleten sa opisom njene </a:t>
            </a:r>
            <a:r>
              <a:rPr lang="vi-VN" dirty="0" smtClean="0">
                <a:solidFill>
                  <a:srgbClr val="000000"/>
                </a:solidFill>
              </a:rPr>
              <a:t>strukture</a:t>
            </a:r>
            <a:endParaRPr lang="sr-Latn-RS" dirty="0" smtClean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Primer:</a:t>
            </a:r>
            <a:r>
              <a:rPr lang="vi-VN" dirty="0">
                <a:solidFill>
                  <a:srgbClr val="000000"/>
                </a:solidFill>
              </a:rPr>
              <a:t/>
            </a:r>
            <a:br>
              <a:rPr lang="vi-VN" dirty="0">
                <a:solidFill>
                  <a:srgbClr val="000000"/>
                </a:solidFill>
              </a:rPr>
            </a:br>
            <a:r>
              <a:rPr lang="vi-VN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style="color:red; margin-left:10px;"&gt;Ovo je pasus&lt;/p&gt;</a:t>
            </a:r>
          </a:p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Vrednost koja se dodeljuje atributu </a:t>
            </a:r>
            <a:r>
              <a:rPr lang="vi-VN" dirty="0" smtClean="0">
                <a:solidFill>
                  <a:srgbClr val="005828"/>
                </a:solidFill>
              </a:rPr>
              <a:t>style</a:t>
            </a:r>
            <a:r>
              <a:rPr lang="sr-Latn-RS" dirty="0" smtClean="0"/>
              <a:t>, tj. </a:t>
            </a:r>
            <a:r>
              <a:rPr lang="sr-Latn-RS" dirty="0">
                <a:solidFill>
                  <a:srgbClr val="0070C0"/>
                </a:solidFill>
              </a:rPr>
              <a:t>opis</a:t>
            </a:r>
            <a:r>
              <a:rPr lang="vi-VN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je  niska sa sledećom s</a:t>
            </a:r>
            <a:r>
              <a:rPr lang="sr-Latn-RS" dirty="0" smtClean="0">
                <a:solidFill>
                  <a:srgbClr val="000000"/>
                </a:solidFill>
              </a:rPr>
              <a:t>intaksom: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4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4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me</a:t>
            </a:r>
            <a:r>
              <a:rPr lang="sr-Latn-RS" sz="14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</a:t>
            </a:r>
            <a:r>
              <a:rPr lang="en-GB" sz="14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usobno</a:t>
            </a:r>
            <a:r>
              <a:rPr lang="en-GB" sz="14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4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4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endParaRPr lang="sr-Latn-RS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Svaka</a:t>
            </a:r>
            <a:r>
              <a:rPr lang="sr-Latn-RS" sz="2200" dirty="0" smtClean="0">
                <a:solidFill>
                  <a:srgbClr val="000000"/>
                </a:solidFill>
              </a:rPr>
              <a:t> od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 smtClean="0">
                <a:solidFill>
                  <a:srgbClr val="0070C0"/>
                </a:solidFill>
              </a:rPr>
              <a:t>deklaracija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>
                <a:solidFill>
                  <a:srgbClr val="000000"/>
                </a:solidFill>
              </a:rPr>
              <a:t>je </a:t>
            </a:r>
            <a:r>
              <a:rPr lang="sr-Latn-RS" sz="2200" dirty="0" smtClean="0">
                <a:solidFill>
                  <a:srgbClr val="000000"/>
                </a:solidFill>
              </a:rPr>
              <a:t>u nizu je sledećeg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br>
              <a:rPr lang="en-GB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14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zadavati</a:t>
            </a:r>
            <a:r>
              <a:rPr lang="en-GB" dirty="0"/>
              <a:t> u </a:t>
            </a:r>
            <a:r>
              <a:rPr lang="en-GB" dirty="0" err="1"/>
              <a:t>zaglavlju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,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chemeClr val="accent5">
                    <a:lumMod val="25000"/>
                  </a:schemeClr>
                </a:solidFill>
              </a:rPr>
              <a:t>style</a:t>
            </a:r>
            <a:r>
              <a:rPr lang="en-GB" dirty="0" smtClean="0">
                <a:solidFill>
                  <a:srgbClr val="009A46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u </a:t>
            </a:r>
            <a:r>
              <a:rPr lang="en-GB" dirty="0" err="1"/>
              <a:t>posebnim</a:t>
            </a:r>
            <a:r>
              <a:rPr lang="en-GB" dirty="0"/>
              <a:t> CSS </a:t>
            </a:r>
            <a:r>
              <a:rPr lang="en-GB" dirty="0" err="1" smtClean="0"/>
              <a:t>dokumentima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list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 smtClean="0"/>
              <a:t>pravila</a:t>
            </a:r>
            <a:endParaRPr lang="sr-Latn-RS" dirty="0" smtClean="0"/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font-family: Arial; margin: 20px; }</a:t>
            </a:r>
          </a:p>
          <a:p>
            <a:pPr lvl="0">
              <a:spcBef>
                <a:spcPts val="1200"/>
              </a:spcBef>
            </a:pPr>
            <a:r>
              <a:rPr lang="en-GB" dirty="0" err="1"/>
              <a:t>Beline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/>
              <a:t>uticaja</a:t>
            </a:r>
            <a:r>
              <a:rPr lang="en-GB" dirty="0"/>
              <a:t>; </a:t>
            </a:r>
            <a:r>
              <a:rPr lang="en-GB" dirty="0" err="1"/>
              <a:t>stilski</a:t>
            </a:r>
            <a:r>
              <a:rPr lang="en-GB" dirty="0"/>
              <a:t> list </a:t>
            </a:r>
            <a:r>
              <a:rPr lang="en-GB" dirty="0" smtClean="0"/>
              <a:t>se</a:t>
            </a:r>
            <a:r>
              <a:rPr lang="sr-Latn-RS" dirty="0" smtClean="0"/>
              <a:t> č</a:t>
            </a:r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n-GB" dirty="0" err="1"/>
              <a:t>nazubljuje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 smtClean="0"/>
              <a:t>preglednosti</a:t>
            </a:r>
            <a:endParaRPr lang="sr-Latn-RS" dirty="0" smtClean="0"/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Arial;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Stilski list se sastoji od </a:t>
            </a:r>
            <a:r>
              <a:rPr lang="sr-Latn-RS" dirty="0">
                <a:solidFill>
                  <a:srgbClr val="0070C0"/>
                </a:solidFill>
              </a:rPr>
              <a:t>pravila</a:t>
            </a: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Svako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>
                <a:solidFill>
                  <a:srgbClr val="0070C0"/>
                </a:solidFill>
              </a:rPr>
              <a:t>pravilo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je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r>
              <a:rPr lang="sr-Latn-R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selektor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</a:t>
            </a:r>
            <a:r>
              <a:rPr lang="sr-Latn-RS" sz="2200" dirty="0" smtClean="0">
                <a:solidFill>
                  <a:srgbClr val="000000"/>
                </a:solidFill>
              </a:rPr>
              <a:t>i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sr-Latn-RS" sz="2200" dirty="0" smtClean="0">
                <a:solidFill>
                  <a:srgbClr val="0070C0"/>
                </a:solidFill>
              </a:rPr>
              <a:t>opis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je </a:t>
            </a:r>
            <a:r>
              <a:rPr lang="en-GB" sz="2200" dirty="0" err="1">
                <a:solidFill>
                  <a:srgbClr val="000000"/>
                </a:solidFill>
              </a:rPr>
              <a:t>oblika</a:t>
            </a:r>
            <a:r>
              <a:rPr lang="en-GB" sz="2200" dirty="0">
                <a:solidFill>
                  <a:srgbClr val="000000"/>
                </a:solidFill>
              </a:rPr>
              <a:t>:</a:t>
            </a:r>
            <a:r>
              <a:rPr lang="sr-Latn-RS" sz="22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me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usobno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sz="2200" dirty="0" err="1" smtClean="0">
                <a:solidFill>
                  <a:srgbClr val="000000"/>
                </a:solidFill>
              </a:rPr>
              <a:t>Svaka</a:t>
            </a: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200" dirty="0" err="1" smtClean="0">
                <a:solidFill>
                  <a:srgbClr val="0070C0"/>
                </a:solidFill>
              </a:rPr>
              <a:t>deklaracija</a:t>
            </a:r>
            <a:r>
              <a:rPr lang="en-GB" sz="2200" dirty="0" smtClean="0">
                <a:solidFill>
                  <a:srgbClr val="0070C0"/>
                </a:solidFill>
              </a:rPr>
              <a:t> </a:t>
            </a:r>
            <a:r>
              <a:rPr lang="en-GB" sz="2200" dirty="0" smtClean="0">
                <a:solidFill>
                  <a:srgbClr val="000000"/>
                </a:solidFill>
              </a:rPr>
              <a:t>je </a:t>
            </a:r>
            <a:r>
              <a:rPr lang="en-GB" sz="2200" dirty="0" err="1" smtClean="0">
                <a:solidFill>
                  <a:srgbClr val="000000"/>
                </a:solidFill>
              </a:rPr>
              <a:t>oblika</a:t>
            </a:r>
            <a:r>
              <a:rPr lang="en-GB" sz="2200" dirty="0" smtClean="0">
                <a:solidFill>
                  <a:srgbClr val="000000"/>
                </a:solidFill>
              </a:rPr>
              <a:t>:</a:t>
            </a:r>
            <a:br>
              <a:rPr lang="en-GB" sz="2200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788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fi-FI" dirty="0" smtClean="0"/>
              <a:t> (</a:t>
            </a:r>
            <a:r>
              <a:rPr lang="sr-Latn-RS" dirty="0" smtClean="0"/>
              <a:t>3</a:t>
            </a:r>
            <a:r>
              <a:rPr lang="fi-FI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Selektori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slo</a:t>
            </a:r>
            <a:r>
              <a:rPr lang="sr-Latn-RS" dirty="0"/>
              <a:t>ž</a:t>
            </a:r>
            <a:r>
              <a:rPr lang="en-GB" dirty="0" err="1" smtClean="0"/>
              <a:t>eniji</a:t>
            </a:r>
            <a:r>
              <a:rPr lang="en-GB" dirty="0" smtClean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navo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elemenata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smtClean="0"/>
              <a:t>Vi</a:t>
            </a:r>
            <a:r>
              <a:rPr lang="sr-Latn-RS" dirty="0"/>
              <a:t>š</a:t>
            </a:r>
            <a:r>
              <a:rPr lang="en-GB" dirty="0" smtClean="0"/>
              <a:t>e </a:t>
            </a:r>
            <a:r>
              <a:rPr lang="en-GB" dirty="0" err="1"/>
              <a:t>selektora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sr-Latn-RS" dirty="0" smtClean="0"/>
              <a:t>u tom slučaju, selektori se </a:t>
            </a:r>
            <a:r>
              <a:rPr lang="en-GB" dirty="0" err="1" smtClean="0"/>
              <a:t>razdvajaju</a:t>
            </a:r>
            <a:r>
              <a:rPr lang="en-GB" dirty="0" smtClean="0"/>
              <a:t> </a:t>
            </a:r>
            <a:r>
              <a:rPr lang="en-GB" dirty="0" err="1"/>
              <a:t>zapetama</a:t>
            </a:r>
            <a:r>
              <a:rPr lang="en-GB" dirty="0"/>
              <a:t>)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color: blue;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Komentari</a:t>
            </a:r>
            <a:r>
              <a:rPr lang="it-IT" dirty="0"/>
              <a:t> se </a:t>
            </a:r>
            <a:r>
              <a:rPr lang="it-IT" dirty="0" err="1"/>
              <a:t>navode</a:t>
            </a:r>
            <a:r>
              <a:rPr lang="it-IT" dirty="0"/>
              <a:t> </a:t>
            </a:r>
            <a:r>
              <a:rPr lang="it-IT" dirty="0" err="1"/>
              <a:t>izme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smtClean="0"/>
              <a:t>u </a:t>
            </a:r>
            <a:r>
              <a:rPr lang="it-IT" dirty="0" err="1"/>
              <a:t>simbola</a:t>
            </a:r>
            <a:r>
              <a:rPr lang="it-IT" dirty="0"/>
              <a:t> </a:t>
            </a:r>
            <a:r>
              <a:rPr lang="it-IT" b="1" dirty="0">
                <a:solidFill>
                  <a:srgbClr val="009A46"/>
                </a:solidFill>
              </a:rPr>
              <a:t>/*</a:t>
            </a:r>
            <a:r>
              <a:rPr lang="it-IT" dirty="0"/>
              <a:t> i </a:t>
            </a:r>
            <a:r>
              <a:rPr lang="it-IT" b="1" dirty="0" smtClean="0">
                <a:solidFill>
                  <a:srgbClr val="009A46"/>
                </a:solidFill>
              </a:rPr>
              <a:t>*/</a:t>
            </a:r>
            <a:endParaRPr lang="sr-Latn-RS" b="1" dirty="0" smtClean="0">
              <a:solidFill>
                <a:srgbClr val="009A46"/>
              </a:solidFill>
            </a:endParaRPr>
          </a:p>
          <a:p>
            <a:pPr lvl="0"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podesavamo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crvena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10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Stilski o</a:t>
            </a:r>
            <a:r>
              <a:rPr lang="fi-FI" dirty="0" smtClean="0"/>
              <a:t>pisi </a:t>
            </a:r>
            <a:r>
              <a:rPr lang="fi-FI" dirty="0" err="1"/>
              <a:t>na</a:t>
            </a:r>
            <a:r>
              <a:rPr lang="fi-FI" dirty="0"/>
              <a:t> </a:t>
            </a:r>
            <a:r>
              <a:rPr lang="fi-FI" dirty="0" err="1"/>
              <a:t>nivou</a:t>
            </a:r>
            <a:r>
              <a:rPr lang="fi-FI" dirty="0"/>
              <a:t> </a:t>
            </a:r>
            <a:r>
              <a:rPr lang="fi-FI" dirty="0" err="1"/>
              <a:t>dokumenta</a:t>
            </a:r>
            <a:r>
              <a:rPr lang="fi-FI" dirty="0"/>
              <a:t> 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Opis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se može postaviti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dokumenta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sr-Latn-RS" dirty="0" smtClean="0">
                <a:solidFill>
                  <a:srgbClr val="000000"/>
                </a:solidFill>
              </a:rPr>
              <a:t>korišćenjem elementa </a:t>
            </a:r>
            <a:r>
              <a:rPr lang="en-GB" dirty="0">
                <a:solidFill>
                  <a:srgbClr val="002060"/>
                </a:solidFill>
              </a:rPr>
              <a:t>style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U tom slučaju, </a:t>
            </a:r>
            <a:r>
              <a:rPr lang="en-GB" dirty="0" smtClean="0">
                <a:solidFill>
                  <a:srgbClr val="000000"/>
                </a:solidFill>
              </a:rPr>
              <a:t>CSS </a:t>
            </a:r>
            <a:r>
              <a:rPr lang="en-GB" dirty="0" err="1">
                <a:solidFill>
                  <a:srgbClr val="000000"/>
                </a:solidFill>
              </a:rPr>
              <a:t>opis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sr-Latn-RS" dirty="0" smtClean="0">
                <a:solidFill>
                  <a:srgbClr val="000000"/>
                </a:solidFill>
              </a:rPr>
              <a:t>navodi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HTML </a:t>
            </a:r>
            <a:r>
              <a:rPr lang="en-GB" dirty="0" err="1" smtClean="0">
                <a:solidFill>
                  <a:srgbClr val="000000"/>
                </a:solidFill>
              </a:rPr>
              <a:t>dokumenta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aj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2060"/>
                </a:solidFill>
              </a:rPr>
              <a:t>style</a:t>
            </a:r>
            <a:endParaRPr lang="sr-Latn-RS" dirty="0" smtClean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>
                <a:solidFill>
                  <a:srgbClr val="002060"/>
                </a:solidFill>
              </a:rPr>
              <a:t>Primer: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sr-Cyrl-RS" altLang="en-US" sz="18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2413</Words>
  <Application>Microsoft Office PowerPoint</Application>
  <PresentationFormat>On-screen Show (4:3)</PresentationFormat>
  <Paragraphs>259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4_Watermark</vt:lpstr>
      <vt:lpstr>Uvod u veb i internet tehnologije</vt:lpstr>
      <vt:lpstr>Stilovi i CSS</vt:lpstr>
      <vt:lpstr>Stilovi i stilski listovi</vt:lpstr>
      <vt:lpstr>Postavljanje stilskih opisa</vt:lpstr>
      <vt:lpstr>Stilski opisi na nivou elementa</vt:lpstr>
      <vt:lpstr>Opšta sintaksa stilskih listova</vt:lpstr>
      <vt:lpstr>Opšta sintaksa stilskih listova (2)</vt:lpstr>
      <vt:lpstr>Opšta sintaksa stilskih listova (3)</vt:lpstr>
      <vt:lpstr>Stilski opisi na nivou dokumenta </vt:lpstr>
      <vt:lpstr>Spoljašnji stilski opis</vt:lpstr>
      <vt:lpstr>Nasleđivanje stilskih listova</vt:lpstr>
      <vt:lpstr>Kaskada stilskih opisa</vt:lpstr>
      <vt:lpstr>Selektori</vt:lpstr>
      <vt:lpstr>Selektori (2)</vt:lpstr>
      <vt:lpstr>Pseudoklase i pseudoelementi</vt:lpstr>
      <vt:lpstr>Pseudoklase i pseudoelementi (2)</vt:lpstr>
      <vt:lpstr>Ugnježdeni elementi kod selektora</vt:lpstr>
      <vt:lpstr>Stilizovanje fontova</vt:lpstr>
      <vt:lpstr>Stilizovanje fontova (2)</vt:lpstr>
      <vt:lpstr>Stilizovanje fontova (3)</vt:lpstr>
      <vt:lpstr>Stilizovanje teksta</vt:lpstr>
      <vt:lpstr>Stilizovanje teksta – dekoracija </vt:lpstr>
      <vt:lpstr>Stilizovanje teksta – razmaci </vt:lpstr>
      <vt:lpstr>Stilizovanje teksta – uvlačenje i poravnanje </vt:lpstr>
      <vt:lpstr>Boja</vt:lpstr>
      <vt:lpstr>Model kutije</vt:lpstr>
      <vt:lpstr>Model kutije - širina i visina</vt:lpstr>
      <vt:lpstr>Model kutije - širina i visina (2)</vt:lpstr>
      <vt:lpstr>Model kutije - spoljašnje margine</vt:lpstr>
      <vt:lpstr>Model kutije - spoljašnje margine (2)</vt:lpstr>
      <vt:lpstr>Model kutije - unutrašnje margine</vt:lpstr>
      <vt:lpstr>Model kutije - okviri</vt:lpstr>
      <vt:lpstr>Model kutije – okviri (2)</vt:lpstr>
      <vt:lpstr>Pozadina elementa</vt:lpstr>
      <vt:lpstr>Pozadina elementa (2)</vt:lpstr>
      <vt:lpstr>Pozadina elementa (3)</vt:lpstr>
      <vt:lpstr>Stilizovanje lista</vt:lpstr>
      <vt:lpstr>Stilizovanje tabela</vt:lpstr>
      <vt:lpstr>Stilizovanje elemenata div i span</vt:lpstr>
      <vt:lpstr>Element div</vt:lpstr>
      <vt:lpstr>Element span</vt:lpstr>
      <vt:lpstr>Prikaz</vt:lpstr>
      <vt:lpstr>Prikaz (2)</vt:lpstr>
      <vt:lpstr>Prikaz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929</cp:revision>
  <dcterms:created xsi:type="dcterms:W3CDTF">1601-01-01T00:00:00Z</dcterms:created>
  <dcterms:modified xsi:type="dcterms:W3CDTF">2018-11-07T23:02:38Z</dcterms:modified>
</cp:coreProperties>
</file>