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6858000" cy="9144000"/>
  <p:embeddedFontLst>
    <p:embeddedFont>
      <p:font typeface="Roboto" panose="0200000000000000000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2a661ed1561_2_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a661ed1561_2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a661ed1561_2_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a661ed1561_2_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2a661ed1561_2_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a661ed1561_2_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2a661ed1561_2_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a661ed1561_2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2a661ed1561_3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a661ed1561_3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7" name="Google Shape;257;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2a661ed1561_0_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a661ed1561_0_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2a661ed1561_3_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a661ed1561_3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95" name="Google Shape;295;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2a661ed1561_0_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02" name="Google Shape;302;g2a661ed1561_0_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4" name="Google Shape;94;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2a661ed1561_0_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a661ed1561_0_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2a661ed1561_3_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a661ed1561_3_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2a661ed1561_3_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2a661ed1561_3_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g2a661ed1561_3_3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2a661ed1561_3_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69" name="Google Shape;369;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0" name="Google Shape;120;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0" name="Google Shape;130;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1" name="Google Shape;141;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2" name="Google Shape;152;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3" name="Google Shape;163;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4" name="Google Shape;174;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5" name="Google Shape;185;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6"/>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3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0" name="Google Shape;20;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2" name="Google Shape;32;p29"/>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3" name="Google Shape;33;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30"/>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30"/>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30"/>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33"/>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p:nvPr>
            <p:ph type="pic" idx="2"/>
          </p:nvPr>
        </p:nvSpPr>
        <p:spPr>
          <a:xfrm>
            <a:off x="1792288" y="612775"/>
            <a:ext cx="5486400" cy="4114800"/>
          </a:xfrm>
          <a:prstGeom prst="rect">
            <a:avLst/>
          </a:prstGeom>
          <a:noFill/>
          <a:ln>
            <a:noFill/>
          </a:ln>
        </p:spPr>
      </p:sp>
      <p:sp>
        <p:nvSpPr>
          <p:cNvPr id="64" name="Google Shape;64;p34"/>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3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2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8" name="Google Shape;8;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9" name="Google Shape;9;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10" name="Google Shape;10;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2.xml"/><Relationship Id="rId7" Type="http://schemas.openxmlformats.org/officeDocument/2006/relationships/hyperlink" Target="https://arxiv.org/pdf/2203.05794.pdf" TargetMode="External"/><Relationship Id="rId6" Type="http://schemas.openxmlformats.org/officeDocument/2006/relationships/hyperlink" Target="https://www.jmlr.org/papers/volume3/blei03a/blei03a.pdf" TargetMode="External"/><Relationship Id="rId5" Type="http://schemas.openxmlformats.org/officeDocument/2006/relationships/hyperlink" Target="http://wordvec.colorado.edu/papers/Deerwester_1990.pdf" TargetMode="External"/><Relationship Id="rId4" Type="http://schemas.openxmlformats.org/officeDocument/2006/relationships/hyperlink" Target="https://github.com/MaartenGr/BERTopic/issues/486" TargetMode="External"/><Relationship Id="rId3" Type="http://schemas.openxmlformats.org/officeDocument/2006/relationships/hyperlink" Target="https://maartengr.github.io/BERTopic/algorithm/algorithm.html#5-topic-representation" TargetMode="External"/><Relationship Id="rId2" Type="http://schemas.openxmlformats.org/officeDocument/2006/relationships/hyperlink" Target="about:blank"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3"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5" name="Google Shape;85;p1"/>
          <p:cNvSpPr/>
          <p:nvPr/>
        </p:nvSpPr>
        <p:spPr>
          <a:xfrm rot="10800000">
            <a:off x="-1" y="-22693"/>
            <a:ext cx="9143998" cy="4374129"/>
          </a:xfrm>
          <a:prstGeom prst="rect">
            <a:avLst/>
          </a:prstGeom>
          <a:gradFill>
            <a:gsLst>
              <a:gs pos="0">
                <a:srgbClr val="366092"/>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6" name="Google Shape;86;p1"/>
          <p:cNvSpPr/>
          <p:nvPr/>
        </p:nvSpPr>
        <p:spPr>
          <a:xfrm rot="5400000">
            <a:off x="2384720" y="-2407841"/>
            <a:ext cx="4374557" cy="9144000"/>
          </a:xfrm>
          <a:prstGeom prst="rect">
            <a:avLst/>
          </a:prstGeom>
          <a:gradFill>
            <a:gsLst>
              <a:gs pos="0">
                <a:srgbClr val="4F81BD">
                  <a:alpha val="0"/>
                </a:srgbClr>
              </a:gs>
              <a:gs pos="40000">
                <a:srgbClr val="4F81BD">
                  <a:alpha val="0"/>
                </a:srgbClr>
              </a:gs>
              <a:gs pos="100000">
                <a:srgbClr val="366092">
                  <a:alpha val="51764"/>
                </a:srgbClr>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
          <p:cNvSpPr/>
          <p:nvPr/>
        </p:nvSpPr>
        <p:spPr>
          <a:xfrm rot="5400000">
            <a:off x="2555756" y="-2236808"/>
            <a:ext cx="4374128" cy="8802359"/>
          </a:xfrm>
          <a:prstGeom prst="rect">
            <a:avLst/>
          </a:prstGeom>
          <a:gradFill>
            <a:gsLst>
              <a:gs pos="0">
                <a:srgbClr val="4F81BD">
                  <a:alpha val="0"/>
                </a:srgbClr>
              </a:gs>
              <a:gs pos="17000">
                <a:srgbClr val="4F81BD">
                  <a:alpha val="0"/>
                </a:srgbClr>
              </a:gs>
              <a:gs pos="100000">
                <a:srgbClr val="000000">
                  <a:alpha val="36862"/>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1"/>
          <p:cNvSpPr/>
          <p:nvPr/>
        </p:nvSpPr>
        <p:spPr>
          <a:xfrm>
            <a:off x="-3" y="-22690"/>
            <a:ext cx="6406863" cy="4374126"/>
          </a:xfrm>
          <a:prstGeom prst="rect">
            <a:avLst/>
          </a:prstGeom>
          <a:gradFill>
            <a:gsLst>
              <a:gs pos="0">
                <a:srgbClr val="244061">
                  <a:alpha val="0"/>
                </a:srgbClr>
              </a:gs>
              <a:gs pos="100000">
                <a:srgbClr val="000000">
                  <a:alpha val="24705"/>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1"/>
          <p:cNvSpPr/>
          <p:nvPr/>
        </p:nvSpPr>
        <p:spPr>
          <a:xfrm rot="-9091028">
            <a:off x="4459073" y="-1032053"/>
            <a:ext cx="3742610"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F81BD">
                  <a:alpha val="21960"/>
                </a:srgbClr>
              </a:gs>
              <a:gs pos="87000">
                <a:srgbClr val="93B3D7">
                  <a:alpha val="1960"/>
                </a:srgbClr>
              </a:gs>
              <a:gs pos="100000">
                <a:srgbClr val="93B3D7">
                  <a:alpha val="196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
          <p:cNvSpPr txBox="1"/>
          <p:nvPr>
            <p:ph type="ctrTitle"/>
          </p:nvPr>
        </p:nvSpPr>
        <p:spPr>
          <a:xfrm>
            <a:off x="986118" y="735106"/>
            <a:ext cx="7540322" cy="292847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400"/>
              <a:buFont typeface="Calibri"/>
              <a:buNone/>
            </a:pPr>
            <a:r>
              <a:rPr lang="en-US" sz="4200">
                <a:solidFill>
                  <a:srgbClr val="FFFFFF"/>
                </a:solidFill>
              </a:rPr>
              <a:t>Exploring AI and ML Trends Through Topic Modeling P</a:t>
            </a:r>
            <a:r>
              <a:rPr lang="en-US" sz="4200">
                <a:solidFill>
                  <a:srgbClr val="FFFFFF"/>
                </a:solidFill>
              </a:rPr>
              <a:t>roject Presentation</a:t>
            </a:r>
            <a:endParaRPr lang="en-US" sz="4200">
              <a:solidFill>
                <a:srgbClr val="FFFFFF"/>
              </a:solidFill>
            </a:endParaRPr>
          </a:p>
        </p:txBody>
      </p:sp>
      <p:sp>
        <p:nvSpPr>
          <p:cNvPr id="91" name="Google Shape;91;p1"/>
          <p:cNvSpPr txBox="1"/>
          <p:nvPr>
            <p:ph type="subTitle" idx="1"/>
          </p:nvPr>
        </p:nvSpPr>
        <p:spPr>
          <a:xfrm>
            <a:off x="1013011" y="4870824"/>
            <a:ext cx="7504463" cy="14582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960"/>
              <a:buNone/>
            </a:pPr>
            <a:r>
              <a:rPr lang="en-US" sz="2700" b="0" i="0" u="none" strike="noStrike">
                <a:latin typeface="Times New Roman" panose="02020603050405020304"/>
                <a:ea typeface="Times New Roman" panose="02020603050405020304"/>
                <a:cs typeface="Times New Roman" panose="02020603050405020304"/>
                <a:sym typeface="Times New Roman" panose="02020603050405020304"/>
              </a:rPr>
              <a:t>Mohan Krishna Pasupuleti(Z1975917)</a:t>
            </a:r>
            <a:endParaRPr sz="2700"/>
          </a:p>
          <a:p>
            <a:pPr marL="0" lvl="0" indent="0" algn="l" rtl="0">
              <a:lnSpc>
                <a:spcPct val="90000"/>
              </a:lnSpc>
              <a:spcBef>
                <a:spcPts val="0"/>
              </a:spcBef>
              <a:spcAft>
                <a:spcPts val="0"/>
              </a:spcAft>
              <a:buClr>
                <a:srgbClr val="000000"/>
              </a:buClr>
              <a:buSzPts val="2960"/>
              <a:buNone/>
            </a:pPr>
            <a:r>
              <a:rPr lang="en-US" sz="2700" b="0" i="0" u="none" strike="noStrike">
                <a:latin typeface="Times New Roman" panose="02020603050405020304"/>
                <a:ea typeface="Times New Roman" panose="02020603050405020304"/>
                <a:cs typeface="Times New Roman" panose="02020603050405020304"/>
                <a:sym typeface="Times New Roman" panose="02020603050405020304"/>
              </a:rPr>
              <a:t>Srilakshmi UmamaheswariMantena (Z1976148)</a:t>
            </a:r>
            <a:endParaRPr sz="2700"/>
          </a:p>
          <a:p>
            <a:pPr marL="0" lvl="0" indent="0" algn="l" rtl="0">
              <a:lnSpc>
                <a:spcPct val="90000"/>
              </a:lnSpc>
              <a:spcBef>
                <a:spcPts val="0"/>
              </a:spcBef>
              <a:spcAft>
                <a:spcPts val="0"/>
              </a:spcAft>
              <a:buClr>
                <a:srgbClr val="000000"/>
              </a:buClr>
              <a:buSzPts val="2960"/>
              <a:buNone/>
            </a:pPr>
            <a:r>
              <a:rPr lang="en-US" sz="2700" b="0" i="0" u="none" strike="noStrike">
                <a:latin typeface="Times New Roman" panose="02020603050405020304"/>
                <a:ea typeface="Times New Roman" panose="02020603050405020304"/>
                <a:cs typeface="Times New Roman" panose="02020603050405020304"/>
                <a:sym typeface="Times New Roman" panose="02020603050405020304"/>
              </a:rPr>
              <a:t>Naga jyothi Kota(Z1976758)</a:t>
            </a:r>
            <a:endParaRPr sz="2700"/>
          </a:p>
          <a:p>
            <a:pPr marL="0" lvl="0" indent="0" algn="l" rtl="0">
              <a:lnSpc>
                <a:spcPct val="90000"/>
              </a:lnSpc>
              <a:spcBef>
                <a:spcPts val="1990"/>
              </a:spcBef>
              <a:spcAft>
                <a:spcPts val="0"/>
              </a:spcAft>
              <a:buClr>
                <a:srgbClr val="888888"/>
              </a:buClr>
              <a:buSzPts val="2960"/>
              <a:buNone/>
            </a:pPr>
            <a:endParaRPr sz="2700"/>
          </a:p>
          <a:p>
            <a:pPr marL="0" lvl="0" indent="0" algn="l" rtl="0">
              <a:lnSpc>
                <a:spcPct val="90000"/>
              </a:lnSpc>
              <a:spcBef>
                <a:spcPts val="590"/>
              </a:spcBef>
              <a:spcAft>
                <a:spcPts val="0"/>
              </a:spcAft>
              <a:buClr>
                <a:srgbClr val="888888"/>
              </a:buClr>
              <a:buSzPts val="2960"/>
              <a:buNone/>
            </a:pP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9" name="Shape 199"/>
        <p:cNvGrpSpPr/>
        <p:nvPr/>
      </p:nvGrpSpPr>
      <p:grpSpPr>
        <a:xfrm>
          <a:off x="0" y="0"/>
          <a:ext cx="0" cy="0"/>
          <a:chOff x="0" y="0"/>
          <a:chExt cx="0" cy="0"/>
        </a:xfrm>
      </p:grpSpPr>
      <p:sp>
        <p:nvSpPr>
          <p:cNvPr id="200" name="Google Shape;200;g2a661ed1561_2_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1" name="Google Shape;201;g2a661ed1561_2_1"/>
          <p:cNvSpPr txBox="1"/>
          <p:nvPr>
            <p:ph type="title"/>
          </p:nvPr>
        </p:nvSpPr>
        <p:spPr>
          <a:xfrm>
            <a:off x="614238" y="4230093"/>
            <a:ext cx="3112935" cy="1800165"/>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t>LDA Technique - Overview</a:t>
            </a:r>
            <a:endParaRPr lang="en-US" sz="3500"/>
          </a:p>
        </p:txBody>
      </p:sp>
      <p:pic>
        <p:nvPicPr>
          <p:cNvPr id="202" name="Google Shape;202;g2a661ed1561_2_1"/>
          <p:cNvPicPr preferRelativeResize="0"/>
          <p:nvPr/>
        </p:nvPicPr>
        <p:blipFill rotWithShape="1">
          <a:blip r:embed="rId1"/>
          <a:srcRect/>
          <a:stretch>
            <a:fillRect/>
          </a:stretch>
        </p:blipFill>
        <p:spPr>
          <a:xfrm>
            <a:off x="1104633" y="457200"/>
            <a:ext cx="6980455" cy="3455325"/>
          </a:xfrm>
          <a:prstGeom prst="rect">
            <a:avLst/>
          </a:prstGeom>
          <a:noFill/>
          <a:ln>
            <a:noFill/>
          </a:ln>
        </p:spPr>
      </p:pic>
      <p:sp>
        <p:nvSpPr>
          <p:cNvPr id="203" name="Google Shape;203;g2a661ed1561_2_1"/>
          <p:cNvSpPr txBox="1"/>
          <p:nvPr>
            <p:ph type="body" idx="1"/>
          </p:nvPr>
        </p:nvSpPr>
        <p:spPr>
          <a:xfrm>
            <a:off x="4235600" y="3839068"/>
            <a:ext cx="4676451" cy="1800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360"/>
              </a:spcBef>
              <a:spcAft>
                <a:spcPts val="0"/>
              </a:spcAft>
              <a:buSzPts val="1800"/>
              <a:buNone/>
            </a:pPr>
            <a:endParaRPr sz="800"/>
          </a:p>
          <a:p>
            <a:pPr marL="0" lvl="0" indent="0" algn="l" rtl="0">
              <a:lnSpc>
                <a:spcPct val="90000"/>
              </a:lnSpc>
              <a:spcBef>
                <a:spcPts val="360"/>
              </a:spcBef>
              <a:spcAft>
                <a:spcPts val="0"/>
              </a:spcAft>
              <a:buSzPts val="1800"/>
              <a:buNone/>
            </a:pPr>
            <a:r>
              <a:rPr lang="en-US" sz="2400"/>
              <a:t>The basic idea is:</a:t>
            </a:r>
            <a:endParaRPr sz="800"/>
          </a:p>
          <a:p>
            <a:pPr marL="457200" lvl="0" indent="-342900" algn="l" rtl="0">
              <a:lnSpc>
                <a:spcPct val="90000"/>
              </a:lnSpc>
              <a:spcBef>
                <a:spcPts val="360"/>
              </a:spcBef>
              <a:spcAft>
                <a:spcPts val="0"/>
              </a:spcAft>
              <a:buSzPts val="1800"/>
              <a:buChar char="●"/>
            </a:pPr>
            <a:r>
              <a:rPr lang="en-US" sz="2400"/>
              <a:t>Each document is a mixture of corpus of topics.</a:t>
            </a:r>
            <a:endParaRPr lang="en-US" sz="2400"/>
          </a:p>
          <a:p>
            <a:pPr marL="457200" lvl="0" indent="-342900" algn="l" rtl="0">
              <a:lnSpc>
                <a:spcPct val="90000"/>
              </a:lnSpc>
              <a:spcBef>
                <a:spcPts val="0"/>
              </a:spcBef>
              <a:spcAft>
                <a:spcPts val="0"/>
              </a:spcAft>
              <a:buSzPts val="1800"/>
              <a:buChar char="●"/>
            </a:pPr>
            <a:r>
              <a:rPr lang="en-US" sz="2400"/>
              <a:t>Each topic is a distribution over words.</a:t>
            </a:r>
            <a:endParaRPr lang="en-US" sz="2400"/>
          </a:p>
          <a:p>
            <a:pPr marL="457200" lvl="0" indent="-342900" algn="l" rtl="0">
              <a:lnSpc>
                <a:spcPct val="90000"/>
              </a:lnSpc>
              <a:spcBef>
                <a:spcPts val="0"/>
              </a:spcBef>
              <a:spcAft>
                <a:spcPts val="0"/>
              </a:spcAft>
              <a:buSzPts val="1800"/>
              <a:buChar char="●"/>
            </a:pPr>
            <a:r>
              <a:rPr lang="en-US" sz="2400"/>
              <a:t>Each word is drawn from one of those topics.</a:t>
            </a:r>
            <a:endParaRPr lang="en-US" sz="2400"/>
          </a:p>
        </p:txBody>
      </p:sp>
      <p:sp>
        <p:nvSpPr>
          <p:cNvPr id="204" name="Google Shape;204;g2a661ed1561_2_1"/>
          <p:cNvSpPr/>
          <p:nvPr/>
        </p:nvSpPr>
        <p:spPr>
          <a:xfrm flipH="1">
            <a:off x="0" y="6406116"/>
            <a:ext cx="9143998" cy="461774"/>
          </a:xfrm>
          <a:prstGeom prst="rect">
            <a:avLst/>
          </a:prstGeom>
          <a:gradFill>
            <a:gsLst>
              <a:gs pos="0">
                <a:srgbClr val="000000"/>
              </a:gs>
              <a:gs pos="100000">
                <a:srgbClr val="366092"/>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5" name="Google Shape;205;g2a661ed1561_2_1"/>
          <p:cNvSpPr/>
          <p:nvPr/>
        </p:nvSpPr>
        <p:spPr>
          <a:xfrm flipH="1">
            <a:off x="6086475" y="6406115"/>
            <a:ext cx="3057523" cy="464399"/>
          </a:xfrm>
          <a:prstGeom prst="rect">
            <a:avLst/>
          </a:prstGeom>
          <a:gradFill>
            <a:gsLst>
              <a:gs pos="0">
                <a:srgbClr val="000000">
                  <a:alpha val="30980"/>
                </a:srgbClr>
              </a:gs>
              <a:gs pos="19000">
                <a:srgbClr val="000000">
                  <a:alpha val="30980"/>
                </a:srgbClr>
              </a:gs>
              <a:gs pos="99000">
                <a:schemeClr val="accent1"/>
              </a:gs>
              <a:gs pos="100000">
                <a:schemeClr val="accent1"/>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9" name="Shape 209"/>
        <p:cNvGrpSpPr/>
        <p:nvPr/>
      </p:nvGrpSpPr>
      <p:grpSpPr>
        <a:xfrm>
          <a:off x="0" y="0"/>
          <a:ext cx="0" cy="0"/>
          <a:chOff x="0" y="0"/>
          <a:chExt cx="0" cy="0"/>
        </a:xfrm>
      </p:grpSpPr>
      <p:sp>
        <p:nvSpPr>
          <p:cNvPr id="210" name="Google Shape;210;g2a661ed1561_2_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g2a661ed1561_2_8"/>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 name="Google Shape;212;g2a661ed1561_2_8"/>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3" name="Google Shape;213;g2a661ed1561_2_8"/>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4" name="Google Shape;214;g2a661ed1561_2_8"/>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5" name="Google Shape;215;g2a661ed1561_2_8"/>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6" name="Google Shape;216;g2a661ed1561_2_8"/>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7" name="Google Shape;217;g2a661ed1561_2_8"/>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1100"/>
              <a:buFont typeface="Arial" panose="020B0604020202020204"/>
              <a:buNone/>
            </a:pPr>
            <a:r>
              <a:rPr lang="en-US" sz="3000">
                <a:solidFill>
                  <a:srgbClr val="FFFFFF"/>
                </a:solidFill>
              </a:rPr>
              <a:t>Methodology</a:t>
            </a:r>
            <a:endParaRPr lang="en-US" sz="3000">
              <a:solidFill>
                <a:srgbClr val="FFFFFF"/>
              </a:solidFill>
            </a:endParaRPr>
          </a:p>
        </p:txBody>
      </p:sp>
      <p:sp>
        <p:nvSpPr>
          <p:cNvPr id="218" name="Google Shape;218;g2a661ed1561_2_8"/>
          <p:cNvSpPr txBox="1"/>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360"/>
              </a:spcBef>
              <a:spcAft>
                <a:spcPts val="0"/>
              </a:spcAft>
              <a:buSzPts val="1800"/>
              <a:buChar char="●"/>
            </a:pPr>
            <a:r>
              <a:rPr lang="en-US" sz="1700"/>
              <a:t>Creates document topics matrix and topic – terms matrix</a:t>
            </a:r>
            <a:endParaRPr lang="en-US" sz="1700"/>
          </a:p>
          <a:p>
            <a:pPr marL="457200" lvl="0" indent="-342900" algn="l" rtl="0">
              <a:lnSpc>
                <a:spcPct val="100000"/>
              </a:lnSpc>
              <a:spcBef>
                <a:spcPts val="0"/>
              </a:spcBef>
              <a:spcAft>
                <a:spcPts val="0"/>
              </a:spcAft>
              <a:buSzPts val="1800"/>
              <a:buChar char="●"/>
            </a:pPr>
            <a:r>
              <a:rPr lang="en-US" sz="1700"/>
              <a:t>Document is represented by latent mixture of topics. </a:t>
            </a:r>
            <a:endParaRPr lang="en-US" sz="1700"/>
          </a:p>
          <a:p>
            <a:pPr marL="457200" lvl="0" indent="-342900" algn="l" rtl="0">
              <a:lnSpc>
                <a:spcPct val="100000"/>
              </a:lnSpc>
              <a:spcBef>
                <a:spcPts val="0"/>
              </a:spcBef>
              <a:spcAft>
                <a:spcPts val="0"/>
              </a:spcAft>
              <a:buSzPts val="1800"/>
              <a:buChar char="●"/>
            </a:pPr>
            <a:r>
              <a:rPr lang="en-US" sz="1700"/>
              <a:t>The probability of words in the document is calculated as:</a:t>
            </a:r>
            <a:endParaRPr lang="en-US" sz="1700"/>
          </a:p>
          <a:p>
            <a:pPr marL="457200" lvl="0" indent="-342900" algn="l" rtl="0">
              <a:lnSpc>
                <a:spcPct val="100000"/>
              </a:lnSpc>
              <a:spcBef>
                <a:spcPts val="0"/>
              </a:spcBef>
              <a:spcAft>
                <a:spcPts val="0"/>
              </a:spcAft>
              <a:buSzPts val="1800"/>
              <a:buChar char="●"/>
            </a:pPr>
            <a:r>
              <a:rPr lang="en-US" sz="1700"/>
              <a:t>p(w|d) = p(t|d)p(w|t)</a:t>
            </a:r>
            <a:endParaRPr lang="en-US" sz="1700"/>
          </a:p>
          <a:p>
            <a:pPr marL="0" lvl="0" indent="0" algn="l" rtl="0">
              <a:lnSpc>
                <a:spcPct val="100000"/>
              </a:lnSpc>
              <a:spcBef>
                <a:spcPts val="360"/>
              </a:spcBef>
              <a:spcAft>
                <a:spcPts val="0"/>
              </a:spcAft>
              <a:buSzPts val="1800"/>
              <a:buNone/>
            </a:pP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2" name="Shape 222"/>
        <p:cNvGrpSpPr/>
        <p:nvPr/>
      </p:nvGrpSpPr>
      <p:grpSpPr>
        <a:xfrm>
          <a:off x="0" y="0"/>
          <a:ext cx="0" cy="0"/>
          <a:chOff x="0" y="0"/>
          <a:chExt cx="0" cy="0"/>
        </a:xfrm>
      </p:grpSpPr>
      <p:sp>
        <p:nvSpPr>
          <p:cNvPr id="223" name="Google Shape;223;g2a661ed1561_2_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4" name="Google Shape;224;g2a661ed1561_2_14"/>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g2a661ed1561_2_14"/>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6" name="Google Shape;226;g2a661ed1561_2_14"/>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7" name="Google Shape;227;g2a661ed1561_2_14"/>
          <p:cNvSpPr txBox="1"/>
          <p:nvPr>
            <p:ph type="title"/>
          </p:nvPr>
        </p:nvSpPr>
        <p:spPr>
          <a:xfrm>
            <a:off x="524784" y="248038"/>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panose="020B0604020202020204"/>
                <a:ea typeface="Arial" panose="020B0604020202020204"/>
                <a:cs typeface="Arial" panose="020B0604020202020204"/>
                <a:sym typeface="Arial" panose="020B0604020202020204"/>
              </a:rPr>
              <a:t>Methodology</a:t>
            </a:r>
            <a:endParaRPr lang="en-US" sz="3500">
              <a:solidFill>
                <a:srgbClr val="FFFFFF"/>
              </a:solidFill>
              <a:latin typeface="Arial" panose="020B0604020202020204"/>
              <a:ea typeface="Arial" panose="020B0604020202020204"/>
              <a:cs typeface="Arial" panose="020B0604020202020204"/>
              <a:sym typeface="Arial" panose="020B0604020202020204"/>
            </a:endParaRPr>
          </a:p>
        </p:txBody>
      </p:sp>
      <p:pic>
        <p:nvPicPr>
          <p:cNvPr id="228" name="Google Shape;228;g2a661ed1561_2_14"/>
          <p:cNvPicPr preferRelativeResize="0"/>
          <p:nvPr/>
        </p:nvPicPr>
        <p:blipFill rotWithShape="1">
          <a:blip r:embed="rId1"/>
          <a:srcRect/>
          <a:stretch>
            <a:fillRect/>
          </a:stretch>
        </p:blipFill>
        <p:spPr>
          <a:xfrm>
            <a:off x="391566" y="1966293"/>
            <a:ext cx="8360865" cy="4452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2" name="Shape 232"/>
        <p:cNvGrpSpPr/>
        <p:nvPr/>
      </p:nvGrpSpPr>
      <p:grpSpPr>
        <a:xfrm>
          <a:off x="0" y="0"/>
          <a:ext cx="0" cy="0"/>
          <a:chOff x="0" y="0"/>
          <a:chExt cx="0" cy="0"/>
        </a:xfrm>
      </p:grpSpPr>
      <p:sp>
        <p:nvSpPr>
          <p:cNvPr id="233" name="Google Shape;233;g2a661ed1561_2_2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4" name="Google Shape;234;g2a661ed1561_2_20"/>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5" name="Google Shape;235;g2a661ed1561_2_20"/>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6" name="Google Shape;236;g2a661ed1561_2_20"/>
          <p:cNvSpPr/>
          <p:nvPr/>
        </p:nvSpPr>
        <p:spPr>
          <a:xfrm rot="-5400000" flipH="1">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7" name="Google Shape;237;g2a661ed1561_2_20"/>
          <p:cNvSpPr txBox="1"/>
          <p:nvPr>
            <p:ph type="title"/>
          </p:nvPr>
        </p:nvSpPr>
        <p:spPr>
          <a:xfrm>
            <a:off x="1037673" y="348865"/>
            <a:ext cx="7288583" cy="157644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500">
                <a:solidFill>
                  <a:srgbClr val="FFFFFF"/>
                </a:solidFill>
              </a:rPr>
              <a:t>Optimal Number of Topics</a:t>
            </a:r>
            <a:endParaRPr lang="en-US" sz="3500">
              <a:solidFill>
                <a:srgbClr val="FFFFFF"/>
              </a:solidFill>
            </a:endParaRPr>
          </a:p>
        </p:txBody>
      </p:sp>
      <p:grpSp>
        <p:nvGrpSpPr>
          <p:cNvPr id="238" name="Google Shape;238;g2a661ed1561_2_20"/>
          <p:cNvGrpSpPr/>
          <p:nvPr/>
        </p:nvGrpSpPr>
        <p:grpSpPr>
          <a:xfrm>
            <a:off x="484042" y="3160392"/>
            <a:ext cx="8193869" cy="2600578"/>
            <a:chOff x="1000" y="544413"/>
            <a:chExt cx="8193869" cy="2600578"/>
          </a:xfrm>
        </p:grpSpPr>
        <p:sp>
          <p:nvSpPr>
            <p:cNvPr id="239" name="Google Shape;239;g2a661ed1561_2_20"/>
            <p:cNvSpPr/>
            <p:nvPr/>
          </p:nvSpPr>
          <p:spPr>
            <a:xfrm>
              <a:off x="1000" y="544413"/>
              <a:ext cx="3511658" cy="2229903"/>
            </a:xfrm>
            <a:prstGeom prst="roundRect">
              <a:avLst>
                <a:gd name="adj" fmla="val 10000"/>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g2a661ed1561_2_20"/>
            <p:cNvSpPr/>
            <p:nvPr/>
          </p:nvSpPr>
          <p:spPr>
            <a:xfrm>
              <a:off x="391184" y="915088"/>
              <a:ext cx="3511658" cy="2229903"/>
            </a:xfrm>
            <a:prstGeom prst="roundRect">
              <a:avLst>
                <a:gd name="adj" fmla="val 10000"/>
              </a:avLst>
            </a:prstGeom>
            <a:solidFill>
              <a:schemeClr val="lt1">
                <a:alpha val="89803"/>
              </a:schemeClr>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g2a661ed1561_2_20"/>
            <p:cNvSpPr txBox="1"/>
            <p:nvPr/>
          </p:nvSpPr>
          <p:spPr>
            <a:xfrm>
              <a:off x="456496" y="980400"/>
              <a:ext cx="3381034" cy="20992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panose="020B0604020202020204"/>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Used coherence score to find the optimal number of topics.</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g2a661ed1561_2_20"/>
            <p:cNvSpPr/>
            <p:nvPr/>
          </p:nvSpPr>
          <p:spPr>
            <a:xfrm>
              <a:off x="4293027" y="544413"/>
              <a:ext cx="3511658" cy="2229903"/>
            </a:xfrm>
            <a:prstGeom prst="roundRect">
              <a:avLst>
                <a:gd name="adj" fmla="val 10000"/>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g2a661ed1561_2_20"/>
            <p:cNvSpPr/>
            <p:nvPr/>
          </p:nvSpPr>
          <p:spPr>
            <a:xfrm>
              <a:off x="4683211" y="915088"/>
              <a:ext cx="3511658" cy="2229903"/>
            </a:xfrm>
            <a:prstGeom prst="roundRect">
              <a:avLst>
                <a:gd name="adj" fmla="val 10000"/>
              </a:avLst>
            </a:prstGeom>
            <a:solidFill>
              <a:schemeClr val="lt1">
                <a:alpha val="89803"/>
              </a:schemeClr>
            </a:solidFill>
            <a:ln w="25400" cap="flat" cmpd="sng">
              <a:solidFill>
                <a:srgbClr val="BF5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g2a661ed1561_2_20"/>
            <p:cNvSpPr txBox="1"/>
            <p:nvPr/>
          </p:nvSpPr>
          <p:spPr>
            <a:xfrm>
              <a:off x="4748523" y="980400"/>
              <a:ext cx="3381034" cy="209927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panose="020B0604020202020204"/>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The graph plotted against coherence score and number of topics shows that the model works best with 8 components.</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8" name="Shape 248"/>
        <p:cNvGrpSpPr/>
        <p:nvPr/>
      </p:nvGrpSpPr>
      <p:grpSpPr>
        <a:xfrm>
          <a:off x="0" y="0"/>
          <a:ext cx="0" cy="0"/>
          <a:chOff x="0" y="0"/>
          <a:chExt cx="0" cy="0"/>
        </a:xfrm>
      </p:grpSpPr>
      <p:sp>
        <p:nvSpPr>
          <p:cNvPr id="249" name="Google Shape;249;g2a661ed1561_3_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0" name="Google Shape;250;g2a661ed1561_3_0"/>
          <p:cNvSpPr/>
          <p:nvPr/>
        </p:nvSpPr>
        <p:spPr>
          <a:xfrm rot="10800000" flipH="1">
            <a:off x="1" y="0"/>
            <a:ext cx="9143999" cy="1575955"/>
          </a:xfrm>
          <a:prstGeom prst="rect">
            <a:avLst/>
          </a:prstGeom>
          <a:gradFill>
            <a:gsLst>
              <a:gs pos="0">
                <a:srgbClr val="000000">
                  <a:alpha val="95686"/>
                </a:srgbClr>
              </a:gs>
              <a:gs pos="100000">
                <a:srgbClr val="366092"/>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1" name="Google Shape;251;g2a661ed1561_3_0"/>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2" name="Google Shape;252;g2a661ed1561_3_0"/>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3" name="Google Shape;253;g2a661ed1561_3_0"/>
          <p:cNvSpPr txBox="1"/>
          <p:nvPr>
            <p:ph type="title"/>
          </p:nvPr>
        </p:nvSpPr>
        <p:spPr>
          <a:xfrm>
            <a:off x="524784" y="248038"/>
            <a:ext cx="529779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None/>
            </a:pPr>
            <a:r>
              <a:rPr lang="en-US" sz="3500">
                <a:solidFill>
                  <a:srgbClr val="FFFFFF"/>
                </a:solidFill>
                <a:latin typeface="Arial" panose="020B0604020202020204"/>
                <a:ea typeface="Arial" panose="020B0604020202020204"/>
                <a:cs typeface="Arial" panose="020B0604020202020204"/>
                <a:sym typeface="Arial" panose="020B0604020202020204"/>
              </a:rPr>
              <a:t>Optimal Number of Topics</a:t>
            </a:r>
            <a:endParaRPr lang="en-US" sz="3500">
              <a:solidFill>
                <a:srgbClr val="FFFFFF"/>
              </a:solidFill>
              <a:latin typeface="Arial" panose="020B0604020202020204"/>
              <a:ea typeface="Arial" panose="020B0604020202020204"/>
              <a:cs typeface="Arial" panose="020B0604020202020204"/>
              <a:sym typeface="Arial" panose="020B0604020202020204"/>
            </a:endParaRPr>
          </a:p>
        </p:txBody>
      </p:sp>
      <p:pic>
        <p:nvPicPr>
          <p:cNvPr id="254" name="Google Shape;254;g2a661ed1561_3_0"/>
          <p:cNvPicPr preferRelativeResize="0"/>
          <p:nvPr/>
        </p:nvPicPr>
        <p:blipFill rotWithShape="1">
          <a:blip r:embed="rId1"/>
          <a:srcRect/>
          <a:stretch>
            <a:fillRect/>
          </a:stretch>
        </p:blipFill>
        <p:spPr>
          <a:xfrm>
            <a:off x="1080109" y="1966293"/>
            <a:ext cx="6983780" cy="4452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8" name="Shape 258"/>
        <p:cNvGrpSpPr/>
        <p:nvPr/>
      </p:nvGrpSpPr>
      <p:grpSpPr>
        <a:xfrm>
          <a:off x="0" y="0"/>
          <a:ext cx="0" cy="0"/>
          <a:chOff x="0" y="0"/>
          <a:chExt cx="0" cy="0"/>
        </a:xfrm>
      </p:grpSpPr>
      <p:sp>
        <p:nvSpPr>
          <p:cNvPr id="259" name="Google Shape;259;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0" name="Google Shape;260;p14"/>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1" name="Google Shape;261;p14"/>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2" name="Google Shape;262;p14"/>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3" name="Google Shape;263;p14"/>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4" name="Google Shape;264;p14"/>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5" name="Google Shape;265;p14"/>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6" name="Google Shape;266;p14"/>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 Results</a:t>
            </a:r>
            <a:endParaRPr sz="3500">
              <a:solidFill>
                <a:srgbClr val="FFFFFF"/>
              </a:solidFill>
            </a:endParaRPr>
          </a:p>
        </p:txBody>
      </p:sp>
      <p:pic>
        <p:nvPicPr>
          <p:cNvPr id="267" name="Google Shape;267;p14"/>
          <p:cNvPicPr preferRelativeResize="0"/>
          <p:nvPr/>
        </p:nvPicPr>
        <p:blipFill>
          <a:blip r:embed="rId1"/>
          <a:stretch>
            <a:fillRect/>
          </a:stretch>
        </p:blipFill>
        <p:spPr>
          <a:xfrm>
            <a:off x="3070375" y="200525"/>
            <a:ext cx="6149226" cy="3308117"/>
          </a:xfrm>
          <a:prstGeom prst="rect">
            <a:avLst/>
          </a:prstGeom>
          <a:noFill/>
          <a:ln>
            <a:noFill/>
          </a:ln>
        </p:spPr>
      </p:pic>
      <p:pic>
        <p:nvPicPr>
          <p:cNvPr id="268" name="Google Shape;268;p14"/>
          <p:cNvPicPr preferRelativeResize="0"/>
          <p:nvPr/>
        </p:nvPicPr>
        <p:blipFill rotWithShape="1">
          <a:blip r:embed="rId2"/>
          <a:srcRect l="8714" t="19586" r="-6955" b="12237"/>
          <a:stretch>
            <a:fillRect/>
          </a:stretch>
        </p:blipFill>
        <p:spPr>
          <a:xfrm>
            <a:off x="3070375" y="3778982"/>
            <a:ext cx="6616003" cy="3068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72" name="Shape 272"/>
        <p:cNvGrpSpPr/>
        <p:nvPr/>
      </p:nvGrpSpPr>
      <p:grpSpPr>
        <a:xfrm>
          <a:off x="0" y="0"/>
          <a:ext cx="0" cy="0"/>
          <a:chOff x="0" y="0"/>
          <a:chExt cx="0" cy="0"/>
        </a:xfrm>
      </p:grpSpPr>
      <p:sp>
        <p:nvSpPr>
          <p:cNvPr id="273" name="Google Shape;273;g2a661ed1561_0_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4" name="Google Shape;274;g2a661ed1561_0_4"/>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5" name="Google Shape;275;g2a661ed1561_0_4"/>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6" name="Google Shape;276;g2a661ed1561_0_4"/>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7" name="Google Shape;277;g2a661ed1561_0_4"/>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8" name="Google Shape;278;g2a661ed1561_0_4"/>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9" name="Google Shape;279;g2a661ed1561_0_4"/>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0" name="Google Shape;280;g2a661ed1561_0_4"/>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BERTopic</a:t>
            </a:r>
            <a:endParaRPr lang="en-US" sz="3500">
              <a:solidFill>
                <a:srgbClr val="FFFFFF"/>
              </a:solidFill>
            </a:endParaRPr>
          </a:p>
        </p:txBody>
      </p:sp>
      <p:sp>
        <p:nvSpPr>
          <p:cNvPr id="281" name="Google Shape;281;g2a661ed1561_0_4"/>
          <p:cNvSpPr txBox="1"/>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457200" lvl="0" indent="-381000" algn="l" rtl="0">
              <a:lnSpc>
                <a:spcPct val="100000"/>
              </a:lnSpc>
              <a:spcBef>
                <a:spcPts val="360"/>
              </a:spcBef>
              <a:spcAft>
                <a:spcPts val="0"/>
              </a:spcAft>
              <a:buSzPts val="2400"/>
              <a:buFont typeface="Times New Roman" panose="02020603050405020304"/>
              <a:buChar char="•"/>
            </a:pPr>
            <a:r>
              <a:rPr lang="en-US" sz="1700">
                <a:latin typeface="Times New Roman" panose="02020603050405020304"/>
                <a:ea typeface="Times New Roman" panose="02020603050405020304"/>
                <a:cs typeface="Times New Roman" panose="02020603050405020304"/>
                <a:sym typeface="Times New Roman" panose="02020603050405020304"/>
              </a:rPr>
              <a:t>BERT, or Bidirectional Encoder Representations from Transformers, is a revolutionary model in the field of natural language processing (NLP). </a:t>
            </a:r>
            <a:endParaRPr lang="en-US" sz="17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0"/>
              </a:spcBef>
              <a:spcAft>
                <a:spcPts val="0"/>
              </a:spcAft>
              <a:buSzPts val="2400"/>
              <a:buFont typeface="Times New Roman" panose="02020603050405020304"/>
              <a:buChar char="•"/>
            </a:pPr>
            <a:r>
              <a:rPr lang="en-US" sz="1700">
                <a:latin typeface="Times New Roman" panose="02020603050405020304"/>
                <a:ea typeface="Times New Roman" panose="02020603050405020304"/>
                <a:cs typeface="Times New Roman" panose="02020603050405020304"/>
                <a:sym typeface="Times New Roman" panose="02020603050405020304"/>
              </a:rPr>
              <a:t>Bertopic is a topic modeling technique that leverages transformers and C-TF-IDF to create dense clusters allowing for easily interpretable topics whilst keeping important words in description. </a:t>
            </a:r>
            <a:endParaRPr lang="en-US" sz="17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0"/>
              </a:spcBef>
              <a:spcAft>
                <a:spcPts val="0"/>
              </a:spcAft>
              <a:buSzPts val="2400"/>
              <a:buFont typeface="Times New Roman" panose="02020603050405020304"/>
              <a:buChar char="•"/>
            </a:pPr>
            <a:r>
              <a:rPr lang="en-US" sz="1700">
                <a:latin typeface="Times New Roman" panose="02020603050405020304"/>
                <a:ea typeface="Times New Roman" panose="02020603050405020304"/>
                <a:cs typeface="Times New Roman" panose="02020603050405020304"/>
                <a:sym typeface="Times New Roman" panose="02020603050405020304"/>
              </a:rPr>
              <a:t>In our project, we used BERTopic  to conduct a deep, data-driven analysis of the arXiv dataset for AI and ML related meta data.</a:t>
            </a:r>
            <a:endParaRPr lang="en-US" sz="17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00000"/>
              </a:lnSpc>
              <a:spcBef>
                <a:spcPts val="0"/>
              </a:spcBef>
              <a:spcAft>
                <a:spcPts val="0"/>
              </a:spcAft>
              <a:buSzPts val="2400"/>
              <a:buFont typeface="Times New Roman" panose="02020603050405020304"/>
              <a:buChar char="•"/>
            </a:pPr>
            <a:r>
              <a:rPr lang="en-US" sz="1700">
                <a:latin typeface="Times New Roman" panose="02020603050405020304"/>
                <a:ea typeface="Times New Roman" panose="02020603050405020304"/>
                <a:cs typeface="Times New Roman" panose="02020603050405020304"/>
                <a:sym typeface="Times New Roman" panose="02020603050405020304"/>
              </a:rPr>
              <a:t> By fine-tuning BERT with this domain-specific collection, we were able to discover topics. </a:t>
            </a:r>
            <a:endParaRPr lang="en-US" sz="1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85" name="Shape 285"/>
        <p:cNvGrpSpPr/>
        <p:nvPr/>
      </p:nvGrpSpPr>
      <p:grpSpPr>
        <a:xfrm>
          <a:off x="0" y="0"/>
          <a:ext cx="0" cy="0"/>
          <a:chOff x="0" y="0"/>
          <a:chExt cx="0" cy="0"/>
        </a:xfrm>
      </p:grpSpPr>
      <p:sp>
        <p:nvSpPr>
          <p:cNvPr id="286" name="Google Shape;286;g2a661ed1561_3_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7" name="Google Shape;287;g2a661ed1561_3_6"/>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8" name="Google Shape;288;g2a661ed1561_3_6"/>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9" name="Google Shape;289;g2a661ed1561_3_6"/>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0" name="Google Shape;290;g2a661ed1561_3_6"/>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1" name="Google Shape;291;g2a661ed1561_3_6"/>
          <p:cNvSpPr txBox="1"/>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panose="020B0604020202020204"/>
                <a:ea typeface="Arial" panose="020B0604020202020204"/>
                <a:cs typeface="Arial" panose="020B0604020202020204"/>
                <a:sym typeface="Arial" panose="020B0604020202020204"/>
              </a:rPr>
              <a:t>Algorithm</a:t>
            </a:r>
            <a:endParaRPr lang="en-US" sz="3500">
              <a:solidFill>
                <a:srgbClr val="FFFFFF"/>
              </a:solidFill>
              <a:latin typeface="Arial" panose="020B0604020202020204"/>
              <a:ea typeface="Arial" panose="020B0604020202020204"/>
              <a:cs typeface="Arial" panose="020B0604020202020204"/>
              <a:sym typeface="Arial" panose="020B0604020202020204"/>
            </a:endParaRPr>
          </a:p>
        </p:txBody>
      </p:sp>
      <p:pic>
        <p:nvPicPr>
          <p:cNvPr id="292" name="Google Shape;292;g2a661ed1561_3_6"/>
          <p:cNvPicPr preferRelativeResize="0"/>
          <p:nvPr/>
        </p:nvPicPr>
        <p:blipFill rotWithShape="1">
          <a:blip r:embed="rId1"/>
          <a:srcRect/>
          <a:stretch>
            <a:fillRect/>
          </a:stretch>
        </p:blipFill>
        <p:spPr>
          <a:xfrm>
            <a:off x="3376821" y="1024181"/>
            <a:ext cx="5419311" cy="48096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1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BERT - Results</a:t>
            </a:r>
            <a:endParaRPr lang="en-US" sz="4400">
              <a:solidFill>
                <a:schemeClr val="dk1"/>
              </a:solidFill>
              <a:latin typeface="Calibri"/>
              <a:ea typeface="Calibri"/>
              <a:cs typeface="Calibri"/>
              <a:sym typeface="Calibri"/>
            </a:endParaRPr>
          </a:p>
        </p:txBody>
      </p:sp>
      <p:sp>
        <p:nvSpPr>
          <p:cNvPr id="298" name="Google Shape;298;p1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lnSpc>
                <a:spcPct val="100000"/>
              </a:lnSpc>
              <a:spcBef>
                <a:spcPts val="0"/>
              </a:spcBef>
              <a:spcAft>
                <a:spcPts val="0"/>
              </a:spcAft>
              <a:buSzPts val="1800"/>
              <a:buNone/>
            </a:pPr>
          </a:p>
          <a:p>
            <a:pPr marL="342900" lvl="0" indent="0" algn="l" rtl="0">
              <a:lnSpc>
                <a:spcPct val="100000"/>
              </a:lnSpc>
              <a:spcBef>
                <a:spcPts val="0"/>
              </a:spcBef>
              <a:spcAft>
                <a:spcPts val="0"/>
              </a:spcAft>
              <a:buSzPts val="1800"/>
              <a:buNone/>
            </a:pPr>
          </a:p>
          <a:p>
            <a:pPr marL="342900" lvl="0" indent="0" algn="l" rtl="0">
              <a:lnSpc>
                <a:spcPct val="100000"/>
              </a:lnSpc>
              <a:spcBef>
                <a:spcPts val="0"/>
              </a:spcBef>
              <a:spcAft>
                <a:spcPts val="0"/>
              </a:spcAft>
              <a:buSzPts val="1800"/>
              <a:buNone/>
            </a:pPr>
          </a:p>
          <a:p>
            <a:pPr marL="342900" lvl="0" indent="0" algn="l" rtl="0">
              <a:lnSpc>
                <a:spcPct val="100000"/>
              </a:lnSpc>
              <a:spcBef>
                <a:spcPts val="0"/>
              </a:spcBef>
              <a:spcAft>
                <a:spcPts val="0"/>
              </a:spcAft>
              <a:buSzPts val="1800"/>
              <a:buNone/>
            </a:pPr>
          </a:p>
          <a:p>
            <a:pPr marL="342900" lvl="0" indent="0" algn="l" rtl="0">
              <a:lnSpc>
                <a:spcPct val="100000"/>
              </a:lnSpc>
              <a:spcBef>
                <a:spcPts val="0"/>
              </a:spcBef>
              <a:spcAft>
                <a:spcPts val="0"/>
              </a:spcAft>
              <a:buSzPts val="1800"/>
              <a:buNone/>
            </a:pPr>
          </a:p>
          <a:p>
            <a:pPr marL="31750" lvl="0" indent="0" algn="l" rtl="0">
              <a:lnSpc>
                <a:spcPct val="100000"/>
              </a:lnSpc>
              <a:spcBef>
                <a:spcPts val="0"/>
              </a:spcBef>
              <a:spcAft>
                <a:spcPts val="0"/>
              </a:spcAft>
              <a:buSzPts val="3100"/>
              <a:buNone/>
            </a:pPr>
            <a:endParaRPr sz="3100"/>
          </a:p>
          <a:p>
            <a:pPr marL="457200" lvl="0" indent="0" algn="l" rtl="0">
              <a:lnSpc>
                <a:spcPct val="100000"/>
              </a:lnSpc>
              <a:spcBef>
                <a:spcPts val="0"/>
              </a:spcBef>
              <a:spcAft>
                <a:spcPts val="0"/>
              </a:spcAft>
              <a:buSzPts val="1800"/>
              <a:buNone/>
            </a:pPr>
            <a:endParaRPr sz="3100"/>
          </a:p>
        </p:txBody>
      </p:sp>
      <p:pic>
        <p:nvPicPr>
          <p:cNvPr id="299" name="Google Shape;299;p18"/>
          <p:cNvPicPr preferRelativeResize="0"/>
          <p:nvPr/>
        </p:nvPicPr>
        <p:blipFill rotWithShape="1">
          <a:blip r:embed="rId1"/>
          <a:srcRect/>
          <a:stretch>
            <a:fillRect/>
          </a:stretch>
        </p:blipFill>
        <p:spPr>
          <a:xfrm>
            <a:off x="714275" y="1711849"/>
            <a:ext cx="7502125" cy="24042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03" name="Shape 303"/>
        <p:cNvGrpSpPr/>
        <p:nvPr/>
      </p:nvGrpSpPr>
      <p:grpSpPr>
        <a:xfrm>
          <a:off x="0" y="0"/>
          <a:ext cx="0" cy="0"/>
          <a:chOff x="0" y="0"/>
          <a:chExt cx="0" cy="0"/>
        </a:xfrm>
      </p:grpSpPr>
      <p:sp>
        <p:nvSpPr>
          <p:cNvPr id="304" name="Google Shape;304;g2a661ed1561_0_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5" name="Google Shape;305;g2a661ed1561_0_14"/>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6" name="Google Shape;306;g2a661ed1561_0_14"/>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7" name="Google Shape;307;g2a661ed1561_0_14"/>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8" name="Google Shape;308;g2a661ed1561_0_14"/>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9" name="Google Shape;309;g2a661ed1561_0_14"/>
          <p:cNvSpPr txBox="1"/>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None/>
            </a:pPr>
            <a:r>
              <a:rPr lang="en-US" sz="3500">
                <a:solidFill>
                  <a:srgbClr val="FFFFFF"/>
                </a:solidFill>
                <a:latin typeface="Arial" panose="020B0604020202020204"/>
                <a:ea typeface="Arial" panose="020B0604020202020204"/>
                <a:cs typeface="Arial" panose="020B0604020202020204"/>
                <a:sym typeface="Arial" panose="020B0604020202020204"/>
              </a:rPr>
              <a:t>BERT - Results</a:t>
            </a:r>
            <a:endParaRPr sz="3500">
              <a:solidFill>
                <a:srgbClr val="FFFFFF"/>
              </a:solidFill>
              <a:latin typeface="Arial" panose="020B0604020202020204"/>
              <a:ea typeface="Arial" panose="020B0604020202020204"/>
              <a:cs typeface="Arial" panose="020B0604020202020204"/>
              <a:sym typeface="Arial" panose="020B0604020202020204"/>
            </a:endParaRPr>
          </a:p>
        </p:txBody>
      </p:sp>
      <p:pic>
        <p:nvPicPr>
          <p:cNvPr id="310" name="Google Shape;310;g2a661ed1561_0_14"/>
          <p:cNvPicPr preferRelativeResize="0"/>
          <p:nvPr/>
        </p:nvPicPr>
        <p:blipFill rotWithShape="1">
          <a:blip r:embed="rId1"/>
          <a:srcRect b="28891"/>
          <a:stretch>
            <a:fillRect/>
          </a:stretch>
        </p:blipFill>
        <p:spPr>
          <a:xfrm>
            <a:off x="3606718" y="467208"/>
            <a:ext cx="4458202" cy="5923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Agenda</a:t>
            </a:r>
            <a:endParaRPr lang="en-US" sz="4400">
              <a:solidFill>
                <a:schemeClr val="dk1"/>
              </a:solidFill>
              <a:latin typeface="Calibri"/>
              <a:ea typeface="Calibri"/>
              <a:cs typeface="Calibri"/>
              <a:sym typeface="Calibri"/>
            </a:endParaRPr>
          </a:p>
        </p:txBody>
      </p:sp>
      <p:grpSp>
        <p:nvGrpSpPr>
          <p:cNvPr id="97" name="Google Shape;97;p2"/>
          <p:cNvGrpSpPr/>
          <p:nvPr/>
        </p:nvGrpSpPr>
        <p:grpSpPr>
          <a:xfrm>
            <a:off x="459611" y="1950442"/>
            <a:ext cx="8224777" cy="3825478"/>
            <a:chOff x="2411" y="350242"/>
            <a:chExt cx="8224777" cy="3825478"/>
          </a:xfrm>
        </p:grpSpPr>
        <p:sp>
          <p:nvSpPr>
            <p:cNvPr id="98" name="Google Shape;98;p2"/>
            <p:cNvSpPr/>
            <p:nvPr/>
          </p:nvSpPr>
          <p:spPr>
            <a:xfrm>
              <a:off x="2411"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txBox="1"/>
            <p:nvPr/>
          </p:nvSpPr>
          <p:spPr>
            <a:xfrm>
              <a:off x="2411"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1. Introduction to Topic Modeling</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0" name="Google Shape;100;p2"/>
            <p:cNvSpPr/>
            <p:nvPr/>
          </p:nvSpPr>
          <p:spPr>
            <a:xfrm>
              <a:off x="2106423"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txBox="1"/>
            <p:nvPr/>
          </p:nvSpPr>
          <p:spPr>
            <a:xfrm>
              <a:off x="2106423"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2. Project Overview</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2" name="Google Shape;102;p2"/>
            <p:cNvSpPr/>
            <p:nvPr/>
          </p:nvSpPr>
          <p:spPr>
            <a:xfrm>
              <a:off x="4210436"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txBox="1"/>
            <p:nvPr/>
          </p:nvSpPr>
          <p:spPr>
            <a:xfrm>
              <a:off x="4210436"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3. Dataset Description</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 name="Google Shape;104;p2"/>
            <p:cNvSpPr/>
            <p:nvPr/>
          </p:nvSpPr>
          <p:spPr>
            <a:xfrm>
              <a:off x="6314449" y="350242"/>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txBox="1"/>
            <p:nvPr/>
          </p:nvSpPr>
          <p:spPr>
            <a:xfrm>
              <a:off x="6314449" y="350242"/>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4. Data Preprocessing Steps</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6" name="Google Shape;106;p2"/>
            <p:cNvSpPr/>
            <p:nvPr/>
          </p:nvSpPr>
          <p:spPr>
            <a:xfrm>
              <a:off x="2411"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txBox="1"/>
            <p:nvPr/>
          </p:nvSpPr>
          <p:spPr>
            <a:xfrm>
              <a:off x="2411"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5. LSA, LDA, and BERT Implementation</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8" name="Google Shape;108;p2"/>
            <p:cNvSpPr/>
            <p:nvPr/>
          </p:nvSpPr>
          <p:spPr>
            <a:xfrm>
              <a:off x="2106423"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txBox="1"/>
            <p:nvPr/>
          </p:nvSpPr>
          <p:spPr>
            <a:xfrm>
              <a:off x="2106423"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6. Results</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0" name="Google Shape;110;p2"/>
            <p:cNvSpPr/>
            <p:nvPr/>
          </p:nvSpPr>
          <p:spPr>
            <a:xfrm>
              <a:off x="4210436"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txBox="1"/>
            <p:nvPr/>
          </p:nvSpPr>
          <p:spPr>
            <a:xfrm>
              <a:off x="4210436"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7. Why BERT</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2" name="Google Shape;112;p2"/>
            <p:cNvSpPr/>
            <p:nvPr/>
          </p:nvSpPr>
          <p:spPr>
            <a:xfrm>
              <a:off x="6314449" y="1689159"/>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txBox="1"/>
            <p:nvPr/>
          </p:nvSpPr>
          <p:spPr>
            <a:xfrm>
              <a:off x="6314449" y="1689159"/>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8. Insights</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4" name="Google Shape;114;p2"/>
            <p:cNvSpPr/>
            <p:nvPr/>
          </p:nvSpPr>
          <p:spPr>
            <a:xfrm>
              <a:off x="2106423" y="3028077"/>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txBox="1"/>
            <p:nvPr/>
          </p:nvSpPr>
          <p:spPr>
            <a:xfrm>
              <a:off x="2106423" y="3028077"/>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9. Future Work</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6" name="Google Shape;116;p2"/>
            <p:cNvSpPr/>
            <p:nvPr/>
          </p:nvSpPr>
          <p:spPr>
            <a:xfrm>
              <a:off x="4210436" y="3028077"/>
              <a:ext cx="1912739" cy="1147643"/>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txBox="1"/>
            <p:nvPr/>
          </p:nvSpPr>
          <p:spPr>
            <a:xfrm>
              <a:off x="4210436" y="3028077"/>
              <a:ext cx="1912739" cy="1147643"/>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rgbClr val="000000"/>
                </a:buClr>
                <a:buSzPts val="2000"/>
                <a:buFont typeface="Arial" panose="020B0604020202020204"/>
                <a:buNone/>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10. References</a:t>
              </a:r>
              <a:endPar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14" name="Shape 314"/>
        <p:cNvGrpSpPr/>
        <p:nvPr/>
      </p:nvGrpSpPr>
      <p:grpSpPr>
        <a:xfrm>
          <a:off x="0" y="0"/>
          <a:ext cx="0" cy="0"/>
          <a:chOff x="0" y="0"/>
          <a:chExt cx="0" cy="0"/>
        </a:xfrm>
      </p:grpSpPr>
      <p:sp>
        <p:nvSpPr>
          <p:cNvPr id="315" name="Google Shape;315;g2a661ed1561_0_2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6" name="Google Shape;316;g2a661ed1561_0_21"/>
          <p:cNvSpPr/>
          <p:nvPr/>
        </p:nvSpPr>
        <p:spPr>
          <a:xfrm rot="5400000" flipH="1">
            <a:off x="-1922632" y="1922631"/>
            <a:ext cx="6875818" cy="3030558"/>
          </a:xfrm>
          <a:prstGeom prst="rect">
            <a:avLst/>
          </a:prstGeom>
          <a:gradFill>
            <a:gsLst>
              <a:gs pos="0">
                <a:srgbClr val="000000"/>
              </a:gs>
              <a:gs pos="100000">
                <a:srgbClr val="366092"/>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7" name="Google Shape;317;g2a661ed1561_0_21"/>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8" name="Google Shape;318;g2a661ed1561_0_21"/>
          <p:cNvSpPr/>
          <p:nvPr/>
        </p:nvSpPr>
        <p:spPr>
          <a:xfrm rot="-5400000" flipH="1">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9" name="Google Shape;319;g2a661ed1561_0_21"/>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0" name="Google Shape;320;g2a661ed1561_0_21"/>
          <p:cNvSpPr txBox="1"/>
          <p:nvPr>
            <p:ph type="title"/>
          </p:nvPr>
        </p:nvSpPr>
        <p:spPr>
          <a:xfrm>
            <a:off x="495030" y="2767106"/>
            <a:ext cx="2160621" cy="30719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500">
                <a:solidFill>
                  <a:srgbClr val="FFFFFF"/>
                </a:solidFill>
                <a:latin typeface="Arial" panose="020B0604020202020204"/>
                <a:ea typeface="Arial" panose="020B0604020202020204"/>
                <a:cs typeface="Arial" panose="020B0604020202020204"/>
                <a:sym typeface="Arial" panose="020B0604020202020204"/>
              </a:rPr>
              <a:t>BERT - Results</a:t>
            </a:r>
            <a:endParaRPr lang="en-US" sz="3500">
              <a:solidFill>
                <a:srgbClr val="FFFFFF"/>
              </a:solidFill>
              <a:latin typeface="Arial" panose="020B0604020202020204"/>
              <a:ea typeface="Arial" panose="020B0604020202020204"/>
              <a:cs typeface="Arial" panose="020B0604020202020204"/>
              <a:sym typeface="Arial" panose="020B0604020202020204"/>
            </a:endParaRPr>
          </a:p>
        </p:txBody>
      </p:sp>
      <p:pic>
        <p:nvPicPr>
          <p:cNvPr id="321" name="Google Shape;321;g2a661ed1561_0_21"/>
          <p:cNvPicPr preferRelativeResize="0"/>
          <p:nvPr/>
        </p:nvPicPr>
        <p:blipFill rotWithShape="1">
          <a:blip r:embed="rId1"/>
          <a:srcRect/>
          <a:stretch>
            <a:fillRect/>
          </a:stretch>
        </p:blipFill>
        <p:spPr>
          <a:xfrm>
            <a:off x="3376821" y="719344"/>
            <a:ext cx="5419311" cy="54193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25" name="Shape 325"/>
        <p:cNvGrpSpPr/>
        <p:nvPr/>
      </p:nvGrpSpPr>
      <p:grpSpPr>
        <a:xfrm>
          <a:off x="0" y="0"/>
          <a:ext cx="0" cy="0"/>
          <a:chOff x="0" y="0"/>
          <a:chExt cx="0" cy="0"/>
        </a:xfrm>
      </p:grpSpPr>
      <p:sp>
        <p:nvSpPr>
          <p:cNvPr id="326" name="Google Shape;326;g2a661ed1561_3_1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7" name="Google Shape;327;g2a661ed1561_3_1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8" name="Google Shape;328;g2a661ed1561_3_1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9" name="Google Shape;329;g2a661ed1561_3_1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0" name="Google Shape;330;g2a661ed1561_3_13"/>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1" name="Google Shape;331;g2a661ed1561_3_13"/>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2" name="Google Shape;332;g2a661ed1561_3_1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3" name="Google Shape;333;g2a661ed1561_3_13"/>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Why BERTopic</a:t>
            </a:r>
            <a:endParaRPr lang="en-US" sz="3500">
              <a:solidFill>
                <a:srgbClr val="FFFFFF"/>
              </a:solidFill>
            </a:endParaRPr>
          </a:p>
        </p:txBody>
      </p:sp>
      <p:sp>
        <p:nvSpPr>
          <p:cNvPr id="334" name="Google Shape;334;g2a661ed1561_3_13"/>
          <p:cNvSpPr txBox="1"/>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360"/>
              </a:spcBef>
              <a:spcAft>
                <a:spcPts val="0"/>
              </a:spcAft>
              <a:buSzPts val="1800"/>
              <a:buNone/>
            </a:pPr>
            <a:r>
              <a:rPr lang="en-US" sz="1400" b="1"/>
              <a:t>Advantages of  BERTopic</a:t>
            </a:r>
            <a:endParaRPr lang="en-US" sz="1400" b="1"/>
          </a:p>
          <a:p>
            <a:pPr marL="457200" lvl="0" indent="-336550" algn="l" rtl="0">
              <a:lnSpc>
                <a:spcPct val="90000"/>
              </a:lnSpc>
              <a:spcBef>
                <a:spcPts val="360"/>
              </a:spcBef>
              <a:spcAft>
                <a:spcPts val="0"/>
              </a:spcAft>
              <a:buSzPts val="1700"/>
              <a:buChar char="•"/>
            </a:pPr>
            <a:r>
              <a:rPr lang="en-US" sz="1400" b="1"/>
              <a:t>Contextual Understanding: </a:t>
            </a:r>
            <a:r>
              <a:rPr lang="en-US" sz="1400"/>
              <a:t>BERTopic leverages contextual embeddings from models like BERT, which capture the contextual nature of text far better than traditional methods. This results in more nuanced and semantically rich topic identification.</a:t>
            </a:r>
            <a:endParaRPr lang="en-US" sz="1400"/>
          </a:p>
          <a:p>
            <a:pPr marL="457200" lvl="0" indent="0" algn="l" rtl="0">
              <a:lnSpc>
                <a:spcPct val="90000"/>
              </a:lnSpc>
              <a:spcBef>
                <a:spcPts val="360"/>
              </a:spcBef>
              <a:spcAft>
                <a:spcPts val="0"/>
              </a:spcAft>
              <a:buSzPts val="1800"/>
              <a:buNone/>
            </a:pPr>
            <a:endParaRPr sz="1400"/>
          </a:p>
          <a:p>
            <a:pPr marL="457200" lvl="0" indent="-336550" algn="l" rtl="0">
              <a:lnSpc>
                <a:spcPct val="90000"/>
              </a:lnSpc>
              <a:spcBef>
                <a:spcPts val="360"/>
              </a:spcBef>
              <a:spcAft>
                <a:spcPts val="0"/>
              </a:spcAft>
              <a:buSzPts val="1700"/>
              <a:buChar char="•"/>
            </a:pPr>
            <a:r>
              <a:rPr lang="en-US" sz="1400" b="1"/>
              <a:t>Flexibility and Adaptability</a:t>
            </a:r>
            <a:r>
              <a:rPr lang="en-US" sz="1400"/>
              <a:t>: The structure of BERTopic, combining embeddings, UMAP (for dimensionality reduction), HDBSCAN (for clustering), and c-TF-IDF (for topic representation), makes it highly adaptable to advancements in language models and clustering techniques. This means it can continuously improve as new technologies emerge.</a:t>
            </a:r>
            <a:endParaRPr lang="en-US" sz="1400"/>
          </a:p>
          <a:p>
            <a:pPr marL="0" lvl="0" indent="0" algn="l" rtl="0">
              <a:lnSpc>
                <a:spcPct val="90000"/>
              </a:lnSpc>
              <a:spcBef>
                <a:spcPts val="360"/>
              </a:spcBef>
              <a:spcAft>
                <a:spcPts val="0"/>
              </a:spcAft>
              <a:buSzPts val="1800"/>
              <a:buNone/>
            </a:pPr>
            <a:endParaRPr sz="1400"/>
          </a:p>
          <a:p>
            <a:pPr marL="0" lvl="0" indent="0" algn="l" rtl="0">
              <a:lnSpc>
                <a:spcPct val="90000"/>
              </a:lnSpc>
              <a:spcBef>
                <a:spcPts val="360"/>
              </a:spcBef>
              <a:spcAft>
                <a:spcPts val="0"/>
              </a:spcAft>
              <a:buSzPts val="1800"/>
              <a:buNone/>
            </a:pPr>
            <a:r>
              <a:rPr lang="en-US" sz="1400" b="1"/>
              <a:t>Disadvantages of BERTopic</a:t>
            </a:r>
            <a:endParaRPr lang="en-US" sz="1400" b="1"/>
          </a:p>
          <a:p>
            <a:pPr marL="457200" lvl="0" indent="-336550" algn="l" rtl="0">
              <a:lnSpc>
                <a:spcPct val="90000"/>
              </a:lnSpc>
              <a:spcBef>
                <a:spcPts val="360"/>
              </a:spcBef>
              <a:spcAft>
                <a:spcPts val="0"/>
              </a:spcAft>
              <a:buSzPts val="1700"/>
              <a:buChar char="•"/>
            </a:pPr>
            <a:r>
              <a:rPr lang="en-US" sz="1400" b="1"/>
              <a:t>Computational Resources</a:t>
            </a:r>
            <a:r>
              <a:rPr lang="en-US" sz="1400"/>
              <a:t>: BERTopic can be resource-intensive, particularly in embedding documents. Without a GPU, this process can be significantly slower compared to more traditional methods like LDA.</a:t>
            </a:r>
            <a:endParaRPr lang="en-US" sz="1400"/>
          </a:p>
          <a:p>
            <a:pPr marL="0" lvl="0" indent="0" algn="l" rtl="0">
              <a:lnSpc>
                <a:spcPct val="90000"/>
              </a:lnSpc>
              <a:spcBef>
                <a:spcPts val="360"/>
              </a:spcBef>
              <a:spcAft>
                <a:spcPts val="0"/>
              </a:spcAft>
              <a:buSzPts val="1800"/>
              <a:buNone/>
            </a:pPr>
            <a:endParaRPr sz="1400"/>
          </a:p>
          <a:p>
            <a:pPr marL="457200" lvl="0" indent="-336550" algn="l" rtl="0">
              <a:lnSpc>
                <a:spcPct val="90000"/>
              </a:lnSpc>
              <a:spcBef>
                <a:spcPts val="360"/>
              </a:spcBef>
              <a:spcAft>
                <a:spcPts val="0"/>
              </a:spcAft>
              <a:buSzPts val="1700"/>
              <a:buChar char="•"/>
            </a:pPr>
            <a:r>
              <a:rPr lang="en-US" sz="1400" b="1"/>
              <a:t>Ease of Use</a:t>
            </a:r>
            <a:r>
              <a:rPr lang="en-US" sz="1400"/>
              <a:t>: For many practical applications, especially where resources or technical expertise are limited, simpler models like LDA may be more suitable due to their ease of implementation and lower computational demands.</a:t>
            </a:r>
            <a:endParaRPr lang="en-US" sz="1400"/>
          </a:p>
          <a:p>
            <a:pPr marL="0" lvl="0" indent="0" algn="l" rtl="0">
              <a:lnSpc>
                <a:spcPct val="90000"/>
              </a:lnSpc>
              <a:spcBef>
                <a:spcPts val="360"/>
              </a:spcBef>
              <a:spcAft>
                <a:spcPts val="0"/>
              </a:spcAft>
              <a:buSzPts val="1800"/>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8" name="Shape 338"/>
        <p:cNvGrpSpPr/>
        <p:nvPr/>
      </p:nvGrpSpPr>
      <p:grpSpPr>
        <a:xfrm>
          <a:off x="0" y="0"/>
          <a:ext cx="0" cy="0"/>
          <a:chOff x="0" y="0"/>
          <a:chExt cx="0" cy="0"/>
        </a:xfrm>
      </p:grpSpPr>
      <p:sp>
        <p:nvSpPr>
          <p:cNvPr id="339" name="Google Shape;339;g2a661ed1561_3_2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0" name="Google Shape;340;g2a661ed1561_3_29"/>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1" name="Google Shape;341;g2a661ed1561_3_29"/>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2" name="Google Shape;342;g2a661ed1561_3_29"/>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3" name="Google Shape;343;g2a661ed1561_3_29"/>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4" name="Google Shape;344;g2a661ed1561_3_29"/>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5" name="Google Shape;345;g2a661ed1561_3_29"/>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6" name="Google Shape;346;g2a661ed1561_3_29"/>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800"/>
              <a:buNone/>
            </a:pPr>
            <a:r>
              <a:rPr lang="en-US" sz="3500">
                <a:solidFill>
                  <a:srgbClr val="FFFFFF"/>
                </a:solidFill>
              </a:rPr>
              <a:t>Insights </a:t>
            </a:r>
            <a:endParaRPr lang="en-US" sz="3500">
              <a:solidFill>
                <a:srgbClr val="FFFFFF"/>
              </a:solidFill>
            </a:endParaRPr>
          </a:p>
        </p:txBody>
      </p:sp>
      <p:sp>
        <p:nvSpPr>
          <p:cNvPr id="347" name="Google Shape;347;g2a661ed1561_3_29"/>
          <p:cNvSpPr txBox="1"/>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360"/>
              </a:spcBef>
              <a:spcAft>
                <a:spcPts val="0"/>
              </a:spcAft>
              <a:buClr>
                <a:schemeClr val="dk1"/>
              </a:buClr>
              <a:buSzPts val="584"/>
              <a:buFont typeface="Arial" panose="020B0604020202020204"/>
              <a:buNone/>
            </a:pPr>
            <a:r>
              <a:rPr lang="en-US" sz="1700" b="1"/>
              <a:t>Dynamic Topic Modeling:</a:t>
            </a:r>
            <a:endParaRPr lang="en-US" sz="1700" b="1"/>
          </a:p>
          <a:p>
            <a:pPr marL="0" lvl="0" indent="0" algn="l" rtl="0">
              <a:lnSpc>
                <a:spcPct val="100000"/>
              </a:lnSpc>
              <a:spcBef>
                <a:spcPts val="360"/>
              </a:spcBef>
              <a:spcAft>
                <a:spcPts val="0"/>
              </a:spcAft>
              <a:buClr>
                <a:schemeClr val="dk1"/>
              </a:buClr>
              <a:buSzPts val="584"/>
              <a:buFont typeface="Arial" panose="020B0604020202020204"/>
              <a:buNone/>
            </a:pPr>
            <a:endParaRPr sz="1700"/>
          </a:p>
          <a:p>
            <a:pPr marL="457200" lvl="0" indent="-308610" algn="l" rtl="0">
              <a:lnSpc>
                <a:spcPct val="100000"/>
              </a:lnSpc>
              <a:spcBef>
                <a:spcPts val="360"/>
              </a:spcBef>
              <a:spcAft>
                <a:spcPts val="0"/>
              </a:spcAft>
              <a:buSzPts val="956"/>
              <a:buChar char="•"/>
            </a:pPr>
            <a:r>
              <a:rPr lang="en-US" sz="1700"/>
              <a:t>BERTopic can effectively handle dynamic topic modeling where topics change over time, a feature particularly useful in analyzing trends and temporal data.</a:t>
            </a:r>
            <a:endParaRPr lang="en-US" sz="1700"/>
          </a:p>
          <a:p>
            <a:pPr marL="457200" lvl="0" indent="-308610" algn="l" rtl="0">
              <a:lnSpc>
                <a:spcPct val="100000"/>
              </a:lnSpc>
              <a:spcBef>
                <a:spcPts val="0"/>
              </a:spcBef>
              <a:spcAft>
                <a:spcPts val="0"/>
              </a:spcAft>
              <a:buSzPts val="956"/>
              <a:buChar char="•"/>
            </a:pPr>
            <a:r>
              <a:rPr lang="en-US" sz="1700"/>
              <a:t>LDA typically requires a more static approach to topic modeling and may not capture evolving topics as effectively.</a:t>
            </a:r>
            <a:endParaRPr lang="en-US" sz="1700"/>
          </a:p>
          <a:p>
            <a:pPr marL="0" lvl="0" indent="0" algn="l" rtl="0">
              <a:lnSpc>
                <a:spcPct val="100000"/>
              </a:lnSpc>
              <a:spcBef>
                <a:spcPts val="360"/>
              </a:spcBef>
              <a:spcAft>
                <a:spcPts val="0"/>
              </a:spcAft>
              <a:buClr>
                <a:schemeClr val="dk1"/>
              </a:buClr>
              <a:buSzPts val="584"/>
              <a:buFont typeface="Arial" panose="020B0604020202020204"/>
              <a:buNone/>
            </a:pPr>
            <a:endParaRPr sz="1700"/>
          </a:p>
          <a:p>
            <a:pPr marL="0" lvl="0" indent="0" algn="l" rtl="0">
              <a:lnSpc>
                <a:spcPct val="100000"/>
              </a:lnSpc>
              <a:spcBef>
                <a:spcPts val="360"/>
              </a:spcBef>
              <a:spcAft>
                <a:spcPts val="0"/>
              </a:spcAft>
              <a:buClr>
                <a:schemeClr val="dk1"/>
              </a:buClr>
              <a:buSzPts val="584"/>
              <a:buFont typeface="Arial" panose="020B0604020202020204"/>
              <a:buNone/>
            </a:pPr>
            <a:r>
              <a:rPr lang="en-US" sz="1700" b="1"/>
              <a:t>Quality of Topics:</a:t>
            </a:r>
            <a:endParaRPr lang="en-US" sz="1700" b="1"/>
          </a:p>
          <a:p>
            <a:pPr marL="0" lvl="0" indent="0" algn="l" rtl="0">
              <a:lnSpc>
                <a:spcPct val="100000"/>
              </a:lnSpc>
              <a:spcBef>
                <a:spcPts val="360"/>
              </a:spcBef>
              <a:spcAft>
                <a:spcPts val="0"/>
              </a:spcAft>
              <a:buClr>
                <a:schemeClr val="dk1"/>
              </a:buClr>
              <a:buSzPts val="584"/>
              <a:buFont typeface="Arial" panose="020B0604020202020204"/>
              <a:buNone/>
            </a:pPr>
            <a:endParaRPr sz="1700"/>
          </a:p>
          <a:p>
            <a:pPr marL="457200" lvl="0" indent="-308610" algn="l" rtl="0">
              <a:lnSpc>
                <a:spcPct val="100000"/>
              </a:lnSpc>
              <a:spcBef>
                <a:spcPts val="360"/>
              </a:spcBef>
              <a:spcAft>
                <a:spcPts val="0"/>
              </a:spcAft>
              <a:buSzPts val="956"/>
              <a:buChar char="•"/>
            </a:pPr>
            <a:r>
              <a:rPr lang="en-US" sz="1700"/>
              <a:t>Users often find that BERTopic generates more coherent and interpretable topics compared to LDA, especially with complex texts.</a:t>
            </a:r>
            <a:endParaRPr lang="en-US" sz="1700"/>
          </a:p>
          <a:p>
            <a:pPr marL="0" lvl="0" indent="0" algn="l" rtl="0">
              <a:lnSpc>
                <a:spcPct val="100000"/>
              </a:lnSpc>
              <a:spcBef>
                <a:spcPts val="360"/>
              </a:spcBef>
              <a:spcAft>
                <a:spcPts val="0"/>
              </a:spcAft>
              <a:buSzPts val="1800"/>
              <a:buNone/>
            </a:pP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51" name="Shape 351"/>
        <p:cNvGrpSpPr/>
        <p:nvPr/>
      </p:nvGrpSpPr>
      <p:grpSpPr>
        <a:xfrm>
          <a:off x="0" y="0"/>
          <a:ext cx="0" cy="0"/>
          <a:chOff x="0" y="0"/>
          <a:chExt cx="0" cy="0"/>
        </a:xfrm>
      </p:grpSpPr>
      <p:sp>
        <p:nvSpPr>
          <p:cNvPr id="352" name="Google Shape;352;g2a661ed1561_3_37"/>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3" name="Google Shape;353;g2a661ed1561_3_37"/>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4" name="Google Shape;354;g2a661ed1561_3_37"/>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5" name="Google Shape;355;g2a661ed1561_3_37"/>
          <p:cNvSpPr/>
          <p:nvPr/>
        </p:nvSpPr>
        <p:spPr>
          <a:xfrm rot="-5400000" flipH="1">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6" name="Google Shape;356;g2a661ed1561_3_37"/>
          <p:cNvSpPr txBox="1"/>
          <p:nvPr>
            <p:ph type="title"/>
          </p:nvPr>
        </p:nvSpPr>
        <p:spPr>
          <a:xfrm>
            <a:off x="1037673" y="348865"/>
            <a:ext cx="7288583" cy="157644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3500">
                <a:solidFill>
                  <a:srgbClr val="FFFFFF"/>
                </a:solidFill>
              </a:rPr>
              <a:t>Future Work</a:t>
            </a:r>
            <a:endParaRPr lang="en-US" sz="3500">
              <a:solidFill>
                <a:srgbClr val="FFFFFF"/>
              </a:solidFill>
            </a:endParaRPr>
          </a:p>
        </p:txBody>
      </p:sp>
      <p:grpSp>
        <p:nvGrpSpPr>
          <p:cNvPr id="357" name="Google Shape;357;g2a661ed1561_3_37"/>
          <p:cNvGrpSpPr/>
          <p:nvPr/>
        </p:nvGrpSpPr>
        <p:grpSpPr>
          <a:xfrm>
            <a:off x="483042" y="3607158"/>
            <a:ext cx="8195870" cy="1707046"/>
            <a:chOff x="0" y="991179"/>
            <a:chExt cx="8195870" cy="1707046"/>
          </a:xfrm>
        </p:grpSpPr>
        <p:sp>
          <p:nvSpPr>
            <p:cNvPr id="358" name="Google Shape;358;g2a661ed1561_3_37"/>
            <p:cNvSpPr/>
            <p:nvPr/>
          </p:nvSpPr>
          <p:spPr>
            <a:xfrm>
              <a:off x="0"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g2a661ed1561_3_37"/>
            <p:cNvSpPr/>
            <p:nvPr/>
          </p:nvSpPr>
          <p:spPr>
            <a:xfrm>
              <a:off x="256120"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g2a661ed1561_3_37"/>
            <p:cNvSpPr txBox="1"/>
            <p:nvPr/>
          </p:nvSpPr>
          <p:spPr>
            <a:xfrm>
              <a:off x="298991"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Experiment with different embeddings (e.g., RoBERTa) in BERTopic to see if they offer improvements.</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g2a661ed1561_3_37"/>
            <p:cNvSpPr/>
            <p:nvPr/>
          </p:nvSpPr>
          <p:spPr>
            <a:xfrm>
              <a:off x="2817330"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g2a661ed1561_3_37"/>
            <p:cNvSpPr/>
            <p:nvPr/>
          </p:nvSpPr>
          <p:spPr>
            <a:xfrm>
              <a:off x="3073451"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g2a661ed1561_3_37"/>
            <p:cNvSpPr txBox="1"/>
            <p:nvPr/>
          </p:nvSpPr>
          <p:spPr>
            <a:xfrm>
              <a:off x="3116322"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Doing topic modeling using ChatGPT API.</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g2a661ed1561_3_37"/>
            <p:cNvSpPr/>
            <p:nvPr/>
          </p:nvSpPr>
          <p:spPr>
            <a:xfrm>
              <a:off x="5634661" y="991179"/>
              <a:ext cx="2305088" cy="1463731"/>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g2a661ed1561_3_37"/>
            <p:cNvSpPr/>
            <p:nvPr/>
          </p:nvSpPr>
          <p:spPr>
            <a:xfrm>
              <a:off x="5890782" y="1234494"/>
              <a:ext cx="2305088" cy="1463731"/>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g2a661ed1561_3_37"/>
            <p:cNvSpPr txBox="1"/>
            <p:nvPr/>
          </p:nvSpPr>
          <p:spPr>
            <a:xfrm>
              <a:off x="5933653" y="1277365"/>
              <a:ext cx="2219346" cy="1377989"/>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Including Text Summarization for the project.</a:t>
              </a:r>
              <a:endPar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70" name="Shape 370"/>
        <p:cNvGrpSpPr/>
        <p:nvPr/>
      </p:nvGrpSpPr>
      <p:grpSpPr>
        <a:xfrm>
          <a:off x="0" y="0"/>
          <a:ext cx="0" cy="0"/>
          <a:chOff x="0" y="0"/>
          <a:chExt cx="0" cy="0"/>
        </a:xfrm>
      </p:grpSpPr>
      <p:sp>
        <p:nvSpPr>
          <p:cNvPr id="371" name="Google Shape;371;p24"/>
          <p:cNvSpPr txBox="1"/>
          <p:nvPr>
            <p:ph type="title"/>
          </p:nvPr>
        </p:nvSpPr>
        <p:spPr>
          <a:xfrm>
            <a:off x="4401417" y="1138036"/>
            <a:ext cx="4083287" cy="140247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Font typeface="Calibri"/>
              <a:buNone/>
            </a:pPr>
            <a:r>
              <a:rPr lang="en-US" sz="2800">
                <a:latin typeface="Calibri"/>
                <a:ea typeface="Calibri"/>
                <a:cs typeface="Calibri"/>
                <a:sym typeface="Calibri"/>
              </a:rPr>
              <a:t>References</a:t>
            </a:r>
            <a:endParaRPr sz="2800"/>
          </a:p>
        </p:txBody>
      </p:sp>
      <p:pic>
        <p:nvPicPr>
          <p:cNvPr id="372" name="Google Shape;372;p24" descr="Computer script on a screen"/>
          <p:cNvPicPr preferRelativeResize="0"/>
          <p:nvPr/>
        </p:nvPicPr>
        <p:blipFill rotWithShape="1">
          <a:blip r:embed="rId1"/>
          <a:srcRect l="12736" r="49716" b="-3"/>
          <a:stretch>
            <a:fillRect/>
          </a:stretch>
        </p:blipFill>
        <p:spPr>
          <a:xfrm>
            <a:off x="20" y="10"/>
            <a:ext cx="3863363" cy="6857990"/>
          </a:xfrm>
          <a:prstGeom prst="rect">
            <a:avLst/>
          </a:prstGeom>
          <a:noFill/>
          <a:ln>
            <a:noFill/>
          </a:ln>
        </p:spPr>
      </p:pic>
      <p:cxnSp>
        <p:nvCxnSpPr>
          <p:cNvPr id="373" name="Google Shape;373;p24"/>
          <p:cNvCxnSpPr/>
          <p:nvPr/>
        </p:nvCxnSpPr>
        <p:spPr>
          <a:xfrm>
            <a:off x="4478772" y="871146"/>
            <a:ext cx="552705" cy="0"/>
          </a:xfrm>
          <a:prstGeom prst="straightConnector1">
            <a:avLst/>
          </a:prstGeom>
          <a:noFill/>
          <a:ln w="57150" cap="flat" cmpd="sng">
            <a:solidFill>
              <a:schemeClr val="accent4"/>
            </a:solidFill>
            <a:prstDash val="solid"/>
            <a:round/>
            <a:headEnd type="none" w="sm" len="sm"/>
            <a:tailEnd type="none" w="sm" len="sm"/>
          </a:ln>
        </p:spPr>
      </p:cxnSp>
      <p:sp>
        <p:nvSpPr>
          <p:cNvPr id="374" name="Google Shape;374;p24"/>
          <p:cNvSpPr txBox="1"/>
          <p:nvPr>
            <p:ph type="body" idx="1"/>
          </p:nvPr>
        </p:nvSpPr>
        <p:spPr>
          <a:xfrm>
            <a:off x="4401417" y="2551176"/>
            <a:ext cx="4083287" cy="3591207"/>
          </a:xfrm>
          <a:prstGeom prst="rect">
            <a:avLst/>
          </a:prstGeom>
          <a:noFill/>
          <a:ln>
            <a:noFill/>
          </a:ln>
        </p:spPr>
        <p:txBody>
          <a:bodyPr spcFirstLastPara="1" wrap="square" lIns="91425" tIns="45700" rIns="91425" bIns="45700" anchor="t" anchorCtr="0">
            <a:normAutofit/>
          </a:bodyPr>
          <a:lstStyle/>
          <a:p>
            <a:pPr marL="293370" lvl="0" indent="-285750" algn="l" rtl="0">
              <a:lnSpc>
                <a:spcPct val="100000"/>
              </a:lnSpc>
              <a:spcBef>
                <a:spcPts val="0"/>
              </a:spcBef>
              <a:spcAft>
                <a:spcPts val="0"/>
              </a:spcAft>
              <a:buClr>
                <a:schemeClr val="dk1"/>
              </a:buClr>
              <a:buSzPts val="1700"/>
              <a:buChar char="•"/>
            </a:pPr>
            <a:r>
              <a:rPr lang="en-US" sz="1700" u="sng">
                <a:solidFill>
                  <a:schemeClr val="hlink"/>
                </a:solidFill>
                <a:hlinkClick r:id="rId2"/>
              </a:rPr>
              <a:t>https://www.kaggle.com/datasets/Cornell-University/arxiv/data</a:t>
            </a:r>
            <a:endParaRPr sz="1700" u="sng">
              <a:solidFill>
                <a:schemeClr val="hlink"/>
              </a:solidFill>
              <a:hlinkClick r:id="rId2"/>
            </a:endParaRPr>
          </a:p>
          <a:p>
            <a:pPr marL="342900" lvl="0" indent="-266065" algn="l" rtl="0">
              <a:lnSpc>
                <a:spcPct val="100000"/>
              </a:lnSpc>
              <a:spcBef>
                <a:spcPts val="0"/>
              </a:spcBef>
              <a:spcAft>
                <a:spcPts val="0"/>
              </a:spcAft>
              <a:buSzPts val="1102"/>
              <a:buChar char="•"/>
            </a:pPr>
            <a:r>
              <a:rPr lang="en-US" sz="1700" u="sng">
                <a:solidFill>
                  <a:schemeClr val="hlink"/>
                </a:solidFill>
                <a:hlinkClick r:id="rId3"/>
              </a:rPr>
              <a:t>https://maartengr.github.io/BERTopic/algorithm/algorithm.html#5-topic-representation</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4"/>
              </a:rPr>
              <a:t>https://github.com/MaartenGr/BERTopic/issues/486</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5"/>
              </a:rPr>
              <a:t>http://wordvec.colorado.edu/papers/Deerwester_1990.pdf</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6"/>
              </a:rPr>
              <a:t>https://www.jmlr.org/papers/volume3/blei03a/blei03a.pdf</a:t>
            </a:r>
            <a:endParaRPr sz="1700"/>
          </a:p>
          <a:p>
            <a:pPr marL="342900" lvl="0" indent="-266065" algn="l" rtl="0">
              <a:lnSpc>
                <a:spcPct val="100000"/>
              </a:lnSpc>
              <a:spcBef>
                <a:spcPts val="0"/>
              </a:spcBef>
              <a:spcAft>
                <a:spcPts val="0"/>
              </a:spcAft>
              <a:buSzPts val="1102"/>
              <a:buChar char="•"/>
            </a:pPr>
            <a:r>
              <a:rPr lang="en-US" sz="1700" u="sng">
                <a:solidFill>
                  <a:schemeClr val="hlink"/>
                </a:solidFill>
                <a:hlinkClick r:id="rId7"/>
              </a:rPr>
              <a:t>https://arxiv.org/pdf/2203.05794.pdf</a:t>
            </a:r>
            <a:endParaRPr sz="1700"/>
          </a:p>
          <a:p>
            <a:pPr marL="0" lvl="0" indent="0" algn="l" rtl="0">
              <a:lnSpc>
                <a:spcPct val="100000"/>
              </a:lnSpc>
              <a:spcBef>
                <a:spcPts val="0"/>
              </a:spcBef>
              <a:spcAft>
                <a:spcPts val="0"/>
              </a:spcAft>
              <a:buSzPts val="1800"/>
              <a:buNone/>
            </a:pPr>
            <a:endParaRPr sz="1700"/>
          </a:p>
          <a:p>
            <a:pPr marL="203200" lvl="0" indent="0" algn="l" rtl="0">
              <a:lnSpc>
                <a:spcPct val="100000"/>
              </a:lnSpc>
              <a:spcBef>
                <a:spcPts val="640"/>
              </a:spcBef>
              <a:spcAft>
                <a:spcPts val="0"/>
              </a:spcAft>
              <a:buClr>
                <a:schemeClr val="dk1"/>
              </a:buClr>
              <a:buSzPts val="1700"/>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657519" y="741391"/>
            <a:ext cx="4109789" cy="161620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sz="2800">
                <a:latin typeface="Times New Roman" panose="02020603050405020304"/>
                <a:ea typeface="Times New Roman" panose="02020603050405020304"/>
                <a:cs typeface="Times New Roman" panose="02020603050405020304"/>
                <a:sym typeface="Times New Roman" panose="02020603050405020304"/>
              </a:rPr>
              <a:t>Project Overview</a:t>
            </a:r>
            <a:endParaRPr sz="2800"/>
          </a:p>
        </p:txBody>
      </p:sp>
      <p:sp>
        <p:nvSpPr>
          <p:cNvPr id="123" name="Google Shape;123;p3"/>
          <p:cNvSpPr txBox="1"/>
          <p:nvPr>
            <p:ph type="body" idx="1"/>
          </p:nvPr>
        </p:nvSpPr>
        <p:spPr>
          <a:xfrm>
            <a:off x="657519" y="2533476"/>
            <a:ext cx="4109789" cy="3447832"/>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None/>
            </a:pP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panose="02020603050405020304"/>
                <a:ea typeface="Times New Roman" panose="02020603050405020304"/>
                <a:cs typeface="Times New Roman" panose="02020603050405020304"/>
                <a:sym typeface="Times New Roman" panose="02020603050405020304"/>
              </a:rPr>
              <a:t>Objective</a:t>
            </a:r>
            <a:r>
              <a:rPr lang="en-US" sz="1600">
                <a:latin typeface="Times New Roman" panose="02020603050405020304"/>
                <a:ea typeface="Times New Roman" panose="02020603050405020304"/>
                <a:cs typeface="Times New Roman" panose="02020603050405020304"/>
                <a:sym typeface="Times New Roman" panose="02020603050405020304"/>
              </a:rPr>
              <a:t>: Discovering the dominant themes and trends in the fields of Artificial Intelligence (AI) and Machine Learning (ML). Additionally, exploring into various techniques for topic modeling.</a:t>
            </a: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panose="02020603050405020304"/>
                <a:ea typeface="Times New Roman" panose="02020603050405020304"/>
                <a:cs typeface="Times New Roman" panose="02020603050405020304"/>
                <a:sym typeface="Times New Roman" panose="02020603050405020304"/>
              </a:rPr>
              <a:t>Methods</a:t>
            </a:r>
            <a:r>
              <a:rPr lang="en-US" sz="1600">
                <a:latin typeface="Times New Roman" panose="02020603050405020304"/>
                <a:ea typeface="Times New Roman" panose="02020603050405020304"/>
                <a:cs typeface="Times New Roman" panose="02020603050405020304"/>
                <a:sym typeface="Times New Roman" panose="02020603050405020304"/>
              </a:rPr>
              <a:t>: LSA, LDA, BERT</a:t>
            </a:r>
            <a:endParaRPr sz="1600"/>
          </a:p>
          <a:p>
            <a:pPr marL="342900" lvl="0" indent="-342900" algn="l" rtl="0">
              <a:lnSpc>
                <a:spcPct val="90000"/>
              </a:lnSpc>
              <a:spcBef>
                <a:spcPts val="500"/>
              </a:spcBef>
              <a:spcAft>
                <a:spcPts val="0"/>
              </a:spcAft>
              <a:buClr>
                <a:schemeClr val="dk1"/>
              </a:buClr>
              <a:buSzPts val="2500"/>
              <a:buChar char="•"/>
            </a:pPr>
            <a:r>
              <a:rPr lang="en-US" sz="1600" b="1">
                <a:latin typeface="Times New Roman" panose="02020603050405020304"/>
                <a:ea typeface="Times New Roman" panose="02020603050405020304"/>
                <a:cs typeface="Times New Roman" panose="02020603050405020304"/>
                <a:sym typeface="Times New Roman" panose="02020603050405020304"/>
              </a:rPr>
              <a:t>Dataset</a:t>
            </a:r>
            <a:r>
              <a:rPr lang="en-US" sz="1600">
                <a:latin typeface="Times New Roman" panose="02020603050405020304"/>
                <a:ea typeface="Times New Roman" panose="02020603050405020304"/>
                <a:cs typeface="Times New Roman" panose="02020603050405020304"/>
                <a:sym typeface="Times New Roman" panose="02020603050405020304"/>
              </a:rPr>
              <a:t>: The dataset typically contains metadata of physics, mathematics, computer science, quantitative biology, quantitative finance, statistics, electrical engineering and systems science, and economics.</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90000"/>
              </a:lnSpc>
              <a:spcBef>
                <a:spcPts val="500"/>
              </a:spcBef>
              <a:spcAft>
                <a:spcPts val="0"/>
              </a:spcAft>
              <a:buClr>
                <a:schemeClr val="dk1"/>
              </a:buClr>
              <a:buSzPts val="2500"/>
              <a:buChar char="•"/>
            </a:pPr>
            <a:r>
              <a:rPr lang="en-US" sz="1600" b="1">
                <a:latin typeface="Times New Roman" panose="02020603050405020304"/>
                <a:ea typeface="Times New Roman" panose="02020603050405020304"/>
                <a:cs typeface="Times New Roman" panose="02020603050405020304"/>
                <a:sym typeface="Times New Roman" panose="02020603050405020304"/>
              </a:rPr>
              <a:t>Goal</a:t>
            </a:r>
            <a:r>
              <a:rPr lang="en-US" sz="1600">
                <a:latin typeface="Times New Roman" panose="02020603050405020304"/>
                <a:ea typeface="Times New Roman" panose="02020603050405020304"/>
                <a:cs typeface="Times New Roman" panose="02020603050405020304"/>
                <a:sym typeface="Times New Roman" panose="02020603050405020304"/>
              </a:rPr>
              <a:t>: Understand topics within the dataset</a:t>
            </a:r>
            <a:endParaRPr sz="1600"/>
          </a:p>
        </p:txBody>
      </p:sp>
      <p:pic>
        <p:nvPicPr>
          <p:cNvPr id="124" name="Google Shape;124;p3" descr="Abstract background of data"/>
          <p:cNvPicPr preferRelativeResize="0"/>
          <p:nvPr/>
        </p:nvPicPr>
        <p:blipFill rotWithShape="1">
          <a:blip r:embed="rId1"/>
          <a:srcRect l="28471" r="41254" b="-2"/>
          <a:stretch>
            <a:fillRect/>
          </a:stretch>
        </p:blipFill>
        <p:spPr>
          <a:xfrm>
            <a:off x="5453109" y="10"/>
            <a:ext cx="3690890" cy="6857990"/>
          </a:xfrm>
          <a:prstGeom prst="rect">
            <a:avLst/>
          </a:prstGeom>
          <a:noFill/>
          <a:ln>
            <a:noFill/>
          </a:ln>
        </p:spPr>
      </p:pic>
      <p:grpSp>
        <p:nvGrpSpPr>
          <p:cNvPr id="125" name="Google Shape;125;p3"/>
          <p:cNvGrpSpPr/>
          <p:nvPr/>
        </p:nvGrpSpPr>
        <p:grpSpPr>
          <a:xfrm>
            <a:off x="9051478" y="0"/>
            <a:ext cx="92522" cy="6858000"/>
            <a:chOff x="12068638" y="0"/>
            <a:chExt cx="123362" cy="6858000"/>
          </a:xfrm>
        </p:grpSpPr>
        <p:sp>
          <p:nvSpPr>
            <p:cNvPr id="126" name="Google Shape;126;p3"/>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3"/>
            <p:cNvSpPr/>
            <p:nvPr/>
          </p:nvSpPr>
          <p:spPr>
            <a:xfrm>
              <a:off x="12068638" y="3527553"/>
              <a:ext cx="123362" cy="3330447"/>
            </a:xfrm>
            <a:prstGeom prst="rect">
              <a:avLst/>
            </a:prstGeom>
            <a:gradFill>
              <a:gsLst>
                <a:gs pos="0">
                  <a:srgbClr val="92CCDC">
                    <a:alpha val="0"/>
                  </a:srgbClr>
                </a:gs>
                <a:gs pos="19000">
                  <a:srgbClr val="92CCDC">
                    <a:alpha val="0"/>
                  </a:srgbClr>
                </a:gs>
                <a:gs pos="100000">
                  <a:srgbClr val="92CCDC"/>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1" name="Shape 131"/>
        <p:cNvGrpSpPr/>
        <p:nvPr/>
      </p:nvGrpSpPr>
      <p:grpSpPr>
        <a:xfrm>
          <a:off x="0" y="0"/>
          <a:ext cx="0" cy="0"/>
          <a:chOff x="0" y="0"/>
          <a:chExt cx="0" cy="0"/>
        </a:xfrm>
      </p:grpSpPr>
      <p:sp>
        <p:nvSpPr>
          <p:cNvPr id="132" name="Google Shape;132;p4"/>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4"/>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34" name="Google Shape;134;p4" descr="Colourful paper stripes"/>
          <p:cNvPicPr preferRelativeResize="0"/>
          <p:nvPr/>
        </p:nvPicPr>
        <p:blipFill rotWithShape="1">
          <a:blip r:embed="rId1">
            <a:alphaModFix amt="80000"/>
          </a:blip>
          <a:srcRect l="20725" r="41388" b="-3"/>
          <a:stretch>
            <a:fillRect/>
          </a:stretch>
        </p:blipFill>
        <p:spPr>
          <a:xfrm>
            <a:off x="20" y="-14687"/>
            <a:ext cx="3898206" cy="6857998"/>
          </a:xfrm>
          <a:prstGeom prst="rect">
            <a:avLst/>
          </a:prstGeom>
          <a:noFill/>
          <a:ln>
            <a:noFill/>
          </a:ln>
        </p:spPr>
      </p:pic>
      <p:sp>
        <p:nvSpPr>
          <p:cNvPr id="135" name="Google Shape;135;p4"/>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4"/>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4"/>
          <p:cNvSpPr txBox="1"/>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sz="3500">
                <a:solidFill>
                  <a:srgbClr val="FFFFFF"/>
                </a:solidFill>
                <a:latin typeface="Times New Roman" panose="02020603050405020304"/>
                <a:ea typeface="Times New Roman" panose="02020603050405020304"/>
                <a:cs typeface="Times New Roman" panose="02020603050405020304"/>
                <a:sym typeface="Times New Roman" panose="02020603050405020304"/>
              </a:rPr>
              <a:t>Introduction to Topic Modeling</a:t>
            </a:r>
            <a:endParaRPr sz="3500">
              <a:solidFill>
                <a:srgbClr val="FFFFFF"/>
              </a:solidFill>
            </a:endParaRPr>
          </a:p>
        </p:txBody>
      </p:sp>
      <p:sp>
        <p:nvSpPr>
          <p:cNvPr id="138" name="Google Shape;138;p4"/>
          <p:cNvSpPr txBox="1"/>
          <p:nvPr>
            <p:ph type="body" idx="1"/>
          </p:nvPr>
        </p:nvSpPr>
        <p:spPr>
          <a:xfrm>
            <a:off x="4578069" y="923680"/>
            <a:ext cx="3898227"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1700" b="1" i="0">
                <a:latin typeface="Times New Roman" panose="02020603050405020304"/>
                <a:ea typeface="Times New Roman" panose="02020603050405020304"/>
                <a:cs typeface="Times New Roman" panose="02020603050405020304"/>
                <a:sym typeface="Times New Roman" panose="02020603050405020304"/>
              </a:rPr>
              <a:t>Topic modeling</a:t>
            </a:r>
            <a:r>
              <a:rPr lang="en-US" sz="1700" b="0" i="0">
                <a:latin typeface="Times New Roman" panose="02020603050405020304"/>
                <a:ea typeface="Times New Roman" panose="02020603050405020304"/>
                <a:cs typeface="Times New Roman" panose="02020603050405020304"/>
                <a:sym typeface="Times New Roman" panose="02020603050405020304"/>
              </a:rPr>
              <a:t> is a type of statistical model for discovering abstract topics that occur in a collection of documents. It is a form of unsupervised learning, as it does not require any prior annotations or labeling of the documents.</a:t>
            </a:r>
            <a:endParaRPr sz="1700"/>
          </a:p>
          <a:p>
            <a:pPr marL="342900" lvl="0" indent="-342900" algn="l" rtl="0">
              <a:lnSpc>
                <a:spcPct val="100000"/>
              </a:lnSpc>
              <a:spcBef>
                <a:spcPts val="480"/>
              </a:spcBef>
              <a:spcAft>
                <a:spcPts val="0"/>
              </a:spcAft>
              <a:buClr>
                <a:schemeClr val="dk1"/>
              </a:buClr>
              <a:buSzPts val="2400"/>
              <a:buChar char="•"/>
            </a:pPr>
            <a:r>
              <a:rPr lang="en-US" sz="1700">
                <a:latin typeface="Times New Roman" panose="02020603050405020304"/>
                <a:ea typeface="Times New Roman" panose="02020603050405020304"/>
                <a:cs typeface="Times New Roman" panose="02020603050405020304"/>
                <a:sym typeface="Times New Roman" panose="02020603050405020304"/>
              </a:rPr>
              <a:t>It empowers us to extract hidden patterns, discover underlying themes, and gain valuable insights from unstructured information by identifying and categorizing topics within documents, it enhances our ability to navigate, understand, and utilize textual content efficiently.</a:t>
            </a:r>
            <a:endParaRPr sz="1700"/>
          </a:p>
          <a:p>
            <a:pPr marL="342900" lvl="0" indent="-190500" algn="l" rtl="0">
              <a:lnSpc>
                <a:spcPct val="100000"/>
              </a:lnSpc>
              <a:spcBef>
                <a:spcPts val="480"/>
              </a:spcBef>
              <a:spcAft>
                <a:spcPts val="0"/>
              </a:spcAft>
              <a:buClr>
                <a:schemeClr val="dk1"/>
              </a:buClr>
              <a:buSzPts val="2400"/>
              <a:buNone/>
            </a:pPr>
            <a:endParaRPr sz="17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2" name="Shape 142"/>
        <p:cNvGrpSpPr/>
        <p:nvPr/>
      </p:nvGrpSpPr>
      <p:grpSpPr>
        <a:xfrm>
          <a:off x="0" y="0"/>
          <a:ext cx="0" cy="0"/>
          <a:chOff x="0" y="0"/>
          <a:chExt cx="0" cy="0"/>
        </a:xfrm>
      </p:grpSpPr>
      <p:sp>
        <p:nvSpPr>
          <p:cNvPr id="143" name="Google Shape;143;p5"/>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45" name="Google Shape;145;p5" descr="Computer script on a screen"/>
          <p:cNvPicPr preferRelativeResize="0"/>
          <p:nvPr/>
        </p:nvPicPr>
        <p:blipFill rotWithShape="1">
          <a:blip r:embed="rId1">
            <a:alphaModFix amt="80000"/>
          </a:blip>
          <a:srcRect l="12566" r="49547" b="-3"/>
          <a:stretch>
            <a:fillRect/>
          </a:stretch>
        </p:blipFill>
        <p:spPr>
          <a:xfrm>
            <a:off x="20" y="-14687"/>
            <a:ext cx="3898206" cy="6857998"/>
          </a:xfrm>
          <a:prstGeom prst="rect">
            <a:avLst/>
          </a:prstGeom>
          <a:noFill/>
          <a:ln>
            <a:noFill/>
          </a:ln>
        </p:spPr>
      </p:pic>
      <p:sp>
        <p:nvSpPr>
          <p:cNvPr id="146" name="Google Shape;146;p5"/>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5"/>
          <p:cNvSpPr txBox="1"/>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sz="3500">
                <a:solidFill>
                  <a:srgbClr val="FFFFFF"/>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3500">
              <a:solidFill>
                <a:srgbClr val="FFFFFF"/>
              </a:solidFill>
            </a:endParaRPr>
          </a:p>
        </p:txBody>
      </p:sp>
      <p:sp>
        <p:nvSpPr>
          <p:cNvPr id="149" name="Google Shape;149;p5"/>
          <p:cNvSpPr txBox="1"/>
          <p:nvPr>
            <p:ph type="body" idx="1"/>
          </p:nvPr>
        </p:nvSpPr>
        <p:spPr>
          <a:xfrm>
            <a:off x="4317385" y="923680"/>
            <a:ext cx="4539911"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700"/>
              <a:buChar char="•"/>
            </a:pPr>
            <a:r>
              <a:rPr lang="en-US" sz="1700" b="0" i="0">
                <a:latin typeface="Times New Roman" panose="02020603050405020304"/>
                <a:ea typeface="Times New Roman" panose="02020603050405020304"/>
                <a:cs typeface="Times New Roman" panose="02020603050405020304"/>
                <a:sym typeface="Times New Roman" panose="02020603050405020304"/>
              </a:rPr>
              <a:t>The dataset is sourced from </a:t>
            </a:r>
            <a:r>
              <a:rPr lang="en-US" sz="1700" b="1" i="0">
                <a:latin typeface="Times New Roman" panose="02020603050405020304"/>
                <a:ea typeface="Times New Roman" panose="02020603050405020304"/>
                <a:cs typeface="Times New Roman" panose="02020603050405020304"/>
                <a:sym typeface="Times New Roman" panose="02020603050405020304"/>
              </a:rPr>
              <a:t>arXiv</a:t>
            </a:r>
            <a:r>
              <a:rPr lang="en-US" sz="1700" b="0" i="0">
                <a:latin typeface="Times New Roman" panose="02020603050405020304"/>
                <a:ea typeface="Times New Roman" panose="02020603050405020304"/>
                <a:cs typeface="Times New Roman" panose="02020603050405020304"/>
                <a:sym typeface="Times New Roman" panose="02020603050405020304"/>
              </a:rPr>
              <a:t>, an open-access archive and distribution service for scholarly articles in various scientific fields.</a:t>
            </a:r>
            <a:endParaRPr sz="1700"/>
          </a:p>
          <a:p>
            <a:pPr marL="342900" lvl="0" indent="-342900" algn="l" rtl="0">
              <a:lnSpc>
                <a:spcPct val="100000"/>
              </a:lnSpc>
              <a:spcBef>
                <a:spcPts val="560"/>
              </a:spcBef>
              <a:spcAft>
                <a:spcPts val="0"/>
              </a:spcAft>
              <a:buClr>
                <a:schemeClr val="dk1"/>
              </a:buClr>
              <a:buSzPts val="1700"/>
              <a:buChar char="•"/>
            </a:pPr>
            <a:r>
              <a:rPr lang="en-US" sz="1700">
                <a:latin typeface="Times New Roman" panose="02020603050405020304"/>
                <a:ea typeface="Times New Roman" panose="02020603050405020304"/>
                <a:cs typeface="Times New Roman" panose="02020603050405020304"/>
                <a:sym typeface="Times New Roman" panose="02020603050405020304"/>
              </a:rPr>
              <a:t>Collected from Kaggle, json format.</a:t>
            </a:r>
            <a:endParaRPr sz="1700"/>
          </a:p>
          <a:p>
            <a:pPr marL="342900" lvl="0" indent="-342900" algn="l" rtl="0">
              <a:lnSpc>
                <a:spcPct val="100000"/>
              </a:lnSpc>
              <a:spcBef>
                <a:spcPts val="560"/>
              </a:spcBef>
              <a:spcAft>
                <a:spcPts val="0"/>
              </a:spcAft>
              <a:buClr>
                <a:schemeClr val="dk1"/>
              </a:buClr>
              <a:buSzPts val="1700"/>
              <a:buChar char="•"/>
            </a:pPr>
            <a:r>
              <a:rPr lang="en-US" sz="1700" b="0" i="0">
                <a:latin typeface="Times New Roman" panose="02020603050405020304"/>
                <a:ea typeface="Times New Roman" panose="02020603050405020304"/>
                <a:cs typeface="Times New Roman" panose="02020603050405020304"/>
                <a:sym typeface="Times New Roman" panose="02020603050405020304"/>
              </a:rPr>
              <a:t>We focused on:</a:t>
            </a:r>
            <a:endParaRPr sz="1700">
              <a:latin typeface="Times New Roman" panose="02020603050405020304"/>
              <a:ea typeface="Times New Roman" panose="02020603050405020304"/>
              <a:cs typeface="Times New Roman" panose="02020603050405020304"/>
              <a:sym typeface="Times New Roman" panose="02020603050405020304"/>
            </a:endParaRPr>
          </a:p>
          <a:p>
            <a:pPr marL="1371600" lvl="2" indent="-571500" algn="l" rtl="0">
              <a:lnSpc>
                <a:spcPct val="100000"/>
              </a:lnSpc>
              <a:spcBef>
                <a:spcPts val="475"/>
              </a:spcBef>
              <a:spcAft>
                <a:spcPts val="0"/>
              </a:spcAft>
              <a:buClr>
                <a:schemeClr val="dk1"/>
              </a:buClr>
              <a:buSzPts val="1700"/>
              <a:buChar char="•"/>
            </a:pPr>
            <a:r>
              <a:rPr lang="en-US" sz="1700" b="1" i="0">
                <a:latin typeface="Times New Roman" panose="02020603050405020304"/>
                <a:ea typeface="Times New Roman" panose="02020603050405020304"/>
                <a:cs typeface="Times New Roman" panose="02020603050405020304"/>
                <a:sym typeface="Times New Roman" panose="02020603050405020304"/>
              </a:rPr>
              <a:t>Titles</a:t>
            </a:r>
            <a:r>
              <a:rPr lang="en-US" sz="1700" b="0" i="0">
                <a:latin typeface="Times New Roman" panose="02020603050405020304"/>
                <a:ea typeface="Times New Roman" panose="02020603050405020304"/>
                <a:cs typeface="Times New Roman" panose="02020603050405020304"/>
                <a:sym typeface="Times New Roman" panose="02020603050405020304"/>
              </a:rPr>
              <a:t>: Short descriptions of the articles’ content.</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panose="02020603050405020304"/>
                <a:ea typeface="Times New Roman" panose="02020603050405020304"/>
                <a:cs typeface="Times New Roman" panose="02020603050405020304"/>
                <a:sym typeface="Times New Roman" panose="02020603050405020304"/>
              </a:rPr>
              <a:t>Authors</a:t>
            </a:r>
            <a:r>
              <a:rPr lang="en-US" sz="1700" b="0" i="0">
                <a:latin typeface="Times New Roman" panose="02020603050405020304"/>
                <a:ea typeface="Times New Roman" panose="02020603050405020304"/>
                <a:cs typeface="Times New Roman" panose="02020603050405020304"/>
                <a:sym typeface="Times New Roman" panose="02020603050405020304"/>
              </a:rPr>
              <a:t>: Names of the individuals who contributed to the articles.</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panose="02020603050405020304"/>
                <a:ea typeface="Times New Roman" panose="02020603050405020304"/>
                <a:cs typeface="Times New Roman" panose="02020603050405020304"/>
                <a:sym typeface="Times New Roman" panose="02020603050405020304"/>
              </a:rPr>
              <a:t>Abstracts</a:t>
            </a:r>
            <a:r>
              <a:rPr lang="en-US" sz="1700" b="0" i="0">
                <a:latin typeface="Times New Roman" panose="02020603050405020304"/>
                <a:ea typeface="Times New Roman" panose="02020603050405020304"/>
                <a:cs typeface="Times New Roman" panose="02020603050405020304"/>
                <a:sym typeface="Times New Roman" panose="02020603050405020304"/>
              </a:rPr>
              <a:t>: Concise summaries of the articles, providing a snapshot of the research.</a:t>
            </a:r>
            <a:endParaRPr sz="1700"/>
          </a:p>
          <a:p>
            <a:pPr marL="1371600" lvl="2" indent="-571500" algn="l" rtl="0">
              <a:lnSpc>
                <a:spcPct val="100000"/>
              </a:lnSpc>
              <a:spcBef>
                <a:spcPts val="475"/>
              </a:spcBef>
              <a:spcAft>
                <a:spcPts val="0"/>
              </a:spcAft>
              <a:buClr>
                <a:schemeClr val="dk1"/>
              </a:buClr>
              <a:buSzPts val="1700"/>
              <a:buChar char="•"/>
            </a:pPr>
            <a:r>
              <a:rPr lang="en-US" sz="1700" b="1" i="0">
                <a:latin typeface="Times New Roman" panose="02020603050405020304"/>
                <a:ea typeface="Times New Roman" panose="02020603050405020304"/>
                <a:cs typeface="Times New Roman" panose="02020603050405020304"/>
                <a:sym typeface="Times New Roman" panose="02020603050405020304"/>
              </a:rPr>
              <a:t>Date:</a:t>
            </a:r>
            <a:r>
              <a:rPr lang="en-US" sz="1700" b="1">
                <a:latin typeface="Times New Roman" panose="02020603050405020304"/>
                <a:ea typeface="Times New Roman" panose="02020603050405020304"/>
                <a:cs typeface="Times New Roman" panose="02020603050405020304"/>
                <a:sym typeface="Times New Roman" panose="02020603050405020304"/>
              </a:rPr>
              <a:t> </a:t>
            </a:r>
            <a:r>
              <a:rPr lang="en-US" sz="1700">
                <a:latin typeface="Times New Roman" panose="02020603050405020304"/>
                <a:ea typeface="Times New Roman" panose="02020603050405020304"/>
                <a:cs typeface="Times New Roman" panose="02020603050405020304"/>
                <a:sym typeface="Times New Roman" panose="02020603050405020304"/>
              </a:rPr>
              <a:t>Date </a:t>
            </a:r>
            <a:r>
              <a:rPr lang="en-US" sz="1700" b="0" i="0">
                <a:latin typeface="Times New Roman" panose="02020603050405020304"/>
                <a:ea typeface="Times New Roman" panose="02020603050405020304"/>
                <a:cs typeface="Times New Roman" panose="02020603050405020304"/>
                <a:sym typeface="Times New Roman" panose="02020603050405020304"/>
              </a:rPr>
              <a:t>when the articles were submitted to arXiv.</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3" name="Shape 153"/>
        <p:cNvGrpSpPr/>
        <p:nvPr/>
      </p:nvGrpSpPr>
      <p:grpSpPr>
        <a:xfrm>
          <a:off x="0" y="0"/>
          <a:ext cx="0" cy="0"/>
          <a:chOff x="0" y="0"/>
          <a:chExt cx="0" cy="0"/>
        </a:xfrm>
      </p:grpSpPr>
      <p:sp>
        <p:nvSpPr>
          <p:cNvPr id="154" name="Google Shape;154;p6"/>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5" name="Google Shape;155;p6"/>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56" name="Google Shape;156;p6" descr="3D Hologram from iPad"/>
          <p:cNvPicPr preferRelativeResize="0"/>
          <p:nvPr/>
        </p:nvPicPr>
        <p:blipFill rotWithShape="1">
          <a:blip r:embed="rId1">
            <a:alphaModFix amt="80000"/>
          </a:blip>
          <a:srcRect l="25773" r="36341" b="-3"/>
          <a:stretch>
            <a:fillRect/>
          </a:stretch>
        </p:blipFill>
        <p:spPr>
          <a:xfrm>
            <a:off x="20" y="-14687"/>
            <a:ext cx="3898206" cy="6857998"/>
          </a:xfrm>
          <a:prstGeom prst="rect">
            <a:avLst/>
          </a:prstGeom>
          <a:noFill/>
          <a:ln>
            <a:noFill/>
          </a:ln>
        </p:spPr>
      </p:pic>
      <p:sp>
        <p:nvSpPr>
          <p:cNvPr id="157" name="Google Shape;157;p6"/>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8" name="Google Shape;158;p6"/>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9" name="Google Shape;159;p6"/>
          <p:cNvSpPr txBox="1"/>
          <p:nvPr>
            <p:ph type="title"/>
          </p:nvPr>
        </p:nvSpPr>
        <p:spPr>
          <a:xfrm>
            <a:off x="386861" y="4021743"/>
            <a:ext cx="2999656" cy="2235074"/>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sz="3500">
                <a:solidFill>
                  <a:srgbClr val="FFFFFF"/>
                </a:solidFill>
                <a:latin typeface="Times New Roman" panose="02020603050405020304"/>
                <a:ea typeface="Times New Roman" panose="02020603050405020304"/>
                <a:cs typeface="Times New Roman" panose="02020603050405020304"/>
                <a:sym typeface="Times New Roman" panose="02020603050405020304"/>
              </a:rPr>
              <a:t>Preprocessing Steps</a:t>
            </a:r>
            <a:endParaRPr sz="3500">
              <a:solidFill>
                <a:srgbClr val="FFFFFF"/>
              </a:solidFill>
            </a:endParaRPr>
          </a:p>
        </p:txBody>
      </p:sp>
      <p:sp>
        <p:nvSpPr>
          <p:cNvPr id="160" name="Google Shape;160;p6"/>
          <p:cNvSpPr txBox="1"/>
          <p:nvPr>
            <p:ph type="body" idx="1"/>
          </p:nvPr>
        </p:nvSpPr>
        <p:spPr>
          <a:xfrm>
            <a:off x="4578069" y="923680"/>
            <a:ext cx="3898227" cy="516962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Overview of data cleaning and preparation steps.</a:t>
            </a:r>
            <a:endParaRPr lang="en-US" sz="1700">
              <a:latin typeface="Calibri"/>
              <a:ea typeface="Calibri"/>
              <a:cs typeface="Calibri"/>
              <a:sym typeface="Calibri"/>
            </a:endParaRPr>
          </a:p>
          <a:p>
            <a:pPr marL="342900" lvl="0" indent="-139700" algn="l" rtl="0">
              <a:lnSpc>
                <a:spcPct val="100000"/>
              </a:lnSpc>
              <a:spcBef>
                <a:spcPts val="600"/>
              </a:spcBef>
              <a:spcAft>
                <a:spcPts val="0"/>
              </a:spcAft>
              <a:buSzPts val="3200"/>
              <a:buNone/>
            </a:pPr>
            <a:endParaRPr sz="1700"/>
          </a:p>
          <a:p>
            <a:pPr marL="342900" lvl="0" indent="-254000" algn="l" rtl="0">
              <a:lnSpc>
                <a:spcPct val="100000"/>
              </a:lnSpc>
              <a:spcBef>
                <a:spcPts val="600"/>
              </a:spcBef>
              <a:spcAft>
                <a:spcPts val="0"/>
              </a:spcAft>
              <a:buSzPts val="1800"/>
              <a:buChar char="•"/>
            </a:pPr>
            <a:r>
              <a:rPr lang="en-US" sz="1700"/>
              <a:t>Extracting the Date column</a:t>
            </a:r>
            <a:endParaRPr lang="en-US" sz="1700"/>
          </a:p>
          <a:p>
            <a:pPr marL="342900" lvl="0" indent="0" algn="l" rtl="0">
              <a:lnSpc>
                <a:spcPct val="100000"/>
              </a:lnSpc>
              <a:spcBef>
                <a:spcPts val="600"/>
              </a:spcBef>
              <a:spcAft>
                <a:spcPts val="0"/>
              </a:spcAft>
              <a:buSzPts val="1800"/>
              <a:buNone/>
            </a:pPr>
            <a:endParaRPr sz="1700"/>
          </a:p>
          <a:p>
            <a:pPr marL="342900" lvl="0" indent="-254000" algn="l" rtl="0">
              <a:lnSpc>
                <a:spcPct val="100000"/>
              </a:lnSpc>
              <a:spcBef>
                <a:spcPts val="600"/>
              </a:spcBef>
              <a:spcAft>
                <a:spcPts val="0"/>
              </a:spcAft>
              <a:buSzPts val="1800"/>
              <a:buChar char="•"/>
            </a:pPr>
            <a:r>
              <a:rPr lang="en-US" sz="1700"/>
              <a:t>Lemmatization</a:t>
            </a:r>
            <a:endParaRPr lang="en-US" sz="1700"/>
          </a:p>
          <a:p>
            <a:pPr marL="342900" lvl="0" indent="0" algn="l" rtl="0">
              <a:lnSpc>
                <a:spcPct val="100000"/>
              </a:lnSpc>
              <a:spcBef>
                <a:spcPts val="600"/>
              </a:spcBef>
              <a:spcAft>
                <a:spcPts val="0"/>
              </a:spcAft>
              <a:buSzPts val="1800"/>
              <a:buNone/>
            </a:pPr>
            <a:endParaRPr sz="1700"/>
          </a:p>
          <a:p>
            <a:pPr marL="342900" lvl="0" indent="-254000" algn="l" rtl="0">
              <a:lnSpc>
                <a:spcPct val="100000"/>
              </a:lnSpc>
              <a:spcBef>
                <a:spcPts val="600"/>
              </a:spcBef>
              <a:spcAft>
                <a:spcPts val="600"/>
              </a:spcAft>
              <a:buSzPts val="1800"/>
              <a:buChar char="•"/>
            </a:pPr>
            <a:r>
              <a:rPr lang="en-US" sz="1700"/>
              <a:t>Removing stopwords,punctuations</a:t>
            </a:r>
            <a:endParaRPr lang="en-US"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4" name="Shape 164"/>
        <p:cNvGrpSpPr/>
        <p:nvPr/>
      </p:nvGrpSpPr>
      <p:grpSpPr>
        <a:xfrm>
          <a:off x="0" y="0"/>
          <a:ext cx="0" cy="0"/>
          <a:chOff x="0" y="0"/>
          <a:chExt cx="0" cy="0"/>
        </a:xfrm>
      </p:grpSpPr>
      <p:grpSp>
        <p:nvGrpSpPr>
          <p:cNvPr id="165" name="Google Shape;165;p8"/>
          <p:cNvGrpSpPr/>
          <p:nvPr/>
        </p:nvGrpSpPr>
        <p:grpSpPr>
          <a:xfrm>
            <a:off x="0" y="-29768"/>
            <a:ext cx="9151630" cy="1519356"/>
            <a:chOff x="-1" y="-29768"/>
            <a:chExt cx="12202175" cy="1519356"/>
          </a:xfrm>
        </p:grpSpPr>
        <p:sp>
          <p:nvSpPr>
            <p:cNvPr id="166" name="Google Shape;166;p8"/>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 name="Google Shape;167;p8"/>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8" name="Google Shape;168;p8"/>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69" name="Google Shape;169;p8"/>
          <p:cNvSpPr txBox="1"/>
          <p:nvPr>
            <p:ph type="title"/>
          </p:nvPr>
        </p:nvSpPr>
        <p:spPr>
          <a:xfrm>
            <a:off x="657518" y="301843"/>
            <a:ext cx="7857832" cy="100353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panose="02020603050405020304"/>
              <a:buNone/>
            </a:pPr>
            <a:r>
              <a:rPr lang="en-US" sz="2800">
                <a:solidFill>
                  <a:srgbClr val="FFFFFF"/>
                </a:solidFill>
                <a:latin typeface="Times New Roman" panose="02020603050405020304"/>
                <a:ea typeface="Times New Roman" panose="02020603050405020304"/>
                <a:cs typeface="Times New Roman" panose="02020603050405020304"/>
                <a:sym typeface="Times New Roman" panose="02020603050405020304"/>
              </a:rPr>
              <a:t>LSA Technique - Overview</a:t>
            </a:r>
            <a:endParaRPr sz="2800">
              <a:solidFill>
                <a:srgbClr val="FFFFFF"/>
              </a:solidFill>
            </a:endParaRPr>
          </a:p>
        </p:txBody>
      </p:sp>
      <p:sp>
        <p:nvSpPr>
          <p:cNvPr id="170" name="Google Shape;170;p8"/>
          <p:cNvSpPr txBox="1"/>
          <p:nvPr>
            <p:ph type="body" idx="1"/>
          </p:nvPr>
        </p:nvSpPr>
        <p:spPr>
          <a:xfrm>
            <a:off x="657225" y="2308124"/>
            <a:ext cx="3769302" cy="367357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Introduction to Latent Semantic Analysis and its application in the project.</a:t>
            </a:r>
            <a:endParaRPr lang="en-US" sz="1700">
              <a:latin typeface="Calibri"/>
              <a:ea typeface="Calibri"/>
              <a:cs typeface="Calibri"/>
              <a:sym typeface="Calibri"/>
            </a:endParaRPr>
          </a:p>
          <a:p>
            <a:pPr marL="342900" lvl="0" indent="-330200" algn="l" rtl="0">
              <a:lnSpc>
                <a:spcPct val="100000"/>
              </a:lnSpc>
              <a:spcBef>
                <a:spcPts val="600"/>
              </a:spcBef>
              <a:spcAft>
                <a:spcPts val="0"/>
              </a:spcAft>
              <a:buSzPts val="3000"/>
              <a:buChar char="•"/>
            </a:pPr>
            <a:r>
              <a:rPr lang="en-US" sz="1700"/>
              <a:t>LSA is </a:t>
            </a:r>
            <a:r>
              <a:rPr lang="en-US" sz="1700">
                <a:highlight>
                  <a:srgbClr val="FFFFFF"/>
                </a:highlight>
                <a:latin typeface="Roboto" panose="02000000000000000000"/>
                <a:ea typeface="Roboto" panose="02000000000000000000"/>
                <a:cs typeface="Roboto" panose="02000000000000000000"/>
                <a:sym typeface="Roboto" panose="02000000000000000000"/>
              </a:rPr>
              <a:t> </a:t>
            </a:r>
            <a:r>
              <a:rPr lang="en-US" sz="1700">
                <a:latin typeface="Roboto" panose="02000000000000000000"/>
                <a:ea typeface="Roboto" panose="02000000000000000000"/>
                <a:cs typeface="Roboto" panose="02000000000000000000"/>
                <a:sym typeface="Roboto" panose="02000000000000000000"/>
              </a:rPr>
              <a:t>a method that allows us to extract topics from documents by converting their text into word-topic and document-topic matrices</a:t>
            </a:r>
            <a:endParaRPr lang="en-US" sz="1700">
              <a:latin typeface="Roboto" panose="02000000000000000000"/>
              <a:ea typeface="Roboto" panose="02000000000000000000"/>
              <a:cs typeface="Roboto" panose="02000000000000000000"/>
              <a:sym typeface="Roboto" panose="02000000000000000000"/>
            </a:endParaRPr>
          </a:p>
          <a:p>
            <a:pPr marL="342900" lvl="0" indent="-330200" algn="l" rtl="0">
              <a:lnSpc>
                <a:spcPct val="100000"/>
              </a:lnSpc>
              <a:spcBef>
                <a:spcPts val="600"/>
              </a:spcBef>
              <a:spcAft>
                <a:spcPts val="0"/>
              </a:spcAft>
              <a:buClr>
                <a:srgbClr val="040C28"/>
              </a:buClr>
              <a:buSzPts val="3000"/>
              <a:buFont typeface="Roboto" panose="02000000000000000000"/>
              <a:buChar char="•"/>
            </a:pPr>
            <a:r>
              <a:rPr lang="en-US" sz="1700">
                <a:latin typeface="Roboto" panose="02000000000000000000"/>
                <a:ea typeface="Roboto" panose="02000000000000000000"/>
                <a:cs typeface="Roboto" panose="02000000000000000000"/>
                <a:sym typeface="Roboto" panose="02000000000000000000"/>
              </a:rPr>
              <a:t>Overview:</a:t>
            </a:r>
            <a:endParaRPr lang="en-US" sz="1700">
              <a:latin typeface="Roboto" panose="02000000000000000000"/>
              <a:ea typeface="Roboto" panose="02000000000000000000"/>
              <a:cs typeface="Roboto" panose="02000000000000000000"/>
              <a:sym typeface="Roboto" panose="02000000000000000000"/>
            </a:endParaRPr>
          </a:p>
          <a:p>
            <a:pPr marL="342900" lvl="0" indent="0" algn="l" rtl="0">
              <a:lnSpc>
                <a:spcPct val="100000"/>
              </a:lnSpc>
              <a:spcBef>
                <a:spcPts val="600"/>
              </a:spcBef>
              <a:spcAft>
                <a:spcPts val="600"/>
              </a:spcAft>
              <a:buSzPts val="1800"/>
              <a:buNone/>
            </a:pPr>
            <a:endParaRPr sz="1700">
              <a:latin typeface="Roboto" panose="02000000000000000000"/>
              <a:ea typeface="Roboto" panose="02000000000000000000"/>
              <a:cs typeface="Roboto" panose="02000000000000000000"/>
              <a:sym typeface="Roboto" panose="02000000000000000000"/>
            </a:endParaRPr>
          </a:p>
        </p:txBody>
      </p:sp>
      <p:pic>
        <p:nvPicPr>
          <p:cNvPr id="171" name="Google Shape;171;p8"/>
          <p:cNvPicPr preferRelativeResize="0"/>
          <p:nvPr/>
        </p:nvPicPr>
        <p:blipFill rotWithShape="1">
          <a:blip r:embed="rId1"/>
          <a:srcRect r="6288" b="31894"/>
          <a:stretch>
            <a:fillRect/>
          </a:stretch>
        </p:blipFill>
        <p:spPr>
          <a:xfrm>
            <a:off x="4770075" y="3450250"/>
            <a:ext cx="3716700" cy="202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5" name="Shape 175"/>
        <p:cNvGrpSpPr/>
        <p:nvPr/>
      </p:nvGrpSpPr>
      <p:grpSpPr>
        <a:xfrm>
          <a:off x="0" y="0"/>
          <a:ext cx="0" cy="0"/>
          <a:chOff x="0" y="0"/>
          <a:chExt cx="0" cy="0"/>
        </a:xfrm>
      </p:grpSpPr>
      <p:grpSp>
        <p:nvGrpSpPr>
          <p:cNvPr id="176" name="Google Shape;176;p10"/>
          <p:cNvGrpSpPr/>
          <p:nvPr/>
        </p:nvGrpSpPr>
        <p:grpSpPr>
          <a:xfrm>
            <a:off x="0" y="-29768"/>
            <a:ext cx="9151630" cy="1519356"/>
            <a:chOff x="-1" y="-29768"/>
            <a:chExt cx="12202175" cy="1519356"/>
          </a:xfrm>
        </p:grpSpPr>
        <p:sp>
          <p:nvSpPr>
            <p:cNvPr id="177" name="Google Shape;177;p10"/>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8" name="Google Shape;178;p10"/>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9" name="Google Shape;179;p10"/>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80" name="Google Shape;180;p10"/>
          <p:cNvSpPr txBox="1"/>
          <p:nvPr>
            <p:ph type="title"/>
          </p:nvPr>
        </p:nvSpPr>
        <p:spPr>
          <a:xfrm>
            <a:off x="657518" y="301843"/>
            <a:ext cx="7857832" cy="100353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2800">
                <a:solidFill>
                  <a:srgbClr val="FFFFFF"/>
                </a:solidFill>
                <a:latin typeface="Calibri"/>
                <a:ea typeface="Calibri"/>
                <a:cs typeface="Calibri"/>
                <a:sym typeface="Calibri"/>
              </a:rPr>
              <a:t>LSA - Results</a:t>
            </a:r>
            <a:endParaRPr sz="2800">
              <a:solidFill>
                <a:srgbClr val="FFFFFF"/>
              </a:solidFill>
            </a:endParaRPr>
          </a:p>
        </p:txBody>
      </p:sp>
      <p:sp>
        <p:nvSpPr>
          <p:cNvPr id="181" name="Google Shape;181;p10"/>
          <p:cNvSpPr txBox="1"/>
          <p:nvPr>
            <p:ph type="body" idx="1"/>
          </p:nvPr>
        </p:nvSpPr>
        <p:spPr>
          <a:xfrm>
            <a:off x="657225" y="2308124"/>
            <a:ext cx="5253196" cy="367357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sz="1700">
                <a:latin typeface="Calibri"/>
                <a:ea typeface="Calibri"/>
                <a:cs typeface="Calibri"/>
                <a:sym typeface="Calibri"/>
              </a:rPr>
              <a:t>Results and insights gained from the LSA model.</a:t>
            </a:r>
            <a:endParaRPr lang="en-US" sz="1700">
              <a:latin typeface="Calibri"/>
              <a:ea typeface="Calibri"/>
              <a:cs typeface="Calibri"/>
              <a:sym typeface="Calibri"/>
            </a:endParaRPr>
          </a:p>
          <a:p>
            <a:pPr marL="342900" lvl="0" indent="0" algn="l" rtl="0">
              <a:lnSpc>
                <a:spcPct val="100000"/>
              </a:lnSpc>
              <a:spcBef>
                <a:spcPts val="600"/>
              </a:spcBef>
              <a:spcAft>
                <a:spcPts val="0"/>
              </a:spcAft>
              <a:buSzPts val="1800"/>
              <a:buNone/>
            </a:pPr>
            <a:endParaRPr sz="1700">
              <a:highlight>
                <a:srgbClr val="FFFFFF"/>
              </a:highlight>
              <a:latin typeface="Arial" panose="020B0604020202020204"/>
              <a:ea typeface="Arial" panose="020B0604020202020204"/>
              <a:cs typeface="Arial" panose="020B0604020202020204"/>
              <a:sym typeface="Arial" panose="020B0604020202020204"/>
            </a:endParaRPr>
          </a:p>
          <a:p>
            <a:pPr marL="342900" lvl="0" indent="0" algn="l" rtl="0">
              <a:lnSpc>
                <a:spcPct val="100000"/>
              </a:lnSpc>
              <a:spcBef>
                <a:spcPts val="600"/>
              </a:spcBef>
              <a:spcAft>
                <a:spcPts val="0"/>
              </a:spcAft>
              <a:buSzPts val="1800"/>
              <a:buNone/>
            </a:pPr>
            <a:r>
              <a:rPr lang="en-US" sz="1700">
                <a:highlight>
                  <a:srgbClr val="FFFFFF"/>
                </a:highlight>
                <a:latin typeface="Arial" panose="020B0604020202020204"/>
                <a:ea typeface="Arial" panose="020B0604020202020204"/>
                <a:cs typeface="Arial" panose="020B0604020202020204"/>
                <a:sym typeface="Arial" panose="020B0604020202020204"/>
              </a:rPr>
              <a:t> </a:t>
            </a:r>
            <a:endParaRPr lang="en-US" sz="1700">
              <a:highlight>
                <a:srgbClr val="FFFFFF"/>
              </a:highlight>
              <a:latin typeface="Arial" panose="020B0604020202020204"/>
              <a:ea typeface="Arial" panose="020B0604020202020204"/>
              <a:cs typeface="Arial" panose="020B0604020202020204"/>
              <a:sym typeface="Arial" panose="020B0604020202020204"/>
            </a:endParaRPr>
          </a:p>
          <a:p>
            <a:pPr marL="342900" lvl="0" indent="0" algn="l" rtl="0">
              <a:lnSpc>
                <a:spcPct val="100000"/>
              </a:lnSpc>
              <a:spcBef>
                <a:spcPts val="600"/>
              </a:spcBef>
              <a:spcAft>
                <a:spcPts val="600"/>
              </a:spcAft>
              <a:buSzPts val="1800"/>
              <a:buNone/>
            </a:pPr>
            <a:endParaRPr sz="1700"/>
          </a:p>
        </p:txBody>
      </p:sp>
      <p:pic>
        <p:nvPicPr>
          <p:cNvPr id="182" name="Google Shape;182;p10"/>
          <p:cNvPicPr preferRelativeResize="0"/>
          <p:nvPr/>
        </p:nvPicPr>
        <p:blipFill rotWithShape="1">
          <a:blip r:embed="rId1"/>
          <a:srcRect/>
          <a:stretch>
            <a:fillRect/>
          </a:stretch>
        </p:blipFill>
        <p:spPr>
          <a:xfrm>
            <a:off x="887167" y="3325004"/>
            <a:ext cx="7619660" cy="3123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86" name="Shape 186"/>
        <p:cNvGrpSpPr/>
        <p:nvPr/>
      </p:nvGrpSpPr>
      <p:grpSpPr>
        <a:xfrm>
          <a:off x="0" y="0"/>
          <a:ext cx="0" cy="0"/>
          <a:chOff x="0" y="0"/>
          <a:chExt cx="0" cy="0"/>
        </a:xfrm>
      </p:grpSpPr>
      <p:sp>
        <p:nvSpPr>
          <p:cNvPr id="187" name="Google Shape;187;p12"/>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8" name="Google Shape;188;p12"/>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9" name="Google Shape;189;p12"/>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0" name="Google Shape;190;p12"/>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p12"/>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2" name="Google Shape;192;p12"/>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3" name="Google Shape;193;p12"/>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4" name="Google Shape;194;p12"/>
          <p:cNvSpPr txBox="1"/>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Technique - Overview</a:t>
            </a:r>
            <a:endParaRPr sz="3500">
              <a:solidFill>
                <a:srgbClr val="FFFFFF"/>
              </a:solidFill>
            </a:endParaRPr>
          </a:p>
        </p:txBody>
      </p:sp>
      <p:sp>
        <p:nvSpPr>
          <p:cNvPr id="195" name="Google Shape;195;p12"/>
          <p:cNvSpPr txBox="1"/>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342900" lvl="0" indent="-342900" algn="l" rtl="0">
              <a:lnSpc>
                <a:spcPct val="100000"/>
              </a:lnSpc>
              <a:spcBef>
                <a:spcPts val="0"/>
              </a:spcBef>
              <a:spcAft>
                <a:spcPts val="0"/>
              </a:spcAft>
              <a:buSzPts val="3200"/>
              <a:buChar char="•"/>
            </a:pPr>
            <a:r>
              <a:rPr lang="en-US" sz="1700"/>
              <a:t>Latent Dirichlet Allocation (LDA) is a topic modeling technique that helps us uncover the hidden themes or topics within a large collection of documents, such as academic articles.</a:t>
            </a:r>
            <a:endParaRPr lang="en-US" sz="1700"/>
          </a:p>
          <a:p>
            <a:pPr marL="342900" lvl="0" indent="-342900" algn="l" rtl="0">
              <a:lnSpc>
                <a:spcPct val="100000"/>
              </a:lnSpc>
              <a:spcBef>
                <a:spcPts val="600"/>
              </a:spcBef>
              <a:spcAft>
                <a:spcPts val="600"/>
              </a:spcAft>
              <a:buSzPts val="3200"/>
              <a:buChar char="•"/>
            </a:pPr>
            <a:r>
              <a:rPr lang="en-US" sz="1700"/>
              <a:t>A generative probabilistic model for topic modeling.</a:t>
            </a:r>
            <a:endParaRPr lang="en-US" sz="17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5824</Words>
  <Application>WPS Writer</Application>
  <PresentationFormat/>
  <Paragraphs>175</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Arial</vt:lpstr>
      <vt:lpstr>Calibri</vt:lpstr>
      <vt:lpstr>Helvetica Neue</vt:lpstr>
      <vt:lpstr>Times New Roman</vt:lpstr>
      <vt:lpstr>Roboto</vt:lpstr>
      <vt:lpstr>Microsoft YaHei</vt:lpstr>
      <vt:lpstr>汉仪旗黑</vt:lpstr>
      <vt:lpstr>Arial Unicode MS</vt:lpstr>
      <vt:lpstr>宋体-简</vt:lpstr>
      <vt:lpstr>Office Theme</vt:lpstr>
      <vt:lpstr>Exploring AI and ML Trends Through Topic Modeling Project Presentation</vt:lpstr>
      <vt:lpstr>Agenda</vt:lpstr>
      <vt:lpstr>Project Overview</vt:lpstr>
      <vt:lpstr>Introduction to Topic Modeling</vt:lpstr>
      <vt:lpstr>Dataset Description</vt:lpstr>
      <vt:lpstr>Preprocessing Steps</vt:lpstr>
      <vt:lpstr>LSA Technique - Overview</vt:lpstr>
      <vt:lpstr>LSA - Results</vt:lpstr>
      <vt:lpstr>LDA Technique - Overview</vt:lpstr>
      <vt:lpstr>LDA Technique - Overview</vt:lpstr>
      <vt:lpstr>Methodology</vt:lpstr>
      <vt:lpstr>Methodology</vt:lpstr>
      <vt:lpstr>Optimal Number of Topics</vt:lpstr>
      <vt:lpstr>Optimal Number of Topics</vt:lpstr>
      <vt:lpstr>LDA - Results</vt:lpstr>
      <vt:lpstr>BERTopic</vt:lpstr>
      <vt:lpstr>Algorithm</vt:lpstr>
      <vt:lpstr>BERT - Results</vt:lpstr>
      <vt:lpstr>BERT - Results</vt:lpstr>
      <vt:lpstr>BERT - Results</vt:lpstr>
      <vt:lpstr>Why BERTopic</vt:lpstr>
      <vt:lpstr>Insights </vt:lpstr>
      <vt:lpstr>Future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AI and ML Trends Through Topic Modeling Project Presentation</dc:title>
  <dc:creator/>
  <cp:lastModifiedBy>Mohan Krishna Pasupuleti</cp:lastModifiedBy>
  <cp:revision>1</cp:revision>
  <dcterms:created xsi:type="dcterms:W3CDTF">2024-07-16T16:09:39Z</dcterms:created>
  <dcterms:modified xsi:type="dcterms:W3CDTF">2024-07-16T16:09:39Z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