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0D2"/>
          </a:solidFill>
        </a:fill>
      </a:tcStyle>
    </a:wholeTbl>
    <a:band2H>
      <a:tcTxStyle b="def" i="def"/>
      <a:tcStyle>
        <a:tcBdr/>
        <a:fill>
          <a:solidFill>
            <a:srgbClr val="E8E9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0CB"/>
          </a:solidFill>
        </a:fill>
      </a:tcStyle>
    </a:wholeTbl>
    <a:band2H>
      <a:tcTxStyle b="def" i="def"/>
      <a:tcStyle>
        <a:tcBdr/>
        <a:fill>
          <a:solidFill>
            <a:srgbClr val="FFE9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4285F4"/>
        </a:fontRef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DF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4285F4"/>
        </a:fontRef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>
              <a:alpha val="20000"/>
            </a:srgbClr>
          </a:solidFill>
        </a:fill>
      </a:tcStyle>
    </a:firstCol>
    <a:lastRow>
      <a:tcTxStyle b="on" i="off">
        <a:fontRef idx="min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508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;p2"/>
          <p:cNvSpPr/>
          <p:nvPr/>
        </p:nvSpPr>
        <p:spPr>
          <a:xfrm>
            <a:off x="4278300" y="2751163"/>
            <a:ext cx="587401" cy="1"/>
          </a:xfrm>
          <a:prstGeom prst="line">
            <a:avLst/>
          </a:prstGeom>
          <a:ln w="76200">
            <a:solidFill>
              <a:srgbClr val="4285F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311699" y="595975"/>
            <a:ext cx="8520602" cy="1957801"/>
          </a:xfrm>
          <a:prstGeom prst="rect">
            <a:avLst/>
          </a:prstGeom>
        </p:spPr>
        <p:txBody>
          <a:bodyPr anchor="b"/>
          <a:lstStyle>
            <a:lvl1pPr algn="ctr">
              <a:defRPr sz="5400"/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311699" y="3165823"/>
            <a:ext cx="8520602" cy="7335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4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4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4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4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xx%"/>
          <p:cNvSpPr txBox="1"/>
          <p:nvPr>
            <p:ph type="title" hasCustomPrompt="1"/>
          </p:nvPr>
        </p:nvSpPr>
        <p:spPr>
          <a:xfrm>
            <a:off x="311699" y="1167925"/>
            <a:ext cx="8520602" cy="1980001"/>
          </a:xfrm>
          <a:prstGeom prst="rect">
            <a:avLst/>
          </a:prstGeom>
        </p:spPr>
        <p:txBody>
          <a:bodyPr anchor="ctr"/>
          <a:lstStyle>
            <a:lvl1pPr algn="ctr">
              <a:defRPr sz="11000">
                <a:solidFill>
                  <a:srgbClr val="4285F4"/>
                </a:solidFill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94" name="Body Level One…"/>
          <p:cNvSpPr txBox="1"/>
          <p:nvPr>
            <p:ph type="body" sz="quarter" idx="1"/>
          </p:nvPr>
        </p:nvSpPr>
        <p:spPr>
          <a:xfrm>
            <a:off x="311699" y="3224250"/>
            <a:ext cx="8520602" cy="1071601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xfrm>
            <a:off x="311699" y="2480549"/>
            <a:ext cx="8114402" cy="2445901"/>
          </a:xfrm>
          <a:prstGeom prst="rect">
            <a:avLst/>
          </a:prstGeom>
        </p:spPr>
        <p:txBody>
          <a:bodyPr anchor="b"/>
          <a:lstStyle>
            <a:lvl1pPr>
              <a:defRPr sz="6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Google Shape;24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311699" y="6318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311699" y="1490874"/>
            <a:ext cx="2808001" cy="30780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/>
          <p:nvPr>
            <p:ph type="title"/>
          </p:nvPr>
        </p:nvSpPr>
        <p:spPr>
          <a:xfrm>
            <a:off x="490250" y="526349"/>
            <a:ext cx="5683800" cy="4090801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37;p9"/>
          <p:cNvSpPr/>
          <p:nvPr/>
        </p:nvSpPr>
        <p:spPr>
          <a:xfrm>
            <a:off x="4572000" y="99"/>
            <a:ext cx="4572000" cy="5143501"/>
          </a:xfrm>
          <a:prstGeom prst="rect">
            <a:avLst/>
          </a:prstGeom>
          <a:solidFill>
            <a:srgbClr val="4285F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4" name="Google Shape;38;p9"/>
          <p:cNvSpPr/>
          <p:nvPr/>
        </p:nvSpPr>
        <p:spPr>
          <a:xfrm>
            <a:off x="5029675" y="4495500"/>
            <a:ext cx="4683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5" name="Title Text"/>
          <p:cNvSpPr txBox="1"/>
          <p:nvPr>
            <p:ph type="title"/>
          </p:nvPr>
        </p:nvSpPr>
        <p:spPr>
          <a:xfrm>
            <a:off x="265500" y="1375598"/>
            <a:ext cx="4045200" cy="1551902"/>
          </a:xfrm>
          <a:prstGeom prst="rect">
            <a:avLst/>
          </a:prstGeom>
        </p:spPr>
        <p:txBody>
          <a:bodyPr anchor="b"/>
          <a:lstStyle>
            <a:lvl1pPr algn="ctr">
              <a:defRPr sz="38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sz="quarter" idx="1"/>
          </p:nvPr>
        </p:nvSpPr>
        <p:spPr>
          <a:xfrm>
            <a:off x="265500" y="2981125"/>
            <a:ext cx="4045200" cy="13455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Google Shape;41;p9"/>
          <p:cNvSpPr txBox="1"/>
          <p:nvPr>
            <p:ph type="body" sz="half" idx="21"/>
          </p:nvPr>
        </p:nvSpPr>
        <p:spPr>
          <a:xfrm>
            <a:off x="4939500" y="724199"/>
            <a:ext cx="3837000" cy="3695101"/>
          </a:xfrm>
          <a:prstGeom prst="rect">
            <a:avLst/>
          </a:prstGeom>
        </p:spPr>
        <p:txBody>
          <a:bodyPr anchor="ctr"/>
          <a:lstStyle/>
          <a:p>
            <a:pPr>
              <a:buClr>
                <a:srgbClr val="FFFFFF"/>
              </a:buCl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319499" y="4233724"/>
            <a:ext cx="5998802" cy="5988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>
              <a:lnSpc>
                <a:spcPct val="100000"/>
              </a:lnSpc>
              <a:buClrTx/>
              <a:buFontTx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>
              <a:lnSpc>
                <a:spcPct val="100000"/>
              </a:lnSpc>
              <a:buClrTx/>
              <a:buFontTx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>
              <a:lnSpc>
                <a:spcPct val="100000"/>
              </a:lnSpc>
              <a:buClrTx/>
              <a:buFontTx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>
              <a:lnSpc>
                <a:spcPct val="100000"/>
              </a:lnSpc>
              <a:buClrTx/>
              <a:buFontTx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704831" y="4692391"/>
            <a:ext cx="316328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chemeClr val="accent3"/>
          </a:solidFill>
          <a:uFillTx/>
          <a:latin typeface="Alfa Slab One"/>
          <a:ea typeface="Alfa Slab One"/>
          <a:cs typeface="Alfa Slab One"/>
          <a:sym typeface="Alfa Slab On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chemeClr val="accent3"/>
          </a:solidFill>
          <a:uFillTx/>
          <a:latin typeface="Alfa Slab One"/>
          <a:ea typeface="Alfa Slab One"/>
          <a:cs typeface="Alfa Slab One"/>
          <a:sym typeface="Alfa Slab On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chemeClr val="accent3"/>
          </a:solidFill>
          <a:uFillTx/>
          <a:latin typeface="Alfa Slab One"/>
          <a:ea typeface="Alfa Slab One"/>
          <a:cs typeface="Alfa Slab One"/>
          <a:sym typeface="Alfa Slab On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chemeClr val="accent3"/>
          </a:solidFill>
          <a:uFillTx/>
          <a:latin typeface="Alfa Slab One"/>
          <a:ea typeface="Alfa Slab One"/>
          <a:cs typeface="Alfa Slab One"/>
          <a:sym typeface="Alfa Slab On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chemeClr val="accent3"/>
          </a:solidFill>
          <a:uFillTx/>
          <a:latin typeface="Alfa Slab One"/>
          <a:ea typeface="Alfa Slab One"/>
          <a:cs typeface="Alfa Slab One"/>
          <a:sym typeface="Alfa Slab On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chemeClr val="accent3"/>
          </a:solidFill>
          <a:uFillTx/>
          <a:latin typeface="Alfa Slab One"/>
          <a:ea typeface="Alfa Slab One"/>
          <a:cs typeface="Alfa Slab One"/>
          <a:sym typeface="Alfa Slab On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chemeClr val="accent3"/>
          </a:solidFill>
          <a:uFillTx/>
          <a:latin typeface="Alfa Slab One"/>
          <a:ea typeface="Alfa Slab One"/>
          <a:cs typeface="Alfa Slab One"/>
          <a:sym typeface="Alfa Slab On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chemeClr val="accent3"/>
          </a:solidFill>
          <a:uFillTx/>
          <a:latin typeface="Alfa Slab One"/>
          <a:ea typeface="Alfa Slab One"/>
          <a:cs typeface="Alfa Slab One"/>
          <a:sym typeface="Alfa Slab On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chemeClr val="accent3"/>
          </a:solidFill>
          <a:uFillTx/>
          <a:latin typeface="Alfa Slab One"/>
          <a:ea typeface="Alfa Slab One"/>
          <a:cs typeface="Alfa Slab One"/>
          <a:sym typeface="Alfa Slab One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66666"/>
        </a:buClr>
        <a:buSzPts val="1800"/>
        <a:buFont typeface="Proxima Nova"/>
        <a:buChar char="●"/>
        <a:tabLst/>
        <a:defRPr b="0" baseline="0" cap="none" i="0" spc="0" strike="noStrike" sz="1800" u="none">
          <a:solidFill>
            <a:srgbClr val="666666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66666"/>
        </a:buClr>
        <a:buSzPts val="1800"/>
        <a:buFont typeface="Proxima Nova"/>
        <a:buChar char="○"/>
        <a:tabLst/>
        <a:defRPr b="0" baseline="0" cap="none" i="0" spc="0" strike="noStrike" sz="1800" u="none">
          <a:solidFill>
            <a:srgbClr val="666666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66666"/>
        </a:buClr>
        <a:buSzPts val="1800"/>
        <a:buFont typeface="Proxima Nova"/>
        <a:buChar char="■"/>
        <a:tabLst/>
        <a:defRPr b="0" baseline="0" cap="none" i="0" spc="0" strike="noStrike" sz="1800" u="none">
          <a:solidFill>
            <a:srgbClr val="666666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66666"/>
        </a:buClr>
        <a:buSzPts val="1800"/>
        <a:buFont typeface="Proxima Nova"/>
        <a:buChar char="●"/>
        <a:tabLst/>
        <a:defRPr b="0" baseline="0" cap="none" i="0" spc="0" strike="noStrike" sz="1800" u="none">
          <a:solidFill>
            <a:srgbClr val="666666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66666"/>
        </a:buClr>
        <a:buSzPts val="1800"/>
        <a:buFont typeface="Proxima Nova"/>
        <a:buChar char="○"/>
        <a:tabLst/>
        <a:defRPr b="0" baseline="0" cap="none" i="0" spc="0" strike="noStrike" sz="1800" u="none">
          <a:solidFill>
            <a:srgbClr val="666666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66666"/>
        </a:buClr>
        <a:buSzPts val="1800"/>
        <a:buFont typeface="Proxima Nova"/>
        <a:buChar char="■"/>
        <a:tabLst/>
        <a:defRPr b="0" baseline="0" cap="none" i="0" spc="0" strike="noStrike" sz="1800" u="none">
          <a:solidFill>
            <a:srgbClr val="666666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66666"/>
        </a:buClr>
        <a:buSzPts val="1800"/>
        <a:buFont typeface="Proxima Nova"/>
        <a:buChar char="●"/>
        <a:tabLst/>
        <a:defRPr b="0" baseline="0" cap="none" i="0" spc="0" strike="noStrike" sz="1800" u="none">
          <a:solidFill>
            <a:srgbClr val="666666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66666"/>
        </a:buClr>
        <a:buSzPts val="1800"/>
        <a:buFont typeface="Proxima Nova"/>
        <a:buChar char="○"/>
        <a:tabLst/>
        <a:defRPr b="0" baseline="0" cap="none" i="0" spc="0" strike="noStrike" sz="1800" u="none">
          <a:solidFill>
            <a:srgbClr val="666666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66666"/>
        </a:buClr>
        <a:buSzPts val="1800"/>
        <a:buFont typeface="Proxima Nova"/>
        <a:buChar char="■"/>
        <a:tabLst/>
        <a:defRPr b="0" baseline="0" cap="none" i="0" spc="0" strike="noStrike" sz="1800" u="none">
          <a:solidFill>
            <a:srgbClr val="666666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56;p13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SMART CITY MANAGEMENT       SYSTEM</a:t>
            </a:r>
          </a:p>
        </p:txBody>
      </p:sp>
      <p:sp>
        <p:nvSpPr>
          <p:cNvPr id="112" name="Google Shape;57;p13"/>
          <p:cNvSpPr txBox="1"/>
          <p:nvPr>
            <p:ph type="subTitle" sz="half" idx="1"/>
          </p:nvPr>
        </p:nvSpPr>
        <p:spPr>
          <a:xfrm>
            <a:off x="311699" y="3165823"/>
            <a:ext cx="8520602" cy="1190555"/>
          </a:xfrm>
          <a:prstGeom prst="rect">
            <a:avLst/>
          </a:prstGeom>
        </p:spPr>
        <p:txBody>
          <a:bodyPr/>
          <a:lstStyle/>
          <a:p>
            <a:pPr marL="178307" indent="-178307" defTabSz="475487">
              <a:defRPr b="1" sz="1664">
                <a:solidFill>
                  <a:srgbClr val="FF0000"/>
                </a:solidFill>
              </a:defRPr>
            </a:pPr>
            <a:r>
              <a:t>Team Members</a:t>
            </a:r>
          </a:p>
          <a:p>
            <a:pPr marL="178307" indent="-178307" defTabSz="475487">
              <a:defRPr b="1" sz="1664">
                <a:solidFill>
                  <a:srgbClr val="000000"/>
                </a:solidFill>
              </a:defRPr>
            </a:pPr>
            <a:r>
              <a:t>Mohith Lalita Kumar P (001565574)</a:t>
            </a:r>
          </a:p>
          <a:p>
            <a:pPr marL="178307" indent="-178307" defTabSz="475487">
              <a:defRPr b="1" sz="1664">
                <a:solidFill>
                  <a:srgbClr val="000000"/>
                </a:solidFill>
              </a:defRPr>
            </a:pPr>
            <a:r>
              <a:t> Eswara Sai Nath A (001565578)</a:t>
            </a:r>
          </a:p>
          <a:p>
            <a:pPr marL="178307" indent="-178307" defTabSz="475487">
              <a:defRPr b="1" sz="1664">
                <a:solidFill>
                  <a:srgbClr val="FF0000"/>
                </a:solidFill>
              </a:defRPr>
            </a:pPr>
            <a:r>
              <a:rPr>
                <a:solidFill>
                  <a:srgbClr val="000000"/>
                </a:solidFill>
              </a:rPr>
              <a:t> Sai Saketh K (002199401) </a:t>
            </a:r>
            <a:r>
              <a:t> </a:t>
            </a:r>
            <a:r>
              <a:rPr b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62;p1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50391">
              <a:defRPr sz="2511"/>
            </a:lvl1pPr>
          </a:lstStyle>
          <a:p>
            <a:pPr/>
            <a:r>
              <a:t>PROBLEM STATEMENT</a:t>
            </a:r>
          </a:p>
        </p:txBody>
      </p:sp>
      <p:sp>
        <p:nvSpPr>
          <p:cNvPr id="115" name="Google Shape;63;p1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368300" indent="-285750">
              <a:defRPr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Technology has evolved in many ways. Today we have wonderful applications and helpline available in the market that are helpful for people. </a:t>
            </a:r>
          </a:p>
          <a:p>
            <a:pPr marL="0" indent="82550">
              <a:buSzTx/>
              <a:buNone/>
              <a:defRPr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68300" indent="-285750">
              <a:defRPr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For example, in a city each community has their own application to raise grievance complaints,  in order to contact emergency department we can contact Police or hospital through helpline numbers. </a:t>
            </a:r>
          </a:p>
          <a:p>
            <a:pPr marL="0" indent="82550">
              <a:buSzTx/>
              <a:buNone/>
              <a:defRPr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68300" indent="-285750">
              <a:defRPr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But all these are individual sectors and each has their own procedures to contact them.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68;p1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795527">
              <a:defRPr sz="2523"/>
            </a:lvl1pPr>
          </a:lstStyle>
          <a:p>
            <a:pPr/>
            <a:r>
              <a:t>CONTINUE…</a:t>
            </a:r>
          </a:p>
        </p:txBody>
      </p:sp>
      <p:sp>
        <p:nvSpPr>
          <p:cNvPr id="118" name="Google Shape;69;p1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74650">
              <a:defRPr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Still there are few other areas we need to improve in terms of helping people. Recently due to Covid, people around the globe are severely affected financially. </a:t>
            </a:r>
          </a:p>
          <a:p>
            <a:pPr marL="0" indent="82550">
              <a:buSzTx/>
              <a:buNone/>
              <a:defRPr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-374650">
              <a:defRPr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There was no proper communication channel between residents and Government/NGO’s. </a:t>
            </a:r>
          </a:p>
          <a:p>
            <a:pPr marL="0" indent="82550">
              <a:buSzTx/>
              <a:buNone/>
              <a:defRPr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-374650">
              <a:defRPr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Due to this people are affected with lack of medicines, food and money.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74;p1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795527">
              <a:defRPr sz="2523"/>
            </a:lvl1pPr>
          </a:lstStyle>
          <a:p>
            <a:pPr/>
            <a:r>
              <a:t>IMPROVED SOLUTION</a:t>
            </a:r>
          </a:p>
        </p:txBody>
      </p:sp>
      <p:sp>
        <p:nvSpPr>
          <p:cNvPr id="121" name="Google Shape;75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74650">
              <a:defRPr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 order to resolve all the mentioned challenges, we come up with an application where we have integrated all the sectors in one place.</a:t>
            </a:r>
          </a:p>
          <a:p>
            <a:pPr marL="0" indent="82550">
              <a:buSzTx/>
              <a:buNone/>
              <a:defRPr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-374650">
              <a:defRPr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Now using our proposed solution residents can raise their requests such as Grievance requests, Emergency requests and Covid help requests from a common platform.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80;p1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795527">
              <a:defRPr sz="2523"/>
            </a:lvl1pPr>
          </a:lstStyle>
          <a:p>
            <a:pPr/>
            <a:r>
              <a:t>ABOUT ECOSYSTEM</a:t>
            </a:r>
          </a:p>
        </p:txBody>
      </p:sp>
      <p:sp>
        <p:nvSpPr>
          <p:cNvPr id="124" name="Google Shape;81;p1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74650">
              <a:defRPr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main purpose of our ecosystem is to help residents in a network. In order to achieve this we have developed a Java Swing application where residents can raise requests directly to yhe particular organizations for all the household and other problems using one common platform. </a:t>
            </a:r>
          </a:p>
          <a:p>
            <a:pPr marL="0" indent="82550">
              <a:buSzTx/>
              <a:buNone/>
              <a:defRPr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-374650">
              <a:defRPr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 our application residents can raise requests for the following categories: Grievance maintenance request, Emergency request and Covid Help requests.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86;p1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50391">
              <a:defRPr sz="2511"/>
            </a:lvl1pPr>
          </a:lstStyle>
          <a:p>
            <a:pPr/>
            <a:r>
              <a:t>CONTINUES…</a:t>
            </a:r>
          </a:p>
        </p:txBody>
      </p:sp>
      <p:sp>
        <p:nvSpPr>
          <p:cNvPr id="127" name="Google Shape;87;p1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74650">
              <a:defRPr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Each request is further classified into more types based upon enterprise.</a:t>
            </a:r>
          </a:p>
          <a:p>
            <a:pPr marL="0" indent="82550">
              <a:buSzTx/>
              <a:buNone/>
              <a:defRPr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-374650">
              <a:defRPr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Each enterprise has different organizations. For example Grievance enterprise has Water supply Org, Street Light Org , Garbage Removal Org and police department org.</a:t>
            </a:r>
          </a:p>
          <a:p>
            <a:pPr marL="0" indent="82550">
              <a:buSzTx/>
              <a:buNone/>
              <a:defRPr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-374650">
              <a:defRPr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Like wise Emergency and Covid help enterprises has their own organizations to fulfill resident requests.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92;p19"/>
          <p:cNvSpPr txBox="1"/>
          <p:nvPr>
            <p:ph type="title"/>
          </p:nvPr>
        </p:nvSpPr>
        <p:spPr>
          <a:xfrm>
            <a:off x="311699" y="-1"/>
            <a:ext cx="8520602" cy="572702"/>
          </a:xfrm>
          <a:prstGeom prst="rect">
            <a:avLst/>
          </a:prstGeom>
        </p:spPr>
        <p:txBody>
          <a:bodyPr/>
          <a:lstStyle>
            <a:lvl1pPr defTabSz="886968">
              <a:defRPr sz="2522"/>
            </a:lvl1pPr>
          </a:lstStyle>
          <a:p>
            <a:pPr/>
            <a:r>
              <a:t>HIERARCHY STRUCTURE</a:t>
            </a:r>
          </a:p>
        </p:txBody>
      </p:sp>
      <p:sp>
        <p:nvSpPr>
          <p:cNvPr id="130" name="Google Shape;93;p19"/>
          <p:cNvSpPr txBox="1"/>
          <p:nvPr>
            <p:ph type="body" idx="1"/>
          </p:nvPr>
        </p:nvSpPr>
        <p:spPr>
          <a:xfrm>
            <a:off x="311699" y="572699"/>
            <a:ext cx="8520602" cy="457080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SzTx/>
              <a:buNone/>
            </a:pPr>
          </a:p>
        </p:txBody>
      </p:sp>
      <p:pic>
        <p:nvPicPr>
          <p:cNvPr id="131" name="Google Shape;94;p19" descr="Google Shape;94;p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72700"/>
            <a:ext cx="9144003" cy="47536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HANK YOU"/>
          <p:cNvSpPr txBox="1"/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4285F4"/>
                </a:solidFill>
                <a:latin typeface="+mn-lt"/>
                <a:ea typeface="+mn-ea"/>
                <a:cs typeface="+mn-cs"/>
                <a:sym typeface="Arial"/>
              </a:defRPr>
            </a:pP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4285F4"/>
                </a:solidFill>
                <a:latin typeface="+mn-lt"/>
                <a:ea typeface="+mn-ea"/>
                <a:cs typeface="+mn-cs"/>
                <a:sym typeface="Arial"/>
              </a:defRPr>
            </a:pP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4285F4"/>
                </a:solidFill>
                <a:latin typeface="+mn-lt"/>
                <a:ea typeface="+mn-ea"/>
                <a:cs typeface="+mn-cs"/>
                <a:sym typeface="Arial"/>
              </a:defRPr>
            </a:pP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4285F4"/>
                </a:solidFill>
                <a:latin typeface="+mn-lt"/>
                <a:ea typeface="+mn-ea"/>
                <a:cs typeface="+mn-cs"/>
                <a:sym typeface="Arial"/>
              </a:defRPr>
            </a:pPr>
          </a:p>
          <a:p>
            <a:pPr lvl="4" marL="0" indent="0" algn="ctr">
              <a:lnSpc>
                <a:spcPct val="100000"/>
              </a:lnSpc>
              <a:buClrTx/>
              <a:buSzTx/>
              <a:buFontTx/>
              <a:buNone/>
              <a:defRPr i="1" sz="4100">
                <a:solidFill>
                  <a:srgbClr val="4285F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4285F4"/>
      </a:lt1>
      <a:dk2>
        <a:srgbClr val="A7A7A7"/>
      </a:dk2>
      <a:lt2>
        <a:srgbClr val="535353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0000FF"/>
      </a:hlink>
      <a:folHlink>
        <a:srgbClr val="FF00FF"/>
      </a:folHlink>
    </a:clrScheme>
    <a:fontScheme name="Gameday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Gameda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4285F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4285F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0000FF"/>
      </a:hlink>
      <a:folHlink>
        <a:srgbClr val="FF00FF"/>
      </a:folHlink>
    </a:clrScheme>
    <a:fontScheme name="Gameday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Gameda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4285F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4285F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