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handoutMasterIdLst>
    <p:handoutMasterId r:id="rId22"/>
  </p:handoutMasterIdLst>
  <p:sldIdLst>
    <p:sldId id="257" r:id="rId2"/>
    <p:sldId id="258" r:id="rId3"/>
    <p:sldId id="259" r:id="rId4"/>
    <p:sldId id="262" r:id="rId5"/>
    <p:sldId id="263" r:id="rId6"/>
    <p:sldId id="260" r:id="rId7"/>
    <p:sldId id="264" r:id="rId8"/>
    <p:sldId id="265" r:id="rId9"/>
    <p:sldId id="266" r:id="rId10"/>
    <p:sldId id="267" r:id="rId11"/>
    <p:sldId id="268" r:id="rId12"/>
    <p:sldId id="269" r:id="rId13"/>
    <p:sldId id="270" r:id="rId14"/>
    <p:sldId id="271" r:id="rId15"/>
    <p:sldId id="272" r:id="rId16"/>
    <p:sldId id="274" r:id="rId17"/>
    <p:sldId id="273" r:id="rId18"/>
    <p:sldId id="276" r:id="rId19"/>
    <p:sldId id="275" r:id="rId20"/>
  </p:sldIdLst>
  <p:sldSz cx="9144000" cy="5715000" type="screen16x1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p:clrMru>
    <a:srgbClr val="C6D742"/>
    <a:srgbClr val="313231"/>
    <a:srgbClr val="D5E04E"/>
    <a:srgbClr val="EE2B7B"/>
    <a:srgbClr val="E78E23"/>
    <a:srgbClr val="DDD8A1"/>
    <a:srgbClr val="9DD4E7"/>
    <a:srgbClr val="BAB891"/>
    <a:srgbClr val="7778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0" autoAdjust="0"/>
    <p:restoredTop sz="75000" autoAdjust="0"/>
  </p:normalViewPr>
  <p:slideViewPr>
    <p:cSldViewPr>
      <p:cViewPr>
        <p:scale>
          <a:sx n="100" d="100"/>
          <a:sy n="100" d="100"/>
        </p:scale>
        <p:origin x="-1144" y="-200"/>
      </p:cViewPr>
      <p:guideLst>
        <p:guide orient="horz" pos="247"/>
        <p:guide orient="horz" pos="1033"/>
        <p:guide pos="325"/>
        <p:guide pos="385"/>
        <p:guide pos="3071"/>
        <p:guide pos="2685"/>
        <p:guide pos="5378"/>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88" d="100"/>
          <a:sy n="88" d="100"/>
        </p:scale>
        <p:origin x="-367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150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150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150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855ED20-4EAB-E741-B1D7-C5D4102C1CE2}" type="slidenum">
              <a:rPr lang="en-US"/>
              <a:pPr/>
              <a:t>‹#›</a:t>
            </a:fld>
            <a:endParaRPr lang="en-US"/>
          </a:p>
        </p:txBody>
      </p:sp>
    </p:spTree>
    <p:extLst>
      <p:ext uri="{BB962C8B-B14F-4D97-AF65-F5344CB8AC3E}">
        <p14:creationId xmlns:p14="http://schemas.microsoft.com/office/powerpoint/2010/main" val="1605554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72" name="Rectangle 4"/>
          <p:cNvSpPr>
            <a:spLocks noGrp="1" noRot="1" noChangeAspect="1" noChangeArrowheads="1" noTextEdit="1"/>
          </p:cNvSpPr>
          <p:nvPr>
            <p:ph type="sldImg" idx="2"/>
          </p:nvPr>
        </p:nvSpPr>
        <p:spPr bwMode="auto">
          <a:xfrm>
            <a:off x="1295400" y="533400"/>
            <a:ext cx="4267200" cy="2667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533400" y="3352800"/>
            <a:ext cx="5791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2F1A774-C867-DF4C-B472-E163AB6F8B87}" type="slidenum">
              <a:rPr lang="en-US"/>
              <a:pPr/>
              <a:t>‹#›</a:t>
            </a:fld>
            <a:endParaRPr lang="en-US"/>
          </a:p>
        </p:txBody>
      </p:sp>
    </p:spTree>
    <p:extLst>
      <p:ext uri="{BB962C8B-B14F-4D97-AF65-F5344CB8AC3E}">
        <p14:creationId xmlns:p14="http://schemas.microsoft.com/office/powerpoint/2010/main" val="24465305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300" kern="1200">
        <a:solidFill>
          <a:schemeClr val="tx1"/>
        </a:solidFill>
        <a:latin typeface="Arial" charset="0"/>
        <a:ea typeface="ＭＳ Ｐゴシック" charset="-128"/>
        <a:cs typeface="+mn-cs"/>
      </a:defRPr>
    </a:lvl2pPr>
    <a:lvl3pPr marL="914400" algn="l" rtl="0" fontAlgn="base">
      <a:spcBef>
        <a:spcPct val="30000"/>
      </a:spcBef>
      <a:spcAft>
        <a:spcPct val="0"/>
      </a:spcAft>
      <a:defRPr sz="13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3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3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"should make all sandwiches tasty after validation has been performed" do</a:t>
            </a:r>
          </a:p>
          <a:p>
            <a:r>
              <a:rPr lang="en-US" dirty="0" smtClean="0"/>
              <a:t>    item = </a:t>
            </a:r>
            <a:r>
              <a:rPr lang="en-US" dirty="0" err="1" smtClean="0"/>
              <a:t>Item.new</a:t>
            </a:r>
            <a:r>
              <a:rPr lang="en-US" dirty="0" smtClean="0"/>
              <a:t>(:name =&gt; "Club Sandwich", :description =&gt; "Has cheese")</a:t>
            </a:r>
          </a:p>
          <a:p>
            <a:r>
              <a:rPr lang="en-US" dirty="0" smtClean="0"/>
              <a:t>    </a:t>
            </a:r>
            <a:r>
              <a:rPr lang="en-US" dirty="0" err="1" smtClean="0"/>
              <a:t>item.valid</a:t>
            </a:r>
            <a:r>
              <a:rPr lang="en-US" dirty="0" smtClean="0"/>
              <a:t>?</a:t>
            </a:r>
          </a:p>
          <a:p>
            <a:r>
              <a:rPr lang="en-US" dirty="0" smtClean="0"/>
              <a:t>    </a:t>
            </a:r>
            <a:r>
              <a:rPr lang="en-US" dirty="0" err="1" smtClean="0"/>
              <a:t>item.description.should</a:t>
            </a:r>
            <a:r>
              <a:rPr lang="en-US" dirty="0" smtClean="0"/>
              <a:t> == "Has cheese and it is tasty"</a:t>
            </a:r>
          </a:p>
          <a:p>
            <a:r>
              <a:rPr lang="en-US" dirty="0" smtClean="0"/>
              <a:t>  end</a:t>
            </a:r>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7</a:t>
            </a:fld>
            <a:endParaRPr lang="en-US"/>
          </a:p>
        </p:txBody>
      </p:sp>
    </p:spTree>
    <p:extLst>
      <p:ext uri="{BB962C8B-B14F-4D97-AF65-F5344CB8AC3E}">
        <p14:creationId xmlns:p14="http://schemas.microsoft.com/office/powerpoint/2010/main" val="396191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"calculates a 5% tax before validation" do</a:t>
            </a:r>
          </a:p>
          <a:p>
            <a:r>
              <a:rPr lang="en-US" dirty="0" smtClean="0"/>
              <a:t>    item = </a:t>
            </a:r>
            <a:r>
              <a:rPr lang="en-US" dirty="0" err="1" smtClean="0"/>
              <a:t>Item.new</a:t>
            </a:r>
            <a:r>
              <a:rPr lang="en-US" dirty="0" smtClean="0"/>
              <a:t>(:name =&gt; "Candy", :price =&gt; 20)</a:t>
            </a:r>
          </a:p>
          <a:p>
            <a:r>
              <a:rPr lang="en-US" dirty="0" smtClean="0"/>
              <a:t>    </a:t>
            </a:r>
            <a:r>
              <a:rPr lang="en-US" dirty="0" err="1" smtClean="0"/>
              <a:t>item.valid</a:t>
            </a:r>
            <a:r>
              <a:rPr lang="en-US" dirty="0" smtClean="0"/>
              <a:t>?</a:t>
            </a:r>
          </a:p>
          <a:p>
            <a:r>
              <a:rPr lang="en-US" dirty="0" smtClean="0"/>
              <a:t>    </a:t>
            </a:r>
            <a:r>
              <a:rPr lang="en-US" dirty="0" err="1" smtClean="0"/>
              <a:t>item.tax.should</a:t>
            </a:r>
            <a:r>
              <a:rPr lang="en-US" dirty="0" smtClean="0"/>
              <a:t> == 1.0</a:t>
            </a:r>
          </a:p>
          <a:p>
            <a:r>
              <a:rPr lang="en-US" dirty="0" smtClean="0"/>
              <a:t>  end</a:t>
            </a:r>
          </a:p>
          <a:p>
            <a:endParaRPr lang="en-US" dirty="0" smtClean="0"/>
          </a:p>
          <a:p>
            <a:r>
              <a:rPr lang="en-US" dirty="0" smtClean="0"/>
              <a:t>  it "rejects items who's price is not numeric" do</a:t>
            </a:r>
          </a:p>
          <a:p>
            <a:r>
              <a:rPr lang="en-US" dirty="0" smtClean="0"/>
              <a:t>    item = </a:t>
            </a:r>
            <a:r>
              <a:rPr lang="en-US" dirty="0" err="1" smtClean="0"/>
              <a:t>Item.new</a:t>
            </a:r>
            <a:r>
              <a:rPr lang="en-US" dirty="0" smtClean="0"/>
              <a:t>(:name =&gt; "Candy", :price =&gt; "</a:t>
            </a:r>
            <a:r>
              <a:rPr lang="en-US" dirty="0" err="1" smtClean="0"/>
              <a:t>asdfasdf</a:t>
            </a:r>
            <a:r>
              <a:rPr lang="en-US" dirty="0" smtClean="0"/>
              <a:t>")</a:t>
            </a:r>
          </a:p>
          <a:p>
            <a:r>
              <a:rPr lang="en-US" dirty="0" smtClean="0"/>
              <a:t>    </a:t>
            </a:r>
            <a:r>
              <a:rPr lang="en-US" dirty="0" err="1" smtClean="0"/>
              <a:t>item.should_not</a:t>
            </a:r>
            <a:r>
              <a:rPr lang="en-US" dirty="0" smtClean="0"/>
              <a:t> </a:t>
            </a:r>
            <a:r>
              <a:rPr lang="en-US" dirty="0" err="1" smtClean="0"/>
              <a:t>be_valid</a:t>
            </a:r>
            <a:endParaRPr lang="en-US" dirty="0" smtClean="0"/>
          </a:p>
          <a:p>
            <a:r>
              <a:rPr lang="en-US" dirty="0" smtClean="0"/>
              <a:t>  end</a:t>
            </a:r>
          </a:p>
          <a:p>
            <a:endParaRPr lang="en-US" dirty="0" smtClean="0"/>
          </a:p>
          <a:p>
            <a:r>
              <a:rPr lang="en-US" dirty="0" err="1" smtClean="0"/>
              <a:t>validates_numericality_of</a:t>
            </a:r>
            <a:r>
              <a:rPr lang="en-US" dirty="0" smtClean="0"/>
              <a:t> :price</a:t>
            </a:r>
          </a:p>
          <a:p>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11</a:t>
            </a:fld>
            <a:endParaRPr lang="en-US"/>
          </a:p>
        </p:txBody>
      </p:sp>
    </p:spTree>
    <p:extLst>
      <p:ext uri="{BB962C8B-B14F-4D97-AF65-F5344CB8AC3E}">
        <p14:creationId xmlns:p14="http://schemas.microsoft.com/office/powerpoint/2010/main" val="3351157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gn_off + image">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userDrawn="1"/>
        </p:nvSpPr>
        <p:spPr>
          <a:xfrm>
            <a:off x="515938" y="5319641"/>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
        <p:nvSpPr>
          <p:cNvPr id="9" name="Picture Placeholder 10"/>
          <p:cNvSpPr>
            <a:spLocks noGrp="1"/>
          </p:cNvSpPr>
          <p:nvPr>
            <p:ph type="pic" sz="quarter" idx="12"/>
          </p:nvPr>
        </p:nvSpPr>
        <p:spPr>
          <a:xfrm rot="708531">
            <a:off x="5397705" y="1079357"/>
            <a:ext cx="4879922" cy="3218565"/>
          </a:xfrm>
          <a:effectLst>
            <a:outerShdw blurRad="101600" dist="38100" dir="8100000">
              <a:srgbClr val="000000">
                <a:alpha val="50000"/>
              </a:srgbClr>
            </a:outerShdw>
          </a:effectLst>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gn_off">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userDrawn="1"/>
        </p:nvSpPr>
        <p:spPr>
          <a:xfrm>
            <a:off x="515938" y="5319641"/>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
        <p:nvSpPr>
          <p:cNvPr id="11" name="Picture Placeholder 10"/>
          <p:cNvSpPr>
            <a:spLocks noGrp="1"/>
          </p:cNvSpPr>
          <p:nvPr>
            <p:ph type="pic" sz="quarter" idx="12"/>
          </p:nvPr>
        </p:nvSpPr>
        <p:spPr>
          <a:xfrm rot="708531">
            <a:off x="5418871" y="3248941"/>
            <a:ext cx="4879922" cy="3218565"/>
          </a:xfrm>
          <a:effectLst>
            <a:outerShdw blurRad="101600" dist="38100" dir="8100000">
              <a:srgbClr val="000000">
                <a:alpha val="50000"/>
              </a:srgbClr>
            </a:outerShdw>
          </a:effectLst>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Georgia"/>
                <a:cs typeface="Georgia"/>
              </a:defRPr>
            </a:lvl1pPr>
            <a:lvl2pPr>
              <a:buSzPct val="100000"/>
              <a:buFontTx/>
              <a:buBlip>
                <a:blip r:embed="rId2"/>
              </a:buBlip>
              <a:defRPr>
                <a:latin typeface="Georgia"/>
                <a:cs typeface="Georgia"/>
              </a:defRPr>
            </a:lvl2pPr>
            <a:lvl3pPr>
              <a:defRPr>
                <a:latin typeface="Georgia"/>
                <a:cs typeface="Georgia"/>
              </a:defRPr>
            </a:lvl3pPr>
            <a:lvl4pPr>
              <a:defRPr>
                <a:latin typeface="Georgia"/>
                <a:cs typeface="Georgia"/>
              </a:defRPr>
            </a:lvl4pPr>
            <a:lvl5pPr>
              <a:defRPr>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descr="green double lines.eps"/>
          <p:cNvPicPr>
            <a:picLocks noChangeAspect="1"/>
          </p:cNvPicPr>
          <p:nvPr userDrawn="1"/>
        </p:nvPicPr>
        <p:blipFill>
          <a:blip r:embed="rId3"/>
          <a:stretch>
            <a:fillRect/>
          </a:stretch>
        </p:blipFill>
        <p:spPr>
          <a:xfrm>
            <a:off x="372411" y="5003115"/>
            <a:ext cx="8423275" cy="11112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 content_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188" y="1651000"/>
            <a:ext cx="3657600" cy="3333750"/>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75213" y="1651000"/>
            <a:ext cx="3657600" cy="3344333"/>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green double lines.eps"/>
          <p:cNvPicPr>
            <a:picLocks noChangeAspect="1"/>
          </p:cNvPicPr>
          <p:nvPr userDrawn="1"/>
        </p:nvPicPr>
        <p:blipFill>
          <a:blip r:embed="rId4"/>
          <a:stretch>
            <a:fillRect/>
          </a:stretch>
        </p:blipFill>
        <p:spPr>
          <a:xfrm>
            <a:off x="372411" y="5003115"/>
            <a:ext cx="8423275" cy="1111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Picture Placeholder 3"/>
          <p:cNvSpPr>
            <a:spLocks noGrp="1"/>
          </p:cNvSpPr>
          <p:nvPr>
            <p:ph type="pic" sz="quarter" idx="10"/>
          </p:nvPr>
        </p:nvSpPr>
        <p:spPr>
          <a:xfrm>
            <a:off x="611187" y="1079500"/>
            <a:ext cx="7926387" cy="3925888"/>
          </a:xfrm>
        </p:spPr>
        <p:txBody>
          <a:bodyPr/>
          <a:lstStyle/>
          <a:p>
            <a:endParaRPr lang="en-US"/>
          </a:p>
        </p:txBody>
      </p:sp>
      <p:pic>
        <p:nvPicPr>
          <p:cNvPr id="6" name="Picture 5"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imag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Picture Placeholder 3"/>
          <p:cNvSpPr>
            <a:spLocks noGrp="1"/>
          </p:cNvSpPr>
          <p:nvPr>
            <p:ph type="pic" sz="quarter" idx="10"/>
          </p:nvPr>
        </p:nvSpPr>
        <p:spPr>
          <a:xfrm>
            <a:off x="611187" y="1079500"/>
            <a:ext cx="7926387" cy="3143250"/>
          </a:xfrm>
        </p:spPr>
        <p:txBody>
          <a:bodyPr/>
          <a:lstStyle/>
          <a:p>
            <a:endParaRPr lang="en-US"/>
          </a:p>
        </p:txBody>
      </p:sp>
      <p:sp>
        <p:nvSpPr>
          <p:cNvPr id="7" name="Content Placeholder 6"/>
          <p:cNvSpPr>
            <a:spLocks noGrp="1"/>
          </p:cNvSpPr>
          <p:nvPr>
            <p:ph sz="quarter" idx="11"/>
          </p:nvPr>
        </p:nvSpPr>
        <p:spPr>
          <a:xfrm>
            <a:off x="611187" y="4349750"/>
            <a:ext cx="7926387" cy="762000"/>
          </a:xfrm>
        </p:spPr>
        <p:txBody>
          <a:bodyPr/>
          <a:lstStyle>
            <a:lvl1pPr>
              <a:buFont typeface="Arial"/>
              <a:buNone/>
              <a:defRPr sz="1200" i="1">
                <a:latin typeface="Arial"/>
                <a:cs typeface="Arial"/>
              </a:defRPr>
            </a:lvl1pPr>
            <a:lvl2pPr>
              <a:buFont typeface="Arial"/>
              <a:buNone/>
              <a:defRPr sz="1200" i="1">
                <a:latin typeface="Arial"/>
                <a:cs typeface="Arial"/>
              </a:defRPr>
            </a:lvl2pPr>
            <a:lvl3pPr>
              <a:buNone/>
              <a:defRPr sz="1200" i="1">
                <a:latin typeface="Arial"/>
                <a:cs typeface="Arial"/>
              </a:defRPr>
            </a:lvl3pPr>
            <a:lvl4pPr>
              <a:buNone/>
              <a:defRPr sz="1200" i="1">
                <a:latin typeface="Arial"/>
                <a:cs typeface="Arial"/>
              </a:defRPr>
            </a:lvl4pPr>
            <a:lvl5pPr>
              <a:buNone/>
              <a:defRPr sz="1200" i="1">
                <a:latin typeface="Arial"/>
                <a:cs typeface="Arial"/>
              </a:defRPr>
            </a:lvl5pPr>
          </a:lstStyle>
          <a:p>
            <a:pPr lvl="0"/>
            <a:r>
              <a:rPr lang="en-GB"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Computer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pic>
        <p:nvPicPr>
          <p:cNvPr id="5" name="Picture 4" descr="tw_HDTV.jpg"/>
          <p:cNvPicPr>
            <a:picLocks noChangeAspect="1"/>
          </p:cNvPicPr>
          <p:nvPr userDrawn="1"/>
        </p:nvPicPr>
        <p:blipFill>
          <a:blip r:embed="rId2"/>
          <a:stretch>
            <a:fillRect/>
          </a:stretch>
        </p:blipFill>
        <p:spPr>
          <a:xfrm>
            <a:off x="609957" y="1142998"/>
            <a:ext cx="7927618" cy="3926416"/>
          </a:xfrm>
          <a:prstGeom prst="rect">
            <a:avLst/>
          </a:prstGeom>
        </p:spPr>
      </p:pic>
      <p:sp>
        <p:nvSpPr>
          <p:cNvPr id="8" name="Content Placeholder 7"/>
          <p:cNvSpPr>
            <a:spLocks noGrp="1"/>
          </p:cNvSpPr>
          <p:nvPr>
            <p:ph sz="quarter" idx="10" hasCustomPrompt="1"/>
          </p:nvPr>
        </p:nvSpPr>
        <p:spPr>
          <a:xfrm>
            <a:off x="1163638" y="1639888"/>
            <a:ext cx="6731000" cy="3038475"/>
          </a:xfrm>
        </p:spPr>
        <p:txBody>
          <a:bodyPr/>
          <a:lstStyle>
            <a:lvl1pPr>
              <a:buFont typeface="Arial"/>
              <a:buNone/>
              <a:defRPr sz="1000" baseline="0">
                <a:solidFill>
                  <a:srgbClr val="C6D742"/>
                </a:solidFill>
                <a:latin typeface="Arial"/>
                <a:cs typeface="Arial"/>
              </a:defRPr>
            </a:lvl1pPr>
            <a:lvl2pPr>
              <a:buFont typeface="Arial"/>
              <a:buNone/>
              <a:defRPr sz="1000">
                <a:solidFill>
                  <a:srgbClr val="C6D742"/>
                </a:solidFill>
                <a:latin typeface="Arial"/>
                <a:cs typeface="Arial"/>
              </a:defRPr>
            </a:lvl2pPr>
            <a:lvl3pPr>
              <a:buNone/>
              <a:defRPr sz="1000">
                <a:solidFill>
                  <a:srgbClr val="C6D742"/>
                </a:solidFill>
                <a:latin typeface="Arial"/>
                <a:cs typeface="Arial"/>
              </a:defRPr>
            </a:lvl3pPr>
            <a:lvl4pPr>
              <a:buNone/>
              <a:defRPr sz="1000">
                <a:solidFill>
                  <a:srgbClr val="C6D742"/>
                </a:solidFill>
                <a:latin typeface="Arial"/>
                <a:cs typeface="Arial"/>
              </a:defRPr>
            </a:lvl4pPr>
            <a:lvl5pPr>
              <a:buNone/>
              <a:defRPr sz="1000">
                <a:solidFill>
                  <a:srgbClr val="C6D742"/>
                </a:solidFill>
                <a:latin typeface="Arial"/>
                <a:cs typeface="Arial"/>
              </a:defRPr>
            </a:lvl5pPr>
          </a:lstStyle>
          <a:p>
            <a:pPr lvl="0"/>
            <a:r>
              <a:rPr lang="en-GB" dirty="0" smtClean="0"/>
              <a:t>…space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uter Screen">
    <p:spTree>
      <p:nvGrpSpPr>
        <p:cNvPr id="1" name=""/>
        <p:cNvGrpSpPr/>
        <p:nvPr/>
      </p:nvGrpSpPr>
      <p:grpSpPr>
        <a:xfrm>
          <a:off x="0" y="0"/>
          <a:ext cx="0" cy="0"/>
          <a:chOff x="0" y="0"/>
          <a:chExt cx="0" cy="0"/>
        </a:xfrm>
      </p:grpSpPr>
      <p:pic>
        <p:nvPicPr>
          <p:cNvPr id="4" name="Picture 3" descr="tw_HDTV.jpg"/>
          <p:cNvPicPr>
            <a:picLocks noChangeAspect="1"/>
          </p:cNvPicPr>
          <p:nvPr userDrawn="1"/>
        </p:nvPicPr>
        <p:blipFill>
          <a:blip r:embed="rId2"/>
          <a:stretch>
            <a:fillRect/>
          </a:stretch>
        </p:blipFill>
        <p:spPr>
          <a:xfrm>
            <a:off x="0" y="0"/>
            <a:ext cx="9144000" cy="5715000"/>
          </a:xfrm>
          <a:prstGeom prst="rect">
            <a:avLst/>
          </a:prstGeom>
        </p:spPr>
      </p:pic>
      <p:sp>
        <p:nvSpPr>
          <p:cNvPr id="7" name="Content Placeholder 6"/>
          <p:cNvSpPr>
            <a:spLocks noGrp="1"/>
          </p:cNvSpPr>
          <p:nvPr>
            <p:ph sz="quarter" idx="10" hasCustomPrompt="1"/>
          </p:nvPr>
        </p:nvSpPr>
        <p:spPr>
          <a:xfrm>
            <a:off x="611188" y="668337"/>
            <a:ext cx="7926387" cy="4479395"/>
          </a:xfrm>
        </p:spPr>
        <p:txBody>
          <a:bodyPr/>
          <a:lstStyle>
            <a:lvl1pPr>
              <a:buFont typeface="Arial"/>
              <a:buNone/>
              <a:defRPr sz="1600" baseline="0">
                <a:solidFill>
                  <a:srgbClr val="C6D742"/>
                </a:solidFill>
                <a:latin typeface="Arial"/>
                <a:cs typeface="Arial"/>
              </a:defRPr>
            </a:lvl1pPr>
            <a:lvl2pPr>
              <a:buFont typeface="Arial"/>
              <a:buNone/>
              <a:defRPr sz="1600">
                <a:solidFill>
                  <a:srgbClr val="C6D742"/>
                </a:solidFill>
                <a:latin typeface="Arial"/>
                <a:cs typeface="Arial"/>
              </a:defRPr>
            </a:lvl2pPr>
            <a:lvl3pPr>
              <a:buNone/>
              <a:defRPr sz="1600">
                <a:solidFill>
                  <a:srgbClr val="C6D742"/>
                </a:solidFill>
                <a:latin typeface="Arial"/>
                <a:cs typeface="Arial"/>
              </a:defRPr>
            </a:lvl3pPr>
            <a:lvl4pPr>
              <a:buNone/>
              <a:defRPr sz="1600">
                <a:solidFill>
                  <a:srgbClr val="C6D742"/>
                </a:solidFill>
                <a:latin typeface="Arial"/>
                <a:cs typeface="Arial"/>
              </a:defRPr>
            </a:lvl4pPr>
            <a:lvl5pPr>
              <a:buNone/>
              <a:defRPr sz="1600">
                <a:solidFill>
                  <a:srgbClr val="C6D742"/>
                </a:solidFill>
                <a:latin typeface="Arial"/>
                <a:cs typeface="Arial"/>
              </a:defRPr>
            </a:lvl5pPr>
          </a:lstStyle>
          <a:p>
            <a:pPr lvl="0"/>
            <a:r>
              <a:rPr lang="en-GB" dirty="0" smtClean="0"/>
              <a:t>… 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 logo">
    <p:spTree>
      <p:nvGrpSpPr>
        <p:cNvPr id="1" name=""/>
        <p:cNvGrpSpPr/>
        <p:nvPr/>
      </p:nvGrpSpPr>
      <p:grpSpPr>
        <a:xfrm>
          <a:off x="0" y="0"/>
          <a:ext cx="0" cy="0"/>
          <a:chOff x="0" y="0"/>
          <a:chExt cx="0" cy="0"/>
        </a:xfrm>
      </p:grpSpPr>
      <p:pic>
        <p:nvPicPr>
          <p:cNvPr id="2" name="Picture 1" descr="tw_master logo.jpg"/>
          <p:cNvPicPr>
            <a:picLocks noChangeAspect="1"/>
          </p:cNvPicPr>
          <p:nvPr userDrawn="1"/>
        </p:nvPicPr>
        <p:blipFill>
          <a:blip r:embed="rId2"/>
          <a:stretch>
            <a:fillRect/>
          </a:stretch>
        </p:blipFill>
        <p:spPr>
          <a:xfrm>
            <a:off x="7228417" y="5238382"/>
            <a:ext cx="1566333" cy="241925"/>
          </a:xfrm>
          <a:prstGeom prst="rect">
            <a:avLst/>
          </a:prstGeom>
        </p:spPr>
      </p:pic>
      <p:pic>
        <p:nvPicPr>
          <p:cNvPr id="3" name="Picture 2" descr="green line.eps"/>
          <p:cNvPicPr>
            <a:picLocks noChangeAspect="1"/>
          </p:cNvPicPr>
          <p:nvPr userDrawn="1"/>
        </p:nvPicPr>
        <p:blipFill>
          <a:blip r:embed="rId3"/>
          <a:stretch>
            <a:fillRect/>
          </a:stretch>
        </p:blipFill>
        <p:spPr>
          <a:xfrm>
            <a:off x="372411" y="929216"/>
            <a:ext cx="8423275" cy="11112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5" Type="http://schemas.openxmlformats.org/officeDocument/2006/relationships/image" Target="../media/image2.emf"/><Relationship Id="rId16" Type="http://schemas.openxmlformats.org/officeDocument/2006/relationships/image" Target="../media/image3.png"/><Relationship Id="rId17" Type="http://schemas.openxmlformats.org/officeDocument/2006/relationships/image" Target="../media/image4.jpeg"/><Relationship Id="rId18"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green line.eps"/>
          <p:cNvPicPr>
            <a:picLocks noChangeAspect="1"/>
          </p:cNvPicPr>
          <p:nvPr userDrawn="1"/>
        </p:nvPicPr>
        <p:blipFill>
          <a:blip r:embed="rId14"/>
          <a:stretch>
            <a:fillRect/>
          </a:stretch>
        </p:blipFill>
        <p:spPr>
          <a:xfrm>
            <a:off x="372411" y="929216"/>
            <a:ext cx="8423275" cy="111125"/>
          </a:xfrm>
          <a:prstGeom prst="rect">
            <a:avLst/>
          </a:prstGeom>
        </p:spPr>
      </p:pic>
      <p:sp>
        <p:nvSpPr>
          <p:cNvPr id="1026" name="Rectangle 2"/>
          <p:cNvSpPr>
            <a:spLocks noGrp="1" noChangeArrowheads="1"/>
          </p:cNvSpPr>
          <p:nvPr>
            <p:ph type="title"/>
          </p:nvPr>
        </p:nvSpPr>
        <p:spPr bwMode="auto">
          <a:xfrm>
            <a:off x="533400" y="402961"/>
            <a:ext cx="8007349" cy="805656"/>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lvl="0"/>
            <a:r>
              <a:rPr lang="en-GB" dirty="0" smtClean="0"/>
              <a:t>Click to edit Master title style</a:t>
            </a:r>
            <a:endParaRPr lang="en-US" dirty="0"/>
          </a:p>
        </p:txBody>
      </p:sp>
      <p:sp>
        <p:nvSpPr>
          <p:cNvPr id="1027" name="Rectangle 3"/>
          <p:cNvSpPr>
            <a:spLocks noGrp="1" noChangeArrowheads="1"/>
          </p:cNvSpPr>
          <p:nvPr>
            <p:ph type="body" idx="1"/>
          </p:nvPr>
        </p:nvSpPr>
        <p:spPr bwMode="auto">
          <a:xfrm>
            <a:off x="611188" y="1651000"/>
            <a:ext cx="7929561" cy="328083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TW logo white.eps"/>
          <p:cNvPicPr>
            <a:picLocks noChangeAspect="1"/>
          </p:cNvPicPr>
          <p:nvPr userDrawn="1"/>
        </p:nvPicPr>
        <p:blipFill>
          <a:blip r:embed="rId15"/>
          <a:stretch>
            <a:fillRect/>
          </a:stretch>
        </p:blipFill>
        <p:spPr>
          <a:xfrm>
            <a:off x="7234768" y="5270504"/>
            <a:ext cx="1549400" cy="241300"/>
          </a:xfrm>
          <a:prstGeom prst="rect">
            <a:avLst/>
          </a:prstGeom>
        </p:spPr>
      </p:pic>
      <p:pic>
        <p:nvPicPr>
          <p:cNvPr id="9" name="Picture 8" descr="tw_master logo.png"/>
          <p:cNvPicPr>
            <a:picLocks noChangeAspect="1"/>
          </p:cNvPicPr>
          <p:nvPr userDrawn="1"/>
        </p:nvPicPr>
        <p:blipFill>
          <a:blip r:embed="rId16"/>
          <a:stretch>
            <a:fillRect/>
          </a:stretch>
        </p:blipFill>
        <p:spPr>
          <a:xfrm>
            <a:off x="7228417" y="5238705"/>
            <a:ext cx="1575501" cy="24334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61" r:id="rId5"/>
    <p:sldLayoutId id="2147483665" r:id="rId6"/>
    <p:sldLayoutId id="2147483667" r:id="rId7"/>
    <p:sldLayoutId id="2147483668" r:id="rId8"/>
    <p:sldLayoutId id="2147483660" r:id="rId9"/>
    <p:sldLayoutId id="2147483663" r:id="rId10"/>
    <p:sldLayoutId id="2147483662" r:id="rId11"/>
    <p:sldLayoutId id="2147483666" r:id="rId12"/>
  </p:sldLayoutIdLst>
  <p:txStyles>
    <p:titleStyle>
      <a:lvl1pPr algn="l" rtl="0" fontAlgn="base">
        <a:spcBef>
          <a:spcPct val="0"/>
        </a:spcBef>
        <a:spcAft>
          <a:spcPct val="0"/>
        </a:spcAft>
        <a:defRPr sz="3200">
          <a:solidFill>
            <a:srgbClr val="313231"/>
          </a:solidFill>
          <a:latin typeface="Arial"/>
          <a:ea typeface="+mj-ea"/>
          <a:cs typeface="Arial"/>
        </a:defRPr>
      </a:lvl1pPr>
      <a:lvl2pPr algn="l" rtl="0" fontAlgn="base">
        <a:spcBef>
          <a:spcPct val="0"/>
        </a:spcBef>
        <a:spcAft>
          <a:spcPct val="0"/>
        </a:spcAft>
        <a:defRPr sz="4000">
          <a:solidFill>
            <a:srgbClr val="474746"/>
          </a:solidFill>
          <a:latin typeface="Marydale" charset="0"/>
          <a:ea typeface="ＭＳ Ｐゴシック" charset="-128"/>
          <a:cs typeface="ＭＳ Ｐゴシック" charset="-128"/>
        </a:defRPr>
      </a:lvl2pPr>
      <a:lvl3pPr algn="l" rtl="0" fontAlgn="base">
        <a:spcBef>
          <a:spcPct val="0"/>
        </a:spcBef>
        <a:spcAft>
          <a:spcPct val="0"/>
        </a:spcAft>
        <a:defRPr sz="4000">
          <a:solidFill>
            <a:srgbClr val="474746"/>
          </a:solidFill>
          <a:latin typeface="Marydale" charset="0"/>
          <a:ea typeface="ＭＳ Ｐゴシック" charset="-128"/>
          <a:cs typeface="ＭＳ Ｐゴシック" charset="-128"/>
        </a:defRPr>
      </a:lvl3pPr>
      <a:lvl4pPr algn="l" rtl="0" fontAlgn="base">
        <a:spcBef>
          <a:spcPct val="0"/>
        </a:spcBef>
        <a:spcAft>
          <a:spcPct val="0"/>
        </a:spcAft>
        <a:defRPr sz="4000">
          <a:solidFill>
            <a:srgbClr val="474746"/>
          </a:solidFill>
          <a:latin typeface="Marydale" charset="0"/>
          <a:ea typeface="ＭＳ Ｐゴシック" charset="-128"/>
          <a:cs typeface="ＭＳ Ｐゴシック" charset="-128"/>
        </a:defRPr>
      </a:lvl4pPr>
      <a:lvl5pPr algn="l" rtl="0" fontAlgn="base">
        <a:spcBef>
          <a:spcPct val="0"/>
        </a:spcBef>
        <a:spcAft>
          <a:spcPct val="0"/>
        </a:spcAft>
        <a:defRPr sz="4000">
          <a:solidFill>
            <a:srgbClr val="474746"/>
          </a:solidFill>
          <a:latin typeface="Marydale" charset="0"/>
          <a:ea typeface="ＭＳ Ｐゴシック" charset="-128"/>
          <a:cs typeface="ＭＳ Ｐゴシック" charset="-128"/>
        </a:defRPr>
      </a:lvl5pPr>
      <a:lvl6pPr marL="457200" algn="l" rtl="0" fontAlgn="base">
        <a:spcBef>
          <a:spcPct val="0"/>
        </a:spcBef>
        <a:spcAft>
          <a:spcPct val="0"/>
        </a:spcAft>
        <a:defRPr sz="4000">
          <a:solidFill>
            <a:srgbClr val="474746"/>
          </a:solidFill>
          <a:latin typeface="Marydale" charset="0"/>
          <a:ea typeface="ＭＳ Ｐゴシック" charset="-128"/>
          <a:cs typeface="ＭＳ Ｐゴシック" charset="-128"/>
        </a:defRPr>
      </a:lvl6pPr>
      <a:lvl7pPr marL="914400" algn="l" rtl="0" fontAlgn="base">
        <a:spcBef>
          <a:spcPct val="0"/>
        </a:spcBef>
        <a:spcAft>
          <a:spcPct val="0"/>
        </a:spcAft>
        <a:defRPr sz="4000">
          <a:solidFill>
            <a:srgbClr val="474746"/>
          </a:solidFill>
          <a:latin typeface="Marydale" charset="0"/>
          <a:ea typeface="ＭＳ Ｐゴシック" charset="-128"/>
          <a:cs typeface="ＭＳ Ｐゴシック" charset="-128"/>
        </a:defRPr>
      </a:lvl7pPr>
      <a:lvl8pPr marL="1371600" algn="l" rtl="0" fontAlgn="base">
        <a:spcBef>
          <a:spcPct val="0"/>
        </a:spcBef>
        <a:spcAft>
          <a:spcPct val="0"/>
        </a:spcAft>
        <a:defRPr sz="4000">
          <a:solidFill>
            <a:srgbClr val="474746"/>
          </a:solidFill>
          <a:latin typeface="Marydale" charset="0"/>
          <a:ea typeface="ＭＳ Ｐゴシック" charset="-128"/>
          <a:cs typeface="ＭＳ Ｐゴシック" charset="-128"/>
        </a:defRPr>
      </a:lvl8pPr>
      <a:lvl9pPr marL="1828800" algn="l" rtl="0" fontAlgn="base">
        <a:spcBef>
          <a:spcPct val="0"/>
        </a:spcBef>
        <a:spcAft>
          <a:spcPct val="0"/>
        </a:spcAft>
        <a:defRPr sz="4000">
          <a:solidFill>
            <a:srgbClr val="474746"/>
          </a:solidFill>
          <a:latin typeface="Marydale" charset="0"/>
          <a:ea typeface="ＭＳ Ｐゴシック" charset="-128"/>
          <a:cs typeface="ＭＳ Ｐゴシック" charset="-128"/>
        </a:defRPr>
      </a:lvl9pPr>
    </p:titleStyle>
    <p:bodyStyle>
      <a:lvl1pPr marL="377825" indent="-377825" algn="l" rtl="0" fontAlgn="base">
        <a:spcBef>
          <a:spcPct val="20000"/>
        </a:spcBef>
        <a:spcAft>
          <a:spcPct val="0"/>
        </a:spcAft>
        <a:buSzPct val="100000"/>
        <a:buFontTx/>
        <a:buBlip>
          <a:blip r:embed="rId17"/>
        </a:buBlip>
        <a:defRPr sz="2000">
          <a:solidFill>
            <a:schemeClr val="tx1"/>
          </a:solidFill>
          <a:latin typeface="Georgia"/>
          <a:ea typeface="+mn-ea"/>
          <a:cs typeface="Georgia"/>
        </a:defRPr>
      </a:lvl1pPr>
      <a:lvl2pPr marL="763588" indent="-384175" algn="l" rtl="0" fontAlgn="base">
        <a:spcBef>
          <a:spcPct val="20000"/>
        </a:spcBef>
        <a:spcAft>
          <a:spcPct val="0"/>
        </a:spcAft>
        <a:buSzPct val="100000"/>
        <a:buFontTx/>
        <a:buBlip>
          <a:blip r:embed="rId18"/>
        </a:buBlip>
        <a:defRPr sz="2000">
          <a:solidFill>
            <a:schemeClr val="tx1"/>
          </a:solidFill>
          <a:latin typeface="Georgia"/>
          <a:ea typeface="+mn-ea"/>
          <a:cs typeface="Georgia"/>
        </a:defRPr>
      </a:lvl2pPr>
      <a:lvl3pPr marL="1141413" indent="-376238" algn="l" rtl="0" fontAlgn="base">
        <a:spcBef>
          <a:spcPct val="20000"/>
        </a:spcBef>
        <a:spcAft>
          <a:spcPct val="0"/>
        </a:spcAft>
        <a:buClr>
          <a:srgbClr val="C6D742"/>
        </a:buClr>
        <a:buFont typeface="Wingdings" charset="2"/>
        <a:buChar char="§"/>
        <a:defRPr sz="2000">
          <a:solidFill>
            <a:schemeClr val="tx1"/>
          </a:solidFill>
          <a:latin typeface="Georgia"/>
          <a:ea typeface="+mn-ea"/>
          <a:cs typeface="Georgia"/>
        </a:defRPr>
      </a:lvl3pPr>
      <a:lvl4pPr marL="1519238" indent="-376238" algn="l" rtl="0" fontAlgn="base">
        <a:spcBef>
          <a:spcPct val="20000"/>
        </a:spcBef>
        <a:spcAft>
          <a:spcPct val="0"/>
        </a:spcAft>
        <a:buChar char="–"/>
        <a:defRPr sz="2000">
          <a:solidFill>
            <a:schemeClr val="tx1"/>
          </a:solidFill>
          <a:latin typeface="Georgia"/>
          <a:ea typeface="+mn-ea"/>
          <a:cs typeface="Georgia"/>
        </a:defRPr>
      </a:lvl4pPr>
      <a:lvl5pPr marL="1905000" indent="-384175" algn="l" rtl="0" fontAlgn="base">
        <a:spcBef>
          <a:spcPct val="20000"/>
        </a:spcBef>
        <a:spcAft>
          <a:spcPct val="0"/>
        </a:spcAft>
        <a:buChar char="»"/>
        <a:defRPr sz="2000">
          <a:solidFill>
            <a:schemeClr val="tx1"/>
          </a:solidFill>
          <a:latin typeface="Georgia"/>
          <a:ea typeface="+mn-ea"/>
          <a:cs typeface="Georgia"/>
        </a:defRPr>
      </a:lvl5pPr>
      <a:lvl6pPr marL="2362200" indent="-384175" algn="l" rtl="0" fontAlgn="base">
        <a:spcBef>
          <a:spcPct val="20000"/>
        </a:spcBef>
        <a:spcAft>
          <a:spcPct val="0"/>
        </a:spcAft>
        <a:buChar char="»"/>
        <a:defRPr sz="2000">
          <a:solidFill>
            <a:schemeClr val="tx1"/>
          </a:solidFill>
          <a:latin typeface="+mn-lt"/>
          <a:ea typeface="+mn-ea"/>
        </a:defRPr>
      </a:lvl6pPr>
      <a:lvl7pPr marL="2819400" indent="-384175" algn="l" rtl="0" fontAlgn="base">
        <a:spcBef>
          <a:spcPct val="20000"/>
        </a:spcBef>
        <a:spcAft>
          <a:spcPct val="0"/>
        </a:spcAft>
        <a:buChar char="»"/>
        <a:defRPr sz="2000">
          <a:solidFill>
            <a:schemeClr val="tx1"/>
          </a:solidFill>
          <a:latin typeface="+mn-lt"/>
          <a:ea typeface="+mn-ea"/>
        </a:defRPr>
      </a:lvl7pPr>
      <a:lvl8pPr marL="3276600" indent="-384175" algn="l" rtl="0" fontAlgn="base">
        <a:spcBef>
          <a:spcPct val="20000"/>
        </a:spcBef>
        <a:spcAft>
          <a:spcPct val="0"/>
        </a:spcAft>
        <a:buChar char="»"/>
        <a:defRPr sz="2000">
          <a:solidFill>
            <a:schemeClr val="tx1"/>
          </a:solidFill>
          <a:latin typeface="+mn-lt"/>
          <a:ea typeface="+mn-ea"/>
        </a:defRPr>
      </a:lvl8pPr>
      <a:lvl9pPr marL="3733800" indent="-384175"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Tests:</a:t>
            </a:r>
            <a:br>
              <a:rPr lang="en-US" dirty="0" smtClean="0"/>
            </a:br>
            <a:r>
              <a:rPr lang="en-US" dirty="0" smtClean="0"/>
              <a:t>The Foundation of Software Quality</a:t>
            </a:r>
            <a:r>
              <a:rPr lang="en-US" dirty="0"/>
              <a:t/>
            </a:r>
            <a:br>
              <a:rPr lang="en-US" dirty="0"/>
            </a:br>
            <a:endParaRPr lang="en-US" dirty="0"/>
          </a:p>
        </p:txBody>
      </p:sp>
      <p:sp>
        <p:nvSpPr>
          <p:cNvPr id="4" name="TextBox 3"/>
          <p:cNvSpPr txBox="1"/>
          <p:nvPr/>
        </p:nvSpPr>
        <p:spPr>
          <a:xfrm>
            <a:off x="3173576" y="3577580"/>
            <a:ext cx="2694568" cy="461665"/>
          </a:xfrm>
          <a:prstGeom prst="rect">
            <a:avLst/>
          </a:prstGeom>
          <a:noFill/>
        </p:spPr>
        <p:txBody>
          <a:bodyPr wrap="none" rtlCol="0">
            <a:spAutoFit/>
          </a:bodyPr>
          <a:lstStyle/>
          <a:p>
            <a:r>
              <a:rPr lang="en-US" dirty="0"/>
              <a:t>w</a:t>
            </a:r>
            <a:r>
              <a:rPr lang="en-US" dirty="0" smtClean="0"/>
              <a:t>ith Patrick Turley</a:t>
            </a:r>
            <a:endParaRPr lang="en-US" dirty="0"/>
          </a:p>
        </p:txBody>
      </p:sp>
    </p:spTree>
    <p:extLst>
      <p:ext uri="{BB962C8B-B14F-4D97-AF65-F5344CB8AC3E}">
        <p14:creationId xmlns:p14="http://schemas.microsoft.com/office/powerpoint/2010/main" val="17059606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are forced to think about</a:t>
            </a:r>
            <a:endParaRPr lang="en-US" dirty="0"/>
          </a:p>
        </p:txBody>
      </p:sp>
      <p:sp>
        <p:nvSpPr>
          <p:cNvPr id="3" name="Content Placeholder 2"/>
          <p:cNvSpPr>
            <a:spLocks noGrp="1"/>
          </p:cNvSpPr>
          <p:nvPr>
            <p:ph idx="1"/>
          </p:nvPr>
        </p:nvSpPr>
        <p:spPr/>
        <p:txBody>
          <a:bodyPr/>
          <a:lstStyle/>
          <a:p>
            <a:r>
              <a:rPr lang="en-US" dirty="0" smtClean="0"/>
              <a:t>API design</a:t>
            </a:r>
          </a:p>
          <a:p>
            <a:endParaRPr lang="en-US" dirty="0" smtClean="0"/>
          </a:p>
          <a:p>
            <a:r>
              <a:rPr lang="en-US" dirty="0" smtClean="0"/>
              <a:t>How an error will read</a:t>
            </a:r>
          </a:p>
          <a:p>
            <a:endParaRPr lang="en-US" dirty="0" smtClean="0"/>
          </a:p>
          <a:p>
            <a:r>
              <a:rPr lang="en-US" dirty="0" smtClean="0"/>
              <a:t>Are there too many dependencies for this unit</a:t>
            </a:r>
          </a:p>
          <a:p>
            <a:endParaRPr lang="en-US" dirty="0" smtClean="0"/>
          </a:p>
          <a:p>
            <a:r>
              <a:rPr lang="en-US" dirty="0" smtClean="0"/>
              <a:t>How can I make this new feature testable </a:t>
            </a:r>
            <a:endParaRPr lang="en-US" dirty="0"/>
          </a:p>
        </p:txBody>
      </p:sp>
    </p:spTree>
    <p:extLst>
      <p:ext uri="{BB962C8B-B14F-4D97-AF65-F5344CB8AC3E}">
        <p14:creationId xmlns:p14="http://schemas.microsoft.com/office/powerpoint/2010/main" val="25905823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7894381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Pair Programming</a:t>
            </a:r>
            <a:endParaRPr lang="en-US" sz="4000" dirty="0"/>
          </a:p>
        </p:txBody>
      </p:sp>
    </p:spTree>
    <p:extLst>
      <p:ext uri="{BB962C8B-B14F-4D97-AF65-F5344CB8AC3E}">
        <p14:creationId xmlns:p14="http://schemas.microsoft.com/office/powerpoint/2010/main" val="8800007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it done?</a:t>
            </a:r>
            <a:endParaRPr lang="en-US" dirty="0"/>
          </a:p>
        </p:txBody>
      </p:sp>
      <p:sp>
        <p:nvSpPr>
          <p:cNvPr id="3" name="Content Placeholder 2"/>
          <p:cNvSpPr>
            <a:spLocks noGrp="1"/>
          </p:cNvSpPr>
          <p:nvPr>
            <p:ph idx="1"/>
          </p:nvPr>
        </p:nvSpPr>
        <p:spPr/>
        <p:txBody>
          <a:bodyPr/>
          <a:lstStyle/>
          <a:p>
            <a:r>
              <a:rPr lang="en-US" dirty="0" smtClean="0"/>
              <a:t>Two people, one computer</a:t>
            </a:r>
          </a:p>
          <a:p>
            <a:r>
              <a:rPr lang="en-US" dirty="0" smtClean="0"/>
              <a:t>Both people focused on the same goal</a:t>
            </a:r>
          </a:p>
          <a:p>
            <a:r>
              <a:rPr lang="en-US" dirty="0" smtClean="0"/>
              <a:t>Driver and Navigator</a:t>
            </a:r>
          </a:p>
          <a:p>
            <a:r>
              <a:rPr lang="en-US" dirty="0" smtClean="0"/>
              <a:t>Lots of tactical approaches</a:t>
            </a:r>
          </a:p>
          <a:p>
            <a:pPr lvl="1"/>
            <a:r>
              <a:rPr lang="en-US" dirty="0" smtClean="0"/>
              <a:t>Ball and Board</a:t>
            </a:r>
          </a:p>
          <a:p>
            <a:pPr lvl="1"/>
            <a:r>
              <a:rPr lang="en-US" dirty="0" smtClean="0"/>
              <a:t>Time based switching</a:t>
            </a:r>
          </a:p>
          <a:p>
            <a:pPr lvl="1"/>
            <a:r>
              <a:rPr lang="en-US" dirty="0" smtClean="0"/>
              <a:t>Ping pong</a:t>
            </a:r>
          </a:p>
          <a:p>
            <a:endParaRPr lang="en-US" dirty="0"/>
          </a:p>
        </p:txBody>
      </p:sp>
    </p:spTree>
    <p:extLst>
      <p:ext uri="{BB962C8B-B14F-4D97-AF65-F5344CB8AC3E}">
        <p14:creationId xmlns:p14="http://schemas.microsoft.com/office/powerpoint/2010/main" val="20980844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people! How will I make up the capacity?</a:t>
            </a:r>
            <a:endParaRPr lang="en-US" dirty="0"/>
          </a:p>
        </p:txBody>
      </p:sp>
      <p:sp>
        <p:nvSpPr>
          <p:cNvPr id="3" name="Content Placeholder 2"/>
          <p:cNvSpPr>
            <a:spLocks noGrp="1"/>
          </p:cNvSpPr>
          <p:nvPr>
            <p:ph idx="1"/>
          </p:nvPr>
        </p:nvSpPr>
        <p:spPr/>
        <p:txBody>
          <a:bodyPr/>
          <a:lstStyle/>
          <a:p>
            <a:r>
              <a:rPr lang="en-US" dirty="0" smtClean="0"/>
              <a:t>Think long term!</a:t>
            </a:r>
          </a:p>
          <a:p>
            <a:pPr lvl="1"/>
            <a:r>
              <a:rPr lang="en-US" dirty="0" smtClean="0"/>
              <a:t>Reduced defect count</a:t>
            </a:r>
          </a:p>
          <a:p>
            <a:pPr lvl="1"/>
            <a:r>
              <a:rPr lang="en-US" dirty="0"/>
              <a:t>Simpler solutions are found</a:t>
            </a:r>
          </a:p>
          <a:p>
            <a:pPr lvl="1"/>
            <a:r>
              <a:rPr lang="en-US" dirty="0" smtClean="0"/>
              <a:t>Defects tend to be simpler to fix</a:t>
            </a:r>
          </a:p>
          <a:p>
            <a:pPr lvl="1"/>
            <a:r>
              <a:rPr lang="en-US" dirty="0" smtClean="0"/>
              <a:t>Knowledge is shared throughout the team so no more code reviews</a:t>
            </a:r>
          </a:p>
          <a:p>
            <a:pPr lvl="1"/>
            <a:r>
              <a:rPr lang="en-US" dirty="0" smtClean="0"/>
              <a:t>Focus focus focus!</a:t>
            </a:r>
          </a:p>
          <a:p>
            <a:pPr lvl="1"/>
            <a:endParaRPr lang="en-US" dirty="0" smtClean="0"/>
          </a:p>
          <a:p>
            <a:endParaRPr lang="en-US" dirty="0"/>
          </a:p>
        </p:txBody>
      </p:sp>
    </p:spTree>
    <p:extLst>
      <p:ext uri="{BB962C8B-B14F-4D97-AF65-F5344CB8AC3E}">
        <p14:creationId xmlns:p14="http://schemas.microsoft.com/office/powerpoint/2010/main" val="24603240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Continuous Integration (CI)</a:t>
            </a:r>
            <a:endParaRPr lang="en-US" sz="4000" dirty="0"/>
          </a:p>
        </p:txBody>
      </p:sp>
    </p:spTree>
    <p:extLst>
      <p:ext uri="{BB962C8B-B14F-4D97-AF65-F5344CB8AC3E}">
        <p14:creationId xmlns:p14="http://schemas.microsoft.com/office/powerpoint/2010/main" val="1728322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 early and often</a:t>
            </a:r>
            <a:endParaRPr lang="en-US" dirty="0"/>
          </a:p>
        </p:txBody>
      </p:sp>
      <p:sp>
        <p:nvSpPr>
          <p:cNvPr id="3" name="Content Placeholder 2"/>
          <p:cNvSpPr>
            <a:spLocks noGrp="1"/>
          </p:cNvSpPr>
          <p:nvPr>
            <p:ph idx="1"/>
          </p:nvPr>
        </p:nvSpPr>
        <p:spPr/>
        <p:txBody>
          <a:bodyPr/>
          <a:lstStyle/>
          <a:p>
            <a:r>
              <a:rPr lang="en-US" dirty="0" smtClean="0"/>
              <a:t>Keeps teams from having large difficult merge conflicts</a:t>
            </a:r>
          </a:p>
          <a:p>
            <a:endParaRPr lang="en-US" dirty="0"/>
          </a:p>
          <a:p>
            <a:r>
              <a:rPr lang="en-US" dirty="0" smtClean="0"/>
              <a:t>Provides early alarms that something has gone wrong</a:t>
            </a:r>
          </a:p>
          <a:p>
            <a:endParaRPr lang="en-US" dirty="0" smtClean="0"/>
          </a:p>
          <a:p>
            <a:r>
              <a:rPr lang="en-US" dirty="0" smtClean="0"/>
              <a:t>Encourages automation of all frequent tasks to save time</a:t>
            </a:r>
            <a:endParaRPr lang="en-US" dirty="0"/>
          </a:p>
        </p:txBody>
      </p:sp>
    </p:spTree>
    <p:extLst>
      <p:ext uri="{BB962C8B-B14F-4D97-AF65-F5344CB8AC3E}">
        <p14:creationId xmlns:p14="http://schemas.microsoft.com/office/powerpoint/2010/main" val="7017338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Continuous Delivery (CD)</a:t>
            </a:r>
            <a:endParaRPr lang="en-US" sz="4000" dirty="0"/>
          </a:p>
        </p:txBody>
      </p:sp>
    </p:spTree>
    <p:extLst>
      <p:ext uri="{BB962C8B-B14F-4D97-AF65-F5344CB8AC3E}">
        <p14:creationId xmlns:p14="http://schemas.microsoft.com/office/powerpoint/2010/main" val="22680131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links and books that might be of interest</a:t>
            </a:r>
            <a:endParaRPr lang="en-US" dirty="0"/>
          </a:p>
        </p:txBody>
      </p:sp>
      <p:sp>
        <p:nvSpPr>
          <p:cNvPr id="3" name="Content Placeholder 2"/>
          <p:cNvSpPr>
            <a:spLocks noGrp="1"/>
          </p:cNvSpPr>
          <p:nvPr>
            <p:ph idx="1"/>
          </p:nvPr>
        </p:nvSpPr>
        <p:spPr/>
        <p:txBody>
          <a:bodyPr/>
          <a:lstStyle/>
          <a:p>
            <a:r>
              <a:rPr lang="en-US" sz="1800" dirty="0" smtClean="0"/>
              <a:t>Ruby and Rails lessons</a:t>
            </a:r>
          </a:p>
          <a:p>
            <a:pPr lvl="1"/>
            <a:r>
              <a:rPr lang="en-US" sz="1800" dirty="0" err="1" smtClean="0"/>
              <a:t>www.rubykoans.com</a:t>
            </a:r>
            <a:endParaRPr lang="en-US" sz="1800" dirty="0" smtClean="0"/>
          </a:p>
          <a:p>
            <a:pPr lvl="1"/>
            <a:r>
              <a:rPr lang="en-US" sz="1800" dirty="0" err="1" smtClean="0"/>
              <a:t>ruby.railstutorial.org</a:t>
            </a:r>
            <a:endParaRPr lang="en-US" sz="1800" dirty="0" smtClean="0"/>
          </a:p>
          <a:p>
            <a:r>
              <a:rPr lang="en-US" sz="1800" dirty="0" smtClean="0"/>
              <a:t>Extreme Programming Explained by Kent Beck and Cynthia Andres</a:t>
            </a:r>
          </a:p>
          <a:p>
            <a:r>
              <a:rPr lang="en-US" sz="1800" dirty="0" smtClean="0"/>
              <a:t>Test Driven Development: By Example by Kent Beck</a:t>
            </a:r>
          </a:p>
          <a:p>
            <a:r>
              <a:rPr lang="en-US" sz="1800" dirty="0" smtClean="0"/>
              <a:t>Refactoring by Martin Fowler and others</a:t>
            </a:r>
          </a:p>
          <a:p>
            <a:r>
              <a:rPr lang="en-US" sz="1800" dirty="0" smtClean="0"/>
              <a:t>Continuous Integration by Paul M. Duvall</a:t>
            </a:r>
          </a:p>
          <a:p>
            <a:r>
              <a:rPr lang="en-US" sz="1800" dirty="0" smtClean="0"/>
              <a:t>Continuous Delivery by </a:t>
            </a:r>
            <a:r>
              <a:rPr lang="en-US" sz="1800" dirty="0" err="1" smtClean="0"/>
              <a:t>Jez</a:t>
            </a:r>
            <a:r>
              <a:rPr lang="en-US" sz="1800" dirty="0" smtClean="0"/>
              <a:t> Humble and Dave Farley</a:t>
            </a:r>
            <a:endParaRPr lang="en-US" sz="1800" dirty="0"/>
          </a:p>
        </p:txBody>
      </p:sp>
    </p:spTree>
    <p:extLst>
      <p:ext uri="{BB962C8B-B14F-4D97-AF65-F5344CB8AC3E}">
        <p14:creationId xmlns:p14="http://schemas.microsoft.com/office/powerpoint/2010/main" val="32636247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Questions?</a:t>
            </a:r>
            <a:endParaRPr lang="en-US" sz="4000" dirty="0"/>
          </a:p>
        </p:txBody>
      </p:sp>
    </p:spTree>
    <p:extLst>
      <p:ext uri="{BB962C8B-B14F-4D97-AF65-F5344CB8AC3E}">
        <p14:creationId xmlns:p14="http://schemas.microsoft.com/office/powerpoint/2010/main" val="42491072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sp>
        <p:nvSpPr>
          <p:cNvPr id="3" name="Content Placeholder 2"/>
          <p:cNvSpPr>
            <a:spLocks noGrp="1"/>
          </p:cNvSpPr>
          <p:nvPr>
            <p:ph idx="1"/>
          </p:nvPr>
        </p:nvSpPr>
        <p:spPr/>
        <p:txBody>
          <a:bodyPr/>
          <a:lstStyle/>
          <a:p>
            <a:r>
              <a:rPr lang="en-US" dirty="0" smtClean="0"/>
              <a:t>Lead developer at </a:t>
            </a:r>
            <a:r>
              <a:rPr lang="en-US" dirty="0" err="1" smtClean="0"/>
              <a:t>ThoughtWorks</a:t>
            </a:r>
            <a:r>
              <a:rPr lang="en-US" dirty="0" smtClean="0"/>
              <a:t> </a:t>
            </a:r>
          </a:p>
          <a:p>
            <a:r>
              <a:rPr lang="en-US" dirty="0" smtClean="0"/>
              <a:t>Worked at more than 10 clients in many different domains</a:t>
            </a:r>
          </a:p>
          <a:p>
            <a:r>
              <a:rPr lang="en-US" dirty="0" smtClean="0"/>
              <a:t>Professionally coded in Ruby, PHP, Java, </a:t>
            </a:r>
            <a:r>
              <a:rPr lang="en-US" dirty="0" err="1" smtClean="0"/>
              <a:t>Javascript</a:t>
            </a:r>
            <a:r>
              <a:rPr lang="en-US" dirty="0" smtClean="0"/>
              <a:t>, and others</a:t>
            </a:r>
          </a:p>
          <a:p>
            <a:r>
              <a:rPr lang="en-US" dirty="0" smtClean="0"/>
              <a:t>Been on teams as small as 4 and as large as 50</a:t>
            </a:r>
          </a:p>
          <a:p>
            <a:r>
              <a:rPr lang="en-US" dirty="0" smtClean="0"/>
              <a:t>Interested in music, travel, and tasty food</a:t>
            </a:r>
          </a:p>
        </p:txBody>
      </p:sp>
    </p:spTree>
    <p:extLst>
      <p:ext uri="{BB962C8B-B14F-4D97-AF65-F5344CB8AC3E}">
        <p14:creationId xmlns:p14="http://schemas.microsoft.com/office/powerpoint/2010/main" val="23950844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to unit testing</a:t>
            </a:r>
          </a:p>
          <a:p>
            <a:r>
              <a:rPr lang="en-US" dirty="0" smtClean="0"/>
              <a:t>Test Driven Development</a:t>
            </a:r>
          </a:p>
          <a:p>
            <a:r>
              <a:rPr lang="en-US" dirty="0" smtClean="0"/>
              <a:t>Pair Programming</a:t>
            </a:r>
          </a:p>
          <a:p>
            <a:r>
              <a:rPr lang="en-US" dirty="0" smtClean="0"/>
              <a:t>Continuous Integration</a:t>
            </a:r>
          </a:p>
          <a:p>
            <a:r>
              <a:rPr lang="en-US" dirty="0" smtClean="0"/>
              <a:t>Continuous Delivery</a:t>
            </a:r>
            <a:endParaRPr lang="en-US" dirty="0"/>
          </a:p>
        </p:txBody>
      </p:sp>
    </p:spTree>
    <p:extLst>
      <p:ext uri="{BB962C8B-B14F-4D97-AF65-F5344CB8AC3E}">
        <p14:creationId xmlns:p14="http://schemas.microsoft.com/office/powerpoint/2010/main" val="13138903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Introduction to unit testing</a:t>
            </a:r>
            <a:endParaRPr lang="en-US" sz="4000" dirty="0"/>
          </a:p>
        </p:txBody>
      </p:sp>
    </p:spTree>
    <p:extLst>
      <p:ext uri="{BB962C8B-B14F-4D97-AF65-F5344CB8AC3E}">
        <p14:creationId xmlns:p14="http://schemas.microsoft.com/office/powerpoint/2010/main" val="15075942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unit tests?	</a:t>
            </a:r>
            <a:endParaRPr lang="en-US" dirty="0"/>
          </a:p>
        </p:txBody>
      </p:sp>
      <p:sp>
        <p:nvSpPr>
          <p:cNvPr id="3" name="Content Placeholder 2"/>
          <p:cNvSpPr>
            <a:spLocks noGrp="1"/>
          </p:cNvSpPr>
          <p:nvPr>
            <p:ph idx="1"/>
          </p:nvPr>
        </p:nvSpPr>
        <p:spPr/>
        <p:txBody>
          <a:bodyPr/>
          <a:lstStyle/>
          <a:p>
            <a:r>
              <a:rPr lang="en-US" dirty="0" smtClean="0"/>
              <a:t>Definition: </a:t>
            </a:r>
            <a:r>
              <a:rPr lang="en-US" dirty="0"/>
              <a:t>P</a:t>
            </a:r>
            <a:r>
              <a:rPr lang="en-US" dirty="0" smtClean="0"/>
              <a:t>ieces </a:t>
            </a:r>
            <a:r>
              <a:rPr lang="en-US" dirty="0" smtClean="0"/>
              <a:t>of </a:t>
            </a:r>
            <a:r>
              <a:rPr lang="en-US" dirty="0" smtClean="0"/>
              <a:t>code </a:t>
            </a:r>
            <a:r>
              <a:rPr lang="en-US" dirty="0" smtClean="0"/>
              <a:t>that test the smallest possible logical slice of your application code.</a:t>
            </a:r>
          </a:p>
          <a:p>
            <a:endParaRPr lang="en-US" dirty="0" smtClean="0"/>
          </a:p>
          <a:p>
            <a:r>
              <a:rPr lang="en-US" dirty="0" smtClean="0"/>
              <a:t>Isolated so that we can trace back the problem </a:t>
            </a:r>
            <a:r>
              <a:rPr lang="en-US" dirty="0" smtClean="0"/>
              <a:t>quickly</a:t>
            </a:r>
          </a:p>
          <a:p>
            <a:pPr lvl="1"/>
            <a:r>
              <a:rPr lang="en-US" dirty="0" smtClean="0"/>
              <a:t>Mocks and Stubs</a:t>
            </a:r>
            <a:endParaRPr lang="en-US" dirty="0" smtClean="0"/>
          </a:p>
          <a:p>
            <a:endParaRPr lang="en-US" dirty="0" smtClean="0"/>
          </a:p>
          <a:p>
            <a:r>
              <a:rPr lang="en-US" dirty="0" smtClean="0"/>
              <a:t>Fast feedback!</a:t>
            </a:r>
            <a:endParaRPr lang="en-US" dirty="0"/>
          </a:p>
          <a:p>
            <a:pPr marL="0" indent="0">
              <a:buNone/>
            </a:pPr>
            <a:endParaRPr lang="en-US" dirty="0" smtClean="0"/>
          </a:p>
          <a:p>
            <a:r>
              <a:rPr lang="en-US" dirty="0" smtClean="0"/>
              <a:t>Developer owned!</a:t>
            </a:r>
            <a:endParaRPr lang="en-US" dirty="0"/>
          </a:p>
        </p:txBody>
      </p:sp>
    </p:spTree>
    <p:extLst>
      <p:ext uri="{BB962C8B-B14F-4D97-AF65-F5344CB8AC3E}">
        <p14:creationId xmlns:p14="http://schemas.microsoft.com/office/powerpoint/2010/main" val="21310688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an example</a:t>
            </a:r>
            <a:endParaRPr lang="en-US" dirty="0"/>
          </a:p>
        </p:txBody>
      </p:sp>
      <p:sp>
        <p:nvSpPr>
          <p:cNvPr id="3" name="Content Placeholder 2"/>
          <p:cNvSpPr>
            <a:spLocks noGrp="1"/>
          </p:cNvSpPr>
          <p:nvPr>
            <p:ph idx="1"/>
          </p:nvPr>
        </p:nvSpPr>
        <p:spPr/>
        <p:txBody>
          <a:bodyPr/>
          <a:lstStyle/>
          <a:p>
            <a:pPr marL="0" indent="0">
              <a:buNone/>
            </a:pPr>
            <a:r>
              <a:rPr lang="en-US" dirty="0" smtClean="0"/>
              <a:t>describe User do</a:t>
            </a:r>
          </a:p>
          <a:p>
            <a:pPr marL="0" indent="0">
              <a:buNone/>
            </a:pPr>
            <a:r>
              <a:rPr lang="en-US" dirty="0" smtClean="0"/>
              <a:t>    it </a:t>
            </a:r>
            <a:r>
              <a:rPr lang="en-US" dirty="0"/>
              <a:t>"should require a name" do</a:t>
            </a:r>
          </a:p>
          <a:p>
            <a:pPr marL="0" indent="0">
              <a:buNone/>
            </a:pPr>
            <a:r>
              <a:rPr lang="en-US" dirty="0"/>
              <a:t>      </a:t>
            </a:r>
            <a:r>
              <a:rPr lang="en-US" dirty="0" err="1"/>
              <a:t>no_name_user</a:t>
            </a:r>
            <a:r>
              <a:rPr lang="en-US" dirty="0"/>
              <a:t> = </a:t>
            </a:r>
            <a:r>
              <a:rPr lang="en-US" dirty="0" err="1"/>
              <a:t>User.new</a:t>
            </a:r>
            <a:r>
              <a:rPr lang="en-US" dirty="0" smtClean="0"/>
              <a:t>(:name</a:t>
            </a:r>
            <a:r>
              <a:rPr lang="en-US" dirty="0"/>
              <a:t>=</a:t>
            </a:r>
            <a:r>
              <a:rPr lang="en-US" dirty="0" smtClean="0"/>
              <a:t>&gt;””)</a:t>
            </a:r>
            <a:endParaRPr lang="en-US" dirty="0"/>
          </a:p>
          <a:p>
            <a:pPr marL="0" indent="0">
              <a:buNone/>
            </a:pPr>
            <a:r>
              <a:rPr lang="en-US" dirty="0"/>
              <a:t>      </a:t>
            </a:r>
            <a:r>
              <a:rPr lang="en-US" dirty="0" err="1"/>
              <a:t>no_name_user.should_not</a:t>
            </a:r>
            <a:r>
              <a:rPr lang="en-US" dirty="0"/>
              <a:t> </a:t>
            </a:r>
            <a:r>
              <a:rPr lang="en-US" dirty="0" err="1"/>
              <a:t>be_valid</a:t>
            </a:r>
            <a:endParaRPr lang="en-US" dirty="0"/>
          </a:p>
          <a:p>
            <a:pPr marL="0" indent="0">
              <a:buNone/>
            </a:pPr>
            <a:r>
              <a:rPr lang="en-US" dirty="0"/>
              <a:t>    </a:t>
            </a:r>
            <a:r>
              <a:rPr lang="en-US" dirty="0" smtClean="0"/>
              <a:t>end</a:t>
            </a:r>
          </a:p>
          <a:p>
            <a:pPr marL="0" indent="0">
              <a:buNone/>
            </a:pPr>
            <a:r>
              <a:rPr lang="en-US" dirty="0" smtClean="0"/>
              <a:t>end</a:t>
            </a:r>
            <a:endParaRPr lang="en-US" dirty="0"/>
          </a:p>
        </p:txBody>
      </p:sp>
    </p:spTree>
    <p:extLst>
      <p:ext uri="{BB962C8B-B14F-4D97-AF65-F5344CB8AC3E}">
        <p14:creationId xmlns:p14="http://schemas.microsoft.com/office/powerpoint/2010/main" val="39198046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write one!</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302111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Test Driven Development (TDD)</a:t>
            </a:r>
            <a:endParaRPr lang="en-US" sz="4000" dirty="0"/>
          </a:p>
        </p:txBody>
      </p:sp>
    </p:spTree>
    <p:extLst>
      <p:ext uri="{BB962C8B-B14F-4D97-AF65-F5344CB8AC3E}">
        <p14:creationId xmlns:p14="http://schemas.microsoft.com/office/powerpoint/2010/main" val="25668745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cycle</a:t>
            </a:r>
            <a:endParaRPr lang="en-US" dirty="0"/>
          </a:p>
        </p:txBody>
      </p:sp>
      <p:pic>
        <p:nvPicPr>
          <p:cNvPr id="4" name="Content Placeholder 3"/>
          <p:cNvPicPr>
            <a:picLocks noGrp="1" noChangeAspect="1"/>
          </p:cNvPicPr>
          <p:nvPr>
            <p:ph idx="1"/>
          </p:nvPr>
        </p:nvPicPr>
        <p:blipFill>
          <a:blip r:embed="rId2"/>
          <a:srcRect l="-42523" r="-42523"/>
          <a:stretch>
            <a:fillRect/>
          </a:stretch>
        </p:blipFill>
        <p:spPr/>
      </p:pic>
    </p:spTree>
    <p:extLst>
      <p:ext uri="{BB962C8B-B14F-4D97-AF65-F5344CB8AC3E}">
        <p14:creationId xmlns:p14="http://schemas.microsoft.com/office/powerpoint/2010/main" val="4387260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Master Marydal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Marydale"/>
        <a:ea typeface="ＭＳ Ｐゴシック"/>
        <a:cs typeface="ＭＳ Ｐゴシック"/>
      </a:majorFont>
      <a:minorFont>
        <a:latin typeface="FrnkGothITC Bk BT"/>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23383</TotalTime>
  <Words>508</Words>
  <Application>Microsoft Macintosh PowerPoint</Application>
  <PresentationFormat>On-screen Show (16:10)</PresentationFormat>
  <Paragraphs>96</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1_Master Marydale</vt:lpstr>
      <vt:lpstr>Unit Tests: The Foundation of Software Quality </vt:lpstr>
      <vt:lpstr>Who is this guy?</vt:lpstr>
      <vt:lpstr>Agenda</vt:lpstr>
      <vt:lpstr>Introduction to unit testing</vt:lpstr>
      <vt:lpstr>What are unit tests? </vt:lpstr>
      <vt:lpstr>Let’s see an example</vt:lpstr>
      <vt:lpstr>Let’s write one!</vt:lpstr>
      <vt:lpstr>Test Driven Development (TDD)</vt:lpstr>
      <vt:lpstr>The cycle</vt:lpstr>
      <vt:lpstr>You are forced to think about</vt:lpstr>
      <vt:lpstr>Let’s try it out!</vt:lpstr>
      <vt:lpstr>Pair Programming</vt:lpstr>
      <vt:lpstr>How is it done?</vt:lpstr>
      <vt:lpstr>Two people! How will I make up the capacity?</vt:lpstr>
      <vt:lpstr>Continuous Integration (CI)</vt:lpstr>
      <vt:lpstr>Integrate early and often</vt:lpstr>
      <vt:lpstr>Continuous Delivery (CD)</vt:lpstr>
      <vt:lpstr>Some links and books that might be of interest</vt:lpstr>
      <vt:lpstr>Questions?</vt:lpstr>
    </vt:vector>
  </TitlesOfParts>
  <Company>Thoughtworks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Lindsay Ratcliffe</dc:creator>
  <cp:lastModifiedBy>Thoughtworks</cp:lastModifiedBy>
  <cp:revision>305</cp:revision>
  <cp:lastPrinted>2011-05-10T13:09:35Z</cp:lastPrinted>
  <dcterms:created xsi:type="dcterms:W3CDTF">2012-01-13T11:50:12Z</dcterms:created>
  <dcterms:modified xsi:type="dcterms:W3CDTF">2012-03-28T09:33:12Z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V.Tracking">
    <vt:lpwstr>true</vt:lpwstr>
  </property>
  <property fmtid="{D5CDD505-2E9C-101B-9397-08002B2CF9AE}" pid="3" name="DV.DocumentId">
    <vt:lpwstr>7UHaqinYScQc97ICAxHuRv</vt:lpwstr>
  </property>
  <property fmtid="{D5CDD505-2E9C-101B-9397-08002B2CF9AE}" pid="4" name="DV.VersionId">
    <vt:lpwstr>LS4hqigH3xkU3sl1STgmzl</vt:lpwstr>
  </property>
  <property fmtid="{D5CDD505-2E9C-101B-9397-08002B2CF9AE}" pid="5" name="DV.MergeIncapabilityFlags">
    <vt:i4>0</vt:i4>
  </property>
</Properties>
</file>