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webextensions/webextension1.xml" ContentType="application/vnd.ms-office.webextension+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76" r:id="rId10"/>
    <p:sldId id="265" r:id="rId11"/>
    <p:sldId id="266" r:id="rId12"/>
    <p:sldId id="267" r:id="rId13"/>
    <p:sldId id="268" r:id="rId14"/>
    <p:sldId id="269" r:id="rId15"/>
    <p:sldId id="270" r:id="rId16"/>
    <p:sldId id="271" r:id="rId17"/>
    <p:sldId id="272" r:id="rId18"/>
    <p:sldId id="273" r:id="rId19"/>
    <p:sldId id="274" r:id="rId20"/>
    <p:sldId id="275" r:id="rId2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0" autoAdjust="0"/>
    <p:restoredTop sz="94610"/>
  </p:normalViewPr>
  <p:slideViewPr>
    <p:cSldViewPr snapToGrid="0" snapToObjects="1">
      <p:cViewPr varScale="1">
        <p:scale>
          <a:sx n="74" d="100"/>
          <a:sy n="74" d="100"/>
        </p:scale>
        <p:origin x="38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585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19781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71B21"/>
          </a:solidFill>
          <a:ln/>
        </p:spPr>
      </p:sp>
      <p:sp>
        <p:nvSpPr>
          <p:cNvPr id="3" name="Shape 1"/>
          <p:cNvSpPr/>
          <p:nvPr/>
        </p:nvSpPr>
        <p:spPr>
          <a:xfrm>
            <a:off x="10391" y="0"/>
            <a:ext cx="14630400" cy="8229600"/>
          </a:xfrm>
          <a:prstGeom prst="rect">
            <a:avLst/>
          </a:prstGeom>
          <a:solidFill>
            <a:srgbClr val="202733"/>
          </a:solidFill>
          <a:ln/>
        </p:spPr>
      </p:sp>
      <p:sp>
        <p:nvSpPr>
          <p:cNvPr id="4" name="Text 2"/>
          <p:cNvSpPr/>
          <p:nvPr/>
        </p:nvSpPr>
        <p:spPr>
          <a:xfrm>
            <a:off x="6319599" y="1832254"/>
            <a:ext cx="7477601" cy="2481219"/>
          </a:xfrm>
          <a:prstGeom prst="rect">
            <a:avLst/>
          </a:prstGeom>
          <a:noFill/>
          <a:ln/>
        </p:spPr>
        <p:txBody>
          <a:bodyPr wrap="square" rtlCol="0" anchor="t"/>
          <a:lstStyle/>
          <a:p>
            <a:pPr marL="0" indent="0">
              <a:lnSpc>
                <a:spcPts val="6561"/>
              </a:lnSpc>
              <a:buNone/>
            </a:pPr>
            <a:r>
              <a:rPr lang="en-US" sz="5249" dirty="0">
                <a:solidFill>
                  <a:srgbClr val="60A9FF"/>
                </a:solidFill>
                <a:latin typeface="Roboto Slab" pitchFamily="34" charset="0"/>
                <a:ea typeface="Roboto Slab" pitchFamily="34" charset="-122"/>
                <a:cs typeface="Roboto Slab" pitchFamily="34" charset="-120"/>
              </a:rPr>
              <a:t>Oil Well Analysis: Findings, Insights, and Recommendations</a:t>
            </a:r>
            <a:endParaRPr lang="en-US" sz="5249" dirty="0"/>
          </a:p>
        </p:txBody>
      </p:sp>
      <p:sp>
        <p:nvSpPr>
          <p:cNvPr id="5" name="Text 3"/>
          <p:cNvSpPr/>
          <p:nvPr/>
        </p:nvSpPr>
        <p:spPr>
          <a:xfrm>
            <a:off x="6319599" y="4644278"/>
            <a:ext cx="7477601" cy="705577"/>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In this presentation, we'll go through the process of oil well analysis, highlighting key insights and recommendations.</a:t>
            </a:r>
            <a:endParaRPr lang="en-US" sz="1750" dirty="0"/>
          </a:p>
        </p:txBody>
      </p:sp>
      <p:sp>
        <p:nvSpPr>
          <p:cNvPr id="6" name="Shape 4"/>
          <p:cNvSpPr/>
          <p:nvPr/>
        </p:nvSpPr>
        <p:spPr>
          <a:xfrm>
            <a:off x="9919374" y="6198791"/>
            <a:ext cx="355402" cy="352788"/>
          </a:xfrm>
          <a:prstGeom prst="roundRect">
            <a:avLst>
              <a:gd name="adj" fmla="val 25916657"/>
            </a:avLst>
          </a:prstGeom>
          <a:noFill/>
          <a:ln w="7620">
            <a:solidFill>
              <a:srgbClr val="FFFFFF"/>
            </a:solidFill>
            <a:prstDash val="solid"/>
          </a:ln>
        </p:spPr>
      </p:sp>
      <p:pic>
        <p:nvPicPr>
          <p:cNvPr id="7" name="Image 0" descr="preencoded.png"/>
          <p:cNvPicPr>
            <a:picLocks noChangeAspect="1"/>
          </p:cNvPicPr>
          <p:nvPr/>
        </p:nvPicPr>
        <p:blipFill>
          <a:blip r:embed="rId3"/>
          <a:stretch>
            <a:fillRect/>
          </a:stretch>
        </p:blipFill>
        <p:spPr>
          <a:xfrm>
            <a:off x="9934614" y="6219729"/>
            <a:ext cx="340162" cy="337660"/>
          </a:xfrm>
          <a:prstGeom prst="rect">
            <a:avLst/>
          </a:prstGeom>
        </p:spPr>
      </p:pic>
      <p:sp>
        <p:nvSpPr>
          <p:cNvPr id="8" name="Text 5"/>
          <p:cNvSpPr/>
          <p:nvPr/>
        </p:nvSpPr>
        <p:spPr>
          <a:xfrm>
            <a:off x="8881110" y="6563198"/>
            <a:ext cx="2354580" cy="385999"/>
          </a:xfrm>
          <a:prstGeom prst="rect">
            <a:avLst/>
          </a:prstGeom>
          <a:noFill/>
          <a:ln/>
        </p:spPr>
        <p:txBody>
          <a:bodyPr wrap="none" rtlCol="0" anchor="t"/>
          <a:lstStyle/>
          <a:p>
            <a:pPr marL="0" indent="0" algn="ctr">
              <a:lnSpc>
                <a:spcPts val="3062"/>
              </a:lnSpc>
              <a:buNone/>
            </a:pPr>
            <a:r>
              <a:rPr lang="en-US" sz="2187" b="1" dirty="0">
                <a:solidFill>
                  <a:srgbClr val="D6E5EF"/>
                </a:solidFill>
                <a:latin typeface="Roboto" pitchFamily="34" charset="0"/>
                <a:ea typeface="Roboto" pitchFamily="34" charset="-122"/>
                <a:cs typeface="Roboto" pitchFamily="34" charset="-120"/>
              </a:rPr>
              <a:t>by Parasmani Sahu</a:t>
            </a:r>
            <a:endParaRPr lang="en-US" sz="2187" dirty="0"/>
          </a:p>
        </p:txBody>
      </p:sp>
      <p:pic>
        <p:nvPicPr>
          <p:cNvPr id="9" name="Image 1" descr="preencoded.png"/>
          <p:cNvPicPr>
            <a:picLocks noChangeAspect="1"/>
          </p:cNvPicPr>
          <p:nvPr/>
        </p:nvPicPr>
        <p:blipFill>
          <a:blip r:embed="rId4"/>
          <a:stretch>
            <a:fillRect/>
          </a:stretch>
        </p:blipFill>
        <p:spPr>
          <a:xfrm>
            <a:off x="0" y="0"/>
            <a:ext cx="5486400" cy="81690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71B21"/>
          </a:solidFill>
          <a:ln/>
        </p:spPr>
      </p:sp>
      <p:sp>
        <p:nvSpPr>
          <p:cNvPr id="3" name="Shape 1"/>
          <p:cNvSpPr/>
          <p:nvPr/>
        </p:nvSpPr>
        <p:spPr>
          <a:xfrm>
            <a:off x="0" y="-60512"/>
            <a:ext cx="14630400" cy="8229600"/>
          </a:xfrm>
          <a:prstGeom prst="rect">
            <a:avLst/>
          </a:prstGeom>
          <a:solidFill>
            <a:srgbClr val="202733"/>
          </a:solidFill>
          <a:ln/>
        </p:spPr>
        <p:txBody>
          <a:bodyPr/>
          <a:lstStyle/>
          <a:p>
            <a:endParaRPr lang="en-IN" dirty="0"/>
          </a:p>
        </p:txBody>
      </p:sp>
      <p:sp>
        <p:nvSpPr>
          <p:cNvPr id="4" name="Text 2"/>
          <p:cNvSpPr/>
          <p:nvPr/>
        </p:nvSpPr>
        <p:spPr>
          <a:xfrm>
            <a:off x="675084" y="633719"/>
            <a:ext cx="10424160" cy="558434"/>
          </a:xfrm>
          <a:prstGeom prst="rect">
            <a:avLst/>
          </a:prstGeom>
          <a:noFill/>
          <a:ln/>
        </p:spPr>
        <p:txBody>
          <a:bodyPr wrap="none" rtlCol="0" anchor="t"/>
          <a:lstStyle/>
          <a:p>
            <a:pPr marL="0" indent="0">
              <a:lnSpc>
                <a:spcPts val="4430"/>
              </a:lnSpc>
              <a:buNone/>
            </a:pPr>
            <a:r>
              <a:rPr lang="en-US" sz="3544" dirty="0">
                <a:solidFill>
                  <a:srgbClr val="60A9FF"/>
                </a:solidFill>
                <a:latin typeface="Roboto Slab" pitchFamily="34" charset="0"/>
                <a:ea typeface="Roboto Slab" pitchFamily="34" charset="-122"/>
                <a:cs typeface="Roboto Slab" pitchFamily="34" charset="-120"/>
              </a:rPr>
              <a:t>Oil Well Segmentation using K-Means Clustering</a:t>
            </a:r>
            <a:endParaRPr lang="en-US" sz="3544" dirty="0"/>
          </a:p>
        </p:txBody>
      </p:sp>
      <p:sp>
        <p:nvSpPr>
          <p:cNvPr id="5" name="Text 3"/>
          <p:cNvSpPr/>
          <p:nvPr/>
        </p:nvSpPr>
        <p:spPr>
          <a:xfrm>
            <a:off x="675084" y="1514390"/>
            <a:ext cx="13280231" cy="606950"/>
          </a:xfrm>
          <a:prstGeom prst="rect">
            <a:avLst/>
          </a:prstGeom>
          <a:noFill/>
          <a:ln/>
        </p:spPr>
        <p:txBody>
          <a:bodyPr wrap="square" rtlCol="0" anchor="t"/>
          <a:lstStyle/>
          <a:p>
            <a:pPr marL="0" indent="0">
              <a:lnSpc>
                <a:spcPts val="2268"/>
              </a:lnSpc>
              <a:buNone/>
            </a:pPr>
            <a:r>
              <a:rPr lang="en-US" sz="1418" dirty="0">
                <a:solidFill>
                  <a:srgbClr val="D6E5EF"/>
                </a:solidFill>
                <a:latin typeface="Roboto" pitchFamily="34" charset="0"/>
                <a:ea typeface="Roboto" pitchFamily="34" charset="-122"/>
                <a:cs typeface="Roboto" pitchFamily="34" charset="-120"/>
              </a:rPr>
              <a:t>We are using the K-Means clustering technique for well segmentation based on production volume and operating costs. K-Means is chosen for its simplicity, efficiency, and ability to partition data into distinct clusters, allowing us to identify meaningful groups of oil wells with similar production characteristics.</a:t>
            </a:r>
            <a:endParaRPr lang="en-US" sz="1418" dirty="0"/>
          </a:p>
        </p:txBody>
      </p:sp>
      <p:sp>
        <p:nvSpPr>
          <p:cNvPr id="6" name="Text 4"/>
          <p:cNvSpPr/>
          <p:nvPr/>
        </p:nvSpPr>
        <p:spPr>
          <a:xfrm>
            <a:off x="962978" y="2322375"/>
            <a:ext cx="12992338" cy="285894"/>
          </a:xfrm>
          <a:prstGeom prst="rect">
            <a:avLst/>
          </a:prstGeom>
          <a:noFill/>
          <a:ln/>
        </p:spPr>
        <p:txBody>
          <a:bodyPr wrap="none" rtlCol="0" anchor="t"/>
          <a:lstStyle/>
          <a:p>
            <a:pPr marL="342900" indent="-342900" algn="l">
              <a:lnSpc>
                <a:spcPts val="2268"/>
              </a:lnSpc>
              <a:buSzPct val="100000"/>
              <a:buChar char="•"/>
            </a:pPr>
            <a:r>
              <a:rPr lang="en-US" sz="1418" b="1" dirty="0">
                <a:solidFill>
                  <a:srgbClr val="D6E5EF"/>
                </a:solidFill>
                <a:latin typeface="Roboto" pitchFamily="34" charset="0"/>
                <a:ea typeface="Roboto" pitchFamily="34" charset="-122"/>
                <a:cs typeface="Roboto" pitchFamily="34" charset="-120"/>
              </a:rPr>
              <a:t>Silhouette Score for Optimal Clusters</a:t>
            </a:r>
            <a:r>
              <a:rPr lang="en-US" sz="1418" dirty="0">
                <a:solidFill>
                  <a:srgbClr val="D6E5EF"/>
                </a:solidFill>
                <a:latin typeface="Roboto" pitchFamily="34" charset="0"/>
                <a:ea typeface="Roboto" pitchFamily="34" charset="-122"/>
                <a:cs typeface="Roboto" pitchFamily="34" charset="-120"/>
              </a:rPr>
              <a:t>:</a:t>
            </a:r>
            <a:endParaRPr lang="en-US" sz="1418" dirty="0"/>
          </a:p>
        </p:txBody>
      </p:sp>
      <p:sp>
        <p:nvSpPr>
          <p:cNvPr id="7" name="Text 5"/>
          <p:cNvSpPr/>
          <p:nvPr/>
        </p:nvSpPr>
        <p:spPr>
          <a:xfrm>
            <a:off x="1250990" y="2679655"/>
            <a:ext cx="12704326" cy="285894"/>
          </a:xfrm>
          <a:prstGeom prst="rect">
            <a:avLst/>
          </a:prstGeom>
          <a:noFill/>
          <a:ln/>
        </p:spPr>
        <p:txBody>
          <a:bodyPr wrap="none" rtlCol="0" anchor="t"/>
          <a:lstStyle/>
          <a:p>
            <a:pPr marL="685800" lvl="1" indent="-342900" algn="l">
              <a:lnSpc>
                <a:spcPts val="2268"/>
              </a:lnSpc>
              <a:buSzPct val="100000"/>
              <a:buChar char="•"/>
            </a:pPr>
            <a:r>
              <a:rPr lang="en-US" sz="1418" dirty="0">
                <a:solidFill>
                  <a:srgbClr val="D6E5EF"/>
                </a:solidFill>
                <a:latin typeface="Roboto" pitchFamily="34" charset="0"/>
                <a:ea typeface="Roboto" pitchFamily="34" charset="-122"/>
                <a:cs typeface="Roboto" pitchFamily="34" charset="-120"/>
              </a:rPr>
              <a:t>Utilized the silhouette score, resulting in the optimal number of clusters (k=6) for well segmentation.</a:t>
            </a:r>
            <a:endParaRPr lang="en-US" sz="1418" dirty="0"/>
          </a:p>
        </p:txBody>
      </p:sp>
      <p:sp>
        <p:nvSpPr>
          <p:cNvPr id="8" name="Text 6"/>
          <p:cNvSpPr/>
          <p:nvPr/>
        </p:nvSpPr>
        <p:spPr>
          <a:xfrm>
            <a:off x="1250990" y="3036934"/>
            <a:ext cx="12704326" cy="285894"/>
          </a:xfrm>
          <a:prstGeom prst="rect">
            <a:avLst/>
          </a:prstGeom>
          <a:noFill/>
          <a:ln/>
        </p:spPr>
        <p:txBody>
          <a:bodyPr wrap="none" rtlCol="0" anchor="t"/>
          <a:lstStyle/>
          <a:p>
            <a:pPr marL="685800" lvl="1" indent="-342900" algn="l">
              <a:lnSpc>
                <a:spcPts val="2268"/>
              </a:lnSpc>
              <a:buSzPct val="100000"/>
              <a:buChar char="•"/>
            </a:pPr>
            <a:r>
              <a:rPr lang="en-US" sz="1418" dirty="0">
                <a:solidFill>
                  <a:srgbClr val="D6E5EF"/>
                </a:solidFill>
                <a:latin typeface="Roboto" pitchFamily="34" charset="0"/>
                <a:ea typeface="Roboto" pitchFamily="34" charset="-122"/>
                <a:cs typeface="Roboto" pitchFamily="34" charset="-120"/>
              </a:rPr>
              <a:t>The silhouette score technique helped identify the number of clusters that provide well-defined and distinct groups.</a:t>
            </a:r>
            <a:endParaRPr lang="en-US" sz="1418" dirty="0"/>
          </a:p>
        </p:txBody>
      </p:sp>
      <p:pic>
        <p:nvPicPr>
          <p:cNvPr id="9" name="Image 0" descr="preencoded.png"/>
          <p:cNvPicPr>
            <a:picLocks noChangeAspect="1"/>
          </p:cNvPicPr>
          <p:nvPr/>
        </p:nvPicPr>
        <p:blipFill>
          <a:blip r:embed="rId3"/>
          <a:stretch>
            <a:fillRect/>
          </a:stretch>
        </p:blipFill>
        <p:spPr>
          <a:xfrm>
            <a:off x="3634026" y="3645064"/>
            <a:ext cx="5519499" cy="42656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1188601" y="896449"/>
            <a:ext cx="12608600" cy="352788"/>
          </a:xfrm>
          <a:prstGeom prst="rect">
            <a:avLst/>
          </a:prstGeom>
          <a:noFill/>
          <a:ln/>
        </p:spPr>
        <p:txBody>
          <a:bodyPr wrap="none" rtlCol="0" anchor="t"/>
          <a:lstStyle/>
          <a:p>
            <a:pPr marL="342900" indent="-342900" algn="l">
              <a:lnSpc>
                <a:spcPts val="2799"/>
              </a:lnSpc>
              <a:buSzPct val="100000"/>
              <a:buChar char="•"/>
            </a:pPr>
            <a:r>
              <a:rPr lang="en-US" sz="1750" b="1" dirty="0">
                <a:solidFill>
                  <a:srgbClr val="D6E5EF"/>
                </a:solidFill>
                <a:latin typeface="Roboto" pitchFamily="34" charset="0"/>
                <a:ea typeface="Roboto" pitchFamily="34" charset="-122"/>
                <a:cs typeface="Roboto" pitchFamily="34" charset="-120"/>
              </a:rPr>
              <a:t>Elbow Curve for Optimal Clusters</a:t>
            </a:r>
            <a:r>
              <a:rPr lang="en-US" sz="1750" dirty="0">
                <a:solidFill>
                  <a:srgbClr val="D6E5EF"/>
                </a:solidFill>
                <a:latin typeface="Roboto" pitchFamily="34" charset="0"/>
                <a:ea typeface="Roboto" pitchFamily="34" charset="-122"/>
                <a:cs typeface="Roboto" pitchFamily="34" charset="-120"/>
              </a:rPr>
              <a:t>:</a:t>
            </a:r>
            <a:endParaRPr lang="en-US" sz="1750" dirty="0"/>
          </a:p>
        </p:txBody>
      </p:sp>
      <p:sp>
        <p:nvSpPr>
          <p:cNvPr id="5" name="Text 3"/>
          <p:cNvSpPr/>
          <p:nvPr/>
        </p:nvSpPr>
        <p:spPr>
          <a:xfrm>
            <a:off x="1544122" y="1337405"/>
            <a:ext cx="12253079" cy="352788"/>
          </a:xfrm>
          <a:prstGeom prst="rect">
            <a:avLst/>
          </a:prstGeom>
          <a:noFill/>
          <a:ln/>
        </p:spPr>
        <p:txBody>
          <a:bodyPr wrap="none" rtlCol="0" anchor="t"/>
          <a:lstStyle/>
          <a:p>
            <a:pPr marL="685800" lvl="1"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Employed the elbow method, confirming k=6 as the ideal number of clusters based on inertia values.</a:t>
            </a:r>
            <a:endParaRPr lang="en-US" sz="1750" dirty="0"/>
          </a:p>
        </p:txBody>
      </p:sp>
      <p:sp>
        <p:nvSpPr>
          <p:cNvPr id="6" name="Text 4"/>
          <p:cNvSpPr/>
          <p:nvPr/>
        </p:nvSpPr>
        <p:spPr>
          <a:xfrm>
            <a:off x="1544122" y="1778360"/>
            <a:ext cx="12253079" cy="352788"/>
          </a:xfrm>
          <a:prstGeom prst="rect">
            <a:avLst/>
          </a:prstGeom>
          <a:noFill/>
          <a:ln/>
        </p:spPr>
        <p:txBody>
          <a:bodyPr wrap="none" rtlCol="0" anchor="t"/>
          <a:lstStyle/>
          <a:p>
            <a:pPr marL="685800" lvl="1"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The elbow curve visually demonstrated the point where additional clusters no longer significantly reduce inertia.</a:t>
            </a:r>
            <a:endParaRPr lang="en-US" sz="1750" dirty="0"/>
          </a:p>
        </p:txBody>
      </p:sp>
      <p:pic>
        <p:nvPicPr>
          <p:cNvPr id="7" name="Image 0" descr="preencoded.png"/>
          <p:cNvPicPr>
            <a:picLocks noChangeAspect="1"/>
          </p:cNvPicPr>
          <p:nvPr/>
        </p:nvPicPr>
        <p:blipFill>
          <a:blip r:embed="rId3"/>
          <a:stretch>
            <a:fillRect/>
          </a:stretch>
        </p:blipFill>
        <p:spPr>
          <a:xfrm>
            <a:off x="4093369" y="2379223"/>
            <a:ext cx="6443663" cy="51414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1188601" y="1032009"/>
            <a:ext cx="12608600" cy="352788"/>
          </a:xfrm>
          <a:prstGeom prst="rect">
            <a:avLst/>
          </a:prstGeom>
          <a:noFill/>
          <a:ln/>
        </p:spPr>
        <p:txBody>
          <a:bodyPr wrap="none" rtlCol="0" anchor="t"/>
          <a:lstStyle/>
          <a:p>
            <a:pPr marL="342900" indent="-342900" algn="l">
              <a:lnSpc>
                <a:spcPts val="2799"/>
              </a:lnSpc>
              <a:buSzPct val="100000"/>
              <a:buChar char="•"/>
            </a:pPr>
            <a:r>
              <a:rPr lang="en-US" sz="1750" b="1" dirty="0">
                <a:solidFill>
                  <a:srgbClr val="D6E5EF"/>
                </a:solidFill>
                <a:latin typeface="Roboto" pitchFamily="34" charset="0"/>
                <a:ea typeface="Roboto" pitchFamily="34" charset="-122"/>
                <a:cs typeface="Roboto" pitchFamily="34" charset="-120"/>
              </a:rPr>
              <a:t>Well Segmentation using K-Means Clustering</a:t>
            </a:r>
            <a:r>
              <a:rPr lang="en-US" sz="1750" dirty="0">
                <a:solidFill>
                  <a:srgbClr val="D6E5EF"/>
                </a:solidFill>
                <a:latin typeface="Roboto" pitchFamily="34" charset="0"/>
                <a:ea typeface="Roboto" pitchFamily="34" charset="-122"/>
                <a:cs typeface="Roboto" pitchFamily="34" charset="-120"/>
              </a:rPr>
              <a:t>:</a:t>
            </a:r>
            <a:endParaRPr lang="en-US" sz="1750" dirty="0"/>
          </a:p>
        </p:txBody>
      </p:sp>
      <p:sp>
        <p:nvSpPr>
          <p:cNvPr id="5" name="Text 3"/>
          <p:cNvSpPr/>
          <p:nvPr/>
        </p:nvSpPr>
        <p:spPr>
          <a:xfrm>
            <a:off x="1544122" y="1472965"/>
            <a:ext cx="12253079" cy="352788"/>
          </a:xfrm>
          <a:prstGeom prst="rect">
            <a:avLst/>
          </a:prstGeom>
          <a:noFill/>
          <a:ln/>
        </p:spPr>
        <p:txBody>
          <a:bodyPr wrap="none" rtlCol="0" anchor="t"/>
          <a:lstStyle/>
          <a:p>
            <a:pPr marL="685800" lvl="1"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Performed K-Means clustering with k=6, based on the silhouette score and elbow curve analysis.</a:t>
            </a:r>
            <a:endParaRPr lang="en-US" sz="1750" dirty="0"/>
          </a:p>
        </p:txBody>
      </p:sp>
      <p:sp>
        <p:nvSpPr>
          <p:cNvPr id="6" name="Text 4"/>
          <p:cNvSpPr/>
          <p:nvPr/>
        </p:nvSpPr>
        <p:spPr>
          <a:xfrm>
            <a:off x="1544122" y="1913921"/>
            <a:ext cx="12253079" cy="352788"/>
          </a:xfrm>
          <a:prstGeom prst="rect">
            <a:avLst/>
          </a:prstGeom>
          <a:noFill/>
          <a:ln/>
        </p:spPr>
        <p:txBody>
          <a:bodyPr wrap="none" rtlCol="0" anchor="t"/>
          <a:lstStyle/>
          <a:p>
            <a:pPr marL="685800" lvl="1"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Created a new 'Cluster' column in the DataFrame to store the cluster assignments for each well.</a:t>
            </a:r>
            <a:endParaRPr lang="en-US" sz="1750" dirty="0"/>
          </a:p>
        </p:txBody>
      </p:sp>
      <p:pic>
        <p:nvPicPr>
          <p:cNvPr id="7" name="Image 0" descr="preencoded.png"/>
          <p:cNvPicPr>
            <a:picLocks noChangeAspect="1"/>
          </p:cNvPicPr>
          <p:nvPr/>
        </p:nvPicPr>
        <p:blipFill>
          <a:blip r:embed="rId3"/>
          <a:stretch>
            <a:fillRect/>
          </a:stretch>
        </p:blipFill>
        <p:spPr>
          <a:xfrm>
            <a:off x="4105632" y="2514784"/>
            <a:ext cx="6419017" cy="48703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1188601" y="1606871"/>
            <a:ext cx="12608600" cy="352788"/>
          </a:xfrm>
          <a:prstGeom prst="rect">
            <a:avLst/>
          </a:prstGeom>
          <a:noFill/>
          <a:ln/>
        </p:spPr>
        <p:txBody>
          <a:bodyPr wrap="none" rtlCol="0" anchor="t"/>
          <a:lstStyle/>
          <a:p>
            <a:pPr marL="342900" indent="-342900" algn="l">
              <a:lnSpc>
                <a:spcPts val="2799"/>
              </a:lnSpc>
              <a:buSzPct val="100000"/>
              <a:buChar char="•"/>
            </a:pPr>
            <a:r>
              <a:rPr lang="en-US" sz="1750" b="1" dirty="0">
                <a:solidFill>
                  <a:srgbClr val="D6E5EF"/>
                </a:solidFill>
                <a:latin typeface="Roboto" pitchFamily="34" charset="0"/>
                <a:ea typeface="Roboto" pitchFamily="34" charset="-122"/>
                <a:cs typeface="Roboto" pitchFamily="34" charset="-120"/>
              </a:rPr>
              <a:t>High-Producing Wells</a:t>
            </a:r>
            <a:r>
              <a:rPr lang="en-US" sz="1750" dirty="0">
                <a:solidFill>
                  <a:srgbClr val="D6E5EF"/>
                </a:solidFill>
                <a:latin typeface="Roboto" pitchFamily="34" charset="0"/>
                <a:ea typeface="Roboto" pitchFamily="34" charset="-122"/>
                <a:cs typeface="Roboto" pitchFamily="34" charset="-120"/>
              </a:rPr>
              <a:t>:</a:t>
            </a:r>
            <a:endParaRPr lang="en-US" sz="1750" dirty="0"/>
          </a:p>
        </p:txBody>
      </p:sp>
      <p:sp>
        <p:nvSpPr>
          <p:cNvPr id="5" name="Text 3"/>
          <p:cNvSpPr/>
          <p:nvPr/>
        </p:nvSpPr>
        <p:spPr>
          <a:xfrm>
            <a:off x="1544122" y="2047827"/>
            <a:ext cx="12253079" cy="352788"/>
          </a:xfrm>
          <a:prstGeom prst="rect">
            <a:avLst/>
          </a:prstGeom>
          <a:noFill/>
          <a:ln/>
        </p:spPr>
        <p:txBody>
          <a:bodyPr wrap="none" rtlCol="0" anchor="t"/>
          <a:lstStyle/>
          <a:p>
            <a:pPr marL="685800" lvl="1"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Identified high-producing wells within clusters 1 and 4 for both onshore and offshore well types.</a:t>
            </a:r>
            <a:endParaRPr lang="en-US" sz="1750" dirty="0"/>
          </a:p>
        </p:txBody>
      </p:sp>
      <p:sp>
        <p:nvSpPr>
          <p:cNvPr id="6" name="Text 4"/>
          <p:cNvSpPr/>
          <p:nvPr/>
        </p:nvSpPr>
        <p:spPr>
          <a:xfrm>
            <a:off x="1544122" y="2488783"/>
            <a:ext cx="12253079" cy="352788"/>
          </a:xfrm>
          <a:prstGeom prst="rect">
            <a:avLst/>
          </a:prstGeom>
          <a:noFill/>
          <a:ln/>
        </p:spPr>
        <p:txBody>
          <a:bodyPr wrap="none" rtlCol="0" anchor="t"/>
          <a:lstStyle/>
          <a:p>
            <a:pPr marL="685800" lvl="1"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Highlighted potential areas of strong oil production performance.</a:t>
            </a:r>
            <a:endParaRPr lang="en-US" sz="1750" dirty="0"/>
          </a:p>
        </p:txBody>
      </p:sp>
      <p:sp>
        <p:nvSpPr>
          <p:cNvPr id="7" name="Text 5"/>
          <p:cNvSpPr/>
          <p:nvPr/>
        </p:nvSpPr>
        <p:spPr>
          <a:xfrm>
            <a:off x="1188601" y="2929739"/>
            <a:ext cx="12608600" cy="352788"/>
          </a:xfrm>
          <a:prstGeom prst="rect">
            <a:avLst/>
          </a:prstGeom>
          <a:noFill/>
          <a:ln/>
        </p:spPr>
        <p:txBody>
          <a:bodyPr wrap="none" rtlCol="0" anchor="t"/>
          <a:lstStyle/>
          <a:p>
            <a:pPr marL="342900" indent="-342900" algn="l">
              <a:lnSpc>
                <a:spcPts val="2799"/>
              </a:lnSpc>
              <a:buSzPct val="100000"/>
              <a:buChar char="•"/>
            </a:pPr>
            <a:r>
              <a:rPr lang="en-US" sz="1750" b="1" dirty="0">
                <a:solidFill>
                  <a:srgbClr val="D6E5EF"/>
                </a:solidFill>
                <a:latin typeface="Roboto" pitchFamily="34" charset="0"/>
                <a:ea typeface="Roboto" pitchFamily="34" charset="-122"/>
                <a:cs typeface="Roboto" pitchFamily="34" charset="-120"/>
              </a:rPr>
              <a:t>Low-Producing Wells</a:t>
            </a:r>
            <a:r>
              <a:rPr lang="en-US" sz="1750" dirty="0">
                <a:solidFill>
                  <a:srgbClr val="D6E5EF"/>
                </a:solidFill>
                <a:latin typeface="Roboto" pitchFamily="34" charset="0"/>
                <a:ea typeface="Roboto" pitchFamily="34" charset="-122"/>
                <a:cs typeface="Roboto" pitchFamily="34" charset="-120"/>
              </a:rPr>
              <a:t>:</a:t>
            </a:r>
            <a:endParaRPr lang="en-US" sz="1750" dirty="0"/>
          </a:p>
        </p:txBody>
      </p:sp>
      <p:sp>
        <p:nvSpPr>
          <p:cNvPr id="8" name="Text 6"/>
          <p:cNvSpPr/>
          <p:nvPr/>
        </p:nvSpPr>
        <p:spPr>
          <a:xfrm>
            <a:off x="1544122" y="3370694"/>
            <a:ext cx="12253079" cy="352788"/>
          </a:xfrm>
          <a:prstGeom prst="rect">
            <a:avLst/>
          </a:prstGeom>
          <a:noFill/>
          <a:ln/>
        </p:spPr>
        <p:txBody>
          <a:bodyPr wrap="none" rtlCol="0" anchor="t"/>
          <a:lstStyle/>
          <a:p>
            <a:pPr marL="685800" lvl="1"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Discovered low-producing wells within cluster 3 for both onshore and offshore well types.</a:t>
            </a:r>
            <a:endParaRPr lang="en-US" sz="1750" dirty="0"/>
          </a:p>
        </p:txBody>
      </p:sp>
      <p:sp>
        <p:nvSpPr>
          <p:cNvPr id="9" name="Text 7"/>
          <p:cNvSpPr/>
          <p:nvPr/>
        </p:nvSpPr>
        <p:spPr>
          <a:xfrm>
            <a:off x="1544122" y="3811650"/>
            <a:ext cx="12253079" cy="352788"/>
          </a:xfrm>
          <a:prstGeom prst="rect">
            <a:avLst/>
          </a:prstGeom>
          <a:noFill/>
          <a:ln/>
        </p:spPr>
        <p:txBody>
          <a:bodyPr wrap="none" rtlCol="0" anchor="t"/>
          <a:lstStyle/>
          <a:p>
            <a:pPr marL="685800" lvl="1"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Identified wells that may require further evaluation and optimization.</a:t>
            </a:r>
            <a:endParaRPr lang="en-US" sz="1750" dirty="0"/>
          </a:p>
        </p:txBody>
      </p:sp>
      <p:sp>
        <p:nvSpPr>
          <p:cNvPr id="10" name="Text 8"/>
          <p:cNvSpPr/>
          <p:nvPr/>
        </p:nvSpPr>
        <p:spPr>
          <a:xfrm>
            <a:off x="1188601" y="4252606"/>
            <a:ext cx="12608600" cy="352788"/>
          </a:xfrm>
          <a:prstGeom prst="rect">
            <a:avLst/>
          </a:prstGeom>
          <a:noFill/>
          <a:ln/>
        </p:spPr>
        <p:txBody>
          <a:bodyPr wrap="none" rtlCol="0" anchor="t"/>
          <a:lstStyle/>
          <a:p>
            <a:pPr marL="342900" indent="-342900" algn="l">
              <a:lnSpc>
                <a:spcPts val="2799"/>
              </a:lnSpc>
              <a:buSzPct val="100000"/>
              <a:buChar char="•"/>
            </a:pPr>
            <a:r>
              <a:rPr lang="en-US" sz="1750" b="1" dirty="0">
                <a:solidFill>
                  <a:srgbClr val="D6E5EF"/>
                </a:solidFill>
                <a:latin typeface="Roboto" pitchFamily="34" charset="0"/>
                <a:ea typeface="Roboto" pitchFamily="34" charset="-122"/>
                <a:cs typeface="Roboto" pitchFamily="34" charset="-120"/>
              </a:rPr>
              <a:t>Regional Variation</a:t>
            </a:r>
            <a:r>
              <a:rPr lang="en-US" sz="1750" dirty="0">
                <a:solidFill>
                  <a:srgbClr val="D6E5EF"/>
                </a:solidFill>
                <a:latin typeface="Roboto" pitchFamily="34" charset="0"/>
                <a:ea typeface="Roboto" pitchFamily="34" charset="-122"/>
                <a:cs typeface="Roboto" pitchFamily="34" charset="-120"/>
              </a:rPr>
              <a:t>:</a:t>
            </a:r>
            <a:endParaRPr lang="en-US" sz="1750" dirty="0"/>
          </a:p>
        </p:txBody>
      </p:sp>
      <p:sp>
        <p:nvSpPr>
          <p:cNvPr id="11" name="Text 9"/>
          <p:cNvSpPr/>
          <p:nvPr/>
        </p:nvSpPr>
        <p:spPr>
          <a:xfrm>
            <a:off x="1544122" y="4693562"/>
            <a:ext cx="12253079" cy="352788"/>
          </a:xfrm>
          <a:prstGeom prst="rect">
            <a:avLst/>
          </a:prstGeom>
          <a:noFill/>
          <a:ln/>
        </p:spPr>
        <p:txBody>
          <a:bodyPr wrap="none" rtlCol="0" anchor="t"/>
          <a:lstStyle/>
          <a:p>
            <a:pPr marL="685800" lvl="1"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Explored the distribution of clusters across different well locations, providing insights into regional variation.</a:t>
            </a:r>
            <a:endParaRPr lang="en-US" sz="1750" dirty="0"/>
          </a:p>
        </p:txBody>
      </p:sp>
      <p:sp>
        <p:nvSpPr>
          <p:cNvPr id="12" name="Text 10"/>
          <p:cNvSpPr/>
          <p:nvPr/>
        </p:nvSpPr>
        <p:spPr>
          <a:xfrm>
            <a:off x="1544122" y="5134518"/>
            <a:ext cx="12253079" cy="352788"/>
          </a:xfrm>
          <a:prstGeom prst="rect">
            <a:avLst/>
          </a:prstGeom>
          <a:noFill/>
          <a:ln/>
        </p:spPr>
        <p:txBody>
          <a:bodyPr wrap="none" rtlCol="0" anchor="t"/>
          <a:lstStyle/>
          <a:p>
            <a:pPr marL="685800" lvl="1"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Analyzed the composition of clusters in each region to understand production patterns.</a:t>
            </a:r>
            <a:endParaRPr lang="en-US" sz="1750" dirty="0"/>
          </a:p>
        </p:txBody>
      </p:sp>
      <p:sp>
        <p:nvSpPr>
          <p:cNvPr id="13" name="Text 11"/>
          <p:cNvSpPr/>
          <p:nvPr/>
        </p:nvSpPr>
        <p:spPr>
          <a:xfrm>
            <a:off x="1188601" y="5575474"/>
            <a:ext cx="12608600" cy="352788"/>
          </a:xfrm>
          <a:prstGeom prst="rect">
            <a:avLst/>
          </a:prstGeom>
          <a:noFill/>
          <a:ln/>
        </p:spPr>
        <p:txBody>
          <a:bodyPr wrap="none" rtlCol="0" anchor="t"/>
          <a:lstStyle/>
          <a:p>
            <a:pPr marL="342900" indent="-342900" algn="l">
              <a:lnSpc>
                <a:spcPts val="2799"/>
              </a:lnSpc>
              <a:buSzPct val="100000"/>
              <a:buChar char="•"/>
            </a:pPr>
            <a:r>
              <a:rPr lang="en-US" sz="1750" b="1" dirty="0">
                <a:solidFill>
                  <a:srgbClr val="D6E5EF"/>
                </a:solidFill>
                <a:latin typeface="Roboto" pitchFamily="34" charset="0"/>
                <a:ea typeface="Roboto" pitchFamily="34" charset="-122"/>
                <a:cs typeface="Roboto" pitchFamily="34" charset="-120"/>
              </a:rPr>
              <a:t>Operating Costs Analysis</a:t>
            </a:r>
            <a:r>
              <a:rPr lang="en-US" sz="1750" dirty="0">
                <a:solidFill>
                  <a:srgbClr val="D6E5EF"/>
                </a:solidFill>
                <a:latin typeface="Roboto" pitchFamily="34" charset="0"/>
                <a:ea typeface="Roboto" pitchFamily="34" charset="-122"/>
                <a:cs typeface="Roboto" pitchFamily="34" charset="-120"/>
              </a:rPr>
              <a:t>:</a:t>
            </a:r>
            <a:endParaRPr lang="en-US" sz="1750" dirty="0"/>
          </a:p>
        </p:txBody>
      </p:sp>
      <p:sp>
        <p:nvSpPr>
          <p:cNvPr id="14" name="Text 12"/>
          <p:cNvSpPr/>
          <p:nvPr/>
        </p:nvSpPr>
        <p:spPr>
          <a:xfrm>
            <a:off x="1544122" y="6016429"/>
            <a:ext cx="12253079" cy="352788"/>
          </a:xfrm>
          <a:prstGeom prst="rect">
            <a:avLst/>
          </a:prstGeom>
          <a:noFill/>
          <a:ln/>
        </p:spPr>
        <p:txBody>
          <a:bodyPr wrap="none" rtlCol="0" anchor="t"/>
          <a:lstStyle/>
          <a:p>
            <a:pPr marL="685800" lvl="1"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Analyzed the average operating costs for each cluster, offering insights into cost efficiencies for different well groups.</a:t>
            </a:r>
            <a:endParaRPr lang="en-US" sz="1750" dirty="0"/>
          </a:p>
        </p:txBody>
      </p:sp>
      <p:sp>
        <p:nvSpPr>
          <p:cNvPr id="15" name="Text 13"/>
          <p:cNvSpPr/>
          <p:nvPr/>
        </p:nvSpPr>
        <p:spPr>
          <a:xfrm>
            <a:off x="1544122" y="6457385"/>
            <a:ext cx="12253079" cy="352788"/>
          </a:xfrm>
          <a:prstGeom prst="rect">
            <a:avLst/>
          </a:prstGeom>
          <a:noFill/>
          <a:ln/>
        </p:spPr>
        <p:txBody>
          <a:bodyPr wrap="none" rtlCol="0" anchor="t"/>
          <a:lstStyle/>
          <a:p>
            <a:pPr marL="685800" lvl="1"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Identified clusters with potential cost-saving opportunities.</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824032" y="599799"/>
            <a:ext cx="10553700" cy="681585"/>
          </a:xfrm>
          <a:prstGeom prst="rect">
            <a:avLst/>
          </a:prstGeom>
          <a:noFill/>
          <a:ln/>
        </p:spPr>
        <p:txBody>
          <a:bodyPr wrap="none" rtlCol="0" anchor="t"/>
          <a:lstStyle/>
          <a:p>
            <a:pPr marL="0" indent="0">
              <a:lnSpc>
                <a:spcPts val="5407"/>
              </a:lnSpc>
              <a:buNone/>
            </a:pPr>
            <a:r>
              <a:rPr lang="en-US" sz="4326" dirty="0">
                <a:solidFill>
                  <a:srgbClr val="60A9FF"/>
                </a:solidFill>
                <a:latin typeface="Roboto Slab" pitchFamily="34" charset="0"/>
                <a:ea typeface="Roboto Slab" pitchFamily="34" charset="-122"/>
                <a:cs typeface="Roboto Slab" pitchFamily="34" charset="-120"/>
              </a:rPr>
              <a:t>Oil Production Forecasting using ARIMA</a:t>
            </a:r>
            <a:endParaRPr lang="en-US" sz="4326" dirty="0"/>
          </a:p>
        </p:txBody>
      </p:sp>
      <p:sp>
        <p:nvSpPr>
          <p:cNvPr id="5" name="Text 3"/>
          <p:cNvSpPr/>
          <p:nvPr/>
        </p:nvSpPr>
        <p:spPr>
          <a:xfrm>
            <a:off x="1175623" y="1717612"/>
            <a:ext cx="12630745" cy="349006"/>
          </a:xfrm>
          <a:prstGeom prst="rect">
            <a:avLst/>
          </a:prstGeom>
          <a:noFill/>
          <a:ln/>
        </p:spPr>
        <p:txBody>
          <a:bodyPr wrap="none" rtlCol="0" anchor="t"/>
          <a:lstStyle/>
          <a:p>
            <a:pPr marL="342900" indent="-342900" algn="l">
              <a:lnSpc>
                <a:spcPts val="2769"/>
              </a:lnSpc>
              <a:buSzPct val="100000"/>
              <a:buFont typeface="Arial" panose="020B0604020202020204" pitchFamily="34" charset="0"/>
              <a:buChar char="•"/>
            </a:pPr>
            <a:r>
              <a:rPr lang="en-US" sz="1730" b="1" dirty="0">
                <a:solidFill>
                  <a:srgbClr val="D6E5EF"/>
                </a:solidFill>
                <a:latin typeface="Roboto" pitchFamily="34" charset="0"/>
                <a:ea typeface="Roboto" pitchFamily="34" charset="-122"/>
                <a:cs typeface="Roboto" pitchFamily="34" charset="-120"/>
              </a:rPr>
              <a:t>Time Series Analysis for Forecasting</a:t>
            </a:r>
            <a:r>
              <a:rPr lang="en-US" sz="1730" dirty="0">
                <a:solidFill>
                  <a:srgbClr val="D6E5EF"/>
                </a:solidFill>
                <a:latin typeface="Roboto" pitchFamily="34" charset="0"/>
                <a:ea typeface="Roboto" pitchFamily="34" charset="-122"/>
                <a:cs typeface="Roboto" pitchFamily="34" charset="-120"/>
              </a:rPr>
              <a:t>:</a:t>
            </a:r>
            <a:endParaRPr lang="en-US" sz="1730" dirty="0"/>
          </a:p>
        </p:txBody>
      </p:sp>
      <p:sp>
        <p:nvSpPr>
          <p:cNvPr id="6" name="Text 4"/>
          <p:cNvSpPr/>
          <p:nvPr/>
        </p:nvSpPr>
        <p:spPr>
          <a:xfrm>
            <a:off x="1527215" y="2311975"/>
            <a:ext cx="12279154" cy="349006"/>
          </a:xfrm>
          <a:prstGeom prst="rect">
            <a:avLst/>
          </a:prstGeom>
          <a:noFill/>
          <a:ln/>
        </p:spPr>
        <p:txBody>
          <a:bodyPr wrap="none" rtlCol="0" anchor="t"/>
          <a:lstStyle/>
          <a:p>
            <a:pPr marL="685800" lvl="1" indent="-342900" algn="l">
              <a:lnSpc>
                <a:spcPts val="2769"/>
              </a:lnSpc>
              <a:buSzPct val="100000"/>
              <a:buChar char="•"/>
            </a:pPr>
            <a:r>
              <a:rPr lang="en-US" sz="1730" dirty="0">
                <a:solidFill>
                  <a:srgbClr val="D6E5EF"/>
                </a:solidFill>
                <a:latin typeface="Roboto" pitchFamily="34" charset="0"/>
                <a:ea typeface="Roboto" pitchFamily="34" charset="-122"/>
                <a:cs typeface="Roboto" pitchFamily="34" charset="-120"/>
              </a:rPr>
              <a:t>Applied ARIMA (AutoRegressive Integrated Moving Average) for time series analysis to forecast oil production volume.</a:t>
            </a:r>
            <a:endParaRPr lang="en-US" sz="1730" dirty="0"/>
          </a:p>
        </p:txBody>
      </p:sp>
      <p:sp>
        <p:nvSpPr>
          <p:cNvPr id="7" name="Text 5"/>
          <p:cNvSpPr/>
          <p:nvPr/>
        </p:nvSpPr>
        <p:spPr>
          <a:xfrm>
            <a:off x="1527215" y="2748203"/>
            <a:ext cx="12279154" cy="698013"/>
          </a:xfrm>
          <a:prstGeom prst="rect">
            <a:avLst/>
          </a:prstGeom>
          <a:noFill/>
          <a:ln/>
        </p:spPr>
        <p:txBody>
          <a:bodyPr wrap="square" rtlCol="0" anchor="t"/>
          <a:lstStyle/>
          <a:p>
            <a:pPr marL="685800" lvl="1" indent="-342900" algn="l">
              <a:lnSpc>
                <a:spcPts val="2769"/>
              </a:lnSpc>
              <a:buSzPct val="100000"/>
              <a:buChar char="•"/>
            </a:pPr>
            <a:r>
              <a:rPr lang="en-US" sz="1730" dirty="0">
                <a:solidFill>
                  <a:srgbClr val="D6E5EF"/>
                </a:solidFill>
                <a:latin typeface="Roboto" pitchFamily="34" charset="0"/>
                <a:ea typeface="Roboto" pitchFamily="34" charset="-122"/>
                <a:cs typeface="Roboto" pitchFamily="34" charset="-120"/>
              </a:rPr>
              <a:t>Utilized Partial Autocorrelation Function (PACF) and Autocorrelation Function (ACF) plots to identify the optimal order (p, d, q) for the ARIMA model.</a:t>
            </a:r>
            <a:endParaRPr lang="en-US" sz="1730" dirty="0"/>
          </a:p>
        </p:txBody>
      </p:sp>
      <p:pic>
        <p:nvPicPr>
          <p:cNvPr id="8" name="Image 0" descr="preencoded.png"/>
          <p:cNvPicPr>
            <a:picLocks noChangeAspect="1"/>
          </p:cNvPicPr>
          <p:nvPr/>
        </p:nvPicPr>
        <p:blipFill>
          <a:blip r:embed="rId3"/>
          <a:stretch>
            <a:fillRect/>
          </a:stretch>
        </p:blipFill>
        <p:spPr>
          <a:xfrm>
            <a:off x="3377922" y="3691572"/>
            <a:ext cx="7874556" cy="387866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1188601" y="2268364"/>
            <a:ext cx="12608600" cy="352788"/>
          </a:xfrm>
          <a:prstGeom prst="rect">
            <a:avLst/>
          </a:prstGeom>
          <a:noFill/>
          <a:ln/>
        </p:spPr>
        <p:txBody>
          <a:bodyPr wrap="none" rtlCol="0" anchor="t"/>
          <a:lstStyle/>
          <a:p>
            <a:pPr marL="342900" indent="-342900" algn="l">
              <a:lnSpc>
                <a:spcPts val="2799"/>
              </a:lnSpc>
              <a:buSzPct val="100000"/>
              <a:buChar char="•"/>
            </a:pPr>
            <a:r>
              <a:rPr lang="en-US" sz="1750" b="1" dirty="0">
                <a:solidFill>
                  <a:srgbClr val="D6E5EF"/>
                </a:solidFill>
                <a:latin typeface="Roboto" pitchFamily="34" charset="0"/>
                <a:ea typeface="Roboto" pitchFamily="34" charset="-122"/>
                <a:cs typeface="Roboto" pitchFamily="34" charset="-120"/>
              </a:rPr>
              <a:t>Yearly Production Forecast</a:t>
            </a:r>
            <a:r>
              <a:rPr lang="en-US" sz="1750" dirty="0">
                <a:solidFill>
                  <a:srgbClr val="D6E5EF"/>
                </a:solidFill>
                <a:latin typeface="Roboto" pitchFamily="34" charset="0"/>
                <a:ea typeface="Roboto" pitchFamily="34" charset="-122"/>
                <a:cs typeface="Roboto" pitchFamily="34" charset="-120"/>
              </a:rPr>
              <a:t>:</a:t>
            </a:r>
            <a:endParaRPr lang="en-US" sz="1750" dirty="0"/>
          </a:p>
        </p:txBody>
      </p:sp>
      <p:sp>
        <p:nvSpPr>
          <p:cNvPr id="5" name="Text 3"/>
          <p:cNvSpPr/>
          <p:nvPr/>
        </p:nvSpPr>
        <p:spPr>
          <a:xfrm>
            <a:off x="1544122" y="2709320"/>
            <a:ext cx="12253079" cy="352788"/>
          </a:xfrm>
          <a:prstGeom prst="rect">
            <a:avLst/>
          </a:prstGeom>
          <a:noFill/>
          <a:ln/>
        </p:spPr>
        <p:txBody>
          <a:bodyPr wrap="none" rtlCol="0" anchor="t"/>
          <a:lstStyle/>
          <a:p>
            <a:pPr marL="685800" lvl="1"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Forecasted the production volume for the next 5 years based on the yearly aggregated data.</a:t>
            </a:r>
            <a:endParaRPr lang="en-US" sz="1750" dirty="0"/>
          </a:p>
        </p:txBody>
      </p:sp>
      <p:sp>
        <p:nvSpPr>
          <p:cNvPr id="6" name="Text 4"/>
          <p:cNvSpPr/>
          <p:nvPr/>
        </p:nvSpPr>
        <p:spPr>
          <a:xfrm>
            <a:off x="1544122" y="3150276"/>
            <a:ext cx="12253079" cy="352788"/>
          </a:xfrm>
          <a:prstGeom prst="rect">
            <a:avLst/>
          </a:prstGeom>
          <a:noFill/>
          <a:ln/>
        </p:spPr>
        <p:txBody>
          <a:bodyPr wrap="none" rtlCol="0" anchor="t"/>
          <a:lstStyle/>
          <a:p>
            <a:pPr marL="685800" lvl="1"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Fitted the ARIMA model with order (2, 3, 2) for the time series.</a:t>
            </a:r>
            <a:endParaRPr lang="en-US" sz="1750" dirty="0"/>
          </a:p>
        </p:txBody>
      </p:sp>
      <p:sp>
        <p:nvSpPr>
          <p:cNvPr id="7" name="Text 5"/>
          <p:cNvSpPr/>
          <p:nvPr/>
        </p:nvSpPr>
        <p:spPr>
          <a:xfrm>
            <a:off x="1188601" y="3591231"/>
            <a:ext cx="12608600" cy="352788"/>
          </a:xfrm>
          <a:prstGeom prst="rect">
            <a:avLst/>
          </a:prstGeom>
          <a:noFill/>
          <a:ln/>
        </p:spPr>
        <p:txBody>
          <a:bodyPr wrap="none" rtlCol="0" anchor="t"/>
          <a:lstStyle/>
          <a:p>
            <a:pPr marL="342900" indent="-342900" algn="l">
              <a:lnSpc>
                <a:spcPts val="2799"/>
              </a:lnSpc>
              <a:buSzPct val="100000"/>
              <a:buChar char="•"/>
            </a:pPr>
            <a:r>
              <a:rPr lang="en-US" sz="1750" b="1" dirty="0">
                <a:solidFill>
                  <a:srgbClr val="D6E5EF"/>
                </a:solidFill>
                <a:latin typeface="Roboto" pitchFamily="34" charset="0"/>
                <a:ea typeface="Roboto" pitchFamily="34" charset="-122"/>
                <a:cs typeface="Roboto" pitchFamily="34" charset="-120"/>
              </a:rPr>
              <a:t>Monthly Production Forecast</a:t>
            </a:r>
            <a:r>
              <a:rPr lang="en-US" sz="1750" dirty="0">
                <a:solidFill>
                  <a:srgbClr val="D6E5EF"/>
                </a:solidFill>
                <a:latin typeface="Roboto" pitchFamily="34" charset="0"/>
                <a:ea typeface="Roboto" pitchFamily="34" charset="-122"/>
                <a:cs typeface="Roboto" pitchFamily="34" charset="-120"/>
              </a:rPr>
              <a:t>:</a:t>
            </a:r>
            <a:endParaRPr lang="en-US" sz="1750" dirty="0"/>
          </a:p>
        </p:txBody>
      </p:sp>
      <p:sp>
        <p:nvSpPr>
          <p:cNvPr id="8" name="Text 6"/>
          <p:cNvSpPr/>
          <p:nvPr/>
        </p:nvSpPr>
        <p:spPr>
          <a:xfrm>
            <a:off x="1544122" y="4032187"/>
            <a:ext cx="12253079" cy="352788"/>
          </a:xfrm>
          <a:prstGeom prst="rect">
            <a:avLst/>
          </a:prstGeom>
          <a:noFill/>
          <a:ln/>
        </p:spPr>
        <p:txBody>
          <a:bodyPr wrap="none" rtlCol="0" anchor="t"/>
          <a:lstStyle/>
          <a:p>
            <a:pPr marL="685800" lvl="1"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Forecasted the production volume for the next 12 months based on the monthly aggregated data.</a:t>
            </a:r>
            <a:endParaRPr lang="en-US" sz="1750" dirty="0"/>
          </a:p>
        </p:txBody>
      </p:sp>
      <p:sp>
        <p:nvSpPr>
          <p:cNvPr id="9" name="Text 7"/>
          <p:cNvSpPr/>
          <p:nvPr/>
        </p:nvSpPr>
        <p:spPr>
          <a:xfrm>
            <a:off x="1544122" y="4473143"/>
            <a:ext cx="12253079" cy="352788"/>
          </a:xfrm>
          <a:prstGeom prst="rect">
            <a:avLst/>
          </a:prstGeom>
          <a:noFill/>
          <a:ln/>
        </p:spPr>
        <p:txBody>
          <a:bodyPr wrap="none" rtlCol="0" anchor="t"/>
          <a:lstStyle/>
          <a:p>
            <a:pPr marL="685800" lvl="1"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Fitted the ARIMA model with the order (4, 2, 4) for the time series.</a:t>
            </a:r>
            <a:endParaRPr lang="en-US" sz="1750" dirty="0"/>
          </a:p>
        </p:txBody>
      </p:sp>
      <p:sp>
        <p:nvSpPr>
          <p:cNvPr id="10" name="Text 8"/>
          <p:cNvSpPr/>
          <p:nvPr/>
        </p:nvSpPr>
        <p:spPr>
          <a:xfrm>
            <a:off x="1188601" y="4914099"/>
            <a:ext cx="12608600" cy="352788"/>
          </a:xfrm>
          <a:prstGeom prst="rect">
            <a:avLst/>
          </a:prstGeom>
          <a:noFill/>
          <a:ln/>
        </p:spPr>
        <p:txBody>
          <a:bodyPr wrap="none" rtlCol="0" anchor="t"/>
          <a:lstStyle/>
          <a:p>
            <a:pPr marL="342900" indent="-342900" algn="l">
              <a:lnSpc>
                <a:spcPts val="2799"/>
              </a:lnSpc>
              <a:buSzPct val="100000"/>
              <a:buChar char="•"/>
            </a:pPr>
            <a:r>
              <a:rPr lang="en-US" sz="1750" b="1" dirty="0">
                <a:solidFill>
                  <a:srgbClr val="D6E5EF"/>
                </a:solidFill>
                <a:latin typeface="Roboto" pitchFamily="34" charset="0"/>
                <a:ea typeface="Roboto" pitchFamily="34" charset="-122"/>
                <a:cs typeface="Roboto" pitchFamily="34" charset="-120"/>
              </a:rPr>
              <a:t>Visualization of Forecasted Trends</a:t>
            </a:r>
            <a:r>
              <a:rPr lang="en-US" sz="1750" dirty="0">
                <a:solidFill>
                  <a:srgbClr val="D6E5EF"/>
                </a:solidFill>
                <a:latin typeface="Roboto" pitchFamily="34" charset="0"/>
                <a:ea typeface="Roboto" pitchFamily="34" charset="-122"/>
                <a:cs typeface="Roboto" pitchFamily="34" charset="-120"/>
              </a:rPr>
              <a:t>:</a:t>
            </a:r>
            <a:endParaRPr lang="en-US" sz="1750" dirty="0"/>
          </a:p>
        </p:txBody>
      </p:sp>
      <p:sp>
        <p:nvSpPr>
          <p:cNvPr id="11" name="Text 9"/>
          <p:cNvSpPr/>
          <p:nvPr/>
        </p:nvSpPr>
        <p:spPr>
          <a:xfrm>
            <a:off x="1544122" y="5355055"/>
            <a:ext cx="12253079" cy="352788"/>
          </a:xfrm>
          <a:prstGeom prst="rect">
            <a:avLst/>
          </a:prstGeom>
          <a:noFill/>
          <a:ln/>
        </p:spPr>
        <p:txBody>
          <a:bodyPr wrap="none" rtlCol="0" anchor="t"/>
          <a:lstStyle/>
          <a:p>
            <a:pPr marL="685800" lvl="1"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Plotted historical and forecasted production trends by year and month to visualize the predicted volumes.</a:t>
            </a:r>
            <a:endParaRPr lang="en-US" sz="1750" dirty="0"/>
          </a:p>
        </p:txBody>
      </p:sp>
      <p:sp>
        <p:nvSpPr>
          <p:cNvPr id="12" name="Text 10"/>
          <p:cNvSpPr/>
          <p:nvPr/>
        </p:nvSpPr>
        <p:spPr>
          <a:xfrm>
            <a:off x="1544122" y="5796011"/>
            <a:ext cx="12253079" cy="352788"/>
          </a:xfrm>
          <a:prstGeom prst="rect">
            <a:avLst/>
          </a:prstGeom>
          <a:noFill/>
          <a:ln/>
        </p:spPr>
        <p:txBody>
          <a:bodyPr wrap="none" rtlCol="0" anchor="t"/>
          <a:lstStyle/>
          <a:p>
            <a:pPr marL="685800" lvl="1"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Provided insights into future production trends, enabling better resource planning and decision-making.</a:t>
            </a: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p:cNvPicPr>
            <a:picLocks noChangeAspect="1"/>
          </p:cNvPicPr>
          <p:nvPr/>
        </p:nvPicPr>
        <p:blipFill>
          <a:blip r:embed="rId3"/>
          <a:stretch>
            <a:fillRect/>
          </a:stretch>
        </p:blipFill>
        <p:spPr>
          <a:xfrm>
            <a:off x="2988469" y="1346860"/>
            <a:ext cx="8653343" cy="547525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p:cNvPicPr>
            <a:picLocks noChangeAspect="1"/>
          </p:cNvPicPr>
          <p:nvPr/>
        </p:nvPicPr>
        <p:blipFill>
          <a:blip r:embed="rId3"/>
          <a:stretch>
            <a:fillRect/>
          </a:stretch>
        </p:blipFill>
        <p:spPr>
          <a:xfrm>
            <a:off x="3074908" y="1468829"/>
            <a:ext cx="8480584" cy="523131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833199" y="840428"/>
            <a:ext cx="5974080" cy="689267"/>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Insights from Analysis</a:t>
            </a:r>
            <a:endParaRPr lang="en-US" sz="4374" dirty="0"/>
          </a:p>
        </p:txBody>
      </p:sp>
      <p:sp>
        <p:nvSpPr>
          <p:cNvPr id="5" name="Text 3"/>
          <p:cNvSpPr/>
          <p:nvPr/>
        </p:nvSpPr>
        <p:spPr>
          <a:xfrm>
            <a:off x="1188601" y="1860500"/>
            <a:ext cx="12608600" cy="705577"/>
          </a:xfrm>
          <a:prstGeom prst="rect">
            <a:avLst/>
          </a:prstGeom>
          <a:noFill/>
          <a:ln/>
        </p:spPr>
        <p:txBody>
          <a:bodyPr wrap="square" rtlCol="0" anchor="t"/>
          <a:lstStyle/>
          <a:p>
            <a:pPr marL="342900"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The majority of oil wells have a production volume ranging from 50 to 500 barrels per day, with some highly productive wells reaching up to 1000 barrels per day.</a:t>
            </a:r>
            <a:endParaRPr lang="en-US" sz="1750" dirty="0"/>
          </a:p>
        </p:txBody>
      </p:sp>
      <p:sp>
        <p:nvSpPr>
          <p:cNvPr id="6" name="Text 4"/>
          <p:cNvSpPr/>
          <p:nvPr/>
        </p:nvSpPr>
        <p:spPr>
          <a:xfrm>
            <a:off x="1188601" y="2654245"/>
            <a:ext cx="12608600" cy="705577"/>
          </a:xfrm>
          <a:prstGeom prst="rect">
            <a:avLst/>
          </a:prstGeom>
          <a:noFill/>
          <a:ln/>
        </p:spPr>
        <p:txBody>
          <a:bodyPr wrap="square" rtlCol="0" anchor="t"/>
          <a:lstStyle/>
          <a:p>
            <a:pPr marL="342900"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Onshore wells tend to have lower operating costs compared to offshore wells, regardless of their production volume, indicating potential cost-efficiency in onshore drilling.</a:t>
            </a:r>
            <a:endParaRPr lang="en-US" sz="1750" dirty="0"/>
          </a:p>
        </p:txBody>
      </p:sp>
      <p:sp>
        <p:nvSpPr>
          <p:cNvPr id="7" name="Text 5"/>
          <p:cNvSpPr/>
          <p:nvPr/>
        </p:nvSpPr>
        <p:spPr>
          <a:xfrm>
            <a:off x="1188601" y="3447989"/>
            <a:ext cx="12608600" cy="705577"/>
          </a:xfrm>
          <a:prstGeom prst="rect">
            <a:avLst/>
          </a:prstGeom>
          <a:noFill/>
          <a:ln/>
        </p:spPr>
        <p:txBody>
          <a:bodyPr wrap="square" rtlCol="0" anchor="t"/>
          <a:lstStyle/>
          <a:p>
            <a:pPr marL="342900"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Ghawar, Abqaiq, and Manifa are significant regions with a high number of oil wells, substantial production volumes, and significant production costs, making them strategic areas for further exploration and optimization.</a:t>
            </a:r>
            <a:endParaRPr lang="en-US" sz="1750" dirty="0"/>
          </a:p>
        </p:txBody>
      </p:sp>
      <p:sp>
        <p:nvSpPr>
          <p:cNvPr id="8" name="Text 6"/>
          <p:cNvSpPr/>
          <p:nvPr/>
        </p:nvSpPr>
        <p:spPr>
          <a:xfrm>
            <a:off x="1188601" y="4241733"/>
            <a:ext cx="12608600" cy="705577"/>
          </a:xfrm>
          <a:prstGeom prst="rect">
            <a:avLst/>
          </a:prstGeom>
          <a:noFill/>
          <a:ln/>
        </p:spPr>
        <p:txBody>
          <a:bodyPr wrap="square" rtlCol="0" anchor="t"/>
          <a:lstStyle/>
          <a:p>
            <a:pPr marL="342900"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K-Means clustering identified six distinct well clusters with similar production characteristics. High-producing wells are found in clusters 1 and 4, while low-producing wells are located in cluster 3.</a:t>
            </a:r>
            <a:endParaRPr lang="en-US" sz="1750" dirty="0"/>
          </a:p>
        </p:txBody>
      </p:sp>
      <p:sp>
        <p:nvSpPr>
          <p:cNvPr id="9" name="Text 7"/>
          <p:cNvSpPr/>
          <p:nvPr/>
        </p:nvSpPr>
        <p:spPr>
          <a:xfrm>
            <a:off x="1188601" y="5035477"/>
            <a:ext cx="12608600" cy="705577"/>
          </a:xfrm>
          <a:prstGeom prst="rect">
            <a:avLst/>
          </a:prstGeom>
          <a:noFill/>
          <a:ln/>
        </p:spPr>
        <p:txBody>
          <a:bodyPr wrap="square" rtlCol="0" anchor="t"/>
          <a:lstStyle/>
          <a:p>
            <a:pPr marL="342900"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Well clusters exhibit regional variation, implying diverse production patterns in different locations. Tailoring strategies based on regional insights can optimize production efficiency.</a:t>
            </a:r>
            <a:endParaRPr lang="en-US" sz="1750" dirty="0"/>
          </a:p>
        </p:txBody>
      </p:sp>
      <p:sp>
        <p:nvSpPr>
          <p:cNvPr id="10" name="Text 8"/>
          <p:cNvSpPr/>
          <p:nvPr/>
        </p:nvSpPr>
        <p:spPr>
          <a:xfrm>
            <a:off x="1188601" y="5829221"/>
            <a:ext cx="12608600" cy="705577"/>
          </a:xfrm>
          <a:prstGeom prst="rect">
            <a:avLst/>
          </a:prstGeom>
          <a:noFill/>
          <a:ln/>
        </p:spPr>
        <p:txBody>
          <a:bodyPr wrap="square" rtlCol="0" anchor="t"/>
          <a:lstStyle/>
          <a:p>
            <a:pPr marL="342900"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Some clusters show cost-saving potential, emphasizing the importance of data-driven decision-making in well operations. API gravity analysis highlights the impact of oil composition on production characteristics.</a:t>
            </a:r>
            <a:endParaRPr lang="en-US" sz="1750" dirty="0"/>
          </a:p>
        </p:txBody>
      </p:sp>
      <p:sp>
        <p:nvSpPr>
          <p:cNvPr id="11" name="Text 9"/>
          <p:cNvSpPr/>
          <p:nvPr/>
        </p:nvSpPr>
        <p:spPr>
          <a:xfrm>
            <a:off x="1188601" y="6622965"/>
            <a:ext cx="12608600" cy="705577"/>
          </a:xfrm>
          <a:prstGeom prst="rect">
            <a:avLst/>
          </a:prstGeom>
          <a:noFill/>
          <a:ln/>
        </p:spPr>
        <p:txBody>
          <a:bodyPr wrap="square" rtlCol="0" anchor="t"/>
          <a:lstStyle/>
          <a:p>
            <a:pPr marL="342900"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ARIMA modeling enables accurate oil production forecasting. The 5-year yearly forecast indicates steady growth, while the 12-month monthly forecast reveals short-term trends for resource planning.</a:t>
            </a:r>
            <a:endParaRPr lang="en-US" sz="17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833199" y="1110485"/>
            <a:ext cx="9669780" cy="689267"/>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Recommendations based on Insights</a:t>
            </a:r>
            <a:endParaRPr lang="en-US" sz="4374" dirty="0"/>
          </a:p>
        </p:txBody>
      </p:sp>
      <p:sp>
        <p:nvSpPr>
          <p:cNvPr id="5" name="Text 3"/>
          <p:cNvSpPr/>
          <p:nvPr/>
        </p:nvSpPr>
        <p:spPr>
          <a:xfrm>
            <a:off x="1188601" y="2240826"/>
            <a:ext cx="12608600" cy="352788"/>
          </a:xfrm>
          <a:prstGeom prst="rect">
            <a:avLst/>
          </a:prstGeom>
          <a:noFill/>
          <a:ln/>
        </p:spPr>
        <p:txBody>
          <a:bodyPr wrap="none" rtlCol="0" anchor="t"/>
          <a:lstStyle/>
          <a:p>
            <a:pPr marL="342900"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Focus on optimizing high-producing wells (clusters 1 and 4) to maximize output and revenue generation.</a:t>
            </a:r>
            <a:endParaRPr lang="en-US" sz="1750" dirty="0"/>
          </a:p>
        </p:txBody>
      </p:sp>
      <p:sp>
        <p:nvSpPr>
          <p:cNvPr id="6" name="Text 4"/>
          <p:cNvSpPr/>
          <p:nvPr/>
        </p:nvSpPr>
        <p:spPr>
          <a:xfrm>
            <a:off x="1188601" y="2681782"/>
            <a:ext cx="12608600" cy="705577"/>
          </a:xfrm>
          <a:prstGeom prst="rect">
            <a:avLst/>
          </a:prstGeom>
          <a:noFill/>
          <a:ln/>
        </p:spPr>
        <p:txBody>
          <a:bodyPr wrap="square" rtlCol="0" anchor="t"/>
          <a:lstStyle/>
          <a:p>
            <a:pPr marL="342900"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Implement strategies to improve the productivity of low-producing wells (cluster 3) through careful analysis and optimization efforts.</a:t>
            </a:r>
            <a:endParaRPr lang="en-US" sz="1750" dirty="0"/>
          </a:p>
        </p:txBody>
      </p:sp>
      <p:sp>
        <p:nvSpPr>
          <p:cNvPr id="7" name="Text 5"/>
          <p:cNvSpPr/>
          <p:nvPr/>
        </p:nvSpPr>
        <p:spPr>
          <a:xfrm>
            <a:off x="1188601" y="3475526"/>
            <a:ext cx="12608600" cy="705577"/>
          </a:xfrm>
          <a:prstGeom prst="rect">
            <a:avLst/>
          </a:prstGeom>
          <a:noFill/>
          <a:ln/>
        </p:spPr>
        <p:txBody>
          <a:bodyPr wrap="square" rtlCol="0" anchor="t"/>
          <a:lstStyle/>
          <a:p>
            <a:pPr marL="342900"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High Operating Costs Wells: Implement efficiency measures, predictive maintenance, and staff training to optimize operations and reduce expenses.</a:t>
            </a:r>
            <a:endParaRPr lang="en-US" sz="1750" dirty="0"/>
          </a:p>
        </p:txBody>
      </p:sp>
      <p:sp>
        <p:nvSpPr>
          <p:cNvPr id="8" name="Text 6"/>
          <p:cNvSpPr/>
          <p:nvPr/>
        </p:nvSpPr>
        <p:spPr>
          <a:xfrm>
            <a:off x="1188601" y="4269270"/>
            <a:ext cx="12608600" cy="705577"/>
          </a:xfrm>
          <a:prstGeom prst="rect">
            <a:avLst/>
          </a:prstGeom>
          <a:noFill/>
          <a:ln/>
        </p:spPr>
        <p:txBody>
          <a:bodyPr wrap="square" rtlCol="0" anchor="t"/>
          <a:lstStyle/>
          <a:p>
            <a:pPr marL="342900"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Low Operating Costs Wells: Replicate best practices, optimize resource allocation, and encourage continuous improvement for cost-effectiveness.</a:t>
            </a:r>
            <a:endParaRPr lang="en-US" sz="1750" dirty="0"/>
          </a:p>
        </p:txBody>
      </p:sp>
      <p:sp>
        <p:nvSpPr>
          <p:cNvPr id="9" name="Text 7"/>
          <p:cNvSpPr/>
          <p:nvPr/>
        </p:nvSpPr>
        <p:spPr>
          <a:xfrm>
            <a:off x="1188601" y="5063015"/>
            <a:ext cx="12608600" cy="352788"/>
          </a:xfrm>
          <a:prstGeom prst="rect">
            <a:avLst/>
          </a:prstGeom>
          <a:noFill/>
          <a:ln/>
        </p:spPr>
        <p:txBody>
          <a:bodyPr wrap="none" rtlCol="0" anchor="t"/>
          <a:lstStyle/>
          <a:p>
            <a:pPr marL="342900"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Tailor strategies for each region to maximize production while minimizing operational costs.</a:t>
            </a:r>
            <a:endParaRPr lang="en-US" sz="1750" dirty="0"/>
          </a:p>
        </p:txBody>
      </p:sp>
      <p:sp>
        <p:nvSpPr>
          <p:cNvPr id="10" name="Text 8"/>
          <p:cNvSpPr/>
          <p:nvPr/>
        </p:nvSpPr>
        <p:spPr>
          <a:xfrm>
            <a:off x="1188601" y="5503970"/>
            <a:ext cx="12608600" cy="352788"/>
          </a:xfrm>
          <a:prstGeom prst="rect">
            <a:avLst/>
          </a:prstGeom>
          <a:noFill/>
          <a:ln/>
        </p:spPr>
        <p:txBody>
          <a:bodyPr wrap="none" rtlCol="0" anchor="t"/>
          <a:lstStyle/>
          <a:p>
            <a:pPr marL="342900" indent="-342900" algn="l">
              <a:lnSpc>
                <a:spcPts val="2799"/>
              </a:lnSpc>
              <a:buSzPct val="100000"/>
              <a:buChar char="•"/>
            </a:pPr>
            <a:r>
              <a:rPr lang="en-US" sz="1750" dirty="0">
                <a:solidFill>
                  <a:srgbClr val="D6E5EF"/>
                </a:solidFill>
                <a:latin typeface="Roboto" pitchFamily="34" charset="0"/>
                <a:ea typeface="Roboto" pitchFamily="34" charset="-122"/>
                <a:cs typeface="Roboto" pitchFamily="34" charset="-120"/>
              </a:rPr>
              <a:t>Regularly monitor well performance and operating costs to identify trends and patterns that may impact future production.</a:t>
            </a:r>
            <a:endParaRPr lang="en-US" sz="1750" dirty="0"/>
          </a:p>
        </p:txBody>
      </p:sp>
      <p:sp>
        <p:nvSpPr>
          <p:cNvPr id="11" name="Text 9"/>
          <p:cNvSpPr/>
          <p:nvPr/>
        </p:nvSpPr>
        <p:spPr>
          <a:xfrm>
            <a:off x="833199" y="6104833"/>
            <a:ext cx="12964001" cy="352788"/>
          </a:xfrm>
          <a:prstGeom prst="rect">
            <a:avLst/>
          </a:prstGeom>
          <a:noFill/>
          <a:ln/>
        </p:spPr>
        <p:txBody>
          <a:bodyPr wrap="none" rtlCol="0" anchor="t"/>
          <a:lstStyle/>
          <a:p>
            <a:pPr marL="0" indent="0">
              <a:lnSpc>
                <a:spcPts val="2799"/>
              </a:lnSpc>
              <a:buNone/>
            </a:pPr>
            <a:endParaRPr lang="en-US" sz="1750" dirty="0"/>
          </a:p>
        </p:txBody>
      </p:sp>
      <p:sp>
        <p:nvSpPr>
          <p:cNvPr id="12" name="Text 10"/>
          <p:cNvSpPr/>
          <p:nvPr/>
        </p:nvSpPr>
        <p:spPr>
          <a:xfrm>
            <a:off x="833199" y="6705696"/>
            <a:ext cx="12964001" cy="352788"/>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71B21"/>
          </a:solidFill>
          <a:ln/>
        </p:spPr>
      </p:sp>
      <p:sp>
        <p:nvSpPr>
          <p:cNvPr id="3" name="Shape 1"/>
          <p:cNvSpPr/>
          <p:nvPr/>
        </p:nvSpPr>
        <p:spPr>
          <a:xfrm>
            <a:off x="-41564" y="0"/>
            <a:ext cx="14630400" cy="8229600"/>
          </a:xfrm>
          <a:prstGeom prst="rect">
            <a:avLst/>
          </a:prstGeom>
          <a:solidFill>
            <a:srgbClr val="202733"/>
          </a:solidFill>
          <a:ln/>
        </p:spPr>
      </p:sp>
      <p:sp>
        <p:nvSpPr>
          <p:cNvPr id="4" name="Text 2"/>
          <p:cNvSpPr/>
          <p:nvPr/>
        </p:nvSpPr>
        <p:spPr>
          <a:xfrm>
            <a:off x="900232" y="1060433"/>
            <a:ext cx="4869180" cy="522032"/>
          </a:xfrm>
          <a:prstGeom prst="rect">
            <a:avLst/>
          </a:prstGeom>
          <a:noFill/>
          <a:ln/>
        </p:spPr>
        <p:txBody>
          <a:bodyPr wrap="none" rtlCol="0" anchor="t"/>
          <a:lstStyle/>
          <a:p>
            <a:pPr marL="0" indent="0">
              <a:lnSpc>
                <a:spcPts val="4141"/>
              </a:lnSpc>
              <a:buNone/>
            </a:pPr>
            <a:r>
              <a:rPr lang="en-US" sz="4326" dirty="0">
                <a:solidFill>
                  <a:srgbClr val="60A9FF"/>
                </a:solidFill>
                <a:latin typeface="Roboto Slab" pitchFamily="34" charset="0"/>
                <a:ea typeface="Roboto Slab" pitchFamily="34" charset="-122"/>
                <a:cs typeface="Roboto Slab" pitchFamily="34" charset="-120"/>
              </a:rPr>
              <a:t>Data Generation Process</a:t>
            </a:r>
          </a:p>
        </p:txBody>
      </p:sp>
      <p:sp>
        <p:nvSpPr>
          <p:cNvPr id="5" name="Text 3"/>
          <p:cNvSpPr/>
          <p:nvPr/>
        </p:nvSpPr>
        <p:spPr>
          <a:xfrm>
            <a:off x="900232" y="2033526"/>
            <a:ext cx="13099137" cy="267103"/>
          </a:xfrm>
          <a:prstGeom prst="rect">
            <a:avLst/>
          </a:prstGeom>
          <a:noFill/>
          <a:ln/>
        </p:spPr>
        <p:txBody>
          <a:bodyPr wrap="none" rtlCol="0" anchor="t"/>
          <a:lstStyle/>
          <a:p>
            <a:pPr marL="342900" indent="-342900" algn="l">
              <a:lnSpc>
                <a:spcPts val="2120"/>
              </a:lnSpc>
              <a:buSzPct val="100000"/>
              <a:buFont typeface="Arial" panose="020B0604020202020204" pitchFamily="34" charset="0"/>
              <a:buChar char="•"/>
            </a:pPr>
            <a:r>
              <a:rPr lang="en-US" sz="1325" b="1" dirty="0">
                <a:solidFill>
                  <a:srgbClr val="D6E5EF"/>
                </a:solidFill>
                <a:latin typeface="Roboto" pitchFamily="34" charset="0"/>
                <a:ea typeface="Roboto" pitchFamily="34" charset="-122"/>
                <a:cs typeface="Roboto" pitchFamily="34" charset="-120"/>
              </a:rPr>
              <a:t>Objective:</a:t>
            </a:r>
            <a:r>
              <a:rPr lang="en-US" sz="1325" dirty="0">
                <a:solidFill>
                  <a:srgbClr val="D6E5EF"/>
                </a:solidFill>
                <a:latin typeface="Roboto" pitchFamily="34" charset="0"/>
                <a:ea typeface="Roboto" pitchFamily="34" charset="-122"/>
                <a:cs typeface="Roboto" pitchFamily="34" charset="-120"/>
              </a:rPr>
              <a:t> The primary objective of the data generation process was to create a realistic dataset simulating oil well data for comprehensive analysis and forecasting.</a:t>
            </a:r>
            <a:endParaRPr lang="en-US" sz="1325" dirty="0"/>
          </a:p>
        </p:txBody>
      </p:sp>
      <p:sp>
        <p:nvSpPr>
          <p:cNvPr id="6" name="Text 4"/>
          <p:cNvSpPr/>
          <p:nvPr/>
        </p:nvSpPr>
        <p:spPr>
          <a:xfrm>
            <a:off x="900232" y="2367405"/>
            <a:ext cx="13099137" cy="534205"/>
          </a:xfrm>
          <a:prstGeom prst="rect">
            <a:avLst/>
          </a:prstGeom>
          <a:noFill/>
          <a:ln/>
        </p:spPr>
        <p:txBody>
          <a:bodyPr wrap="square" rtlCol="0" anchor="t"/>
          <a:lstStyle/>
          <a:p>
            <a:pPr marL="342900" indent="-342900" algn="l">
              <a:lnSpc>
                <a:spcPts val="2120"/>
              </a:lnSpc>
              <a:buSzPct val="100000"/>
              <a:buFont typeface="Arial" panose="020B0604020202020204" pitchFamily="34" charset="0"/>
              <a:buChar char="•"/>
            </a:pPr>
            <a:r>
              <a:rPr lang="en-US" sz="1325" b="1" dirty="0">
                <a:solidFill>
                  <a:srgbClr val="D6E5EF"/>
                </a:solidFill>
                <a:latin typeface="Roboto" pitchFamily="34" charset="0"/>
                <a:ea typeface="Roboto" pitchFamily="34" charset="-122"/>
                <a:cs typeface="Roboto" pitchFamily="34" charset="-120"/>
              </a:rPr>
              <a:t>Dataset Size:</a:t>
            </a:r>
            <a:r>
              <a:rPr lang="en-US" sz="1325" dirty="0">
                <a:solidFill>
                  <a:srgbClr val="D6E5EF"/>
                </a:solidFill>
                <a:latin typeface="Roboto" pitchFamily="34" charset="0"/>
                <a:ea typeface="Roboto" pitchFamily="34" charset="-122"/>
                <a:cs typeface="Roboto" pitchFamily="34" charset="-120"/>
              </a:rPr>
              <a:t> The dataset was designed to represent 1,000 unique oil wells, each containing 20 randomly generated line items of data, resulting in a total of at least 20,000 data points.</a:t>
            </a:r>
            <a:endParaRPr lang="en-US" sz="1325" dirty="0"/>
          </a:p>
        </p:txBody>
      </p:sp>
      <p:sp>
        <p:nvSpPr>
          <p:cNvPr id="7" name="Text 5"/>
          <p:cNvSpPr/>
          <p:nvPr/>
        </p:nvSpPr>
        <p:spPr>
          <a:xfrm>
            <a:off x="900232" y="2968386"/>
            <a:ext cx="13099137" cy="534205"/>
          </a:xfrm>
          <a:prstGeom prst="rect">
            <a:avLst/>
          </a:prstGeom>
          <a:noFill/>
          <a:ln/>
        </p:spPr>
        <p:txBody>
          <a:bodyPr wrap="square" rtlCol="0" anchor="t"/>
          <a:lstStyle/>
          <a:p>
            <a:pPr marL="342900" indent="-342900" algn="l">
              <a:lnSpc>
                <a:spcPts val="2120"/>
              </a:lnSpc>
              <a:buSzPct val="100000"/>
              <a:buFont typeface="Arial" panose="020B0604020202020204" pitchFamily="34" charset="0"/>
              <a:buChar char="•"/>
            </a:pPr>
            <a:r>
              <a:rPr lang="en-US" sz="1325" b="1" dirty="0">
                <a:solidFill>
                  <a:srgbClr val="D6E5EF"/>
                </a:solidFill>
                <a:latin typeface="Roboto" pitchFamily="34" charset="0"/>
                <a:ea typeface="Roboto" pitchFamily="34" charset="-122"/>
                <a:cs typeface="Roboto" pitchFamily="34" charset="-120"/>
              </a:rPr>
              <a:t>Time Range:</a:t>
            </a:r>
            <a:r>
              <a:rPr lang="en-US" sz="1325" dirty="0">
                <a:solidFill>
                  <a:srgbClr val="D6E5EF"/>
                </a:solidFill>
                <a:latin typeface="Roboto" pitchFamily="34" charset="0"/>
                <a:ea typeface="Roboto" pitchFamily="34" charset="-122"/>
                <a:cs typeface="Roboto" pitchFamily="34" charset="-120"/>
              </a:rPr>
              <a:t> To capture diverse production scenarios, the production dates were generated within a substantial time range. The dataset encompasses data from January 1, 2015, to December 31, 2022.</a:t>
            </a:r>
            <a:endParaRPr lang="en-US" sz="1325" dirty="0"/>
          </a:p>
        </p:txBody>
      </p:sp>
      <p:sp>
        <p:nvSpPr>
          <p:cNvPr id="8" name="Text 6"/>
          <p:cNvSpPr/>
          <p:nvPr/>
        </p:nvSpPr>
        <p:spPr>
          <a:xfrm>
            <a:off x="900232" y="3569367"/>
            <a:ext cx="13099137" cy="267103"/>
          </a:xfrm>
          <a:prstGeom prst="rect">
            <a:avLst/>
          </a:prstGeom>
          <a:noFill/>
          <a:ln/>
        </p:spPr>
        <p:txBody>
          <a:bodyPr wrap="none" rtlCol="0" anchor="t"/>
          <a:lstStyle/>
          <a:p>
            <a:pPr marL="342900" indent="-342900" algn="l">
              <a:lnSpc>
                <a:spcPts val="2120"/>
              </a:lnSpc>
              <a:buSzPct val="100000"/>
              <a:buFont typeface="Arial" panose="020B0604020202020204" pitchFamily="34" charset="0"/>
              <a:buChar char="•"/>
            </a:pPr>
            <a:r>
              <a:rPr lang="en-US" sz="1325" b="1" dirty="0">
                <a:solidFill>
                  <a:srgbClr val="D6E5EF"/>
                </a:solidFill>
                <a:latin typeface="Roboto" pitchFamily="34" charset="0"/>
                <a:ea typeface="Roboto" pitchFamily="34" charset="-122"/>
                <a:cs typeface="Roboto" pitchFamily="34" charset="-120"/>
              </a:rPr>
              <a:t>Oil Production Volume (BBL/day):</a:t>
            </a:r>
            <a:r>
              <a:rPr lang="en-US" sz="1325" dirty="0">
                <a:solidFill>
                  <a:srgbClr val="D6E5EF"/>
                </a:solidFill>
                <a:latin typeface="Roboto" pitchFamily="34" charset="0"/>
                <a:ea typeface="Roboto" pitchFamily="34" charset="-122"/>
                <a:cs typeface="Roboto" pitchFamily="34" charset="-120"/>
              </a:rPr>
              <a:t> The production volume of each well was randomly generated, with values ranging from 50 to 1000 barrels of oil per day.</a:t>
            </a:r>
            <a:endParaRPr lang="en-US" sz="1325" dirty="0"/>
          </a:p>
        </p:txBody>
      </p:sp>
      <p:sp>
        <p:nvSpPr>
          <p:cNvPr id="9" name="Text 7"/>
          <p:cNvSpPr/>
          <p:nvPr/>
        </p:nvSpPr>
        <p:spPr>
          <a:xfrm>
            <a:off x="900232" y="3903245"/>
            <a:ext cx="13099137" cy="534205"/>
          </a:xfrm>
          <a:prstGeom prst="rect">
            <a:avLst/>
          </a:prstGeom>
          <a:noFill/>
          <a:ln/>
        </p:spPr>
        <p:txBody>
          <a:bodyPr wrap="square" rtlCol="0" anchor="t"/>
          <a:lstStyle/>
          <a:p>
            <a:pPr marL="342900" indent="-342900" algn="l">
              <a:lnSpc>
                <a:spcPts val="2120"/>
              </a:lnSpc>
              <a:buSzPct val="100000"/>
              <a:buFont typeface="Arial" panose="020B0604020202020204" pitchFamily="34" charset="0"/>
              <a:buChar char="•"/>
            </a:pPr>
            <a:r>
              <a:rPr lang="en-US" sz="1325" b="1" dirty="0">
                <a:solidFill>
                  <a:srgbClr val="D6E5EF"/>
                </a:solidFill>
                <a:latin typeface="Roboto" pitchFamily="34" charset="0"/>
                <a:ea typeface="Roboto" pitchFamily="34" charset="-122"/>
                <a:cs typeface="Roboto" pitchFamily="34" charset="-120"/>
              </a:rPr>
              <a:t>Operating Costs (USD/day):</a:t>
            </a:r>
            <a:r>
              <a:rPr lang="en-US" sz="1325" dirty="0">
                <a:solidFill>
                  <a:srgbClr val="D6E5EF"/>
                </a:solidFill>
                <a:latin typeface="Roboto" pitchFamily="34" charset="0"/>
                <a:ea typeface="Roboto" pitchFamily="34" charset="-122"/>
                <a:cs typeface="Roboto" pitchFamily="34" charset="-120"/>
              </a:rPr>
              <a:t> To ensure practicality, the operating costs were calculated based on several factors, including the production volume, well type (onshore or offshore), and well pressure. </a:t>
            </a:r>
            <a:endParaRPr lang="en-US" sz="1325" dirty="0"/>
          </a:p>
        </p:txBody>
      </p:sp>
      <p:sp>
        <p:nvSpPr>
          <p:cNvPr id="10" name="Text 8"/>
          <p:cNvSpPr/>
          <p:nvPr/>
        </p:nvSpPr>
        <p:spPr>
          <a:xfrm>
            <a:off x="900232" y="4504226"/>
            <a:ext cx="13099137" cy="534205"/>
          </a:xfrm>
          <a:prstGeom prst="rect">
            <a:avLst/>
          </a:prstGeom>
          <a:noFill/>
          <a:ln/>
        </p:spPr>
        <p:txBody>
          <a:bodyPr wrap="square" rtlCol="0" anchor="t"/>
          <a:lstStyle/>
          <a:p>
            <a:pPr marL="342900" indent="-342900" algn="l">
              <a:lnSpc>
                <a:spcPts val="2120"/>
              </a:lnSpc>
              <a:buSzPct val="100000"/>
              <a:buFont typeface="Arial" panose="020B0604020202020204" pitchFamily="34" charset="0"/>
              <a:buChar char="•"/>
            </a:pPr>
            <a:r>
              <a:rPr lang="en-US" sz="1325" b="1" dirty="0">
                <a:solidFill>
                  <a:srgbClr val="D6E5EF"/>
                </a:solidFill>
                <a:latin typeface="Roboto" pitchFamily="34" charset="0"/>
                <a:ea typeface="Roboto" pitchFamily="34" charset="-122"/>
                <a:cs typeface="Roboto" pitchFamily="34" charset="-120"/>
              </a:rPr>
              <a:t>Well Locations:</a:t>
            </a:r>
            <a:r>
              <a:rPr lang="en-US" sz="1325" dirty="0">
                <a:solidFill>
                  <a:srgbClr val="D6E5EF"/>
                </a:solidFill>
                <a:latin typeface="Roboto" pitchFamily="34" charset="0"/>
                <a:ea typeface="Roboto" pitchFamily="34" charset="-122"/>
                <a:cs typeface="Roboto" pitchFamily="34" charset="-120"/>
              </a:rPr>
              <a:t> The well locations were thoughtfully assigned to ensure representation from diverse regions. The dataset includes well locations such as Abqaiq, Ghawar, Haradh, Khurais, Khursaniyah, Manifa, Nuayyim, and Qatif, offering a comprehensive portrayal of different geographical areas.</a:t>
            </a:r>
            <a:endParaRPr lang="en-US" sz="1325" dirty="0"/>
          </a:p>
        </p:txBody>
      </p:sp>
      <p:sp>
        <p:nvSpPr>
          <p:cNvPr id="11" name="Text 9"/>
          <p:cNvSpPr/>
          <p:nvPr/>
        </p:nvSpPr>
        <p:spPr>
          <a:xfrm>
            <a:off x="900232" y="5105207"/>
            <a:ext cx="13099137" cy="534205"/>
          </a:xfrm>
          <a:prstGeom prst="rect">
            <a:avLst/>
          </a:prstGeom>
          <a:noFill/>
          <a:ln/>
        </p:spPr>
        <p:txBody>
          <a:bodyPr wrap="square" rtlCol="0" anchor="t"/>
          <a:lstStyle/>
          <a:p>
            <a:pPr marL="342900" indent="-342900" algn="l">
              <a:lnSpc>
                <a:spcPts val="2120"/>
              </a:lnSpc>
              <a:buSzPct val="100000"/>
              <a:buFont typeface="Arial" panose="020B0604020202020204" pitchFamily="34" charset="0"/>
              <a:buChar char="•"/>
            </a:pPr>
            <a:r>
              <a:rPr lang="en-US" sz="1325" b="1" dirty="0">
                <a:solidFill>
                  <a:srgbClr val="D6E5EF"/>
                </a:solidFill>
                <a:latin typeface="Roboto" pitchFamily="34" charset="0"/>
                <a:ea typeface="Roboto" pitchFamily="34" charset="-122"/>
                <a:cs typeface="Roboto" pitchFamily="34" charset="-120"/>
              </a:rPr>
              <a:t>Oil Composition (API Gravity):</a:t>
            </a:r>
            <a:r>
              <a:rPr lang="en-US" sz="1325" dirty="0">
                <a:solidFill>
                  <a:srgbClr val="D6E5EF"/>
                </a:solidFill>
                <a:latin typeface="Roboto" pitchFamily="34" charset="0"/>
                <a:ea typeface="Roboto" pitchFamily="34" charset="-122"/>
                <a:cs typeface="Roboto" pitchFamily="34" charset="-120"/>
              </a:rPr>
              <a:t> The API gravity values of the extracted oil were randomly generated to represent various oil compositions. These values were categorized into light, medium, and heavy crude oil, with ranges of 36 to 45, 23 to 30, and 10 to 18, respectively.</a:t>
            </a:r>
            <a:endParaRPr lang="en-US" sz="1325" dirty="0"/>
          </a:p>
        </p:txBody>
      </p:sp>
      <p:sp>
        <p:nvSpPr>
          <p:cNvPr id="12" name="Text 10"/>
          <p:cNvSpPr/>
          <p:nvPr/>
        </p:nvSpPr>
        <p:spPr>
          <a:xfrm>
            <a:off x="900232" y="5706188"/>
            <a:ext cx="13099137" cy="534205"/>
          </a:xfrm>
          <a:prstGeom prst="rect">
            <a:avLst/>
          </a:prstGeom>
          <a:noFill/>
          <a:ln/>
        </p:spPr>
        <p:txBody>
          <a:bodyPr wrap="square" rtlCol="0" anchor="t"/>
          <a:lstStyle/>
          <a:p>
            <a:pPr marL="342900" indent="-342900" algn="l">
              <a:lnSpc>
                <a:spcPts val="2120"/>
              </a:lnSpc>
              <a:buSzPct val="100000"/>
              <a:buFont typeface="Arial" panose="020B0604020202020204" pitchFamily="34" charset="0"/>
              <a:buChar char="•"/>
            </a:pPr>
            <a:r>
              <a:rPr lang="en-US" sz="1325" b="1" dirty="0">
                <a:solidFill>
                  <a:srgbClr val="D6E5EF"/>
                </a:solidFill>
                <a:latin typeface="Roboto" pitchFamily="34" charset="0"/>
                <a:ea typeface="Roboto" pitchFamily="34" charset="-122"/>
                <a:cs typeface="Roboto" pitchFamily="34" charset="-120"/>
              </a:rPr>
              <a:t>Well Depth (Feet):</a:t>
            </a:r>
            <a:r>
              <a:rPr lang="en-US" sz="1325" dirty="0">
                <a:solidFill>
                  <a:srgbClr val="D6E5EF"/>
                </a:solidFill>
                <a:latin typeface="Roboto" pitchFamily="34" charset="0"/>
                <a:ea typeface="Roboto" pitchFamily="34" charset="-122"/>
                <a:cs typeface="Roboto" pitchFamily="34" charset="-120"/>
              </a:rPr>
              <a:t> To reflect real-world conditions, the depth of each oil well was randomly generated, spanning from 500 to 5000 feet. This range accounts for the variations in well depths encountered in actual oil drilling operations.</a:t>
            </a:r>
            <a:endParaRPr lang="en-US" sz="1325" dirty="0"/>
          </a:p>
        </p:txBody>
      </p:sp>
      <p:sp>
        <p:nvSpPr>
          <p:cNvPr id="13" name="Text 11"/>
          <p:cNvSpPr/>
          <p:nvPr/>
        </p:nvSpPr>
        <p:spPr>
          <a:xfrm>
            <a:off x="900232" y="6307170"/>
            <a:ext cx="13099137" cy="267103"/>
          </a:xfrm>
          <a:prstGeom prst="rect">
            <a:avLst/>
          </a:prstGeom>
          <a:noFill/>
          <a:ln/>
        </p:spPr>
        <p:txBody>
          <a:bodyPr wrap="none" rtlCol="0" anchor="t"/>
          <a:lstStyle/>
          <a:p>
            <a:pPr marL="342900" indent="-342900" algn="l">
              <a:lnSpc>
                <a:spcPts val="2120"/>
              </a:lnSpc>
              <a:buSzPct val="100000"/>
              <a:buFont typeface="Arial" panose="020B0604020202020204" pitchFamily="34" charset="0"/>
              <a:buChar char="•"/>
            </a:pPr>
            <a:r>
              <a:rPr lang="en-US" sz="1325" b="1" dirty="0">
                <a:solidFill>
                  <a:srgbClr val="D6E5EF"/>
                </a:solidFill>
                <a:latin typeface="Roboto" pitchFamily="34" charset="0"/>
                <a:ea typeface="Roboto" pitchFamily="34" charset="-122"/>
                <a:cs typeface="Roboto" pitchFamily="34" charset="-120"/>
              </a:rPr>
              <a:t>Well Type:</a:t>
            </a:r>
            <a:r>
              <a:rPr lang="en-US" sz="1325" dirty="0">
                <a:solidFill>
                  <a:srgbClr val="D6E5EF"/>
                </a:solidFill>
                <a:latin typeface="Roboto" pitchFamily="34" charset="0"/>
                <a:ea typeface="Roboto" pitchFamily="34" charset="-122"/>
                <a:cs typeface="Roboto" pitchFamily="34" charset="-120"/>
              </a:rPr>
              <a:t> Each well was designated as either onshore or offshore to distinguish between different types of oil wells, each with distinct operational characteristics and costs.</a:t>
            </a:r>
            <a:endParaRPr lang="en-US" sz="1325" dirty="0"/>
          </a:p>
        </p:txBody>
      </p:sp>
      <p:sp>
        <p:nvSpPr>
          <p:cNvPr id="14" name="Text 12"/>
          <p:cNvSpPr/>
          <p:nvPr/>
        </p:nvSpPr>
        <p:spPr>
          <a:xfrm>
            <a:off x="900232" y="6641048"/>
            <a:ext cx="13099137" cy="267103"/>
          </a:xfrm>
          <a:prstGeom prst="rect">
            <a:avLst/>
          </a:prstGeom>
          <a:noFill/>
          <a:ln/>
        </p:spPr>
        <p:txBody>
          <a:bodyPr wrap="none" rtlCol="0" anchor="t"/>
          <a:lstStyle/>
          <a:p>
            <a:pPr marL="342900" indent="-342900" algn="l">
              <a:lnSpc>
                <a:spcPts val="2120"/>
              </a:lnSpc>
              <a:buSzPct val="100000"/>
              <a:buFont typeface="Arial" panose="020B0604020202020204" pitchFamily="34" charset="0"/>
              <a:buChar char="•"/>
            </a:pPr>
            <a:r>
              <a:rPr lang="en-US" sz="1325" b="1" dirty="0">
                <a:solidFill>
                  <a:srgbClr val="D6E5EF"/>
                </a:solidFill>
                <a:latin typeface="Roboto" pitchFamily="34" charset="0"/>
                <a:ea typeface="Roboto" pitchFamily="34" charset="-122"/>
                <a:cs typeface="Roboto" pitchFamily="34" charset="-120"/>
              </a:rPr>
              <a:t>Well Pressure (PSI):</a:t>
            </a:r>
            <a:r>
              <a:rPr lang="en-US" sz="1325" dirty="0">
                <a:solidFill>
                  <a:srgbClr val="D6E5EF"/>
                </a:solidFill>
                <a:latin typeface="Roboto" pitchFamily="34" charset="0"/>
                <a:ea typeface="Roboto" pitchFamily="34" charset="-122"/>
                <a:cs typeface="Roboto" pitchFamily="34" charset="-120"/>
              </a:rPr>
              <a:t> The well pressure, an essential parameter in oil extraction, was randomly generated between 2000 and 5000 PSI. </a:t>
            </a:r>
            <a:endParaRPr lang="en-US" sz="132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5" name="Shape 2"/>
          <p:cNvSpPr/>
          <p:nvPr/>
        </p:nvSpPr>
        <p:spPr>
          <a:xfrm>
            <a:off x="0" y="0"/>
            <a:ext cx="14630400" cy="8169088"/>
          </a:xfrm>
          <a:prstGeom prst="rect">
            <a:avLst/>
          </a:prstGeom>
          <a:solidFill>
            <a:srgbClr val="202733">
              <a:alpha val="80000"/>
            </a:srgbClr>
          </a:solidFill>
          <a:ln/>
        </p:spPr>
      </p:sp>
      <p:sp>
        <p:nvSpPr>
          <p:cNvPr id="6" name="Text 3"/>
          <p:cNvSpPr/>
          <p:nvPr/>
        </p:nvSpPr>
        <p:spPr>
          <a:xfrm>
            <a:off x="5093256" y="3739911"/>
            <a:ext cx="4443889" cy="689267"/>
          </a:xfrm>
          <a:prstGeom prst="rect">
            <a:avLst/>
          </a:prstGeom>
          <a:noFill/>
          <a:ln/>
        </p:spPr>
        <p:txBody>
          <a:bodyPr wrap="none" rtlCol="0" anchor="t"/>
          <a:lstStyle/>
          <a:p>
            <a:pPr marL="0" indent="0" algn="ctr">
              <a:lnSpc>
                <a:spcPts val="5468"/>
              </a:lnSpc>
              <a:buNone/>
            </a:pPr>
            <a:r>
              <a:rPr lang="en-US" sz="4374" dirty="0">
                <a:solidFill>
                  <a:srgbClr val="60A9FF"/>
                </a:solidFill>
                <a:latin typeface="Roboto Slab" pitchFamily="34" charset="0"/>
                <a:ea typeface="Roboto Slab" pitchFamily="34" charset="-122"/>
                <a:cs typeface="Roboto Slab" pitchFamily="34" charset="-120"/>
              </a:rPr>
              <a:t>THANK YOU </a:t>
            </a:r>
            <a:endParaRPr lang="en-US" sz="437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833199" y="1005654"/>
            <a:ext cx="8435340" cy="689267"/>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Exploratory Data Analysis (EDA)</a:t>
            </a:r>
            <a:endParaRPr lang="en-US" sz="4374" dirty="0"/>
          </a:p>
        </p:txBody>
      </p:sp>
      <p:sp>
        <p:nvSpPr>
          <p:cNvPr id="5" name="Text 3"/>
          <p:cNvSpPr/>
          <p:nvPr/>
        </p:nvSpPr>
        <p:spPr>
          <a:xfrm>
            <a:off x="1188601" y="2135994"/>
            <a:ext cx="12608600" cy="705577"/>
          </a:xfrm>
          <a:prstGeom prst="rect">
            <a:avLst/>
          </a:prstGeom>
          <a:noFill/>
          <a:ln/>
        </p:spPr>
        <p:txBody>
          <a:bodyPr wrap="square" rtlCol="0" anchor="t"/>
          <a:lstStyle/>
          <a:p>
            <a:pPr marL="342900" indent="-342900" algn="l">
              <a:lnSpc>
                <a:spcPts val="2799"/>
              </a:lnSpc>
              <a:buSzPct val="100000"/>
              <a:buChar char="•"/>
            </a:pPr>
            <a:r>
              <a:rPr lang="en-US" sz="1750" b="1" dirty="0">
                <a:solidFill>
                  <a:srgbClr val="D6E5EF"/>
                </a:solidFill>
                <a:latin typeface="Roboto" pitchFamily="34" charset="0"/>
                <a:ea typeface="Roboto" pitchFamily="34" charset="-122"/>
                <a:cs typeface="Roboto" pitchFamily="34" charset="-120"/>
              </a:rPr>
              <a:t>Distribution of Production Volume:</a:t>
            </a:r>
            <a:r>
              <a:rPr lang="en-US" sz="1750" dirty="0">
                <a:solidFill>
                  <a:srgbClr val="D6E5EF"/>
                </a:solidFill>
                <a:latin typeface="Roboto" pitchFamily="34" charset="0"/>
                <a:ea typeface="Roboto" pitchFamily="34" charset="-122"/>
                <a:cs typeface="Roboto" pitchFamily="34" charset="-120"/>
              </a:rPr>
              <a:t> The histogram of 'Production Volume' shows that most oil wells have a production volume between 50 to 500 barrels per day. </a:t>
            </a:r>
            <a:endParaRPr lang="en-US" sz="1750" dirty="0"/>
          </a:p>
        </p:txBody>
      </p:sp>
      <p:pic>
        <p:nvPicPr>
          <p:cNvPr id="6" name="Image 0" descr="preencoded.png"/>
          <p:cNvPicPr>
            <a:picLocks noChangeAspect="1"/>
          </p:cNvPicPr>
          <p:nvPr/>
        </p:nvPicPr>
        <p:blipFill>
          <a:blip r:embed="rId3"/>
          <a:stretch>
            <a:fillRect/>
          </a:stretch>
        </p:blipFill>
        <p:spPr>
          <a:xfrm>
            <a:off x="4080986" y="3089646"/>
            <a:ext cx="6468428" cy="407367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1188601" y="965234"/>
            <a:ext cx="12608600" cy="705577"/>
          </a:xfrm>
          <a:prstGeom prst="rect">
            <a:avLst/>
          </a:prstGeom>
          <a:noFill/>
          <a:ln/>
        </p:spPr>
        <p:txBody>
          <a:bodyPr wrap="square" rtlCol="0" anchor="t"/>
          <a:lstStyle/>
          <a:p>
            <a:pPr marL="342900" indent="-342900" algn="l">
              <a:lnSpc>
                <a:spcPts val="2799"/>
              </a:lnSpc>
              <a:buSzPct val="100000"/>
              <a:buChar char="•"/>
            </a:pPr>
            <a:r>
              <a:rPr lang="en-US" sz="1750" b="1" dirty="0">
                <a:solidFill>
                  <a:srgbClr val="D6E5EF"/>
                </a:solidFill>
                <a:latin typeface="Roboto" pitchFamily="34" charset="0"/>
                <a:ea typeface="Roboto" pitchFamily="34" charset="-122"/>
                <a:cs typeface="Roboto" pitchFamily="34" charset="-120"/>
              </a:rPr>
              <a:t>Offshore vs. Onshore</a:t>
            </a:r>
            <a:r>
              <a:rPr lang="en-US" sz="1750" dirty="0">
                <a:solidFill>
                  <a:srgbClr val="D6E5EF"/>
                </a:solidFill>
                <a:latin typeface="Roboto" pitchFamily="34" charset="0"/>
                <a:ea typeface="Roboto" pitchFamily="34" charset="-122"/>
                <a:cs typeface="Roboto" pitchFamily="34" charset="-120"/>
              </a:rPr>
              <a:t>: The high seas demand a higher price! Operating costs are greater for offshore wells, making onshore wells the more cost-effective option.</a:t>
            </a:r>
            <a:endParaRPr lang="en-US" sz="1750" dirty="0"/>
          </a:p>
        </p:txBody>
      </p:sp>
      <p:sp>
        <p:nvSpPr>
          <p:cNvPr id="5" name="Text 3"/>
          <p:cNvSpPr/>
          <p:nvPr/>
        </p:nvSpPr>
        <p:spPr>
          <a:xfrm>
            <a:off x="1188601" y="1758978"/>
            <a:ext cx="12608600" cy="705577"/>
          </a:xfrm>
          <a:prstGeom prst="rect">
            <a:avLst/>
          </a:prstGeom>
          <a:noFill/>
          <a:ln/>
        </p:spPr>
        <p:txBody>
          <a:bodyPr wrap="square" rtlCol="0" anchor="t"/>
          <a:lstStyle/>
          <a:p>
            <a:pPr marL="342900" indent="-342900" algn="l">
              <a:lnSpc>
                <a:spcPts val="2799"/>
              </a:lnSpc>
              <a:buSzPct val="100000"/>
              <a:buChar char="•"/>
            </a:pPr>
            <a:r>
              <a:rPr lang="en-US" sz="1750" b="1" dirty="0">
                <a:solidFill>
                  <a:srgbClr val="D6E5EF"/>
                </a:solidFill>
                <a:latin typeface="Roboto" pitchFamily="34" charset="0"/>
                <a:ea typeface="Roboto" pitchFamily="34" charset="-122"/>
                <a:cs typeface="Roboto" pitchFamily="34" charset="-120"/>
              </a:rPr>
              <a:t>Profitable Partnership</a:t>
            </a:r>
            <a:r>
              <a:rPr lang="en-US" sz="1750" dirty="0">
                <a:solidFill>
                  <a:srgbClr val="D6E5EF"/>
                </a:solidFill>
                <a:latin typeface="Roboto" pitchFamily="34" charset="0"/>
                <a:ea typeface="Roboto" pitchFamily="34" charset="-122"/>
                <a:cs typeface="Roboto" pitchFamily="34" charset="-120"/>
              </a:rPr>
              <a:t>: Witness a fruitful partnership! Production Volume and Operating Costs exhibit a positive correlation, especially for onshore wells.</a:t>
            </a:r>
            <a:endParaRPr lang="en-US" sz="1750" dirty="0"/>
          </a:p>
        </p:txBody>
      </p:sp>
      <p:pic>
        <p:nvPicPr>
          <p:cNvPr id="6" name="Image 0" descr="preencoded.png"/>
          <p:cNvPicPr>
            <a:picLocks noChangeAspect="1"/>
          </p:cNvPicPr>
          <p:nvPr/>
        </p:nvPicPr>
        <p:blipFill>
          <a:blip r:embed="rId3"/>
          <a:stretch>
            <a:fillRect/>
          </a:stretch>
        </p:blipFill>
        <p:spPr>
          <a:xfrm>
            <a:off x="4192072" y="2712629"/>
            <a:ext cx="6246257" cy="47393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1188601" y="1606753"/>
            <a:ext cx="12608600" cy="352788"/>
          </a:xfrm>
          <a:prstGeom prst="rect">
            <a:avLst/>
          </a:prstGeom>
          <a:noFill/>
          <a:ln/>
        </p:spPr>
        <p:txBody>
          <a:bodyPr wrap="none" rtlCol="0" anchor="t"/>
          <a:lstStyle/>
          <a:p>
            <a:pPr marL="342900" indent="-342900" algn="l">
              <a:lnSpc>
                <a:spcPts val="2799"/>
              </a:lnSpc>
              <a:buSzPct val="100000"/>
              <a:buChar char="•"/>
            </a:pPr>
            <a:r>
              <a:rPr lang="en-US" sz="1750" b="1" dirty="0">
                <a:solidFill>
                  <a:srgbClr val="D6E5EF"/>
                </a:solidFill>
                <a:latin typeface="Roboto" pitchFamily="34" charset="0"/>
                <a:ea typeface="Roboto" pitchFamily="34" charset="-122"/>
                <a:cs typeface="Roboto" pitchFamily="34" charset="-120"/>
              </a:rPr>
              <a:t>Majestic Oil Havens</a:t>
            </a:r>
            <a:r>
              <a:rPr lang="en-US" sz="1750" dirty="0">
                <a:solidFill>
                  <a:srgbClr val="D6E5EF"/>
                </a:solidFill>
                <a:latin typeface="Roboto" pitchFamily="34" charset="0"/>
                <a:ea typeface="Roboto" pitchFamily="34" charset="-122"/>
                <a:cs typeface="Roboto" pitchFamily="34" charset="-120"/>
              </a:rPr>
              <a:t>: Behold Ghawar, Abqaiq, and Manifa! These oil havens reign supreme in total production cost and volume.</a:t>
            </a:r>
            <a:endParaRPr lang="en-US" sz="1750" dirty="0"/>
          </a:p>
        </p:txBody>
      </p:sp>
      <p:pic>
        <p:nvPicPr>
          <p:cNvPr id="5" name="Image 0" descr="preencoded.png"/>
          <p:cNvPicPr>
            <a:picLocks noChangeAspect="1"/>
          </p:cNvPicPr>
          <p:nvPr/>
        </p:nvPicPr>
        <p:blipFill>
          <a:blip r:embed="rId3"/>
          <a:stretch>
            <a:fillRect/>
          </a:stretch>
        </p:blipFill>
        <p:spPr>
          <a:xfrm>
            <a:off x="4006929" y="2207616"/>
            <a:ext cx="6616541" cy="46027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1188601" y="1042528"/>
            <a:ext cx="12608600" cy="705577"/>
          </a:xfrm>
          <a:prstGeom prst="rect">
            <a:avLst/>
          </a:prstGeom>
          <a:noFill/>
          <a:ln/>
        </p:spPr>
        <p:txBody>
          <a:bodyPr wrap="square" rtlCol="0" anchor="t"/>
          <a:lstStyle/>
          <a:p>
            <a:pPr marL="342900" indent="-342900" algn="l">
              <a:lnSpc>
                <a:spcPts val="2799"/>
              </a:lnSpc>
              <a:buSzPct val="100000"/>
              <a:buChar char="•"/>
            </a:pPr>
            <a:r>
              <a:rPr lang="en-US" sz="1750" b="1" dirty="0">
                <a:solidFill>
                  <a:srgbClr val="D6E5EF"/>
                </a:solidFill>
                <a:latin typeface="Roboto" pitchFamily="34" charset="0"/>
                <a:ea typeface="Roboto" pitchFamily="34" charset="-122"/>
                <a:cs typeface="Roboto" pitchFamily="34" charset="-120"/>
              </a:rPr>
              <a:t>Total Production Cost by Location:</a:t>
            </a:r>
            <a:r>
              <a:rPr lang="en-US" sz="1750" dirty="0">
                <a:solidFill>
                  <a:srgbClr val="D6E5EF"/>
                </a:solidFill>
                <a:latin typeface="Roboto" pitchFamily="34" charset="0"/>
                <a:ea typeface="Roboto" pitchFamily="34" charset="-122"/>
                <a:cs typeface="Roboto" pitchFamily="34" charset="-120"/>
              </a:rPr>
              <a:t> The bar chart highlights the total production costs for each location. Ghawar emerges as the region with the highest cumulative production cost, indicating its strategic importance in oil production.</a:t>
            </a:r>
            <a:endParaRPr lang="en-US" sz="1750" dirty="0"/>
          </a:p>
        </p:txBody>
      </p:sp>
      <p:sp>
        <p:nvSpPr>
          <p:cNvPr id="5" name="Text 3"/>
          <p:cNvSpPr/>
          <p:nvPr/>
        </p:nvSpPr>
        <p:spPr>
          <a:xfrm>
            <a:off x="1188601" y="1836272"/>
            <a:ext cx="12608600" cy="705577"/>
          </a:xfrm>
          <a:prstGeom prst="rect">
            <a:avLst/>
          </a:prstGeom>
          <a:noFill/>
          <a:ln/>
        </p:spPr>
        <p:txBody>
          <a:bodyPr wrap="square" rtlCol="0" anchor="t"/>
          <a:lstStyle/>
          <a:p>
            <a:pPr marL="342900" indent="-342900" algn="l">
              <a:lnSpc>
                <a:spcPts val="2799"/>
              </a:lnSpc>
              <a:buSzPct val="100000"/>
              <a:buChar char="•"/>
            </a:pPr>
            <a:r>
              <a:rPr lang="en-US" sz="1750" b="1" dirty="0">
                <a:solidFill>
                  <a:srgbClr val="D6E5EF"/>
                </a:solidFill>
                <a:latin typeface="Roboto" pitchFamily="34" charset="0"/>
                <a:ea typeface="Roboto" pitchFamily="34" charset="-122"/>
                <a:cs typeface="Roboto" pitchFamily="34" charset="-120"/>
              </a:rPr>
              <a:t>Total Production Volume by Location:</a:t>
            </a:r>
            <a:r>
              <a:rPr lang="en-US" sz="1750" dirty="0">
                <a:solidFill>
                  <a:srgbClr val="D6E5EF"/>
                </a:solidFill>
                <a:latin typeface="Roboto" pitchFamily="34" charset="0"/>
                <a:ea typeface="Roboto" pitchFamily="34" charset="-122"/>
                <a:cs typeface="Roboto" pitchFamily="34" charset="-120"/>
              </a:rPr>
              <a:t> The bar chart showcases the total production volume for each location. Once again, Ghawar proves its dominance with the highest cumulative production volume.</a:t>
            </a:r>
            <a:endParaRPr lang="en-US" sz="1750" dirty="0"/>
          </a:p>
        </p:txBody>
      </p:sp>
      <p:pic>
        <p:nvPicPr>
          <p:cNvPr id="6" name="Image 0" descr="preencoded.png"/>
          <p:cNvPicPr>
            <a:picLocks noChangeAspect="1"/>
          </p:cNvPicPr>
          <p:nvPr/>
        </p:nvPicPr>
        <p:blipFill>
          <a:blip r:embed="rId3"/>
          <a:stretch>
            <a:fillRect/>
          </a:stretch>
        </p:blipFill>
        <p:spPr>
          <a:xfrm>
            <a:off x="2661404" y="2789923"/>
            <a:ext cx="9307592" cy="45845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p:cNvPicPr>
            <a:picLocks noChangeAspect="1"/>
          </p:cNvPicPr>
          <p:nvPr/>
        </p:nvPicPr>
        <p:blipFill>
          <a:blip r:embed="rId3"/>
          <a:stretch>
            <a:fillRect/>
          </a:stretch>
        </p:blipFill>
        <p:spPr>
          <a:xfrm>
            <a:off x="833199" y="1029055"/>
            <a:ext cx="12964001" cy="61108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1188601" y="1556996"/>
            <a:ext cx="12608600" cy="705577"/>
          </a:xfrm>
          <a:prstGeom prst="rect">
            <a:avLst/>
          </a:prstGeom>
          <a:noFill/>
          <a:ln/>
        </p:spPr>
        <p:txBody>
          <a:bodyPr wrap="square" rtlCol="0" anchor="t"/>
          <a:lstStyle/>
          <a:p>
            <a:pPr marL="342900" indent="-342900" algn="l">
              <a:lnSpc>
                <a:spcPts val="2799"/>
              </a:lnSpc>
              <a:buSzPct val="100000"/>
              <a:buChar char="•"/>
            </a:pPr>
            <a:r>
              <a:rPr lang="en-US" sz="1750" b="1" dirty="0">
                <a:solidFill>
                  <a:srgbClr val="D6E5EF"/>
                </a:solidFill>
                <a:latin typeface="Roboto" pitchFamily="34" charset="0"/>
                <a:ea typeface="Roboto" pitchFamily="34" charset="-122"/>
                <a:cs typeface="Roboto" pitchFamily="34" charset="-120"/>
              </a:rPr>
              <a:t>Operating Costs vs. Year (Line Plot):</a:t>
            </a:r>
            <a:r>
              <a:rPr lang="en-US" sz="1750" dirty="0">
                <a:solidFill>
                  <a:srgbClr val="D6E5EF"/>
                </a:solidFill>
                <a:latin typeface="Roboto" pitchFamily="34" charset="0"/>
                <a:ea typeface="Roboto" pitchFamily="34" charset="-122"/>
                <a:cs typeface="Roboto" pitchFamily="34" charset="-120"/>
              </a:rPr>
              <a:t> The line plot visualizes the trend of total operating costs over the years. A gradual increase in operating costs can be observed, suggesting the impact of various factors influencing oil well operations over time.</a:t>
            </a:r>
            <a:endParaRPr lang="en-US" sz="1750" dirty="0"/>
          </a:p>
        </p:txBody>
      </p:sp>
      <p:pic>
        <p:nvPicPr>
          <p:cNvPr id="5" name="Image 0" descr="preencoded.png"/>
          <p:cNvPicPr>
            <a:picLocks noChangeAspect="1"/>
          </p:cNvPicPr>
          <p:nvPr/>
        </p:nvPicPr>
        <p:blipFill>
          <a:blip r:embed="rId3"/>
          <a:stretch>
            <a:fillRect/>
          </a:stretch>
        </p:blipFill>
        <p:spPr>
          <a:xfrm>
            <a:off x="3642717" y="2510647"/>
            <a:ext cx="7344847" cy="43494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71B21"/>
          </a:solidFill>
          <a:ln/>
        </p:spPr>
      </p:sp>
      <p:sp>
        <p:nvSpPr>
          <p:cNvPr id="3" name="Shape 1"/>
          <p:cNvSpPr/>
          <p:nvPr/>
        </p:nvSpPr>
        <p:spPr>
          <a:xfrm>
            <a:off x="0" y="-60512"/>
            <a:ext cx="14630400" cy="8229600"/>
          </a:xfrm>
          <a:prstGeom prst="rect">
            <a:avLst/>
          </a:prstGeom>
          <a:solidFill>
            <a:srgbClr val="202733"/>
          </a:solidFill>
          <a:ln/>
        </p:spPr>
        <p:txBody>
          <a:bodyPr/>
          <a:lstStyle/>
          <a:p>
            <a:endParaRPr lang="en-IN" dirty="0"/>
          </a:p>
        </p:txBody>
      </p:sp>
      <p:sp>
        <p:nvSpPr>
          <p:cNvPr id="4" name="Text 2"/>
          <p:cNvSpPr/>
          <p:nvPr/>
        </p:nvSpPr>
        <p:spPr>
          <a:xfrm>
            <a:off x="876874" y="978835"/>
            <a:ext cx="12608600" cy="705577"/>
          </a:xfrm>
          <a:prstGeom prst="rect">
            <a:avLst/>
          </a:prstGeom>
          <a:noFill/>
          <a:ln/>
        </p:spPr>
        <p:txBody>
          <a:bodyPr wrap="square" rtlCol="0" anchor="t"/>
          <a:lstStyle/>
          <a:p>
            <a:pPr marL="0" indent="0">
              <a:lnSpc>
                <a:spcPts val="2799"/>
              </a:lnSpc>
              <a:buNone/>
            </a:pPr>
            <a:r>
              <a:rPr lang="en-US" sz="1750" dirty="0" err="1">
                <a:solidFill>
                  <a:srgbClr val="D6E5EF"/>
                </a:solidFill>
                <a:latin typeface="Roboto" pitchFamily="34" charset="0"/>
                <a:ea typeface="Roboto" pitchFamily="34" charset="-122"/>
                <a:cs typeface="Roboto" pitchFamily="34" charset="-120"/>
              </a:rPr>
              <a:t>PowerBI</a:t>
            </a:r>
            <a:r>
              <a:rPr lang="en-US" sz="1750" dirty="0">
                <a:solidFill>
                  <a:srgbClr val="D6E5EF"/>
                </a:solidFill>
                <a:latin typeface="Roboto" pitchFamily="34" charset="0"/>
                <a:ea typeface="Roboto" pitchFamily="34" charset="-122"/>
                <a:cs typeface="Roboto" pitchFamily="34" charset="-120"/>
              </a:rPr>
              <a:t> is used to visualize and explore for a deeper understanding of the data. EDA was performed in </a:t>
            </a:r>
            <a:r>
              <a:rPr lang="en-US" sz="1750" dirty="0" err="1">
                <a:solidFill>
                  <a:srgbClr val="D6E5EF"/>
                </a:solidFill>
                <a:latin typeface="Roboto" pitchFamily="34" charset="0"/>
                <a:ea typeface="Roboto" pitchFamily="34" charset="-122"/>
                <a:cs typeface="Roboto" pitchFamily="34" charset="-120"/>
              </a:rPr>
              <a:t>PowerBI</a:t>
            </a:r>
            <a:r>
              <a:rPr lang="en-US" sz="1750" dirty="0">
                <a:solidFill>
                  <a:srgbClr val="D6E5EF"/>
                </a:solidFill>
                <a:latin typeface="Roboto" pitchFamily="34" charset="0"/>
                <a:ea typeface="Roboto" pitchFamily="34" charset="-122"/>
                <a:cs typeface="Roboto" pitchFamily="34" charset="-120"/>
              </a:rPr>
              <a:t> to include interactive graphs and visualizations for an even deeper analysis.</a:t>
            </a:r>
            <a:endParaRPr lang="en-US" sz="1750" dirty="0"/>
          </a:p>
        </p:txBody>
      </p:sp>
      <p:sp>
        <p:nvSpPr>
          <p:cNvPr id="6" name="TextBox 5">
            <a:extLst>
              <a:ext uri="{FF2B5EF4-FFF2-40B4-BE49-F238E27FC236}">
                <a16:creationId xmlns:a16="http://schemas.microsoft.com/office/drawing/2014/main" id="{50CDD13C-ED2F-5854-553F-B82298B28B1B}"/>
              </a:ext>
            </a:extLst>
          </p:cNvPr>
          <p:cNvSpPr txBox="1"/>
          <p:nvPr/>
        </p:nvSpPr>
        <p:spPr>
          <a:xfrm>
            <a:off x="876874" y="342561"/>
            <a:ext cx="4297799" cy="914738"/>
          </a:xfrm>
          <a:prstGeom prst="rect">
            <a:avLst/>
          </a:prstGeom>
          <a:noFill/>
        </p:spPr>
        <p:txBody>
          <a:bodyPr wrap="square" rtlCol="0">
            <a:spAutoFit/>
          </a:bodyPr>
          <a:lstStyle/>
          <a:p>
            <a:r>
              <a:rPr lang="en-US" sz="3544" dirty="0" err="1">
                <a:solidFill>
                  <a:srgbClr val="60A9FF"/>
                </a:solidFill>
                <a:latin typeface="Roboto Slab" pitchFamily="34" charset="0"/>
                <a:ea typeface="Roboto Slab" pitchFamily="34" charset="-122"/>
                <a:cs typeface="Roboto Slab" pitchFamily="34" charset="-120"/>
              </a:rPr>
              <a:t>PowerBI</a:t>
            </a:r>
            <a:r>
              <a:rPr lang="en-US" sz="1800" dirty="0">
                <a:solidFill>
                  <a:srgbClr val="60A9FF"/>
                </a:solidFill>
                <a:latin typeface="Roboto Slab" pitchFamily="34" charset="0"/>
                <a:ea typeface="Roboto Slab" pitchFamily="34" charset="-122"/>
                <a:cs typeface="Roboto Slab" pitchFamily="34" charset="-120"/>
              </a:rPr>
              <a:t> </a:t>
            </a:r>
            <a:r>
              <a:rPr lang="en-US" sz="3544" dirty="0">
                <a:solidFill>
                  <a:srgbClr val="60A9FF"/>
                </a:solidFill>
                <a:latin typeface="Roboto Slab" pitchFamily="34" charset="0"/>
                <a:ea typeface="Roboto Slab" pitchFamily="34" charset="-122"/>
                <a:cs typeface="Roboto Slab" pitchFamily="34" charset="-120"/>
              </a:rPr>
              <a:t>Report</a:t>
            </a:r>
            <a:r>
              <a:rPr lang="en-US" sz="1800" dirty="0">
                <a:solidFill>
                  <a:srgbClr val="60A9FF"/>
                </a:solidFill>
                <a:latin typeface="Roboto Slab" pitchFamily="34" charset="0"/>
                <a:ea typeface="Roboto Slab" pitchFamily="34" charset="-122"/>
                <a:cs typeface="Roboto Slab" pitchFamily="34" charset="-120"/>
              </a:rPr>
              <a:t> </a:t>
            </a:r>
            <a:endParaRPr lang="en-US" sz="1800" dirty="0"/>
          </a:p>
          <a:p>
            <a:endParaRPr lang="en-IN"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1" name="Add-in 10" title="Microsoft Power BI">
                <a:extLst>
                  <a:ext uri="{FF2B5EF4-FFF2-40B4-BE49-F238E27FC236}">
                    <a16:creationId xmlns:a16="http://schemas.microsoft.com/office/drawing/2014/main" id="{31EB38FE-B1A4-B00B-BF5F-200A93853B61}"/>
                  </a:ext>
                </a:extLst>
              </p:cNvPr>
              <p:cNvGraphicFramePr>
                <a:graphicFrameLocks noGrp="1"/>
              </p:cNvGraphicFramePr>
              <p:nvPr>
                <p:extLst>
                  <p:ext uri="{D42A27DB-BD31-4B8C-83A1-F6EECF244321}">
                    <p14:modId xmlns:p14="http://schemas.microsoft.com/office/powerpoint/2010/main" val="989567660"/>
                  </p:ext>
                </p:extLst>
              </p:nvPr>
            </p:nvGraphicFramePr>
            <p:xfrm>
              <a:off x="952500" y="2069250"/>
              <a:ext cx="9525000" cy="5715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11" name="Add-in 10" title="Microsoft Power BI">
                <a:extLst>
                  <a:ext uri="{FF2B5EF4-FFF2-40B4-BE49-F238E27FC236}">
                    <a16:creationId xmlns:a16="http://schemas.microsoft.com/office/drawing/2014/main" id="{31EB38FE-B1A4-B00B-BF5F-200A93853B61}"/>
                  </a:ext>
                </a:extLst>
              </p:cNvPr>
              <p:cNvPicPr>
                <a:picLocks noGrp="1" noRot="1" noChangeAspect="1" noMove="1" noResize="1" noEditPoints="1" noAdjustHandles="1" noChangeArrowheads="1" noChangeShapeType="1"/>
              </p:cNvPicPr>
              <p:nvPr/>
            </p:nvPicPr>
            <p:blipFill>
              <a:blip r:embed="rId4"/>
              <a:stretch>
                <a:fillRect/>
              </a:stretch>
            </p:blipFill>
            <p:spPr>
              <a:xfrm>
                <a:off x="952500" y="2069250"/>
                <a:ext cx="9525000" cy="5715000"/>
              </a:xfrm>
              <a:prstGeom prst="rect">
                <a:avLst/>
              </a:prstGeom>
            </p:spPr>
          </p:pic>
        </mc:Fallback>
      </mc:AlternateContent>
      <p:sp>
        <p:nvSpPr>
          <p:cNvPr id="12" name="TextBox 11">
            <a:extLst>
              <a:ext uri="{FF2B5EF4-FFF2-40B4-BE49-F238E27FC236}">
                <a16:creationId xmlns:a16="http://schemas.microsoft.com/office/drawing/2014/main" id="{9B6F67A9-79D5-50F2-EB9B-88A0F2653A93}"/>
              </a:ext>
            </a:extLst>
          </p:cNvPr>
          <p:cNvSpPr txBox="1"/>
          <p:nvPr/>
        </p:nvSpPr>
        <p:spPr>
          <a:xfrm>
            <a:off x="10917382" y="4933404"/>
            <a:ext cx="3598718" cy="2862322"/>
          </a:xfrm>
          <a:prstGeom prst="rect">
            <a:avLst/>
          </a:prstGeom>
          <a:noFill/>
        </p:spPr>
        <p:txBody>
          <a:bodyPr wrap="square" rtlCol="0">
            <a:spAutoFit/>
          </a:bodyPr>
          <a:lstStyle/>
          <a:p>
            <a:pPr marL="342900" indent="-342900">
              <a:buAutoNum type="arabicPeriod"/>
            </a:pPr>
            <a:r>
              <a:rPr lang="en-IN" dirty="0">
                <a:solidFill>
                  <a:schemeClr val="bg1">
                    <a:lumMod val="75000"/>
                  </a:schemeClr>
                </a:solidFill>
              </a:rPr>
              <a:t>Well Location Contribution with Well Type </a:t>
            </a:r>
            <a:endParaRPr lang="en-US" dirty="0">
              <a:solidFill>
                <a:schemeClr val="bg1">
                  <a:lumMod val="75000"/>
                </a:schemeClr>
              </a:solidFill>
            </a:endParaRPr>
          </a:p>
          <a:p>
            <a:pPr marL="342900" indent="-342900">
              <a:buAutoNum type="arabicPeriod"/>
            </a:pPr>
            <a:endParaRPr lang="en-US" dirty="0">
              <a:solidFill>
                <a:schemeClr val="bg1">
                  <a:lumMod val="75000"/>
                </a:schemeClr>
              </a:solidFill>
            </a:endParaRPr>
          </a:p>
          <a:p>
            <a:pPr marL="342900" indent="-342900">
              <a:buAutoNum type="arabicPeriod"/>
            </a:pPr>
            <a:r>
              <a:rPr lang="en-IN" dirty="0">
                <a:solidFill>
                  <a:schemeClr val="bg1">
                    <a:lumMod val="75000"/>
                  </a:schemeClr>
                </a:solidFill>
              </a:rPr>
              <a:t>Operating Cost and Volume</a:t>
            </a:r>
            <a:endParaRPr lang="en-US" dirty="0">
              <a:solidFill>
                <a:schemeClr val="bg1">
                  <a:lumMod val="75000"/>
                </a:schemeClr>
              </a:solidFill>
            </a:endParaRPr>
          </a:p>
          <a:p>
            <a:pPr marL="342900" indent="-342900">
              <a:buAutoNum type="arabicPeriod"/>
            </a:pPr>
            <a:endParaRPr lang="en-US" dirty="0">
              <a:solidFill>
                <a:schemeClr val="bg1">
                  <a:lumMod val="75000"/>
                </a:schemeClr>
              </a:solidFill>
            </a:endParaRPr>
          </a:p>
          <a:p>
            <a:pPr marL="342900" indent="-342900">
              <a:buAutoNum type="arabicPeriod"/>
            </a:pPr>
            <a:r>
              <a:rPr lang="en-IN" dirty="0">
                <a:solidFill>
                  <a:schemeClr val="bg1">
                    <a:lumMod val="75000"/>
                  </a:schemeClr>
                </a:solidFill>
              </a:rPr>
              <a:t>Well Depth and Pressure</a:t>
            </a:r>
            <a:endParaRPr lang="en-US" dirty="0">
              <a:solidFill>
                <a:schemeClr val="bg1">
                  <a:lumMod val="75000"/>
                </a:schemeClr>
              </a:solidFill>
            </a:endParaRPr>
          </a:p>
          <a:p>
            <a:pPr marL="342900" indent="-342900">
              <a:buAutoNum type="arabicPeriod"/>
            </a:pPr>
            <a:endParaRPr lang="en-US" dirty="0">
              <a:solidFill>
                <a:schemeClr val="bg1">
                  <a:lumMod val="75000"/>
                </a:schemeClr>
              </a:solidFill>
            </a:endParaRPr>
          </a:p>
          <a:p>
            <a:pPr marL="342900" indent="-342900">
              <a:buAutoNum type="arabicPeriod"/>
            </a:pPr>
            <a:r>
              <a:rPr lang="en-IN" dirty="0">
                <a:solidFill>
                  <a:schemeClr val="bg1">
                    <a:lumMod val="75000"/>
                  </a:schemeClr>
                </a:solidFill>
              </a:rPr>
              <a:t>10 Most Operating Cost Well</a:t>
            </a:r>
            <a:endParaRPr lang="en-US" dirty="0">
              <a:solidFill>
                <a:schemeClr val="bg1">
                  <a:lumMod val="75000"/>
                </a:schemeClr>
              </a:solidFill>
            </a:endParaRPr>
          </a:p>
          <a:p>
            <a:pPr marL="342900" indent="-342900">
              <a:buAutoNum type="arabicPeriod"/>
            </a:pPr>
            <a:endParaRPr lang="en-US" dirty="0">
              <a:solidFill>
                <a:schemeClr val="bg1">
                  <a:lumMod val="75000"/>
                </a:schemeClr>
              </a:solidFill>
            </a:endParaRPr>
          </a:p>
          <a:p>
            <a:pPr marL="342900" indent="-342900">
              <a:buAutoNum type="arabicPeriod"/>
            </a:pPr>
            <a:r>
              <a:rPr lang="en-IN" dirty="0">
                <a:solidFill>
                  <a:schemeClr val="bg1">
                    <a:lumMod val="75000"/>
                  </a:schemeClr>
                </a:solidFill>
              </a:rPr>
              <a:t>10 Least Operating Cost Well</a:t>
            </a:r>
          </a:p>
        </p:txBody>
      </p:sp>
      <p:sp>
        <p:nvSpPr>
          <p:cNvPr id="13" name="TextBox 12">
            <a:extLst>
              <a:ext uri="{FF2B5EF4-FFF2-40B4-BE49-F238E27FC236}">
                <a16:creationId xmlns:a16="http://schemas.microsoft.com/office/drawing/2014/main" id="{0BE497EA-AE78-31FE-35BB-D02C37A43073}"/>
              </a:ext>
            </a:extLst>
          </p:cNvPr>
          <p:cNvSpPr txBox="1"/>
          <p:nvPr/>
        </p:nvSpPr>
        <p:spPr>
          <a:xfrm>
            <a:off x="10785764" y="3823855"/>
            <a:ext cx="3598718" cy="707886"/>
          </a:xfrm>
          <a:prstGeom prst="rect">
            <a:avLst/>
          </a:prstGeom>
          <a:noFill/>
        </p:spPr>
        <p:txBody>
          <a:bodyPr wrap="square" rtlCol="0">
            <a:spAutoFit/>
          </a:bodyPr>
          <a:lstStyle/>
          <a:p>
            <a:r>
              <a:rPr lang="en-US" sz="3200" dirty="0">
                <a:solidFill>
                  <a:schemeClr val="bg1"/>
                </a:solidFill>
                <a:latin typeface="Roboto Slab" pitchFamily="34" charset="0"/>
                <a:ea typeface="Roboto Slab" pitchFamily="34" charset="-122"/>
                <a:cs typeface="Roboto Slab" pitchFamily="34" charset="-120"/>
              </a:rPr>
              <a:t>In Report</a:t>
            </a:r>
            <a:r>
              <a:rPr lang="en-US" sz="4000" dirty="0">
                <a:solidFill>
                  <a:schemeClr val="bg1"/>
                </a:solidFill>
              </a:rPr>
              <a:t>:</a:t>
            </a:r>
            <a:endParaRPr lang="en-IN" sz="4000" dirty="0">
              <a:solidFill>
                <a:schemeClr val="bg1"/>
              </a:solidFill>
            </a:endParaRPr>
          </a:p>
        </p:txBody>
      </p:sp>
      <p:sp>
        <p:nvSpPr>
          <p:cNvPr id="15" name="TextBox 14">
            <a:extLst>
              <a:ext uri="{FF2B5EF4-FFF2-40B4-BE49-F238E27FC236}">
                <a16:creationId xmlns:a16="http://schemas.microsoft.com/office/drawing/2014/main" id="{6DEB6FD0-5C9F-F699-DE1E-F92B0664C6A4}"/>
              </a:ext>
            </a:extLst>
          </p:cNvPr>
          <p:cNvSpPr txBox="1"/>
          <p:nvPr/>
        </p:nvSpPr>
        <p:spPr>
          <a:xfrm>
            <a:off x="150668" y="7122119"/>
            <a:ext cx="723900" cy="338554"/>
          </a:xfrm>
          <a:prstGeom prst="rect">
            <a:avLst/>
          </a:prstGeom>
          <a:noFill/>
        </p:spPr>
        <p:txBody>
          <a:bodyPr wrap="square" rtlCol="0">
            <a:spAutoFit/>
          </a:bodyPr>
          <a:lstStyle/>
          <a:p>
            <a:r>
              <a:rPr lang="en-US" sz="1600" dirty="0">
                <a:solidFill>
                  <a:schemeClr val="bg1"/>
                </a:solidFill>
                <a:latin typeface="Roboto Slab" pitchFamily="34" charset="0"/>
                <a:ea typeface="Roboto Slab" pitchFamily="34" charset="-122"/>
                <a:cs typeface="Roboto Slab" pitchFamily="34" charset="-120"/>
              </a:rPr>
              <a:t>Click</a:t>
            </a:r>
            <a:endParaRPr lang="en-IN" sz="1600" dirty="0"/>
          </a:p>
        </p:txBody>
      </p:sp>
      <p:cxnSp>
        <p:nvCxnSpPr>
          <p:cNvPr id="17" name="Straight Arrow Connector 16">
            <a:extLst>
              <a:ext uri="{FF2B5EF4-FFF2-40B4-BE49-F238E27FC236}">
                <a16:creationId xmlns:a16="http://schemas.microsoft.com/office/drawing/2014/main" id="{5A3DF4B2-85BF-7197-5192-99A7FA7377C8}"/>
              </a:ext>
            </a:extLst>
          </p:cNvPr>
          <p:cNvCxnSpPr/>
          <p:nvPr/>
        </p:nvCxnSpPr>
        <p:spPr>
          <a:xfrm>
            <a:off x="245918" y="7554191"/>
            <a:ext cx="628650" cy="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3162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9.png"/></Relationships>
</file>

<file path=ppt/webextensions/webextension1.xml><?xml version="1.0" encoding="utf-8"?>
<we:webextension xmlns:we="http://schemas.microsoft.com/office/webextensions/webextension/2010/11" id="{53AFF402-54B6-4DDA-9D1E-977B50694253}">
  <we:reference id="wa200003233" version="2.0.0.3" store="en-US" storeType="OMEX"/>
  <we:alternateReferences>
    <we:reference id="WA200003233" version="2.0.0.3" store="WA200003233" storeType="OMEX"/>
  </we:alternateReferences>
  <we:properties>
    <we:property name="pptInsertionSessionID" value="&quot;D1DB31A5-35AF-42E3-9A37-71C243E08967&quot;"/>
    <we:property name="reportUrl" value="&quot;/groups/me/reports/64053f14-3b6e-4be0-8c1d-3598f428395f/ReportSection?bookmarkGuid=08cd9f20-9b2a-45ee-925b-8f2d70f099d3&amp;bookmarkUsage=1&amp;ctid=82d1d781-ae7a-4bac-a918-112901494ae4&amp;fromEntryPoint=export&quot;"/>
    <we:property name="reportName" value="&quot;Oil_Well_Analysis&quot;"/>
    <we:property name="reportState" value="&quot;CONNECTED&quot;"/>
    <we:property name="embedUrl" value="&quot;/reportEmbed?reportId=64053f14-3b6e-4be0-8c1d-3598f428395f&amp;config=eyJjbHVzdGVyVXJsIjoiaHR0cHM6Ly9XQUJJLUlORElBLUNFTlRSQUwtQS1QUklNQVJZLXJlZGlyZWN0LmFuYWx5c2lzLndpbmRvd3MubmV0IiwiZW1iZWRGZWF0dXJlcyI6eyJtb2Rlcm5FbWJlZCI6dHJ1ZSwidXNhZ2VNZXRyaWNzVk5leHQiOnRydWV9fQ%3D%3D&amp;disableSensitivityBanner=true&quot;"/>
    <we:property name="pageName" value="&quot;ReportSection&quot;"/>
    <we:property name="pageDisplayName" value="&quot;Well Location Contribution with Well Type  &quot;"/>
    <we:property name="datasetId" value="&quot;e2091ce7-4e7b-4c13-8b3d-4ea057a6a4aa&quot;"/>
    <we:property name="backgroundColor" value="&quot;#FFFFFF&quot;"/>
    <we:property name="bookmark" value="&quot;H4sIAAAAAAAAA9WXb2/TMBDGv0rkVyBFkD/t0u7dlg2ENLFqhSGEKnSJL5k3N44cp6xM/e6cnZZRVq0Ixta9inO++J6755dIuWFcNLWE+XuYIttnh0pdTUFfeSHzWbUeizHrQS8vYp718jgPg6CXUJaqjVBVw/ZvmAFdojkXTQvSHkjBL6yACJH3hxFkCUAYBv14wCY+AylHUNqcAmSDPqtRN6oCKb5jdwRtGd3iwmd4XUulwRYaGzBoi80one5JYPgqJh2QGzHDMeami55hrbRZ3fus6VZO6PqePcwVTFVlQFR0sI0NAAdZEhQRH4aDJIiCMEtsvBDSLFOy+fF1ralL6n1e22Ed8BlUOXLmRGtsmmWFg7LUWMKq4PHaZqpkO90QH6tW53iGhduqjDBzqlEImtJXDgYaNGxB8xlpRdNzm6e0oCpV6aWqMY334uP46DWH+UuX+Katlj0H9vZCfUs10kC5Dfjbu3hAoZ8RNLsrYkKRhuTLJQS37nzotEkyKL0AbSx72SV5aK2gp5TmqA/nzo0joVfmRv5vWnfQicVkxS89f/kLqCmNpVS6a+rhhz9Z2PjGN3Qb6EtlIieL/iMln1CUF8ZThZfqlqN3KuQGaP6A3Mdy/WD0znurYWZTt75xW2HPQD8L1u/t+tHp3gxNB3sYxElEjAMGg6AfhpjsDXcHdim9E5V3fu005nel3lre/wvQa/E8Pupb+n4C1Nf1dJAPeBwPs4hzvhcmgzDme3G0U5A713cf8J8y/w3u5/IVv6fnpwF7qcVC7bi+nR6bIv1r2IVqTVNDjiOo0Imou0MEujyiBypujXJrba8ngt6CzqdzkK21yP2DMFfGVfsBGkbiNBkNAAA=&quot;"/>
    <we:property name="initialStateBookmark" value="&quot;H4sIAAAAAAAAA9WXb2/TMBDGv0rkVyBFkKTq0u5d1w2E9qdVC0MIVdMlvmTe3DhynLIy9btzdlLG2LQiGFv3KvbZ8T13zy+RfM24qEoJyxOYI9tle0pdzkFfeiHzWdHGRqPD48Hk8OxkcHxAYVUaoYqK7V4zAzpHcyqqGqQ9gYJfZz4DKceQ21kGskKflagrVYAU37HZTEtG17jyGV6VUmmwR04NGLTHLmg7zSl3+KZDGSE1YoFTTE0TnWCptFnPfVY1Iyfp9po9zCUcqsKAKOhgG+sB9pI4yCLeD3txEAVhEtt4JqRptyTLg6tSUz1U5bK0fRjwBRQpcuZEa6yqNsMgzzXmsE54cGtxqGQ9vyc+VbVOcYKZWyqMMEvKkQnq0hkHAxUatqL+jLWi7rnFEQ0oS5F7Q1WZynv1abr/lsPytdv4ri7amgM7PVffhhqpodwG/M1VPKLQLwia3RUxo0hF8mULwY07HxttkgwanoM2lrLkgjy0VtBbSnPUe0vnxr7Qa3Mj/zetW+jEarbml96/+AXUIbUlV7op6vGbP1vZeAYRIu/2I0higDAMup3eRtBbZSIli/4jJZ9R5OfGU5k31DVHbyTkPdD8AblP5fpg/MF7r2Fht2784jbCnoB+Eaw/WPWT030/NA3sYdCJI2IcMOgF3TDEeKe/PbBL6R2ptPFrqzG/K/XG8u5fgF6Kl/FT31D3M6B+W08DeY93Ov0k4pzvhHEv7PCdTrRVkDvXtx/wnzL/De6X8hd/oObnAbvVYqF2XN90j82RbhV2oGpTlZDiGAp0IsrmEIFuH9EDBbdGubG2zyNBX0Hj0ynI2lrk7iDMJSHrRCJxwwv2ZsKcLKfuB/GQAuEkDQAA&quot;"/>
    <we:property name="isFiltersActionButtonVisible" value="true"/>
    <we:property name="reportEmbeddedTime" value="&quot;2023-07-29T23:06:52.745Z&quot;"/>
    <we:property name="creatorTenantId" value="&quot;82d1d781-ae7a-4bac-a918-112901494ae4&quot;"/>
    <we:property name="creatorUserId" value="&quot;100320026313C756&quot;"/>
    <we:property name="creatorSessionId" value="&quot;98913c01-53e7-47b7-87ee-fc782f20cb0d&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2</TotalTime>
  <Words>1509</Words>
  <Application>Microsoft Office PowerPoint</Application>
  <PresentationFormat>Custom</PresentationFormat>
  <Paragraphs>107</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Roboto</vt:lpstr>
      <vt:lpstr>Roboto Slab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Parasmani sahu</cp:lastModifiedBy>
  <cp:revision>2</cp:revision>
  <dcterms:created xsi:type="dcterms:W3CDTF">2023-07-29T22:43:35Z</dcterms:created>
  <dcterms:modified xsi:type="dcterms:W3CDTF">2023-07-29T23:22:50Z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2023-07-29T23:20:21Z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82d1d781-ae7a-4bac-a918-112901494ae4</vt:lpwstr>
  </property>
  <property fmtid="{D5CDD505-2E9C-101B-9397-08002B2CF9AE}" pid="7" name="MSIP_Label_defa4170-0d19-0005-0004-bc88714345d2_ActionId">
    <vt:lpwstr>fd68d953-74bc-4453-9322-6756b552e157</vt:lpwstr>
  </property>
  <property fmtid="{D5CDD505-2E9C-101B-9397-08002B2CF9AE}" pid="8" name="MSIP_Label_defa4170-0d19-0005-0004-bc88714345d2_ContentBits">
    <vt:lpwstr>0</vt:lpwstr>
  </property>
</Properties>
</file>