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drawing2.xml" ContentType="application/vnd.ms-office.drawingml.diagramDrawing+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Default Extension="wav" ContentType="audio/wav"/>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3.xml" ContentType="application/vnd.openxmlformats-officedocument.drawingml.diagramLayout+xml"/>
  <Override PartName="/ppt/diagrams/layout1.xml" ContentType="application/vnd.openxmlformats-officedocument.drawingml.diagramLayout+xml"/>
  <Override PartName="/ppt/diagrams/data2.xml" ContentType="application/vnd.openxmlformats-officedocument.drawingml.diagramData+xml"/>
  <Override PartName="/ppt/diagrams/data3.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diagrams/colors3.xml" ContentType="application/vnd.openxmlformats-officedocument.drawingml.diagramColors+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diagrams/colors2.xml" ContentType="application/vnd.openxmlformats-officedocument.drawingml.diagramColors+xml"/>
  <Override PartName="/ppt/diagrams/drawing3.xml" ContentType="application/vnd.ms-office.drawingml.diagramDrawing+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diagrams/quickStyle3.xml" ContentType="application/vnd.openxmlformats-officedocument.drawingml.diagramStyl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6"/>
  </p:notesMasterIdLst>
  <p:sldIdLst>
    <p:sldId id="256" r:id="rId2"/>
    <p:sldId id="257" r:id="rId3"/>
    <p:sldId id="258" r:id="rId4"/>
    <p:sldId id="259" r:id="rId5"/>
    <p:sldId id="277" r:id="rId6"/>
    <p:sldId id="278" r:id="rId7"/>
    <p:sldId id="260" r:id="rId8"/>
    <p:sldId id="261" r:id="rId9"/>
    <p:sldId id="262" r:id="rId10"/>
    <p:sldId id="270" r:id="rId11"/>
    <p:sldId id="279" r:id="rId12"/>
    <p:sldId id="271" r:id="rId13"/>
    <p:sldId id="263" r:id="rId14"/>
    <p:sldId id="264" r:id="rId15"/>
    <p:sldId id="265" r:id="rId16"/>
    <p:sldId id="266" r:id="rId17"/>
    <p:sldId id="267" r:id="rId18"/>
    <p:sldId id="268" r:id="rId19"/>
    <p:sldId id="269" r:id="rId20"/>
    <p:sldId id="272" r:id="rId21"/>
    <p:sldId id="273" r:id="rId22"/>
    <p:sldId id="274" r:id="rId23"/>
    <p:sldId id="276" r:id="rId24"/>
    <p:sldId id="275"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28"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AFD0BE6-A94F-4AC3-AE09-D4B5F4777BC9}" type="doc">
      <dgm:prSet loTypeId="urn:microsoft.com/office/officeart/2005/8/layout/lProcess3" loCatId="process" qsTypeId="urn:microsoft.com/office/officeart/2005/8/quickstyle/simple2" qsCatId="simple" csTypeId="urn:microsoft.com/office/officeart/2005/8/colors/accent1_2" csCatId="accent1"/>
      <dgm:spPr/>
      <dgm:t>
        <a:bodyPr/>
        <a:lstStyle/>
        <a:p>
          <a:endParaRPr lang="en-US"/>
        </a:p>
      </dgm:t>
    </dgm:pt>
    <dgm:pt modelId="{D18B39D2-6A09-43D7-8DA8-0445BECFB354}">
      <dgm:prSet/>
      <dgm:spPr/>
      <dgm:t>
        <a:bodyPr/>
        <a:lstStyle/>
        <a:p>
          <a:pPr rtl="0"/>
          <a:r>
            <a:rPr lang="en-US" b="0" dirty="0" smtClean="0"/>
            <a:t>PRESENTED  BY :</a:t>
          </a:r>
          <a:endParaRPr lang="en-US" b="0" dirty="0"/>
        </a:p>
      </dgm:t>
    </dgm:pt>
    <dgm:pt modelId="{8C23E83C-A3BC-465D-A1F8-E1CF69BED324}" type="parTrans" cxnId="{44E7D1C9-924D-4529-BC85-705DE38D332C}">
      <dgm:prSet/>
      <dgm:spPr/>
      <dgm:t>
        <a:bodyPr/>
        <a:lstStyle/>
        <a:p>
          <a:endParaRPr lang="en-US"/>
        </a:p>
      </dgm:t>
    </dgm:pt>
    <dgm:pt modelId="{E35B4EED-2645-4611-B3DA-93C13AF131B8}" type="sibTrans" cxnId="{44E7D1C9-924D-4529-BC85-705DE38D332C}">
      <dgm:prSet/>
      <dgm:spPr/>
      <dgm:t>
        <a:bodyPr/>
        <a:lstStyle/>
        <a:p>
          <a:endParaRPr lang="en-US"/>
        </a:p>
      </dgm:t>
    </dgm:pt>
    <dgm:pt modelId="{B74CA2A2-54D4-4E90-B33D-0B8025A8EA51}" type="pres">
      <dgm:prSet presAssocID="{5AFD0BE6-A94F-4AC3-AE09-D4B5F4777BC9}" presName="Name0" presStyleCnt="0">
        <dgm:presLayoutVars>
          <dgm:chPref val="3"/>
          <dgm:dir/>
          <dgm:animLvl val="lvl"/>
          <dgm:resizeHandles/>
        </dgm:presLayoutVars>
      </dgm:prSet>
      <dgm:spPr/>
      <dgm:t>
        <a:bodyPr/>
        <a:lstStyle/>
        <a:p>
          <a:endParaRPr lang="en-US"/>
        </a:p>
      </dgm:t>
    </dgm:pt>
    <dgm:pt modelId="{EB723B0D-78AB-408F-A09C-5DAFBB7C5C76}" type="pres">
      <dgm:prSet presAssocID="{D18B39D2-6A09-43D7-8DA8-0445BECFB354}" presName="horFlow" presStyleCnt="0"/>
      <dgm:spPr/>
      <dgm:t>
        <a:bodyPr/>
        <a:lstStyle/>
        <a:p>
          <a:endParaRPr lang="en-US"/>
        </a:p>
      </dgm:t>
    </dgm:pt>
    <dgm:pt modelId="{7DD2D684-3B9C-4B3A-92AA-B912F9D0079C}" type="pres">
      <dgm:prSet presAssocID="{D18B39D2-6A09-43D7-8DA8-0445BECFB354}" presName="bigChev" presStyleLbl="node1" presStyleIdx="0" presStyleCnt="1" custLinFactNeighborX="-86021" custLinFactNeighborY="5060"/>
      <dgm:spPr/>
      <dgm:t>
        <a:bodyPr/>
        <a:lstStyle/>
        <a:p>
          <a:endParaRPr lang="en-US"/>
        </a:p>
      </dgm:t>
    </dgm:pt>
  </dgm:ptLst>
  <dgm:cxnLst>
    <dgm:cxn modelId="{86D576A6-ABF5-4D6A-844F-6DC27A1EB5A4}" type="presOf" srcId="{5AFD0BE6-A94F-4AC3-AE09-D4B5F4777BC9}" destId="{B74CA2A2-54D4-4E90-B33D-0B8025A8EA51}" srcOrd="0" destOrd="0" presId="urn:microsoft.com/office/officeart/2005/8/layout/lProcess3"/>
    <dgm:cxn modelId="{E6723466-656F-42CA-9687-4DDED474E044}" type="presOf" srcId="{D18B39D2-6A09-43D7-8DA8-0445BECFB354}" destId="{7DD2D684-3B9C-4B3A-92AA-B912F9D0079C}" srcOrd="0" destOrd="0" presId="urn:microsoft.com/office/officeart/2005/8/layout/lProcess3"/>
    <dgm:cxn modelId="{44E7D1C9-924D-4529-BC85-705DE38D332C}" srcId="{5AFD0BE6-A94F-4AC3-AE09-D4B5F4777BC9}" destId="{D18B39D2-6A09-43D7-8DA8-0445BECFB354}" srcOrd="0" destOrd="0" parTransId="{8C23E83C-A3BC-465D-A1F8-E1CF69BED324}" sibTransId="{E35B4EED-2645-4611-B3DA-93C13AF131B8}"/>
    <dgm:cxn modelId="{44E65DC7-47B6-4AFF-85C4-B227B99A6DAA}" type="presParOf" srcId="{B74CA2A2-54D4-4E90-B33D-0B8025A8EA51}" destId="{EB723B0D-78AB-408F-A09C-5DAFBB7C5C76}" srcOrd="0" destOrd="0" presId="urn:microsoft.com/office/officeart/2005/8/layout/lProcess3"/>
    <dgm:cxn modelId="{F9F8E8BA-5BD8-49D1-8EA4-32AAB9EC4437}" type="presParOf" srcId="{EB723B0D-78AB-408F-A09C-5DAFBB7C5C76}" destId="{7DD2D684-3B9C-4B3A-92AA-B912F9D0079C}" srcOrd="0" destOrd="0" presId="urn:microsoft.com/office/officeart/2005/8/layout/lProcess3"/>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7305A44-46CC-4E6A-AA28-14363A0B6E1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8D028EF5-A8C0-4C29-AADC-7060EB66A263}">
      <dgm:prSet/>
      <dgm:spPr/>
      <dgm:t>
        <a:bodyPr/>
        <a:lstStyle/>
        <a:p>
          <a:pPr rtl="0"/>
          <a:r>
            <a:rPr lang="en-US" dirty="0" err="1" smtClean="0"/>
            <a:t>P.N.Arpitha</a:t>
          </a:r>
          <a:r>
            <a:rPr lang="en-US" dirty="0" smtClean="0"/>
            <a:t>                     (Team Leader)</a:t>
          </a:r>
          <a:endParaRPr lang="en-US" dirty="0"/>
        </a:p>
      </dgm:t>
    </dgm:pt>
    <dgm:pt modelId="{E5165646-94BB-45F9-8C5B-0797094F397D}" type="parTrans" cxnId="{EF55AD70-2DF6-40B7-832B-61C64F51B33B}">
      <dgm:prSet/>
      <dgm:spPr/>
      <dgm:t>
        <a:bodyPr/>
        <a:lstStyle/>
        <a:p>
          <a:endParaRPr lang="en-US"/>
        </a:p>
      </dgm:t>
    </dgm:pt>
    <dgm:pt modelId="{74DC4313-BDCC-43CB-861F-83BEA0E455E3}" type="sibTrans" cxnId="{EF55AD70-2DF6-40B7-832B-61C64F51B33B}">
      <dgm:prSet/>
      <dgm:spPr/>
      <dgm:t>
        <a:bodyPr/>
        <a:lstStyle/>
        <a:p>
          <a:endParaRPr lang="en-US"/>
        </a:p>
      </dgm:t>
    </dgm:pt>
    <dgm:pt modelId="{F6EEB0DC-51D9-4165-8262-CA46BA8C9D4C}">
      <dgm:prSet/>
      <dgm:spPr/>
      <dgm:t>
        <a:bodyPr/>
        <a:lstStyle/>
        <a:p>
          <a:pPr rtl="0"/>
          <a:r>
            <a:rPr lang="en-US" dirty="0" err="1" smtClean="0"/>
            <a:t>Pujari</a:t>
          </a:r>
          <a:r>
            <a:rPr lang="en-US" dirty="0" smtClean="0"/>
            <a:t> </a:t>
          </a:r>
          <a:r>
            <a:rPr lang="en-US" dirty="0" err="1" smtClean="0"/>
            <a:t>chamundeswari</a:t>
          </a:r>
          <a:r>
            <a:rPr lang="en-US" dirty="0" smtClean="0"/>
            <a:t>  (Team member-1)</a:t>
          </a:r>
          <a:endParaRPr lang="en-US" dirty="0"/>
        </a:p>
      </dgm:t>
    </dgm:pt>
    <dgm:pt modelId="{9CE6D7D3-DB8F-456A-AD13-CC6ACDD273E0}" type="parTrans" cxnId="{A9D071D5-8BF4-4D37-ABE0-A3BE35E39EF9}">
      <dgm:prSet/>
      <dgm:spPr/>
      <dgm:t>
        <a:bodyPr/>
        <a:lstStyle/>
        <a:p>
          <a:endParaRPr lang="en-US"/>
        </a:p>
      </dgm:t>
    </dgm:pt>
    <dgm:pt modelId="{DF2F070F-4221-4F2E-A2CC-8C01063B5B55}" type="sibTrans" cxnId="{A9D071D5-8BF4-4D37-ABE0-A3BE35E39EF9}">
      <dgm:prSet/>
      <dgm:spPr/>
      <dgm:t>
        <a:bodyPr/>
        <a:lstStyle/>
        <a:p>
          <a:endParaRPr lang="en-US"/>
        </a:p>
      </dgm:t>
    </dgm:pt>
    <dgm:pt modelId="{652C5BAD-2E14-4209-A5A8-94F5F7F3674D}">
      <dgm:prSet/>
      <dgm:spPr/>
      <dgm:t>
        <a:bodyPr/>
        <a:lstStyle/>
        <a:p>
          <a:pPr rtl="0"/>
          <a:r>
            <a:rPr lang="en-US" dirty="0" err="1" smtClean="0"/>
            <a:t>R.Bhavani</a:t>
          </a:r>
          <a:r>
            <a:rPr lang="en-US" dirty="0" smtClean="0"/>
            <a:t>                       (Team member-2)</a:t>
          </a:r>
          <a:endParaRPr lang="en-US" dirty="0"/>
        </a:p>
      </dgm:t>
    </dgm:pt>
    <dgm:pt modelId="{36641368-EBEE-4647-A3E9-989061C326A6}" type="parTrans" cxnId="{CB362941-5276-4A56-8EF5-0EEDD40BA95C}">
      <dgm:prSet/>
      <dgm:spPr/>
      <dgm:t>
        <a:bodyPr/>
        <a:lstStyle/>
        <a:p>
          <a:endParaRPr lang="en-US"/>
        </a:p>
      </dgm:t>
    </dgm:pt>
    <dgm:pt modelId="{387F1289-16E5-43A9-B94B-5599B1C686A3}" type="sibTrans" cxnId="{CB362941-5276-4A56-8EF5-0EEDD40BA95C}">
      <dgm:prSet/>
      <dgm:spPr/>
      <dgm:t>
        <a:bodyPr/>
        <a:lstStyle/>
        <a:p>
          <a:endParaRPr lang="en-US"/>
        </a:p>
      </dgm:t>
    </dgm:pt>
    <dgm:pt modelId="{15DBBE19-5C2B-48CF-9FCB-480FBA4BA3C4}">
      <dgm:prSet/>
      <dgm:spPr/>
      <dgm:t>
        <a:bodyPr/>
        <a:lstStyle/>
        <a:p>
          <a:pPr rtl="0"/>
          <a:r>
            <a:rPr lang="en-US" dirty="0" err="1" smtClean="0"/>
            <a:t>R.Rajasekhar</a:t>
          </a:r>
          <a:r>
            <a:rPr lang="en-US" dirty="0" smtClean="0"/>
            <a:t> Reddy       (Team member-3)</a:t>
          </a:r>
          <a:endParaRPr lang="en-US" dirty="0"/>
        </a:p>
      </dgm:t>
    </dgm:pt>
    <dgm:pt modelId="{59944BF2-1354-42B7-BA19-FEBF8D11CD85}" type="parTrans" cxnId="{2AC2DE51-4200-4F59-881E-807B3A39E888}">
      <dgm:prSet/>
      <dgm:spPr/>
      <dgm:t>
        <a:bodyPr/>
        <a:lstStyle/>
        <a:p>
          <a:endParaRPr lang="en-US"/>
        </a:p>
      </dgm:t>
    </dgm:pt>
    <dgm:pt modelId="{E2931328-4088-42AE-8340-11C537816586}" type="sibTrans" cxnId="{2AC2DE51-4200-4F59-881E-807B3A39E888}">
      <dgm:prSet/>
      <dgm:spPr/>
      <dgm:t>
        <a:bodyPr/>
        <a:lstStyle/>
        <a:p>
          <a:endParaRPr lang="en-US"/>
        </a:p>
      </dgm:t>
    </dgm:pt>
    <dgm:pt modelId="{D8147DC0-A691-4F6E-93A9-803D81A8A31A}">
      <dgm:prSet/>
      <dgm:spPr/>
      <dgm:t>
        <a:bodyPr/>
        <a:lstStyle/>
        <a:p>
          <a:pPr rtl="0"/>
          <a:r>
            <a:rPr lang="en-US" dirty="0" err="1" smtClean="0"/>
            <a:t>S.Asha</a:t>
          </a:r>
          <a:r>
            <a:rPr lang="en-US" dirty="0" smtClean="0"/>
            <a:t> </a:t>
          </a:r>
          <a:r>
            <a:rPr lang="en-US" dirty="0" err="1" smtClean="0"/>
            <a:t>Sree</a:t>
          </a:r>
          <a:r>
            <a:rPr lang="en-US" dirty="0" smtClean="0"/>
            <a:t>                     (Team member-4)</a:t>
          </a:r>
          <a:endParaRPr lang="en-US" dirty="0"/>
        </a:p>
      </dgm:t>
    </dgm:pt>
    <dgm:pt modelId="{A2027F12-FA93-4838-8DAA-CD0EAE7416B4}" type="parTrans" cxnId="{32D008B6-17E0-4F24-81E3-5D732CB2D05A}">
      <dgm:prSet/>
      <dgm:spPr/>
      <dgm:t>
        <a:bodyPr/>
        <a:lstStyle/>
        <a:p>
          <a:endParaRPr lang="en-US"/>
        </a:p>
      </dgm:t>
    </dgm:pt>
    <dgm:pt modelId="{BA74082E-463D-4C89-B368-FF67904660DD}" type="sibTrans" cxnId="{32D008B6-17E0-4F24-81E3-5D732CB2D05A}">
      <dgm:prSet/>
      <dgm:spPr/>
      <dgm:t>
        <a:bodyPr/>
        <a:lstStyle/>
        <a:p>
          <a:endParaRPr lang="en-US"/>
        </a:p>
      </dgm:t>
    </dgm:pt>
    <dgm:pt modelId="{1E962871-EEE0-49F9-B203-BAE405BE0DD5}" type="pres">
      <dgm:prSet presAssocID="{F7305A44-46CC-4E6A-AA28-14363A0B6E12}" presName="linear" presStyleCnt="0">
        <dgm:presLayoutVars>
          <dgm:animLvl val="lvl"/>
          <dgm:resizeHandles val="exact"/>
        </dgm:presLayoutVars>
      </dgm:prSet>
      <dgm:spPr/>
      <dgm:t>
        <a:bodyPr/>
        <a:lstStyle/>
        <a:p>
          <a:endParaRPr lang="en-US"/>
        </a:p>
      </dgm:t>
    </dgm:pt>
    <dgm:pt modelId="{A7789F46-842E-4580-9C06-631676E45C50}" type="pres">
      <dgm:prSet presAssocID="{8D028EF5-A8C0-4C29-AADC-7060EB66A263}" presName="parentText" presStyleLbl="node1" presStyleIdx="0" presStyleCnt="5">
        <dgm:presLayoutVars>
          <dgm:chMax val="0"/>
          <dgm:bulletEnabled val="1"/>
        </dgm:presLayoutVars>
      </dgm:prSet>
      <dgm:spPr/>
      <dgm:t>
        <a:bodyPr/>
        <a:lstStyle/>
        <a:p>
          <a:endParaRPr lang="en-US"/>
        </a:p>
      </dgm:t>
    </dgm:pt>
    <dgm:pt modelId="{E713B170-4202-46D4-B1BA-61F4B6305EDE}" type="pres">
      <dgm:prSet presAssocID="{74DC4313-BDCC-43CB-861F-83BEA0E455E3}" presName="spacer" presStyleCnt="0"/>
      <dgm:spPr/>
    </dgm:pt>
    <dgm:pt modelId="{315938BD-189F-4D49-8BC1-F667A0D65526}" type="pres">
      <dgm:prSet presAssocID="{F6EEB0DC-51D9-4165-8262-CA46BA8C9D4C}" presName="parentText" presStyleLbl="node1" presStyleIdx="1" presStyleCnt="5">
        <dgm:presLayoutVars>
          <dgm:chMax val="0"/>
          <dgm:bulletEnabled val="1"/>
        </dgm:presLayoutVars>
      </dgm:prSet>
      <dgm:spPr/>
      <dgm:t>
        <a:bodyPr/>
        <a:lstStyle/>
        <a:p>
          <a:endParaRPr lang="en-US"/>
        </a:p>
      </dgm:t>
    </dgm:pt>
    <dgm:pt modelId="{6961B4D4-7247-4B31-A96C-8F8E0B5FF2FE}" type="pres">
      <dgm:prSet presAssocID="{DF2F070F-4221-4F2E-A2CC-8C01063B5B55}" presName="spacer" presStyleCnt="0"/>
      <dgm:spPr/>
    </dgm:pt>
    <dgm:pt modelId="{0890858C-C79E-4260-88A3-F6019E4A30A3}" type="pres">
      <dgm:prSet presAssocID="{652C5BAD-2E14-4209-A5A8-94F5F7F3674D}" presName="parentText" presStyleLbl="node1" presStyleIdx="2" presStyleCnt="5">
        <dgm:presLayoutVars>
          <dgm:chMax val="0"/>
          <dgm:bulletEnabled val="1"/>
        </dgm:presLayoutVars>
      </dgm:prSet>
      <dgm:spPr/>
      <dgm:t>
        <a:bodyPr/>
        <a:lstStyle/>
        <a:p>
          <a:endParaRPr lang="en-US"/>
        </a:p>
      </dgm:t>
    </dgm:pt>
    <dgm:pt modelId="{9AB35E23-2A81-4D61-885D-EE898F03D8BC}" type="pres">
      <dgm:prSet presAssocID="{387F1289-16E5-43A9-B94B-5599B1C686A3}" presName="spacer" presStyleCnt="0"/>
      <dgm:spPr/>
    </dgm:pt>
    <dgm:pt modelId="{C94526F6-EF9C-46A1-8DBF-42CE29B1D13E}" type="pres">
      <dgm:prSet presAssocID="{15DBBE19-5C2B-48CF-9FCB-480FBA4BA3C4}" presName="parentText" presStyleLbl="node1" presStyleIdx="3" presStyleCnt="5">
        <dgm:presLayoutVars>
          <dgm:chMax val="0"/>
          <dgm:bulletEnabled val="1"/>
        </dgm:presLayoutVars>
      </dgm:prSet>
      <dgm:spPr/>
      <dgm:t>
        <a:bodyPr/>
        <a:lstStyle/>
        <a:p>
          <a:endParaRPr lang="en-US"/>
        </a:p>
      </dgm:t>
    </dgm:pt>
    <dgm:pt modelId="{F9F65DCF-85F7-4534-A2BD-0DE876DB2713}" type="pres">
      <dgm:prSet presAssocID="{E2931328-4088-42AE-8340-11C537816586}" presName="spacer" presStyleCnt="0"/>
      <dgm:spPr/>
    </dgm:pt>
    <dgm:pt modelId="{67D9E09E-F824-4520-8796-93914574899E}" type="pres">
      <dgm:prSet presAssocID="{D8147DC0-A691-4F6E-93A9-803D81A8A31A}" presName="parentText" presStyleLbl="node1" presStyleIdx="4" presStyleCnt="5">
        <dgm:presLayoutVars>
          <dgm:chMax val="0"/>
          <dgm:bulletEnabled val="1"/>
        </dgm:presLayoutVars>
      </dgm:prSet>
      <dgm:spPr/>
      <dgm:t>
        <a:bodyPr/>
        <a:lstStyle/>
        <a:p>
          <a:endParaRPr lang="en-US"/>
        </a:p>
      </dgm:t>
    </dgm:pt>
  </dgm:ptLst>
  <dgm:cxnLst>
    <dgm:cxn modelId="{32D008B6-17E0-4F24-81E3-5D732CB2D05A}" srcId="{F7305A44-46CC-4E6A-AA28-14363A0B6E12}" destId="{D8147DC0-A691-4F6E-93A9-803D81A8A31A}" srcOrd="4" destOrd="0" parTransId="{A2027F12-FA93-4838-8DAA-CD0EAE7416B4}" sibTransId="{BA74082E-463D-4C89-B368-FF67904660DD}"/>
    <dgm:cxn modelId="{EF55AD70-2DF6-40B7-832B-61C64F51B33B}" srcId="{F7305A44-46CC-4E6A-AA28-14363A0B6E12}" destId="{8D028EF5-A8C0-4C29-AADC-7060EB66A263}" srcOrd="0" destOrd="0" parTransId="{E5165646-94BB-45F9-8C5B-0797094F397D}" sibTransId="{74DC4313-BDCC-43CB-861F-83BEA0E455E3}"/>
    <dgm:cxn modelId="{664FA605-FB9C-489F-9249-F0C6C1BB0D50}" type="presOf" srcId="{F6EEB0DC-51D9-4165-8262-CA46BA8C9D4C}" destId="{315938BD-189F-4D49-8BC1-F667A0D65526}" srcOrd="0" destOrd="0" presId="urn:microsoft.com/office/officeart/2005/8/layout/vList2"/>
    <dgm:cxn modelId="{CB362941-5276-4A56-8EF5-0EEDD40BA95C}" srcId="{F7305A44-46CC-4E6A-AA28-14363A0B6E12}" destId="{652C5BAD-2E14-4209-A5A8-94F5F7F3674D}" srcOrd="2" destOrd="0" parTransId="{36641368-EBEE-4647-A3E9-989061C326A6}" sibTransId="{387F1289-16E5-43A9-B94B-5599B1C686A3}"/>
    <dgm:cxn modelId="{32435582-5975-4839-8EE7-20334B5722A9}" type="presOf" srcId="{8D028EF5-A8C0-4C29-AADC-7060EB66A263}" destId="{A7789F46-842E-4580-9C06-631676E45C50}" srcOrd="0" destOrd="0" presId="urn:microsoft.com/office/officeart/2005/8/layout/vList2"/>
    <dgm:cxn modelId="{0CFDC42E-352A-48BB-B8FE-6396262A988D}" type="presOf" srcId="{652C5BAD-2E14-4209-A5A8-94F5F7F3674D}" destId="{0890858C-C79E-4260-88A3-F6019E4A30A3}" srcOrd="0" destOrd="0" presId="urn:microsoft.com/office/officeart/2005/8/layout/vList2"/>
    <dgm:cxn modelId="{2AC2DE51-4200-4F59-881E-807B3A39E888}" srcId="{F7305A44-46CC-4E6A-AA28-14363A0B6E12}" destId="{15DBBE19-5C2B-48CF-9FCB-480FBA4BA3C4}" srcOrd="3" destOrd="0" parTransId="{59944BF2-1354-42B7-BA19-FEBF8D11CD85}" sibTransId="{E2931328-4088-42AE-8340-11C537816586}"/>
    <dgm:cxn modelId="{C43C8205-A657-4AF6-A91B-805EE770731A}" type="presOf" srcId="{15DBBE19-5C2B-48CF-9FCB-480FBA4BA3C4}" destId="{C94526F6-EF9C-46A1-8DBF-42CE29B1D13E}" srcOrd="0" destOrd="0" presId="urn:microsoft.com/office/officeart/2005/8/layout/vList2"/>
    <dgm:cxn modelId="{5BC9C9E7-F738-4DAF-820A-6B3135B3077D}" type="presOf" srcId="{F7305A44-46CC-4E6A-AA28-14363A0B6E12}" destId="{1E962871-EEE0-49F9-B203-BAE405BE0DD5}" srcOrd="0" destOrd="0" presId="urn:microsoft.com/office/officeart/2005/8/layout/vList2"/>
    <dgm:cxn modelId="{A9D071D5-8BF4-4D37-ABE0-A3BE35E39EF9}" srcId="{F7305A44-46CC-4E6A-AA28-14363A0B6E12}" destId="{F6EEB0DC-51D9-4165-8262-CA46BA8C9D4C}" srcOrd="1" destOrd="0" parTransId="{9CE6D7D3-DB8F-456A-AD13-CC6ACDD273E0}" sibTransId="{DF2F070F-4221-4F2E-A2CC-8C01063B5B55}"/>
    <dgm:cxn modelId="{67B366C5-51C1-4080-98D3-433908C9A19B}" type="presOf" srcId="{D8147DC0-A691-4F6E-93A9-803D81A8A31A}" destId="{67D9E09E-F824-4520-8796-93914574899E}" srcOrd="0" destOrd="0" presId="urn:microsoft.com/office/officeart/2005/8/layout/vList2"/>
    <dgm:cxn modelId="{1F6D6AD7-6DCC-4395-B43A-EABD025CE8F0}" type="presParOf" srcId="{1E962871-EEE0-49F9-B203-BAE405BE0DD5}" destId="{A7789F46-842E-4580-9C06-631676E45C50}" srcOrd="0" destOrd="0" presId="urn:microsoft.com/office/officeart/2005/8/layout/vList2"/>
    <dgm:cxn modelId="{CAAAE81B-654E-4C9C-B3C2-7ADCCE6E457B}" type="presParOf" srcId="{1E962871-EEE0-49F9-B203-BAE405BE0DD5}" destId="{E713B170-4202-46D4-B1BA-61F4B6305EDE}" srcOrd="1" destOrd="0" presId="urn:microsoft.com/office/officeart/2005/8/layout/vList2"/>
    <dgm:cxn modelId="{8F2F53AD-6250-43FA-8004-3A08CFF571FE}" type="presParOf" srcId="{1E962871-EEE0-49F9-B203-BAE405BE0DD5}" destId="{315938BD-189F-4D49-8BC1-F667A0D65526}" srcOrd="2" destOrd="0" presId="urn:microsoft.com/office/officeart/2005/8/layout/vList2"/>
    <dgm:cxn modelId="{76105F21-1776-4564-9FAD-6F15E9A36A13}" type="presParOf" srcId="{1E962871-EEE0-49F9-B203-BAE405BE0DD5}" destId="{6961B4D4-7247-4B31-A96C-8F8E0B5FF2FE}" srcOrd="3" destOrd="0" presId="urn:microsoft.com/office/officeart/2005/8/layout/vList2"/>
    <dgm:cxn modelId="{7086F77E-FE68-4407-BAF7-6C5D36AAD330}" type="presParOf" srcId="{1E962871-EEE0-49F9-B203-BAE405BE0DD5}" destId="{0890858C-C79E-4260-88A3-F6019E4A30A3}" srcOrd="4" destOrd="0" presId="urn:microsoft.com/office/officeart/2005/8/layout/vList2"/>
    <dgm:cxn modelId="{79CC40A9-1B5A-481D-A6E1-17AE05E4F0F6}" type="presParOf" srcId="{1E962871-EEE0-49F9-B203-BAE405BE0DD5}" destId="{9AB35E23-2A81-4D61-885D-EE898F03D8BC}" srcOrd="5" destOrd="0" presId="urn:microsoft.com/office/officeart/2005/8/layout/vList2"/>
    <dgm:cxn modelId="{194BE5E4-C7D2-470C-8D53-AEFE1556552C}" type="presParOf" srcId="{1E962871-EEE0-49F9-B203-BAE405BE0DD5}" destId="{C94526F6-EF9C-46A1-8DBF-42CE29B1D13E}" srcOrd="6" destOrd="0" presId="urn:microsoft.com/office/officeart/2005/8/layout/vList2"/>
    <dgm:cxn modelId="{C45E7FD7-CB01-496B-90C0-FFCFE789B583}" type="presParOf" srcId="{1E962871-EEE0-49F9-B203-BAE405BE0DD5}" destId="{F9F65DCF-85F7-4534-A2BD-0DE876DB2713}" srcOrd="7" destOrd="0" presId="urn:microsoft.com/office/officeart/2005/8/layout/vList2"/>
    <dgm:cxn modelId="{CE229929-68D5-4310-9695-BE0176A07C48}" type="presParOf" srcId="{1E962871-EEE0-49F9-B203-BAE405BE0DD5}" destId="{67D9E09E-F824-4520-8796-93914574899E}" srcOrd="8" destOrd="0" presId="urn:microsoft.com/office/officeart/2005/8/layout/vList2"/>
  </dgm:cxnLst>
  <dgm:bg/>
  <dgm:whole/>
  <dgm:extLst>
    <a:ext uri="http://schemas.microsoft.com/office/drawing/2008/diagram">
      <dsp:dataModelExt xmlns:dsp="http://schemas.microsoft.com/office/drawing/2008/diagram" xmlns=""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D66F090-1AB5-47DF-9664-7ABB69DD3320}" type="doc">
      <dgm:prSet loTypeId="urn:microsoft.com/office/officeart/2005/8/layout/process4" loCatId="list" qsTypeId="urn:microsoft.com/office/officeart/2005/8/quickstyle/simple1" qsCatId="simple" csTypeId="urn:microsoft.com/office/officeart/2005/8/colors/accent1_2" csCatId="accent1" phldr="1"/>
      <dgm:spPr/>
      <dgm:t>
        <a:bodyPr/>
        <a:lstStyle/>
        <a:p>
          <a:endParaRPr lang="en-US"/>
        </a:p>
      </dgm:t>
    </dgm:pt>
    <dgm:pt modelId="{22BBBACE-2AF3-428D-956B-F3DE613A3CC6}">
      <dgm:prSet/>
      <dgm:spPr/>
      <dgm:t>
        <a:bodyPr/>
        <a:lstStyle/>
        <a:p>
          <a:pPr rtl="0"/>
          <a:r>
            <a:rPr lang="en-US" dirty="0" smtClean="0"/>
            <a:t>Introduction of TATA MOTORS</a:t>
          </a:r>
          <a:endParaRPr lang="en-US" dirty="0"/>
        </a:p>
      </dgm:t>
    </dgm:pt>
    <dgm:pt modelId="{884132AE-2CF6-4E7E-8D23-5711F55221AB}" type="parTrans" cxnId="{444BF828-877B-4EDB-89F7-B2FB68259017}">
      <dgm:prSet/>
      <dgm:spPr/>
      <dgm:t>
        <a:bodyPr/>
        <a:lstStyle/>
        <a:p>
          <a:endParaRPr lang="en-US"/>
        </a:p>
      </dgm:t>
    </dgm:pt>
    <dgm:pt modelId="{6B4CFB37-4557-4EAE-BC7B-39CA084208D5}" type="sibTrans" cxnId="{444BF828-877B-4EDB-89F7-B2FB68259017}">
      <dgm:prSet/>
      <dgm:spPr/>
      <dgm:t>
        <a:bodyPr/>
        <a:lstStyle/>
        <a:p>
          <a:endParaRPr lang="en-US"/>
        </a:p>
      </dgm:t>
    </dgm:pt>
    <dgm:pt modelId="{6DA5852C-F191-44AF-91B1-EC0E9490856F}">
      <dgm:prSet/>
      <dgm:spPr/>
      <dgm:t>
        <a:bodyPr/>
        <a:lstStyle/>
        <a:p>
          <a:pPr rtl="0"/>
          <a:r>
            <a:rPr lang="en-US" dirty="0" smtClean="0"/>
            <a:t>Brand Study, Competitor Analysis &amp; Buyers/Audiences persona</a:t>
          </a:r>
          <a:endParaRPr lang="en-US" dirty="0"/>
        </a:p>
      </dgm:t>
    </dgm:pt>
    <dgm:pt modelId="{A9A33AED-A5A2-4E98-A955-CE548B6CB5B2}" type="parTrans" cxnId="{4B84BC30-FD99-4805-ADF7-C1952EB14D6A}">
      <dgm:prSet/>
      <dgm:spPr/>
      <dgm:t>
        <a:bodyPr/>
        <a:lstStyle/>
        <a:p>
          <a:endParaRPr lang="en-US"/>
        </a:p>
      </dgm:t>
    </dgm:pt>
    <dgm:pt modelId="{A0813AF7-EE03-453F-913B-C15E923C3617}" type="sibTrans" cxnId="{4B84BC30-FD99-4805-ADF7-C1952EB14D6A}">
      <dgm:prSet/>
      <dgm:spPr/>
      <dgm:t>
        <a:bodyPr/>
        <a:lstStyle/>
        <a:p>
          <a:endParaRPr lang="en-US"/>
        </a:p>
      </dgm:t>
    </dgm:pt>
    <dgm:pt modelId="{942626AD-23B3-41AA-903B-F4CC0C07B149}">
      <dgm:prSet/>
      <dgm:spPr/>
      <dgm:t>
        <a:bodyPr/>
        <a:lstStyle/>
        <a:p>
          <a:pPr rtl="0"/>
          <a:r>
            <a:rPr lang="en-US" dirty="0" smtClean="0"/>
            <a:t>SEO &amp; Keyword Research</a:t>
          </a:r>
          <a:endParaRPr lang="en-US" dirty="0"/>
        </a:p>
      </dgm:t>
    </dgm:pt>
    <dgm:pt modelId="{E8F02ECA-CFF4-4BD4-9F55-21863CB11A07}" type="parTrans" cxnId="{31044F60-5448-4FA1-8EAF-36E46FCBD347}">
      <dgm:prSet/>
      <dgm:spPr/>
      <dgm:t>
        <a:bodyPr/>
        <a:lstStyle/>
        <a:p>
          <a:endParaRPr lang="en-US"/>
        </a:p>
      </dgm:t>
    </dgm:pt>
    <dgm:pt modelId="{390FF7EA-93B0-4818-B6E5-C986A75BC1E9}" type="sibTrans" cxnId="{31044F60-5448-4FA1-8EAF-36E46FCBD347}">
      <dgm:prSet/>
      <dgm:spPr/>
      <dgm:t>
        <a:bodyPr/>
        <a:lstStyle/>
        <a:p>
          <a:endParaRPr lang="en-US"/>
        </a:p>
      </dgm:t>
    </dgm:pt>
    <dgm:pt modelId="{5EA6DDE8-0F8E-4A7B-8AF9-F87B5BA30E37}">
      <dgm:prSet/>
      <dgm:spPr/>
      <dgm:t>
        <a:bodyPr/>
        <a:lstStyle/>
        <a:p>
          <a:pPr rtl="0"/>
          <a:r>
            <a:rPr lang="en-US" dirty="0" smtClean="0"/>
            <a:t>Content ideas And Marketing Strategies</a:t>
          </a:r>
          <a:endParaRPr lang="en-US" dirty="0"/>
        </a:p>
      </dgm:t>
    </dgm:pt>
    <dgm:pt modelId="{03E2699A-1876-4B83-82EB-091F1A1B1789}" type="parTrans" cxnId="{71A9A288-8E44-4784-94C0-E54089127CB8}">
      <dgm:prSet/>
      <dgm:spPr/>
      <dgm:t>
        <a:bodyPr/>
        <a:lstStyle/>
        <a:p>
          <a:endParaRPr lang="en-US"/>
        </a:p>
      </dgm:t>
    </dgm:pt>
    <dgm:pt modelId="{CD2505B3-1ED2-48C9-BB21-86596BB6B48A}" type="sibTrans" cxnId="{71A9A288-8E44-4784-94C0-E54089127CB8}">
      <dgm:prSet/>
      <dgm:spPr/>
      <dgm:t>
        <a:bodyPr/>
        <a:lstStyle/>
        <a:p>
          <a:endParaRPr lang="en-US"/>
        </a:p>
      </dgm:t>
    </dgm:pt>
    <dgm:pt modelId="{7B209DB9-BA60-45D1-85AE-DEA8AB4D1C6F}">
      <dgm:prSet/>
      <dgm:spPr/>
      <dgm:t>
        <a:bodyPr/>
        <a:lstStyle/>
        <a:p>
          <a:pPr rtl="0"/>
          <a:r>
            <a:rPr lang="en-US" dirty="0" smtClean="0"/>
            <a:t>Content Creation And </a:t>
          </a:r>
          <a:r>
            <a:rPr lang="en-US" dirty="0" err="1" smtClean="0"/>
            <a:t>Curation</a:t>
          </a:r>
          <a:r>
            <a:rPr lang="en-US" dirty="0" smtClean="0"/>
            <a:t>.</a:t>
          </a:r>
          <a:endParaRPr lang="en-US" dirty="0"/>
        </a:p>
      </dgm:t>
    </dgm:pt>
    <dgm:pt modelId="{5336E88D-9FB1-4292-B70B-543B651204CF}" type="parTrans" cxnId="{3D16CAFB-FBD8-46E9-8882-D0FB360382FF}">
      <dgm:prSet/>
      <dgm:spPr/>
      <dgm:t>
        <a:bodyPr/>
        <a:lstStyle/>
        <a:p>
          <a:endParaRPr lang="en-US"/>
        </a:p>
      </dgm:t>
    </dgm:pt>
    <dgm:pt modelId="{A050DC67-74F7-41AE-B1A7-2561B4DE5E32}" type="sibTrans" cxnId="{3D16CAFB-FBD8-46E9-8882-D0FB360382FF}">
      <dgm:prSet/>
      <dgm:spPr/>
      <dgm:t>
        <a:bodyPr/>
        <a:lstStyle/>
        <a:p>
          <a:endParaRPr lang="en-US"/>
        </a:p>
      </dgm:t>
    </dgm:pt>
    <dgm:pt modelId="{4185FB3B-1B53-49B3-B5F9-012A308AA106}" type="pres">
      <dgm:prSet presAssocID="{8D66F090-1AB5-47DF-9664-7ABB69DD3320}" presName="Name0" presStyleCnt="0">
        <dgm:presLayoutVars>
          <dgm:dir/>
          <dgm:animLvl val="lvl"/>
          <dgm:resizeHandles val="exact"/>
        </dgm:presLayoutVars>
      </dgm:prSet>
      <dgm:spPr/>
      <dgm:t>
        <a:bodyPr/>
        <a:lstStyle/>
        <a:p>
          <a:endParaRPr lang="en-US"/>
        </a:p>
      </dgm:t>
    </dgm:pt>
    <dgm:pt modelId="{F6AA9A11-AADA-465C-B78F-4F4123211609}" type="pres">
      <dgm:prSet presAssocID="{7B209DB9-BA60-45D1-85AE-DEA8AB4D1C6F}" presName="boxAndChildren" presStyleCnt="0"/>
      <dgm:spPr/>
    </dgm:pt>
    <dgm:pt modelId="{CF87BDB1-22B3-48C3-960F-1CB1C317F57A}" type="pres">
      <dgm:prSet presAssocID="{7B209DB9-BA60-45D1-85AE-DEA8AB4D1C6F}" presName="parentTextBox" presStyleLbl="node1" presStyleIdx="0" presStyleCnt="5"/>
      <dgm:spPr/>
      <dgm:t>
        <a:bodyPr/>
        <a:lstStyle/>
        <a:p>
          <a:endParaRPr lang="en-US"/>
        </a:p>
      </dgm:t>
    </dgm:pt>
    <dgm:pt modelId="{3B3F5A33-4C04-4763-8B76-0182C8A8940B}" type="pres">
      <dgm:prSet presAssocID="{CD2505B3-1ED2-48C9-BB21-86596BB6B48A}" presName="sp" presStyleCnt="0"/>
      <dgm:spPr/>
    </dgm:pt>
    <dgm:pt modelId="{07B00F21-477B-4CFC-BC66-5018BD249AEA}" type="pres">
      <dgm:prSet presAssocID="{5EA6DDE8-0F8E-4A7B-8AF9-F87B5BA30E37}" presName="arrowAndChildren" presStyleCnt="0"/>
      <dgm:spPr/>
    </dgm:pt>
    <dgm:pt modelId="{E1198E2B-AD93-48DF-9381-79DEF55FD2DB}" type="pres">
      <dgm:prSet presAssocID="{5EA6DDE8-0F8E-4A7B-8AF9-F87B5BA30E37}" presName="parentTextArrow" presStyleLbl="node1" presStyleIdx="1" presStyleCnt="5"/>
      <dgm:spPr/>
      <dgm:t>
        <a:bodyPr/>
        <a:lstStyle/>
        <a:p>
          <a:endParaRPr lang="en-US"/>
        </a:p>
      </dgm:t>
    </dgm:pt>
    <dgm:pt modelId="{596A62B2-704D-4501-BD3E-A6FC91991DA1}" type="pres">
      <dgm:prSet presAssocID="{390FF7EA-93B0-4818-B6E5-C986A75BC1E9}" presName="sp" presStyleCnt="0"/>
      <dgm:spPr/>
    </dgm:pt>
    <dgm:pt modelId="{F2091816-8955-47F6-8398-5D83506DAC93}" type="pres">
      <dgm:prSet presAssocID="{942626AD-23B3-41AA-903B-F4CC0C07B149}" presName="arrowAndChildren" presStyleCnt="0"/>
      <dgm:spPr/>
    </dgm:pt>
    <dgm:pt modelId="{84FE43B5-0ECF-4EA4-B24E-E79737971414}" type="pres">
      <dgm:prSet presAssocID="{942626AD-23B3-41AA-903B-F4CC0C07B149}" presName="parentTextArrow" presStyleLbl="node1" presStyleIdx="2" presStyleCnt="5"/>
      <dgm:spPr/>
      <dgm:t>
        <a:bodyPr/>
        <a:lstStyle/>
        <a:p>
          <a:endParaRPr lang="en-US"/>
        </a:p>
      </dgm:t>
    </dgm:pt>
    <dgm:pt modelId="{8FB890CB-E7C2-4609-99EE-9FD7E1435A0D}" type="pres">
      <dgm:prSet presAssocID="{A0813AF7-EE03-453F-913B-C15E923C3617}" presName="sp" presStyleCnt="0"/>
      <dgm:spPr/>
    </dgm:pt>
    <dgm:pt modelId="{54B165AD-A945-44D1-A175-FEB2AB501FB1}" type="pres">
      <dgm:prSet presAssocID="{6DA5852C-F191-44AF-91B1-EC0E9490856F}" presName="arrowAndChildren" presStyleCnt="0"/>
      <dgm:spPr/>
    </dgm:pt>
    <dgm:pt modelId="{2E0FCE3E-7758-424C-8764-4FC9B9296139}" type="pres">
      <dgm:prSet presAssocID="{6DA5852C-F191-44AF-91B1-EC0E9490856F}" presName="parentTextArrow" presStyleLbl="node1" presStyleIdx="3" presStyleCnt="5"/>
      <dgm:spPr/>
      <dgm:t>
        <a:bodyPr/>
        <a:lstStyle/>
        <a:p>
          <a:endParaRPr lang="en-US"/>
        </a:p>
      </dgm:t>
    </dgm:pt>
    <dgm:pt modelId="{117A45FB-8841-4139-A857-C78A39F77A2B}" type="pres">
      <dgm:prSet presAssocID="{6B4CFB37-4557-4EAE-BC7B-39CA084208D5}" presName="sp" presStyleCnt="0"/>
      <dgm:spPr/>
    </dgm:pt>
    <dgm:pt modelId="{B8E8D102-75F5-4B00-B477-4A9296AF6CFF}" type="pres">
      <dgm:prSet presAssocID="{22BBBACE-2AF3-428D-956B-F3DE613A3CC6}" presName="arrowAndChildren" presStyleCnt="0"/>
      <dgm:spPr/>
    </dgm:pt>
    <dgm:pt modelId="{4F3870E7-2269-4F37-9230-DF751A38B6C5}" type="pres">
      <dgm:prSet presAssocID="{22BBBACE-2AF3-428D-956B-F3DE613A3CC6}" presName="parentTextArrow" presStyleLbl="node1" presStyleIdx="4" presStyleCnt="5"/>
      <dgm:spPr/>
      <dgm:t>
        <a:bodyPr/>
        <a:lstStyle/>
        <a:p>
          <a:endParaRPr lang="en-US"/>
        </a:p>
      </dgm:t>
    </dgm:pt>
  </dgm:ptLst>
  <dgm:cxnLst>
    <dgm:cxn modelId="{418F98CE-5E5B-4BD5-84EE-ECA53ADCF7B6}" type="presOf" srcId="{7B209DB9-BA60-45D1-85AE-DEA8AB4D1C6F}" destId="{CF87BDB1-22B3-48C3-960F-1CB1C317F57A}" srcOrd="0" destOrd="0" presId="urn:microsoft.com/office/officeart/2005/8/layout/process4"/>
    <dgm:cxn modelId="{5BA7FAD6-5B7E-4A33-9DD3-AA342A9048F7}" type="presOf" srcId="{6DA5852C-F191-44AF-91B1-EC0E9490856F}" destId="{2E0FCE3E-7758-424C-8764-4FC9B9296139}" srcOrd="0" destOrd="0" presId="urn:microsoft.com/office/officeart/2005/8/layout/process4"/>
    <dgm:cxn modelId="{444BF828-877B-4EDB-89F7-B2FB68259017}" srcId="{8D66F090-1AB5-47DF-9664-7ABB69DD3320}" destId="{22BBBACE-2AF3-428D-956B-F3DE613A3CC6}" srcOrd="0" destOrd="0" parTransId="{884132AE-2CF6-4E7E-8D23-5711F55221AB}" sibTransId="{6B4CFB37-4557-4EAE-BC7B-39CA084208D5}"/>
    <dgm:cxn modelId="{4B84BC30-FD99-4805-ADF7-C1952EB14D6A}" srcId="{8D66F090-1AB5-47DF-9664-7ABB69DD3320}" destId="{6DA5852C-F191-44AF-91B1-EC0E9490856F}" srcOrd="1" destOrd="0" parTransId="{A9A33AED-A5A2-4E98-A955-CE548B6CB5B2}" sibTransId="{A0813AF7-EE03-453F-913B-C15E923C3617}"/>
    <dgm:cxn modelId="{3D16CAFB-FBD8-46E9-8882-D0FB360382FF}" srcId="{8D66F090-1AB5-47DF-9664-7ABB69DD3320}" destId="{7B209DB9-BA60-45D1-85AE-DEA8AB4D1C6F}" srcOrd="4" destOrd="0" parTransId="{5336E88D-9FB1-4292-B70B-543B651204CF}" sibTransId="{A050DC67-74F7-41AE-B1A7-2561B4DE5E32}"/>
    <dgm:cxn modelId="{00680744-0505-43DE-B3C0-3F96F131D934}" type="presOf" srcId="{22BBBACE-2AF3-428D-956B-F3DE613A3CC6}" destId="{4F3870E7-2269-4F37-9230-DF751A38B6C5}" srcOrd="0" destOrd="0" presId="urn:microsoft.com/office/officeart/2005/8/layout/process4"/>
    <dgm:cxn modelId="{31044F60-5448-4FA1-8EAF-36E46FCBD347}" srcId="{8D66F090-1AB5-47DF-9664-7ABB69DD3320}" destId="{942626AD-23B3-41AA-903B-F4CC0C07B149}" srcOrd="2" destOrd="0" parTransId="{E8F02ECA-CFF4-4BD4-9F55-21863CB11A07}" sibTransId="{390FF7EA-93B0-4818-B6E5-C986A75BC1E9}"/>
    <dgm:cxn modelId="{83E84491-39E8-48CC-98CA-75332A991AE0}" type="presOf" srcId="{5EA6DDE8-0F8E-4A7B-8AF9-F87B5BA30E37}" destId="{E1198E2B-AD93-48DF-9381-79DEF55FD2DB}" srcOrd="0" destOrd="0" presId="urn:microsoft.com/office/officeart/2005/8/layout/process4"/>
    <dgm:cxn modelId="{695F0AFE-836F-4105-9BE7-58D3A652829D}" type="presOf" srcId="{8D66F090-1AB5-47DF-9664-7ABB69DD3320}" destId="{4185FB3B-1B53-49B3-B5F9-012A308AA106}" srcOrd="0" destOrd="0" presId="urn:microsoft.com/office/officeart/2005/8/layout/process4"/>
    <dgm:cxn modelId="{B9EE4E7A-3F23-4788-8EDF-283CEE14D317}" type="presOf" srcId="{942626AD-23B3-41AA-903B-F4CC0C07B149}" destId="{84FE43B5-0ECF-4EA4-B24E-E79737971414}" srcOrd="0" destOrd="0" presId="urn:microsoft.com/office/officeart/2005/8/layout/process4"/>
    <dgm:cxn modelId="{71A9A288-8E44-4784-94C0-E54089127CB8}" srcId="{8D66F090-1AB5-47DF-9664-7ABB69DD3320}" destId="{5EA6DDE8-0F8E-4A7B-8AF9-F87B5BA30E37}" srcOrd="3" destOrd="0" parTransId="{03E2699A-1876-4B83-82EB-091F1A1B1789}" sibTransId="{CD2505B3-1ED2-48C9-BB21-86596BB6B48A}"/>
    <dgm:cxn modelId="{D31329AC-B3DA-4251-8976-BF8A70E7C610}" type="presParOf" srcId="{4185FB3B-1B53-49B3-B5F9-012A308AA106}" destId="{F6AA9A11-AADA-465C-B78F-4F4123211609}" srcOrd="0" destOrd="0" presId="urn:microsoft.com/office/officeart/2005/8/layout/process4"/>
    <dgm:cxn modelId="{D460076B-8DAF-42F6-9B1F-386EC2D8580A}" type="presParOf" srcId="{F6AA9A11-AADA-465C-B78F-4F4123211609}" destId="{CF87BDB1-22B3-48C3-960F-1CB1C317F57A}" srcOrd="0" destOrd="0" presId="urn:microsoft.com/office/officeart/2005/8/layout/process4"/>
    <dgm:cxn modelId="{33887FA3-95D7-4863-9071-C93EE1DF1056}" type="presParOf" srcId="{4185FB3B-1B53-49B3-B5F9-012A308AA106}" destId="{3B3F5A33-4C04-4763-8B76-0182C8A8940B}" srcOrd="1" destOrd="0" presId="urn:microsoft.com/office/officeart/2005/8/layout/process4"/>
    <dgm:cxn modelId="{1BFA5150-E7EF-444A-A4CB-0DFF3A82F0F0}" type="presParOf" srcId="{4185FB3B-1B53-49B3-B5F9-012A308AA106}" destId="{07B00F21-477B-4CFC-BC66-5018BD249AEA}" srcOrd="2" destOrd="0" presId="urn:microsoft.com/office/officeart/2005/8/layout/process4"/>
    <dgm:cxn modelId="{D80F3501-ABD7-49D8-B679-AFF0A30B5448}" type="presParOf" srcId="{07B00F21-477B-4CFC-BC66-5018BD249AEA}" destId="{E1198E2B-AD93-48DF-9381-79DEF55FD2DB}" srcOrd="0" destOrd="0" presId="urn:microsoft.com/office/officeart/2005/8/layout/process4"/>
    <dgm:cxn modelId="{EC12F1A2-F2DB-4517-9EA8-28712C2F5018}" type="presParOf" srcId="{4185FB3B-1B53-49B3-B5F9-012A308AA106}" destId="{596A62B2-704D-4501-BD3E-A6FC91991DA1}" srcOrd="3" destOrd="0" presId="urn:microsoft.com/office/officeart/2005/8/layout/process4"/>
    <dgm:cxn modelId="{CB29B3DC-C397-4EB0-8A18-B57B784E4D34}" type="presParOf" srcId="{4185FB3B-1B53-49B3-B5F9-012A308AA106}" destId="{F2091816-8955-47F6-8398-5D83506DAC93}" srcOrd="4" destOrd="0" presId="urn:microsoft.com/office/officeart/2005/8/layout/process4"/>
    <dgm:cxn modelId="{82B500D3-2995-4A52-9D26-4E1ACEFEA242}" type="presParOf" srcId="{F2091816-8955-47F6-8398-5D83506DAC93}" destId="{84FE43B5-0ECF-4EA4-B24E-E79737971414}" srcOrd="0" destOrd="0" presId="urn:microsoft.com/office/officeart/2005/8/layout/process4"/>
    <dgm:cxn modelId="{6845C23C-98B6-4A53-B784-0D2FB1C94D5B}" type="presParOf" srcId="{4185FB3B-1B53-49B3-B5F9-012A308AA106}" destId="{8FB890CB-E7C2-4609-99EE-9FD7E1435A0D}" srcOrd="5" destOrd="0" presId="urn:microsoft.com/office/officeart/2005/8/layout/process4"/>
    <dgm:cxn modelId="{19828B00-EE9B-4F7D-B648-E8706C249D23}" type="presParOf" srcId="{4185FB3B-1B53-49B3-B5F9-012A308AA106}" destId="{54B165AD-A945-44D1-A175-FEB2AB501FB1}" srcOrd="6" destOrd="0" presId="urn:microsoft.com/office/officeart/2005/8/layout/process4"/>
    <dgm:cxn modelId="{15B8DCE5-96C0-454D-9810-B6860DB1F0FA}" type="presParOf" srcId="{54B165AD-A945-44D1-A175-FEB2AB501FB1}" destId="{2E0FCE3E-7758-424C-8764-4FC9B9296139}" srcOrd="0" destOrd="0" presId="urn:microsoft.com/office/officeart/2005/8/layout/process4"/>
    <dgm:cxn modelId="{9FF8151B-3193-4CCD-9D79-2302024E6CAD}" type="presParOf" srcId="{4185FB3B-1B53-49B3-B5F9-012A308AA106}" destId="{117A45FB-8841-4139-A857-C78A39F77A2B}" srcOrd="7" destOrd="0" presId="urn:microsoft.com/office/officeart/2005/8/layout/process4"/>
    <dgm:cxn modelId="{B34C05BC-E37D-4653-B458-C796426BCE0E}" type="presParOf" srcId="{4185FB3B-1B53-49B3-B5F9-012A308AA106}" destId="{B8E8D102-75F5-4B00-B477-4A9296AF6CFF}" srcOrd="8" destOrd="0" presId="urn:microsoft.com/office/officeart/2005/8/layout/process4"/>
    <dgm:cxn modelId="{7F5D61FB-FA17-4CE2-B606-5C05B382542E}" type="presParOf" srcId="{B8E8D102-75F5-4B00-B477-4A9296AF6CFF}" destId="{4F3870E7-2269-4F37-9230-DF751A38B6C5}" srcOrd="0" destOrd="0" presId="urn:microsoft.com/office/officeart/2005/8/layout/process4"/>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7DD2D684-3B9C-4B3A-92AA-B912F9D0079C}">
      <dsp:nvSpPr>
        <dsp:cNvPr id="0" name=""/>
        <dsp:cNvSpPr/>
      </dsp:nvSpPr>
      <dsp:spPr>
        <a:xfrm>
          <a:off x="228607" y="178"/>
          <a:ext cx="2857053" cy="1142821"/>
        </a:xfrm>
        <a:prstGeom prst="chevron">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57150" dist="38100" dir="5400000" algn="ctr" rotWithShape="0">
            <a:schemeClr val="accent1">
              <a:hueOff val="0"/>
              <a:satOff val="0"/>
              <a:lumOff val="0"/>
              <a:alphaOff val="0"/>
              <a:shade val="9000"/>
              <a:satMod val="105000"/>
              <a:alpha val="48000"/>
            </a:scheme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9210" tIns="14605" rIns="0" bIns="14605" numCol="1" spcCol="1270" anchor="ctr" anchorCtr="0">
          <a:noAutofit/>
        </a:bodyPr>
        <a:lstStyle/>
        <a:p>
          <a:pPr lvl="0" algn="ctr" defTabSz="1022350" rtl="0">
            <a:lnSpc>
              <a:spcPct val="90000"/>
            </a:lnSpc>
            <a:spcBef>
              <a:spcPct val="0"/>
            </a:spcBef>
            <a:spcAft>
              <a:spcPct val="35000"/>
            </a:spcAft>
          </a:pPr>
          <a:r>
            <a:rPr lang="en-US" sz="2300" b="0" kern="1200" dirty="0" smtClean="0"/>
            <a:t>PRESENTED  BY :</a:t>
          </a:r>
          <a:endParaRPr lang="en-US" sz="2300" b="0" kern="1200" dirty="0"/>
        </a:p>
      </dsp:txBody>
      <dsp:txXfrm>
        <a:off x="228607" y="178"/>
        <a:ext cx="2857053" cy="1142821"/>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7789F46-842E-4580-9C06-631676E45C50}">
      <dsp:nvSpPr>
        <dsp:cNvPr id="0" name=""/>
        <dsp:cNvSpPr/>
      </dsp:nvSpPr>
      <dsp:spPr>
        <a:xfrm>
          <a:off x="0" y="25717"/>
          <a:ext cx="8229600" cy="79150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l" defTabSz="1466850" rtl="0">
            <a:lnSpc>
              <a:spcPct val="90000"/>
            </a:lnSpc>
            <a:spcBef>
              <a:spcPct val="0"/>
            </a:spcBef>
            <a:spcAft>
              <a:spcPct val="35000"/>
            </a:spcAft>
          </a:pPr>
          <a:r>
            <a:rPr lang="en-US" sz="3300" kern="1200" dirty="0" err="1" smtClean="0"/>
            <a:t>P.N.Arpitha</a:t>
          </a:r>
          <a:r>
            <a:rPr lang="en-US" sz="3300" kern="1200" dirty="0" smtClean="0"/>
            <a:t>                     (Team Leader)</a:t>
          </a:r>
          <a:endParaRPr lang="en-US" sz="3300" kern="1200" dirty="0"/>
        </a:p>
      </dsp:txBody>
      <dsp:txXfrm>
        <a:off x="0" y="25717"/>
        <a:ext cx="8229600" cy="791505"/>
      </dsp:txXfrm>
    </dsp:sp>
    <dsp:sp modelId="{315938BD-189F-4D49-8BC1-F667A0D65526}">
      <dsp:nvSpPr>
        <dsp:cNvPr id="0" name=""/>
        <dsp:cNvSpPr/>
      </dsp:nvSpPr>
      <dsp:spPr>
        <a:xfrm>
          <a:off x="0" y="912262"/>
          <a:ext cx="8229600" cy="79150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l" defTabSz="1466850" rtl="0">
            <a:lnSpc>
              <a:spcPct val="90000"/>
            </a:lnSpc>
            <a:spcBef>
              <a:spcPct val="0"/>
            </a:spcBef>
            <a:spcAft>
              <a:spcPct val="35000"/>
            </a:spcAft>
          </a:pPr>
          <a:r>
            <a:rPr lang="en-US" sz="3300" kern="1200" dirty="0" err="1" smtClean="0"/>
            <a:t>Pujari</a:t>
          </a:r>
          <a:r>
            <a:rPr lang="en-US" sz="3300" kern="1200" dirty="0" smtClean="0"/>
            <a:t> </a:t>
          </a:r>
          <a:r>
            <a:rPr lang="en-US" sz="3300" kern="1200" dirty="0" err="1" smtClean="0"/>
            <a:t>chamundeswari</a:t>
          </a:r>
          <a:r>
            <a:rPr lang="en-US" sz="3300" kern="1200" dirty="0" smtClean="0"/>
            <a:t>  (Team member-1)</a:t>
          </a:r>
          <a:endParaRPr lang="en-US" sz="3300" kern="1200" dirty="0"/>
        </a:p>
      </dsp:txBody>
      <dsp:txXfrm>
        <a:off x="0" y="912262"/>
        <a:ext cx="8229600" cy="791505"/>
      </dsp:txXfrm>
    </dsp:sp>
    <dsp:sp modelId="{0890858C-C79E-4260-88A3-F6019E4A30A3}">
      <dsp:nvSpPr>
        <dsp:cNvPr id="0" name=""/>
        <dsp:cNvSpPr/>
      </dsp:nvSpPr>
      <dsp:spPr>
        <a:xfrm>
          <a:off x="0" y="1798807"/>
          <a:ext cx="8229600" cy="79150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l" defTabSz="1466850" rtl="0">
            <a:lnSpc>
              <a:spcPct val="90000"/>
            </a:lnSpc>
            <a:spcBef>
              <a:spcPct val="0"/>
            </a:spcBef>
            <a:spcAft>
              <a:spcPct val="35000"/>
            </a:spcAft>
          </a:pPr>
          <a:r>
            <a:rPr lang="en-US" sz="3300" kern="1200" dirty="0" err="1" smtClean="0"/>
            <a:t>R.Bhavani</a:t>
          </a:r>
          <a:r>
            <a:rPr lang="en-US" sz="3300" kern="1200" dirty="0" smtClean="0"/>
            <a:t>                       (Team member-2)</a:t>
          </a:r>
          <a:endParaRPr lang="en-US" sz="3300" kern="1200" dirty="0"/>
        </a:p>
      </dsp:txBody>
      <dsp:txXfrm>
        <a:off x="0" y="1798807"/>
        <a:ext cx="8229600" cy="791505"/>
      </dsp:txXfrm>
    </dsp:sp>
    <dsp:sp modelId="{C94526F6-EF9C-46A1-8DBF-42CE29B1D13E}">
      <dsp:nvSpPr>
        <dsp:cNvPr id="0" name=""/>
        <dsp:cNvSpPr/>
      </dsp:nvSpPr>
      <dsp:spPr>
        <a:xfrm>
          <a:off x="0" y="2685352"/>
          <a:ext cx="8229600" cy="79150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l" defTabSz="1466850" rtl="0">
            <a:lnSpc>
              <a:spcPct val="90000"/>
            </a:lnSpc>
            <a:spcBef>
              <a:spcPct val="0"/>
            </a:spcBef>
            <a:spcAft>
              <a:spcPct val="35000"/>
            </a:spcAft>
          </a:pPr>
          <a:r>
            <a:rPr lang="en-US" sz="3300" kern="1200" dirty="0" err="1" smtClean="0"/>
            <a:t>R.Rajasekhar</a:t>
          </a:r>
          <a:r>
            <a:rPr lang="en-US" sz="3300" kern="1200" dirty="0" smtClean="0"/>
            <a:t> Reddy       (Team member-3)</a:t>
          </a:r>
          <a:endParaRPr lang="en-US" sz="3300" kern="1200" dirty="0"/>
        </a:p>
      </dsp:txBody>
      <dsp:txXfrm>
        <a:off x="0" y="2685352"/>
        <a:ext cx="8229600" cy="791505"/>
      </dsp:txXfrm>
    </dsp:sp>
    <dsp:sp modelId="{67D9E09E-F824-4520-8796-93914574899E}">
      <dsp:nvSpPr>
        <dsp:cNvPr id="0" name=""/>
        <dsp:cNvSpPr/>
      </dsp:nvSpPr>
      <dsp:spPr>
        <a:xfrm>
          <a:off x="0" y="3571897"/>
          <a:ext cx="8229600" cy="79150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l" defTabSz="1466850" rtl="0">
            <a:lnSpc>
              <a:spcPct val="90000"/>
            </a:lnSpc>
            <a:spcBef>
              <a:spcPct val="0"/>
            </a:spcBef>
            <a:spcAft>
              <a:spcPct val="35000"/>
            </a:spcAft>
          </a:pPr>
          <a:r>
            <a:rPr lang="en-US" sz="3300" kern="1200" dirty="0" err="1" smtClean="0"/>
            <a:t>S.Asha</a:t>
          </a:r>
          <a:r>
            <a:rPr lang="en-US" sz="3300" kern="1200" dirty="0" smtClean="0"/>
            <a:t> </a:t>
          </a:r>
          <a:r>
            <a:rPr lang="en-US" sz="3300" kern="1200" dirty="0" err="1" smtClean="0"/>
            <a:t>Sree</a:t>
          </a:r>
          <a:r>
            <a:rPr lang="en-US" sz="3300" kern="1200" dirty="0" smtClean="0"/>
            <a:t>                     (Team member-4)</a:t>
          </a:r>
          <a:endParaRPr lang="en-US" sz="3300" kern="1200" dirty="0"/>
        </a:p>
      </dsp:txBody>
      <dsp:txXfrm>
        <a:off x="0" y="3571897"/>
        <a:ext cx="8229600" cy="791505"/>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F87BDB1-22B3-48C3-960F-1CB1C317F57A}">
      <dsp:nvSpPr>
        <dsp:cNvPr id="0" name=""/>
        <dsp:cNvSpPr/>
      </dsp:nvSpPr>
      <dsp:spPr>
        <a:xfrm>
          <a:off x="0" y="3768730"/>
          <a:ext cx="8229600" cy="61829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lvl="0" algn="ctr" defTabSz="933450" rtl="0">
            <a:lnSpc>
              <a:spcPct val="90000"/>
            </a:lnSpc>
            <a:spcBef>
              <a:spcPct val="0"/>
            </a:spcBef>
            <a:spcAft>
              <a:spcPct val="35000"/>
            </a:spcAft>
          </a:pPr>
          <a:r>
            <a:rPr lang="en-US" sz="2100" kern="1200" dirty="0" smtClean="0"/>
            <a:t>Content Creation And </a:t>
          </a:r>
          <a:r>
            <a:rPr lang="en-US" sz="2100" kern="1200" dirty="0" err="1" smtClean="0"/>
            <a:t>Curation</a:t>
          </a:r>
          <a:r>
            <a:rPr lang="en-US" sz="2100" kern="1200" dirty="0" smtClean="0"/>
            <a:t>.</a:t>
          </a:r>
          <a:endParaRPr lang="en-US" sz="2100" kern="1200" dirty="0"/>
        </a:p>
      </dsp:txBody>
      <dsp:txXfrm>
        <a:off x="0" y="3768730"/>
        <a:ext cx="8229600" cy="618291"/>
      </dsp:txXfrm>
    </dsp:sp>
    <dsp:sp modelId="{E1198E2B-AD93-48DF-9381-79DEF55FD2DB}">
      <dsp:nvSpPr>
        <dsp:cNvPr id="0" name=""/>
        <dsp:cNvSpPr/>
      </dsp:nvSpPr>
      <dsp:spPr>
        <a:xfrm rot="10800000">
          <a:off x="0" y="2827072"/>
          <a:ext cx="8229600" cy="950932"/>
        </a:xfrm>
        <a:prstGeom prst="upArrowCallou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lvl="0" algn="ctr" defTabSz="933450" rtl="0">
            <a:lnSpc>
              <a:spcPct val="90000"/>
            </a:lnSpc>
            <a:spcBef>
              <a:spcPct val="0"/>
            </a:spcBef>
            <a:spcAft>
              <a:spcPct val="35000"/>
            </a:spcAft>
          </a:pPr>
          <a:r>
            <a:rPr lang="en-US" sz="2100" kern="1200" dirty="0" smtClean="0"/>
            <a:t>Content ideas And Marketing Strategies</a:t>
          </a:r>
          <a:endParaRPr lang="en-US" sz="2100" kern="1200" dirty="0"/>
        </a:p>
      </dsp:txBody>
      <dsp:txXfrm rot="10800000">
        <a:off x="0" y="2827072"/>
        <a:ext cx="8229600" cy="950932"/>
      </dsp:txXfrm>
    </dsp:sp>
    <dsp:sp modelId="{84FE43B5-0ECF-4EA4-B24E-E79737971414}">
      <dsp:nvSpPr>
        <dsp:cNvPr id="0" name=""/>
        <dsp:cNvSpPr/>
      </dsp:nvSpPr>
      <dsp:spPr>
        <a:xfrm rot="10800000">
          <a:off x="0" y="1885414"/>
          <a:ext cx="8229600" cy="950932"/>
        </a:xfrm>
        <a:prstGeom prst="upArrowCallou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lvl="0" algn="ctr" defTabSz="933450" rtl="0">
            <a:lnSpc>
              <a:spcPct val="90000"/>
            </a:lnSpc>
            <a:spcBef>
              <a:spcPct val="0"/>
            </a:spcBef>
            <a:spcAft>
              <a:spcPct val="35000"/>
            </a:spcAft>
          </a:pPr>
          <a:r>
            <a:rPr lang="en-US" sz="2100" kern="1200" dirty="0" smtClean="0"/>
            <a:t>SEO &amp; Keyword Research</a:t>
          </a:r>
          <a:endParaRPr lang="en-US" sz="2100" kern="1200" dirty="0"/>
        </a:p>
      </dsp:txBody>
      <dsp:txXfrm rot="10800000">
        <a:off x="0" y="1885414"/>
        <a:ext cx="8229600" cy="950932"/>
      </dsp:txXfrm>
    </dsp:sp>
    <dsp:sp modelId="{2E0FCE3E-7758-424C-8764-4FC9B9296139}">
      <dsp:nvSpPr>
        <dsp:cNvPr id="0" name=""/>
        <dsp:cNvSpPr/>
      </dsp:nvSpPr>
      <dsp:spPr>
        <a:xfrm rot="10800000">
          <a:off x="0" y="943756"/>
          <a:ext cx="8229600" cy="950932"/>
        </a:xfrm>
        <a:prstGeom prst="upArrowCallou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lvl="0" algn="ctr" defTabSz="933450" rtl="0">
            <a:lnSpc>
              <a:spcPct val="90000"/>
            </a:lnSpc>
            <a:spcBef>
              <a:spcPct val="0"/>
            </a:spcBef>
            <a:spcAft>
              <a:spcPct val="35000"/>
            </a:spcAft>
          </a:pPr>
          <a:r>
            <a:rPr lang="en-US" sz="2100" kern="1200" dirty="0" smtClean="0"/>
            <a:t>Brand Study, Competitor Analysis &amp; Buyers/Audiences persona</a:t>
          </a:r>
          <a:endParaRPr lang="en-US" sz="2100" kern="1200" dirty="0"/>
        </a:p>
      </dsp:txBody>
      <dsp:txXfrm rot="10800000">
        <a:off x="0" y="943756"/>
        <a:ext cx="8229600" cy="950932"/>
      </dsp:txXfrm>
    </dsp:sp>
    <dsp:sp modelId="{4F3870E7-2269-4F37-9230-DF751A38B6C5}">
      <dsp:nvSpPr>
        <dsp:cNvPr id="0" name=""/>
        <dsp:cNvSpPr/>
      </dsp:nvSpPr>
      <dsp:spPr>
        <a:xfrm rot="10800000">
          <a:off x="0" y="2098"/>
          <a:ext cx="8229600" cy="950932"/>
        </a:xfrm>
        <a:prstGeom prst="upArrowCallou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lvl="0" algn="ctr" defTabSz="933450" rtl="0">
            <a:lnSpc>
              <a:spcPct val="90000"/>
            </a:lnSpc>
            <a:spcBef>
              <a:spcPct val="0"/>
            </a:spcBef>
            <a:spcAft>
              <a:spcPct val="35000"/>
            </a:spcAft>
          </a:pPr>
          <a:r>
            <a:rPr lang="en-US" sz="2100" kern="1200" dirty="0" smtClean="0"/>
            <a:t>Introduction of TATA MOTORS</a:t>
          </a:r>
          <a:endParaRPr lang="en-US" sz="2100" kern="1200" dirty="0"/>
        </a:p>
      </dsp:txBody>
      <dsp:txXfrm rot="10800000">
        <a:off x="0" y="2098"/>
        <a:ext cx="8229600" cy="950932"/>
      </dsp:txXfrm>
    </dsp:sp>
  </dsp:spTree>
</dsp:drawing>
</file>

<file path=ppt/diagrams/layout1.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694E38F-2CAA-4637-8CD8-8654A4C6FA8D}" type="datetimeFigureOut">
              <a:rPr lang="en-US" smtClean="0"/>
              <a:pPr/>
              <a:t>10/15/2023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BFA670E-185A-43FA-B508-91EDCA2E4857}"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BFA670E-185A-43FA-B508-91EDCA2E4857}"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CC8B19FA-3AE1-46B2-BC8C-C4B3B4EE9A06}" type="datetimeFigureOut">
              <a:rPr lang="en-US" smtClean="0"/>
              <a:pPr/>
              <a:t>10/15/2023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14FEB72E-9765-4EC0-B828-2B60A016861C}"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C8B19FA-3AE1-46B2-BC8C-C4B3B4EE9A06}" type="datetimeFigureOut">
              <a:rPr lang="en-US" smtClean="0"/>
              <a:pPr/>
              <a:t>10/15/2023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FEB72E-9765-4EC0-B828-2B60A016861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C8B19FA-3AE1-46B2-BC8C-C4B3B4EE9A06}" type="datetimeFigureOut">
              <a:rPr lang="en-US" smtClean="0"/>
              <a:pPr/>
              <a:t>10/15/2023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FEB72E-9765-4EC0-B828-2B60A016861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C8B19FA-3AE1-46B2-BC8C-C4B3B4EE9A06}" type="datetimeFigureOut">
              <a:rPr lang="en-US" smtClean="0"/>
              <a:pPr/>
              <a:t>10/15/2023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FEB72E-9765-4EC0-B828-2B60A016861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CC8B19FA-3AE1-46B2-BC8C-C4B3B4EE9A06}" type="datetimeFigureOut">
              <a:rPr lang="en-US" smtClean="0"/>
              <a:pPr/>
              <a:t>10/15/2023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FEB72E-9765-4EC0-B828-2B60A016861C}"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C8B19FA-3AE1-46B2-BC8C-C4B3B4EE9A06}" type="datetimeFigureOut">
              <a:rPr lang="en-US" smtClean="0"/>
              <a:pPr/>
              <a:t>10/15/2023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FEB72E-9765-4EC0-B828-2B60A016861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CC8B19FA-3AE1-46B2-BC8C-C4B3B4EE9A06}" type="datetimeFigureOut">
              <a:rPr lang="en-US" smtClean="0"/>
              <a:pPr/>
              <a:t>10/15/2023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FEB72E-9765-4EC0-B828-2B60A016861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CC8B19FA-3AE1-46B2-BC8C-C4B3B4EE9A06}" type="datetimeFigureOut">
              <a:rPr lang="en-US" smtClean="0"/>
              <a:pPr/>
              <a:t>10/15/2023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FEB72E-9765-4EC0-B828-2B60A016861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8B19FA-3AE1-46B2-BC8C-C4B3B4EE9A06}" type="datetimeFigureOut">
              <a:rPr lang="en-US" smtClean="0"/>
              <a:pPr/>
              <a:t>10/15/2023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4FEB72E-9765-4EC0-B828-2B60A016861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C8B19FA-3AE1-46B2-BC8C-C4B3B4EE9A06}" type="datetimeFigureOut">
              <a:rPr lang="en-US" smtClean="0"/>
              <a:pPr/>
              <a:t>10/15/2023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FEB72E-9765-4EC0-B828-2B60A016861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C8B19FA-3AE1-46B2-BC8C-C4B3B4EE9A06}" type="datetimeFigureOut">
              <a:rPr lang="en-US" smtClean="0"/>
              <a:pPr/>
              <a:t>10/15/2023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14FEB72E-9765-4EC0-B828-2B60A016861C}"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CC8B19FA-3AE1-46B2-BC8C-C4B3B4EE9A06}" type="datetimeFigureOut">
              <a:rPr lang="en-US" smtClean="0"/>
              <a:pPr/>
              <a:t>10/15/2023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14FEB72E-9765-4EC0-B828-2B60A016861C}"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3.xml"/><Relationship Id="rId1" Type="http://schemas.openxmlformats.org/officeDocument/2006/relationships/audio" Target="../media/audio1.wav"/></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6.xml"/><Relationship Id="rId1" Type="http://schemas.openxmlformats.org/officeDocument/2006/relationships/audio" Target="../media/audio7.wav"/></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6.xml"/><Relationship Id="rId1" Type="http://schemas.openxmlformats.org/officeDocument/2006/relationships/audio" Target="../media/audio8.wav"/><Relationship Id="rId4" Type="http://schemas.openxmlformats.org/officeDocument/2006/relationships/image" Target="../media/image9.jpe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7.xml"/><Relationship Id="rId1" Type="http://schemas.openxmlformats.org/officeDocument/2006/relationships/audio" Target="../media/audio9.wav"/><Relationship Id="rId5" Type="http://schemas.openxmlformats.org/officeDocument/2006/relationships/image" Target="../media/image5.png"/><Relationship Id="rId4" Type="http://schemas.openxmlformats.org/officeDocument/2006/relationships/image" Target="../media/image11.jpeg"/></Relationships>
</file>

<file path=ppt/slides/_rels/slide1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slideLayout" Target="../slideLayouts/slideLayout6.xml"/><Relationship Id="rId1" Type="http://schemas.openxmlformats.org/officeDocument/2006/relationships/audio" Target="../media/audio10.wav"/><Relationship Id="rId6" Type="http://schemas.openxmlformats.org/officeDocument/2006/relationships/image" Target="../media/image5.png"/><Relationship Id="rId5" Type="http://schemas.openxmlformats.org/officeDocument/2006/relationships/image" Target="../media/image14.jpeg"/><Relationship Id="rId4" Type="http://schemas.openxmlformats.org/officeDocument/2006/relationships/image" Target="../media/image13.jpeg"/></Relationships>
</file>

<file path=ppt/slides/_rels/slide1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slideLayout" Target="../slideLayouts/slideLayout7.xml"/><Relationship Id="rId1" Type="http://schemas.openxmlformats.org/officeDocument/2006/relationships/audio" Target="../media/audio11.wav"/><Relationship Id="rId6" Type="http://schemas.openxmlformats.org/officeDocument/2006/relationships/image" Target="../media/image5.png"/><Relationship Id="rId5" Type="http://schemas.openxmlformats.org/officeDocument/2006/relationships/image" Target="../media/image17.jpeg"/><Relationship Id="rId4" Type="http://schemas.openxmlformats.org/officeDocument/2006/relationships/image" Target="../media/image16.jpeg"/></Relationships>
</file>

<file path=ppt/slides/_rels/slide1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slideLayout" Target="../slideLayouts/slideLayout7.xml"/><Relationship Id="rId1" Type="http://schemas.openxmlformats.org/officeDocument/2006/relationships/audio" Target="../media/audio12.wav"/><Relationship Id="rId6" Type="http://schemas.openxmlformats.org/officeDocument/2006/relationships/image" Target="../media/image5.png"/><Relationship Id="rId5" Type="http://schemas.openxmlformats.org/officeDocument/2006/relationships/image" Target="../media/image20.jpeg"/><Relationship Id="rId4" Type="http://schemas.openxmlformats.org/officeDocument/2006/relationships/image" Target="../media/image19.jpeg"/></Relationships>
</file>

<file path=ppt/slides/_rels/slide17.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slideLayout" Target="../slideLayouts/slideLayout7.xml"/><Relationship Id="rId1" Type="http://schemas.openxmlformats.org/officeDocument/2006/relationships/audio" Target="../media/audio13.wav"/><Relationship Id="rId6" Type="http://schemas.openxmlformats.org/officeDocument/2006/relationships/image" Target="../media/image5.png"/><Relationship Id="rId5" Type="http://schemas.openxmlformats.org/officeDocument/2006/relationships/image" Target="../media/image23.jpeg"/><Relationship Id="rId4" Type="http://schemas.openxmlformats.org/officeDocument/2006/relationships/image" Target="../media/image22.jpeg"/></Relationships>
</file>

<file path=ppt/slides/_rels/slide18.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slideLayout" Target="../slideLayouts/slideLayout7.xml"/><Relationship Id="rId1" Type="http://schemas.openxmlformats.org/officeDocument/2006/relationships/audio" Target="../media/audio14.wav"/><Relationship Id="rId6" Type="http://schemas.openxmlformats.org/officeDocument/2006/relationships/image" Target="../media/image5.png"/><Relationship Id="rId5" Type="http://schemas.openxmlformats.org/officeDocument/2006/relationships/image" Target="../media/image26.jpeg"/><Relationship Id="rId4" Type="http://schemas.openxmlformats.org/officeDocument/2006/relationships/image" Target="../media/image25.jpeg"/></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7.xml"/><Relationship Id="rId1" Type="http://schemas.openxmlformats.org/officeDocument/2006/relationships/audio" Target="../media/audio15.wav"/></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9.xml"/><Relationship Id="rId1" Type="http://schemas.openxmlformats.org/officeDocument/2006/relationships/audio" Target="../media/audio2.wav"/><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7.xml"/><Relationship Id="rId1" Type="http://schemas.openxmlformats.org/officeDocument/2006/relationships/audio" Target="../media/audio16.wav"/></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7.xml"/><Relationship Id="rId1" Type="http://schemas.openxmlformats.org/officeDocument/2006/relationships/audio" Target="../media/audio17.wav"/></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7.xml"/><Relationship Id="rId1" Type="http://schemas.openxmlformats.org/officeDocument/2006/relationships/audio" Target="../media/audio18.wav"/></Relationships>
</file>

<file path=ppt/slides/_rels/slide2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hyperlink" Target="https://www.instagram.com/?utm_source=pwa_homescreen&amp;__pwa=1" TargetMode="External"/><Relationship Id="rId7" Type="http://schemas.openxmlformats.org/officeDocument/2006/relationships/image" Target="../media/image29.jpeg"/><Relationship Id="rId2" Type="http://schemas.openxmlformats.org/officeDocument/2006/relationships/slideLayout" Target="../slideLayouts/slideLayout7.xml"/><Relationship Id="rId1" Type="http://schemas.openxmlformats.org/officeDocument/2006/relationships/audio" Target="../media/audio19.wav"/><Relationship Id="rId6" Type="http://schemas.openxmlformats.org/officeDocument/2006/relationships/image" Target="../media/image28.jpeg"/><Relationship Id="rId5" Type="http://schemas.openxmlformats.org/officeDocument/2006/relationships/image" Target="../media/image27.jpeg"/><Relationship Id="rId4" Type="http://schemas.openxmlformats.org/officeDocument/2006/relationships/hyperlink" Target="https://www.instagram.com/stories/tatamotors1237/3212600322489065461/"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7.xml"/><Relationship Id="rId1" Type="http://schemas.openxmlformats.org/officeDocument/2006/relationships/audio" Target="../media/audio20.wav"/></Relationships>
</file>

<file path=ppt/slides/_rels/slide3.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image" Target="../media/image5.png"/><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slideLayout" Target="../slideLayouts/slideLayout2.xml"/><Relationship Id="rId1" Type="http://schemas.openxmlformats.org/officeDocument/2006/relationships/audio" Target="../media/audio3.wav"/><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Layout" Target="../slideLayouts/slideLayout7.xml"/><Relationship Id="rId1" Type="http://schemas.openxmlformats.org/officeDocument/2006/relationships/audio" Target="../media/audio4.wav"/><Relationship Id="rId5" Type="http://schemas.openxmlformats.org/officeDocument/2006/relationships/image" Target="../media/image5.png"/><Relationship Id="rId4" Type="http://schemas.openxmlformats.org/officeDocument/2006/relationships/hyperlink" Target="https://www.tatamotors.com/about-us/company-profile/"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Layout" Target="../slideLayouts/slideLayout7.xml"/><Relationship Id="rId1" Type="http://schemas.openxmlformats.org/officeDocument/2006/relationships/audio" Target="../media/audio5.wav"/><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6.xml"/><Relationship Id="rId1" Type="http://schemas.openxmlformats.org/officeDocument/2006/relationships/audio" Target="../media/audio6.wav"/><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600" b="1" i="1" u="heavy" dirty="0" smtClean="0">
                <a:solidFill>
                  <a:schemeClr val="tx1"/>
                </a:solidFill>
                <a:effectLst>
                  <a:outerShdw blurRad="38100" dist="38100" dir="2700000" algn="tl">
                    <a:srgbClr val="000000">
                      <a:alpha val="43137"/>
                    </a:srgbClr>
                  </a:outerShdw>
                </a:effectLst>
              </a:rPr>
              <a:t>DIGITAL</a:t>
            </a:r>
            <a:r>
              <a:rPr lang="en-US" sz="6600" b="1" i="1" u="heavy" dirty="0" smtClean="0">
                <a:solidFill>
                  <a:schemeClr val="bg2"/>
                </a:solidFill>
                <a:effectLst>
                  <a:outerShdw blurRad="38100" dist="38100" dir="2700000" algn="tl">
                    <a:srgbClr val="000000">
                      <a:alpha val="43137"/>
                    </a:srgbClr>
                  </a:outerShdw>
                </a:effectLst>
              </a:rPr>
              <a:t> </a:t>
            </a:r>
            <a:r>
              <a:rPr lang="en-US" sz="6600" b="1" i="1" u="heavy" dirty="0" smtClean="0">
                <a:solidFill>
                  <a:schemeClr val="tx1"/>
                </a:solidFill>
                <a:effectLst>
                  <a:outerShdw blurRad="38100" dist="38100" dir="2700000" algn="tl">
                    <a:srgbClr val="000000">
                      <a:alpha val="43137"/>
                    </a:srgbClr>
                  </a:outerShdw>
                </a:effectLst>
              </a:rPr>
              <a:t>MARKETING</a:t>
            </a:r>
            <a:endParaRPr lang="en-US" sz="6600" b="1" i="1" u="heavy" dirty="0">
              <a:solidFill>
                <a:schemeClr val="tx1"/>
              </a:solidFill>
              <a:effectLst>
                <a:outerShdw blurRad="38100" dist="38100" dir="2700000" algn="tl">
                  <a:srgbClr val="000000">
                    <a:alpha val="43137"/>
                  </a:srgbClr>
                </a:outerShdw>
              </a:effectLst>
            </a:endParaRPr>
          </a:p>
        </p:txBody>
      </p:sp>
      <p:sp>
        <p:nvSpPr>
          <p:cNvPr id="3" name="Subtitle 2"/>
          <p:cNvSpPr>
            <a:spLocks noGrp="1"/>
          </p:cNvSpPr>
          <p:nvPr>
            <p:ph type="body" idx="1"/>
          </p:nvPr>
        </p:nvSpPr>
        <p:spPr/>
        <p:txBody>
          <a:bodyPr/>
          <a:lstStyle/>
          <a:p>
            <a:r>
              <a:rPr lang="en-US" sz="4400" i="1" dirty="0" smtClean="0">
                <a:solidFill>
                  <a:schemeClr val="accent6">
                    <a:lumMod val="50000"/>
                  </a:schemeClr>
                </a:solidFill>
                <a:effectLst>
                  <a:outerShdw blurRad="38100" dist="38100" dir="2700000" algn="tl">
                    <a:srgbClr val="000000">
                      <a:alpha val="43137"/>
                    </a:srgbClr>
                  </a:outerShdw>
                </a:effectLst>
              </a:rPr>
              <a:t>project</a:t>
            </a:r>
            <a:endParaRPr lang="en-US" sz="4400" i="1" dirty="0">
              <a:solidFill>
                <a:schemeClr val="accent6">
                  <a:lumMod val="50000"/>
                </a:schemeClr>
              </a:solidFill>
              <a:effectLst>
                <a:outerShdw blurRad="38100" dist="38100" dir="2700000" algn="tl">
                  <a:srgbClr val="000000">
                    <a:alpha val="43137"/>
                  </a:srgbClr>
                </a:outerShdw>
              </a:effectLst>
            </a:endParaRPr>
          </a:p>
        </p:txBody>
      </p:sp>
      <p:pic>
        <p:nvPicPr>
          <p:cNvPr id="4" name="~PP33.WAV">
            <a:hlinkClick r:id="" action="ppaction://media"/>
          </p:cNvPr>
          <p:cNvPicPr>
            <a:picLocks noRot="1" noChangeAspect="1"/>
          </p:cNvPicPr>
          <p:nvPr>
            <a:wavAudioFile r:embed="rId1" name="~PP33.WAV"/>
          </p:nvPr>
        </p:nvPicPr>
        <p:blipFill>
          <a:blip r:embed="rId3" cstate="print"/>
          <a:stretch>
            <a:fillRect/>
          </a:stretch>
        </p:blipFill>
        <p:spPr>
          <a:xfrm>
            <a:off x="8696325" y="6410325"/>
            <a:ext cx="304800" cy="3048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showWhenStopped="0">
                <p:cTn id="7" fill="hold" display="0">
                  <p:stCondLst>
                    <p:cond delay="indefinite"/>
                  </p:stCondLst>
                  <p:endCondLst>
                    <p:cond evt="onPrev" delay="0">
                      <p:tgtEl>
                        <p:sldTgt/>
                      </p:tgtEl>
                    </p:cond>
                    <p:cond evt="onStopAudio" delay="0">
                      <p:tgtEl>
                        <p:sldTgt/>
                      </p:tgtEl>
                    </p:cond>
                  </p:endCondLst>
                </p:cTn>
                <p:tgtEl>
                  <p:spTgt spid="4"/>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b="1" i="1" u="sng" dirty="0" smtClean="0"/>
              <a:t/>
            </a:r>
            <a:br>
              <a:rPr lang="en-US" sz="4000" b="1" i="1" u="sng" dirty="0" smtClean="0"/>
            </a:br>
            <a:r>
              <a:rPr lang="en-US" sz="4000" b="1" i="1" u="sng" dirty="0" smtClean="0"/>
              <a:t/>
            </a:r>
            <a:br>
              <a:rPr lang="en-US" sz="4000" b="1" i="1" u="sng" dirty="0" smtClean="0"/>
            </a:br>
            <a:r>
              <a:rPr lang="en-US" sz="4000" b="1" i="1" u="sng" dirty="0" smtClean="0"/>
              <a:t/>
            </a:r>
            <a:br>
              <a:rPr lang="en-US" sz="4000" b="1" i="1" u="sng" dirty="0" smtClean="0"/>
            </a:br>
            <a:r>
              <a:rPr lang="en-US" sz="4000" b="1" i="1" u="sng" dirty="0" smtClean="0"/>
              <a:t/>
            </a:r>
            <a:br>
              <a:rPr lang="en-US" sz="4000" b="1" i="1" u="sng" dirty="0" smtClean="0"/>
            </a:br>
            <a:r>
              <a:rPr lang="en-US" sz="4000" b="1" i="1" u="sng" dirty="0" smtClean="0"/>
              <a:t> </a:t>
            </a:r>
            <a:endParaRPr lang="en-US" sz="4000" b="1" i="1" u="sng" dirty="0"/>
          </a:p>
        </p:txBody>
      </p:sp>
      <p:sp>
        <p:nvSpPr>
          <p:cNvPr id="7" name="TextBox 6"/>
          <p:cNvSpPr txBox="1"/>
          <p:nvPr/>
        </p:nvSpPr>
        <p:spPr>
          <a:xfrm>
            <a:off x="0" y="457200"/>
            <a:ext cx="8502748" cy="1569660"/>
          </a:xfrm>
          <a:prstGeom prst="rect">
            <a:avLst/>
          </a:prstGeom>
          <a:noFill/>
        </p:spPr>
        <p:txBody>
          <a:bodyPr wrap="square" rtlCol="0">
            <a:spAutoFit/>
          </a:bodyPr>
          <a:lstStyle/>
          <a:p>
            <a:r>
              <a:rPr lang="en-US" sz="4800" b="1" i="1" u="sng" dirty="0" smtClean="0">
                <a:solidFill>
                  <a:schemeClr val="accent1"/>
                </a:solidFill>
              </a:rPr>
              <a:t>Competitor Analysis of TATA Motors :</a:t>
            </a:r>
            <a:endParaRPr lang="en-US" sz="4800" b="1" i="1" u="sng" dirty="0">
              <a:solidFill>
                <a:schemeClr val="accent1"/>
              </a:solidFill>
            </a:endParaRPr>
          </a:p>
        </p:txBody>
      </p:sp>
      <p:sp>
        <p:nvSpPr>
          <p:cNvPr id="8" name="TextBox 7"/>
          <p:cNvSpPr txBox="1"/>
          <p:nvPr/>
        </p:nvSpPr>
        <p:spPr>
          <a:xfrm>
            <a:off x="0" y="2057401"/>
            <a:ext cx="9144000" cy="1200329"/>
          </a:xfrm>
          <a:prstGeom prst="rect">
            <a:avLst/>
          </a:prstGeom>
          <a:noFill/>
        </p:spPr>
        <p:txBody>
          <a:bodyPr wrap="square" rtlCol="0">
            <a:spAutoFit/>
          </a:bodyPr>
          <a:lstStyle/>
          <a:p>
            <a:r>
              <a:rPr lang="en-US" sz="3200" dirty="0" smtClean="0"/>
              <a:t>1.Maruti Suzuki:</a:t>
            </a:r>
          </a:p>
          <a:p>
            <a:r>
              <a:rPr lang="en-US" sz="2000" dirty="0" smtClean="0"/>
              <a:t>                A major  player in the </a:t>
            </a:r>
            <a:r>
              <a:rPr lang="en-US" sz="2000" dirty="0" err="1" smtClean="0"/>
              <a:t>indian</a:t>
            </a:r>
            <a:r>
              <a:rPr lang="en-US" sz="2000" dirty="0" smtClean="0"/>
              <a:t> automotive </a:t>
            </a:r>
            <a:r>
              <a:rPr lang="en-US" sz="2000" dirty="0" err="1" smtClean="0"/>
              <a:t>market,known</a:t>
            </a:r>
            <a:r>
              <a:rPr lang="en-US" sz="2000" dirty="0" smtClean="0"/>
              <a:t> for its small and mid sized car offerings.</a:t>
            </a:r>
            <a:endParaRPr lang="en-US" sz="2000" dirty="0"/>
          </a:p>
        </p:txBody>
      </p:sp>
      <p:sp>
        <p:nvSpPr>
          <p:cNvPr id="11" name="TextBox 10"/>
          <p:cNvSpPr txBox="1"/>
          <p:nvPr/>
        </p:nvSpPr>
        <p:spPr>
          <a:xfrm>
            <a:off x="0" y="3352800"/>
            <a:ext cx="9144000" cy="1631216"/>
          </a:xfrm>
          <a:prstGeom prst="rect">
            <a:avLst/>
          </a:prstGeom>
          <a:noFill/>
        </p:spPr>
        <p:txBody>
          <a:bodyPr wrap="square" rtlCol="0">
            <a:spAutoFit/>
          </a:bodyPr>
          <a:lstStyle/>
          <a:p>
            <a:r>
              <a:rPr lang="en-US" sz="3200" dirty="0" smtClean="0"/>
              <a:t>2.Hyundai motor company</a:t>
            </a:r>
          </a:p>
          <a:p>
            <a:r>
              <a:rPr lang="en-US" dirty="0" smtClean="0"/>
              <a:t>           HYUNDAI Competes with TATA Motors in various </a:t>
            </a:r>
            <a:r>
              <a:rPr lang="en-US" dirty="0" err="1" smtClean="0"/>
              <a:t>segments,offering</a:t>
            </a:r>
            <a:r>
              <a:rPr lang="en-US" dirty="0" smtClean="0"/>
              <a:t> a wide range of </a:t>
            </a:r>
            <a:r>
              <a:rPr lang="en-US" dirty="0" err="1" smtClean="0"/>
              <a:t>cars,including</a:t>
            </a:r>
            <a:r>
              <a:rPr lang="en-US" dirty="0" smtClean="0"/>
              <a:t> compact and mid sized models.</a:t>
            </a:r>
          </a:p>
          <a:p>
            <a:endParaRPr lang="en-US" sz="3200" dirty="0"/>
          </a:p>
        </p:txBody>
      </p:sp>
      <p:sp>
        <p:nvSpPr>
          <p:cNvPr id="12" name="TextBox 11"/>
          <p:cNvSpPr txBox="1"/>
          <p:nvPr/>
        </p:nvSpPr>
        <p:spPr>
          <a:xfrm>
            <a:off x="0" y="4495800"/>
            <a:ext cx="9144000" cy="1846659"/>
          </a:xfrm>
          <a:prstGeom prst="rect">
            <a:avLst/>
          </a:prstGeom>
          <a:noFill/>
        </p:spPr>
        <p:txBody>
          <a:bodyPr wrap="square" rtlCol="0">
            <a:spAutoFit/>
          </a:bodyPr>
          <a:lstStyle/>
          <a:p>
            <a:r>
              <a:rPr lang="en-US" sz="3200" dirty="0" smtClean="0"/>
              <a:t>3.MAHINDRA &amp;MAHINDRA     </a:t>
            </a:r>
          </a:p>
          <a:p>
            <a:r>
              <a:rPr lang="en-US" sz="3200" dirty="0" smtClean="0"/>
              <a:t>             </a:t>
            </a:r>
            <a:r>
              <a:rPr lang="en-US" dirty="0" smtClean="0"/>
              <a:t>Another prominent </a:t>
            </a:r>
            <a:r>
              <a:rPr lang="en-US" dirty="0" err="1" smtClean="0"/>
              <a:t>indian</a:t>
            </a:r>
            <a:r>
              <a:rPr lang="en-US" dirty="0" smtClean="0"/>
              <a:t> </a:t>
            </a:r>
            <a:r>
              <a:rPr lang="en-US" dirty="0" err="1" smtClean="0"/>
              <a:t>automaker,known</a:t>
            </a:r>
            <a:r>
              <a:rPr lang="en-US" dirty="0" smtClean="0"/>
              <a:t> for SUVs and utility </a:t>
            </a:r>
            <a:r>
              <a:rPr lang="en-US" dirty="0" err="1" smtClean="0"/>
              <a:t>vehicles,competing</a:t>
            </a:r>
            <a:r>
              <a:rPr lang="en-US" dirty="0" smtClean="0"/>
              <a:t> in similar segments.</a:t>
            </a:r>
          </a:p>
          <a:p>
            <a:endParaRPr lang="en-US" sz="3200" dirty="0"/>
          </a:p>
        </p:txBody>
      </p:sp>
      <p:pic>
        <p:nvPicPr>
          <p:cNvPr id="9" name="~PP3073.WAV">
            <a:hlinkClick r:id="" action="ppaction://media"/>
          </p:cNvPr>
          <p:cNvPicPr>
            <a:picLocks noRot="1" noChangeAspect="1"/>
          </p:cNvPicPr>
          <p:nvPr>
            <a:wavAudioFile r:embed="rId1" name="~PP3073.WAV"/>
          </p:nvPr>
        </p:nvPicPr>
        <p:blipFill>
          <a:blip r:embed="rId3" cstate="print"/>
          <a:stretch>
            <a:fillRect/>
          </a:stretch>
        </p:blipFill>
        <p:spPr>
          <a:xfrm>
            <a:off x="8696325" y="6410325"/>
            <a:ext cx="304800" cy="3048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9"/>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showWhenStopped="0">
                <p:cTn id="7" fill="hold" display="0">
                  <p:stCondLst>
                    <p:cond delay="indefinite"/>
                  </p:stCondLst>
                  <p:endCondLst>
                    <p:cond evt="onPrev" delay="0">
                      <p:tgtEl>
                        <p:sldTgt/>
                      </p:tgtEl>
                    </p:cond>
                    <p:cond evt="onStopAudio" delay="0">
                      <p:tgtEl>
                        <p:sldTgt/>
                      </p:tgtEl>
                    </p:cond>
                  </p:endCondLst>
                </p:cTn>
                <p:tgtEl>
                  <p:spTgt spid="9"/>
                </p:tgtEl>
              </p:cMediaNode>
            </p:audio>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Image result for competitors of tata motors"/>
          <p:cNvPicPr>
            <a:picLocks noChangeAspect="1" noChangeArrowheads="1"/>
          </p:cNvPicPr>
          <p:nvPr/>
        </p:nvPicPr>
        <p:blipFill>
          <a:blip r:embed="rId2" cstate="print"/>
          <a:srcRect/>
          <a:stretch>
            <a:fillRect/>
          </a:stretch>
        </p:blipFill>
        <p:spPr bwMode="auto">
          <a:xfrm>
            <a:off x="2743200" y="2209800"/>
            <a:ext cx="3984414" cy="3962400"/>
          </a:xfrm>
          <a:prstGeom prst="rect">
            <a:avLst/>
          </a:prstGeom>
          <a:noFill/>
        </p:spPr>
      </p:pic>
      <p:sp>
        <p:nvSpPr>
          <p:cNvPr id="6" name="TextBox 5"/>
          <p:cNvSpPr txBox="1"/>
          <p:nvPr/>
        </p:nvSpPr>
        <p:spPr>
          <a:xfrm>
            <a:off x="304800" y="1143000"/>
            <a:ext cx="8153400" cy="769441"/>
          </a:xfrm>
          <a:prstGeom prst="rect">
            <a:avLst/>
          </a:prstGeom>
          <a:noFill/>
        </p:spPr>
        <p:txBody>
          <a:bodyPr wrap="square" rtlCol="0">
            <a:spAutoFit/>
          </a:bodyPr>
          <a:lstStyle/>
          <a:p>
            <a:r>
              <a:rPr lang="en-US" sz="4400" b="1" i="1" u="sng" dirty="0" smtClean="0">
                <a:effectLst>
                  <a:outerShdw blurRad="38100" dist="38100" dir="2700000" algn="tl">
                    <a:srgbClr val="000000">
                      <a:alpha val="43137"/>
                    </a:srgbClr>
                  </a:outerShdw>
                </a:effectLst>
              </a:rPr>
              <a:t>Competitors of TATA Motors:</a:t>
            </a:r>
            <a:endParaRPr lang="en-US" sz="4400" b="1" i="1" u="sng" dirty="0">
              <a:effectLst>
                <a:outerShdw blurRad="38100" dist="38100" dir="2700000" algn="tl">
                  <a:srgbClr val="000000">
                    <a:alpha val="43137"/>
                  </a:srgbClr>
                </a:outerShdw>
              </a:effectLs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u="sng" dirty="0" smtClean="0"/>
              <a:t>Buyers/Audiences Persona:</a:t>
            </a:r>
            <a:endParaRPr lang="en-US" b="1" i="1" u="sng" dirty="0"/>
          </a:p>
        </p:txBody>
      </p:sp>
      <p:sp>
        <p:nvSpPr>
          <p:cNvPr id="3" name="TextBox 2"/>
          <p:cNvSpPr txBox="1"/>
          <p:nvPr/>
        </p:nvSpPr>
        <p:spPr>
          <a:xfrm>
            <a:off x="228600" y="1905000"/>
            <a:ext cx="7271331" cy="1754326"/>
          </a:xfrm>
          <a:prstGeom prst="rect">
            <a:avLst/>
          </a:prstGeom>
          <a:noFill/>
        </p:spPr>
        <p:txBody>
          <a:bodyPr wrap="square" rtlCol="0">
            <a:spAutoFit/>
          </a:bodyPr>
          <a:lstStyle/>
          <a:p>
            <a:r>
              <a:rPr lang="en-US" dirty="0" smtClean="0"/>
              <a:t>TATA  Motors is working hard to change its ‘taxi maker’ brand </a:t>
            </a:r>
            <a:r>
              <a:rPr lang="en-US" dirty="0" err="1" smtClean="0"/>
              <a:t>image.From</a:t>
            </a:r>
            <a:r>
              <a:rPr lang="en-US" dirty="0" smtClean="0"/>
              <a:t> launching swanky cars to pushing digital </a:t>
            </a:r>
            <a:r>
              <a:rPr lang="en-US" dirty="0" err="1" smtClean="0"/>
              <a:t>marketing.The</a:t>
            </a:r>
            <a:r>
              <a:rPr lang="en-US" dirty="0" smtClean="0"/>
              <a:t> TATA Group company is going all out to woo the </a:t>
            </a:r>
            <a:r>
              <a:rPr lang="en-US" dirty="0" err="1" smtClean="0"/>
              <a:t>millennials</a:t>
            </a:r>
            <a:r>
              <a:rPr lang="en-US" dirty="0" smtClean="0"/>
              <a:t> with its four-</a:t>
            </a:r>
            <a:r>
              <a:rPr lang="en-US" dirty="0" err="1" smtClean="0"/>
              <a:t>wheelers.Vivek</a:t>
            </a:r>
            <a:r>
              <a:rPr lang="en-US" dirty="0" smtClean="0"/>
              <a:t> </a:t>
            </a:r>
            <a:r>
              <a:rPr lang="en-US" dirty="0" err="1" smtClean="0"/>
              <a:t>srivastava,Head</a:t>
            </a:r>
            <a:r>
              <a:rPr lang="en-US" dirty="0" smtClean="0"/>
              <a:t> of marketing for passenger vehicles </a:t>
            </a:r>
            <a:r>
              <a:rPr lang="en-US" dirty="0" err="1" smtClean="0"/>
              <a:t>business,talks</a:t>
            </a:r>
            <a:r>
              <a:rPr lang="en-US" dirty="0" smtClean="0"/>
              <a:t> to </a:t>
            </a:r>
            <a:r>
              <a:rPr lang="en-US" dirty="0" err="1" smtClean="0"/>
              <a:t>bussiness</a:t>
            </a:r>
            <a:r>
              <a:rPr lang="en-US" dirty="0" smtClean="0"/>
              <a:t> line about the brand journey so far and the road ahead</a:t>
            </a:r>
            <a:endParaRPr lang="en-US" dirty="0"/>
          </a:p>
        </p:txBody>
      </p:sp>
      <p:sp>
        <p:nvSpPr>
          <p:cNvPr id="4" name="TextBox 3"/>
          <p:cNvSpPr txBox="1"/>
          <p:nvPr/>
        </p:nvSpPr>
        <p:spPr>
          <a:xfrm>
            <a:off x="381000" y="4267200"/>
            <a:ext cx="8305800" cy="1754326"/>
          </a:xfrm>
          <a:prstGeom prst="rect">
            <a:avLst/>
          </a:prstGeom>
          <a:noFill/>
        </p:spPr>
        <p:txBody>
          <a:bodyPr wrap="square" rtlCol="0">
            <a:spAutoFit/>
          </a:bodyPr>
          <a:lstStyle/>
          <a:p>
            <a:r>
              <a:rPr lang="en-US" dirty="0" smtClean="0"/>
              <a:t>1.Budget conscious consumers</a:t>
            </a:r>
          </a:p>
          <a:p>
            <a:r>
              <a:rPr lang="en-US" dirty="0" smtClean="0"/>
              <a:t>2.Commercial Fleet Owners</a:t>
            </a:r>
          </a:p>
          <a:p>
            <a:r>
              <a:rPr lang="en-US" dirty="0" smtClean="0"/>
              <a:t>3.Adventure Enthusiasts</a:t>
            </a:r>
          </a:p>
          <a:p>
            <a:r>
              <a:rPr lang="en-US" dirty="0" smtClean="0"/>
              <a:t>4.Environmentally – Conscious Buyer</a:t>
            </a:r>
          </a:p>
          <a:p>
            <a:r>
              <a:rPr lang="en-US" dirty="0" smtClean="0"/>
              <a:t>5.Urban Commuters</a:t>
            </a:r>
          </a:p>
          <a:p>
            <a:r>
              <a:rPr lang="en-US" dirty="0" smtClean="0"/>
              <a:t>6.Safety-Conscious Parents</a:t>
            </a:r>
            <a:endParaRPr lang="en-US" dirty="0"/>
          </a:p>
        </p:txBody>
      </p:sp>
      <p:sp>
        <p:nvSpPr>
          <p:cNvPr id="5" name="TextBox 4"/>
          <p:cNvSpPr txBox="1"/>
          <p:nvPr/>
        </p:nvSpPr>
        <p:spPr>
          <a:xfrm>
            <a:off x="304800" y="3886200"/>
            <a:ext cx="1577097" cy="369332"/>
          </a:xfrm>
          <a:prstGeom prst="rect">
            <a:avLst/>
          </a:prstGeom>
          <a:noFill/>
        </p:spPr>
        <p:txBody>
          <a:bodyPr wrap="square" rtlCol="0">
            <a:spAutoFit/>
          </a:bodyPr>
          <a:lstStyle/>
          <a:p>
            <a:r>
              <a:rPr lang="en-US" dirty="0" smtClean="0"/>
              <a:t>Examples:</a:t>
            </a:r>
            <a:endParaRPr lang="en-US" dirty="0"/>
          </a:p>
        </p:txBody>
      </p:sp>
      <p:pic>
        <p:nvPicPr>
          <p:cNvPr id="6" name="~PP3558.WAV">
            <a:hlinkClick r:id="" action="ppaction://media"/>
          </p:cNvPr>
          <p:cNvPicPr>
            <a:picLocks noRot="1" noChangeAspect="1"/>
          </p:cNvPicPr>
          <p:nvPr>
            <a:wavAudioFile r:embed="rId1" name="~PP3558.WAV"/>
          </p:nvPr>
        </p:nvPicPr>
        <p:blipFill>
          <a:blip r:embed="rId3" cstate="print"/>
          <a:stretch>
            <a:fillRect/>
          </a:stretch>
        </p:blipFill>
        <p:spPr>
          <a:xfrm>
            <a:off x="8696325" y="6410325"/>
            <a:ext cx="304800" cy="304800"/>
          </a:xfrm>
          <a:prstGeom prst="rect">
            <a:avLst/>
          </a:prstGeom>
        </p:spPr>
      </p:pic>
      <p:pic>
        <p:nvPicPr>
          <p:cNvPr id="1026" name="Picture 2" descr="C:\Users\Admin\Pictures\TATA.jpg"/>
          <p:cNvPicPr>
            <a:picLocks noChangeAspect="1" noChangeArrowheads="1"/>
          </p:cNvPicPr>
          <p:nvPr/>
        </p:nvPicPr>
        <p:blipFill>
          <a:blip r:embed="rId4" cstate="print"/>
          <a:srcRect/>
          <a:stretch>
            <a:fillRect/>
          </a:stretch>
        </p:blipFill>
        <p:spPr bwMode="auto">
          <a:xfrm>
            <a:off x="4892333" y="3391486"/>
            <a:ext cx="3486150" cy="28194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showWhenStopped="0">
                <p:cTn id="7" fill="hold" display="0">
                  <p:stCondLst>
                    <p:cond delay="indefinite"/>
                  </p:stCondLst>
                  <p:endCondLst>
                    <p:cond evt="onPrev" delay="0">
                      <p:tgtEl>
                        <p:sldTgt/>
                      </p:tgtEl>
                    </p:cond>
                    <p:cond evt="onStopAudio" delay="0">
                      <p:tgtEl>
                        <p:sldTgt/>
                      </p:tgtEl>
                    </p:cond>
                  </p:endCondLst>
                </p:cTn>
                <p:tgtEl>
                  <p:spTgt spid="6"/>
                </p:tgtEl>
              </p:cMediaNode>
            </p:audio>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286000" y="2136339"/>
            <a:ext cx="4572000" cy="923330"/>
          </a:xfrm>
          <a:prstGeom prst="rect">
            <a:avLst/>
          </a:prstGeom>
        </p:spPr>
        <p:txBody>
          <a:bodyPr>
            <a:spAutoFit/>
          </a:bodyPr>
          <a:lstStyle/>
          <a:p>
            <a:endParaRPr lang="en-IN" dirty="0"/>
          </a:p>
          <a:p>
            <a:r>
              <a:rPr lang="en-US" dirty="0"/>
              <a:t/>
            </a:r>
            <a:br>
              <a:rPr lang="en-US" dirty="0"/>
            </a:br>
            <a:endParaRPr lang="en-US" dirty="0"/>
          </a:p>
        </p:txBody>
      </p:sp>
      <p:pic>
        <p:nvPicPr>
          <p:cNvPr id="7" name="Picture 6" descr="Untitled.png"/>
          <p:cNvPicPr>
            <a:picLocks noChangeAspect="1"/>
          </p:cNvPicPr>
          <p:nvPr/>
        </p:nvPicPr>
        <p:blipFill>
          <a:blip r:embed="rId3" cstate="print"/>
          <a:stretch>
            <a:fillRect/>
          </a:stretch>
        </p:blipFill>
        <p:spPr>
          <a:xfrm>
            <a:off x="0" y="1905000"/>
            <a:ext cx="8821382" cy="3600953"/>
          </a:xfrm>
          <a:prstGeom prst="rect">
            <a:avLst/>
          </a:prstGeom>
        </p:spPr>
      </p:pic>
      <p:pic>
        <p:nvPicPr>
          <p:cNvPr id="1026" name="Picture 2" descr="C:\Users\Admin\Pictures\dm.jpg"/>
          <p:cNvPicPr>
            <a:picLocks noChangeAspect="1" noChangeArrowheads="1"/>
          </p:cNvPicPr>
          <p:nvPr/>
        </p:nvPicPr>
        <p:blipFill>
          <a:blip r:embed="rId4" cstate="print"/>
          <a:srcRect r="2500" b="12593"/>
          <a:stretch>
            <a:fillRect/>
          </a:stretch>
        </p:blipFill>
        <p:spPr bwMode="auto">
          <a:xfrm>
            <a:off x="228600" y="2863036"/>
            <a:ext cx="7620000" cy="3842564"/>
          </a:xfrm>
          <a:prstGeom prst="rect">
            <a:avLst/>
          </a:prstGeom>
          <a:noFill/>
        </p:spPr>
      </p:pic>
      <p:sp>
        <p:nvSpPr>
          <p:cNvPr id="9" name="TextBox 8"/>
          <p:cNvSpPr txBox="1"/>
          <p:nvPr/>
        </p:nvSpPr>
        <p:spPr>
          <a:xfrm>
            <a:off x="304800" y="609600"/>
            <a:ext cx="6671393" cy="769441"/>
          </a:xfrm>
          <a:prstGeom prst="rect">
            <a:avLst/>
          </a:prstGeom>
          <a:noFill/>
        </p:spPr>
        <p:txBody>
          <a:bodyPr wrap="square" rtlCol="0">
            <a:spAutoFit/>
          </a:bodyPr>
          <a:lstStyle/>
          <a:p>
            <a:r>
              <a:rPr lang="en-US" sz="4400" b="1" i="1" u="sng" dirty="0" smtClean="0"/>
              <a:t>SWOT Analysis:</a:t>
            </a:r>
            <a:endParaRPr lang="en-US" sz="4400" b="1" i="1" u="sng" dirty="0"/>
          </a:p>
        </p:txBody>
      </p:sp>
      <p:sp>
        <p:nvSpPr>
          <p:cNvPr id="11" name="Rectangle 10"/>
          <p:cNvSpPr/>
          <p:nvPr/>
        </p:nvSpPr>
        <p:spPr>
          <a:xfrm>
            <a:off x="304800" y="1371601"/>
            <a:ext cx="8839200" cy="2308324"/>
          </a:xfrm>
          <a:prstGeom prst="rect">
            <a:avLst/>
          </a:prstGeom>
        </p:spPr>
        <p:txBody>
          <a:bodyPr wrap="square">
            <a:spAutoFit/>
          </a:bodyPr>
          <a:lstStyle/>
          <a:p>
            <a:r>
              <a:rPr lang="en-US" dirty="0" smtClean="0"/>
              <a:t>The </a:t>
            </a:r>
            <a:r>
              <a:rPr lang="en-US" b="1" dirty="0" smtClean="0"/>
              <a:t>Tata Motors SWOT Analysis </a:t>
            </a:r>
            <a:r>
              <a:rPr lang="en-US" dirty="0" smtClean="0"/>
              <a:t>provides insight into the internal and external factors impacting one of India’s largest and most influential automotive companies. Founded in 1945 as part of the illustrious Tata Group, Tata Motors has etched an indelible mark in the global automotive industry. With a diverse product portfolio encompassing cars, trucks, and electric vehicles, the company has established a strong presence in numerous markets worldwide.</a:t>
            </a:r>
          </a:p>
          <a:p>
            <a:r>
              <a:rPr lang="en-US" dirty="0" smtClean="0"/>
              <a:t/>
            </a:r>
            <a:br>
              <a:rPr lang="en-US" dirty="0" smtClean="0"/>
            </a:br>
            <a:endParaRPr lang="en-US" dirty="0"/>
          </a:p>
        </p:txBody>
      </p:sp>
      <p:pic>
        <p:nvPicPr>
          <p:cNvPr id="8" name="~PP55.WAV">
            <a:hlinkClick r:id="" action="ppaction://media"/>
          </p:cNvPr>
          <p:cNvPicPr>
            <a:picLocks noRot="1" noChangeAspect="1"/>
          </p:cNvPicPr>
          <p:nvPr>
            <a:wavAudioFile r:embed="rId1" name="~PP55.WAV"/>
          </p:nvPr>
        </p:nvPicPr>
        <p:blipFill>
          <a:blip r:embed="rId5" cstate="print"/>
          <a:stretch>
            <a:fillRect/>
          </a:stretch>
        </p:blipFill>
        <p:spPr>
          <a:xfrm>
            <a:off x="8696325" y="6410325"/>
            <a:ext cx="304800" cy="3048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8"/>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showWhenStopped="0">
                <p:cTn id="7" fill="hold" display="0">
                  <p:stCondLst>
                    <p:cond delay="indefinite"/>
                  </p:stCondLst>
                  <p:endCondLst>
                    <p:cond evt="onPrev" delay="0">
                      <p:tgtEl>
                        <p:sldTgt/>
                      </p:tgtEl>
                    </p:cond>
                    <p:cond evt="onStopAudio" delay="0">
                      <p:tgtEl>
                        <p:sldTgt/>
                      </p:tgtEl>
                    </p:cond>
                  </p:endCondLst>
                </p:cTn>
                <p:tgtEl>
                  <p:spTgt spid="8"/>
                </p:tgtEl>
              </p:cMediaNode>
            </p:audio>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458200" cy="1371600"/>
          </a:xfrm>
        </p:spPr>
        <p:txBody>
          <a:bodyPr>
            <a:normAutofit/>
          </a:bodyPr>
          <a:lstStyle/>
          <a:p>
            <a:r>
              <a:rPr lang="en-US" sz="6600" b="1" i="1" u="sng" dirty="0" smtClean="0">
                <a:solidFill>
                  <a:schemeClr val="accent2"/>
                </a:solidFill>
              </a:rPr>
              <a:t>SEO OF TATA Motors :</a:t>
            </a:r>
            <a:endParaRPr lang="en-US" sz="6600" b="1" i="1" u="sng" dirty="0">
              <a:solidFill>
                <a:schemeClr val="accent2"/>
              </a:solidFill>
            </a:endParaRPr>
          </a:p>
        </p:txBody>
      </p:sp>
      <p:pic>
        <p:nvPicPr>
          <p:cNvPr id="2050" name="Picture 2" descr="ftp://192.168.43.1:2221/WhatsApp/Media/WhatsApp%20Documents/Screenshot_2023-10-13-11-51-08-973_com.android.chrome.jpg"/>
          <p:cNvPicPr>
            <a:picLocks noChangeAspect="1" noChangeArrowheads="1"/>
          </p:cNvPicPr>
          <p:nvPr/>
        </p:nvPicPr>
        <p:blipFill>
          <a:blip r:embed="rId3" cstate="print"/>
          <a:srcRect t="3357"/>
          <a:stretch>
            <a:fillRect/>
          </a:stretch>
        </p:blipFill>
        <p:spPr bwMode="auto">
          <a:xfrm>
            <a:off x="609600" y="1982858"/>
            <a:ext cx="2286000" cy="487514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2052" name="Picture 4" descr="ftp://192.168.43.1:2221/WhatsApp/Media/WhatsApp%20Documents/Screenshot_2023-10-13-11-51-26-435_com.android.chrome.jpg"/>
          <p:cNvPicPr>
            <a:picLocks noChangeAspect="1" noChangeArrowheads="1"/>
          </p:cNvPicPr>
          <p:nvPr/>
        </p:nvPicPr>
        <p:blipFill>
          <a:blip r:embed="rId4" cstate="print"/>
          <a:srcRect t="4778" r="6250"/>
          <a:stretch>
            <a:fillRect/>
          </a:stretch>
        </p:blipFill>
        <p:spPr bwMode="auto">
          <a:xfrm>
            <a:off x="3505200" y="1998161"/>
            <a:ext cx="2438400" cy="485983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2054" name="Picture 6" descr="ftp://192.168.43.1:2221/WhatsApp/Media/WhatsApp%20Documents/Screenshot_2023-10-13-11-51-31-380_com.android.chrome.jpg"/>
          <p:cNvPicPr>
            <a:picLocks noChangeAspect="1" noChangeArrowheads="1"/>
          </p:cNvPicPr>
          <p:nvPr/>
        </p:nvPicPr>
        <p:blipFill>
          <a:blip r:embed="rId5" cstate="print"/>
          <a:srcRect t="3166" r="592"/>
          <a:stretch>
            <a:fillRect/>
          </a:stretch>
        </p:blipFill>
        <p:spPr bwMode="auto">
          <a:xfrm>
            <a:off x="6400800" y="1875776"/>
            <a:ext cx="2362200" cy="498222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PP508.WAV">
            <a:hlinkClick r:id="" action="ppaction://media"/>
          </p:cNvPr>
          <p:cNvPicPr>
            <a:picLocks noRot="1" noChangeAspect="1"/>
          </p:cNvPicPr>
          <p:nvPr>
            <a:wavAudioFile r:embed="rId1" name="~PP508.WAV"/>
          </p:nvPr>
        </p:nvPicPr>
        <p:blipFill>
          <a:blip r:embed="rId6" cstate="print"/>
          <a:stretch>
            <a:fillRect/>
          </a:stretch>
        </p:blipFill>
        <p:spPr>
          <a:xfrm>
            <a:off x="8696325" y="6410325"/>
            <a:ext cx="304800" cy="3048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showWhenStopped="0">
                <p:cTn id="7" fill="hold" display="0">
                  <p:stCondLst>
                    <p:cond delay="indefinite"/>
                  </p:stCondLst>
                  <p:endCondLst>
                    <p:cond evt="onPrev" delay="0">
                      <p:tgtEl>
                        <p:sldTgt/>
                      </p:tgtEl>
                    </p:cond>
                    <p:cond evt="onStopAudio" delay="0">
                      <p:tgtEl>
                        <p:sldTgt/>
                      </p:tgtEl>
                    </p:cond>
                  </p:endCondLst>
                </p:cTn>
                <p:tgtEl>
                  <p:spTgt spid="6"/>
                </p:tgtEl>
              </p:cMediaNode>
            </p:audio>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descr="ftp://192.168.43.1:2221/WhatsApp/Media/WhatsApp%20Documents/Screenshot_2023-10-13-11-51-40-776_com.android.chrome.jpg"/>
          <p:cNvPicPr>
            <a:picLocks noChangeAspect="1" noChangeArrowheads="1"/>
          </p:cNvPicPr>
          <p:nvPr/>
        </p:nvPicPr>
        <p:blipFill>
          <a:blip r:embed="rId3" cstate="print"/>
          <a:srcRect t="3213" r="2609"/>
          <a:stretch>
            <a:fillRect/>
          </a:stretch>
        </p:blipFill>
        <p:spPr bwMode="auto">
          <a:xfrm>
            <a:off x="173900" y="762000"/>
            <a:ext cx="2416900" cy="5200650"/>
          </a:xfrm>
          <a:prstGeom prst="rect">
            <a:avLst/>
          </a:prstGeom>
          <a:noFill/>
        </p:spPr>
      </p:pic>
      <p:pic>
        <p:nvPicPr>
          <p:cNvPr id="24580" name="Picture 4" descr="ftp://192.168.43.1:2221/WhatsApp/Media/WhatsApp%20Documents/Screenshot_2023-10-13-11-51-59-347_com.android.chrome.jpg"/>
          <p:cNvPicPr>
            <a:picLocks noChangeAspect="1" noChangeArrowheads="1"/>
          </p:cNvPicPr>
          <p:nvPr/>
        </p:nvPicPr>
        <p:blipFill>
          <a:blip r:embed="rId4" cstate="print"/>
          <a:srcRect t="3213" r="-870"/>
          <a:stretch>
            <a:fillRect/>
          </a:stretch>
        </p:blipFill>
        <p:spPr bwMode="auto">
          <a:xfrm>
            <a:off x="2906983" y="762000"/>
            <a:ext cx="2503217" cy="5200650"/>
          </a:xfrm>
          <a:prstGeom prst="rect">
            <a:avLst/>
          </a:prstGeom>
          <a:noFill/>
        </p:spPr>
      </p:pic>
      <p:pic>
        <p:nvPicPr>
          <p:cNvPr id="24582" name="Picture 6" descr="ftp://192.168.43.1:2221/WhatsApp/Media/WhatsApp%20Documents/Screenshot_2023-10-13-11-52-05-409_com.android.chrome.jpg"/>
          <p:cNvPicPr>
            <a:picLocks noChangeAspect="1" noChangeArrowheads="1"/>
          </p:cNvPicPr>
          <p:nvPr/>
        </p:nvPicPr>
        <p:blipFill>
          <a:blip r:embed="rId5" cstate="print"/>
          <a:srcRect t="4819" r="6087"/>
          <a:stretch>
            <a:fillRect/>
          </a:stretch>
        </p:blipFill>
        <p:spPr bwMode="auto">
          <a:xfrm>
            <a:off x="6096000" y="838200"/>
            <a:ext cx="2231020" cy="4895850"/>
          </a:xfrm>
          <a:prstGeom prst="rect">
            <a:avLst/>
          </a:prstGeom>
          <a:noFill/>
        </p:spPr>
      </p:pic>
      <p:pic>
        <p:nvPicPr>
          <p:cNvPr id="5" name="~PP1040.WAV">
            <a:hlinkClick r:id="" action="ppaction://media"/>
          </p:cNvPr>
          <p:cNvPicPr>
            <a:picLocks noRot="1" noChangeAspect="1"/>
          </p:cNvPicPr>
          <p:nvPr>
            <a:wavAudioFile r:embed="rId1" name="~PP1040.WAV"/>
          </p:nvPr>
        </p:nvPicPr>
        <p:blipFill>
          <a:blip r:embed="rId6" cstate="print"/>
          <a:stretch>
            <a:fillRect/>
          </a:stretch>
        </p:blipFill>
        <p:spPr>
          <a:xfrm>
            <a:off x="8696325" y="6410325"/>
            <a:ext cx="304800" cy="3048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showWhenStopped="0">
                <p:cTn id="7" fill="hold" display="0">
                  <p:stCondLst>
                    <p:cond delay="indefinite"/>
                  </p:stCondLst>
                  <p:endCondLst>
                    <p:cond evt="onPrev" delay="0">
                      <p:tgtEl>
                        <p:sldTgt/>
                      </p:tgtEl>
                    </p:cond>
                    <p:cond evt="onStopAudio" delay="0">
                      <p:tgtEl>
                        <p:sldTgt/>
                      </p:tgtEl>
                    </p:cond>
                  </p:endCondLst>
                </p:cTn>
                <p:tgtEl>
                  <p:spTgt spid="5"/>
                </p:tgtEl>
              </p:cMediaNode>
            </p:audio>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descr="ftp://192.168.43.1:2221/WhatsApp/Media/WhatsApp%20Documents/Screenshot_2023-10-13-11-52-33-107_com.android.chrome.jpg"/>
          <p:cNvPicPr>
            <a:picLocks noChangeAspect="1" noChangeArrowheads="1"/>
          </p:cNvPicPr>
          <p:nvPr/>
        </p:nvPicPr>
        <p:blipFill>
          <a:blip r:embed="rId3" cstate="print"/>
          <a:srcRect t="3030" r="2609"/>
          <a:stretch>
            <a:fillRect/>
          </a:stretch>
        </p:blipFill>
        <p:spPr bwMode="auto">
          <a:xfrm>
            <a:off x="333375" y="762000"/>
            <a:ext cx="2333625" cy="53340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25604" name="Picture 4" descr="ftp://192.168.43.1:2221/WhatsApp/Media/WhatsApp%20Documents/Screenshot_2023-10-13-11-52-39-308_com.android.chrome.jpg"/>
          <p:cNvPicPr>
            <a:picLocks noChangeAspect="1" noChangeArrowheads="1"/>
          </p:cNvPicPr>
          <p:nvPr/>
        </p:nvPicPr>
        <p:blipFill>
          <a:blip r:embed="rId4" cstate="print"/>
          <a:srcRect t="2985" r="6087"/>
          <a:stretch>
            <a:fillRect/>
          </a:stretch>
        </p:blipFill>
        <p:spPr bwMode="auto">
          <a:xfrm>
            <a:off x="3429000" y="668867"/>
            <a:ext cx="2286000" cy="550333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25606" name="Picture 6" descr="ftp://192.168.43.1:2221/WhatsApp/Media/WhatsApp%20Documents/Screenshot_2023-10-13-11-53-02-873_com.android.chrome.jpg"/>
          <p:cNvPicPr>
            <a:picLocks noChangeAspect="1" noChangeArrowheads="1"/>
          </p:cNvPicPr>
          <p:nvPr/>
        </p:nvPicPr>
        <p:blipFill>
          <a:blip r:embed="rId5" cstate="print"/>
          <a:srcRect t="3683" r="40"/>
          <a:stretch>
            <a:fillRect/>
          </a:stretch>
        </p:blipFill>
        <p:spPr bwMode="auto">
          <a:xfrm>
            <a:off x="6324600" y="685800"/>
            <a:ext cx="2438400" cy="5393719"/>
          </a:xfrm>
          <a:prstGeom prst="rect">
            <a:avLst/>
          </a:prstGeom>
          <a:noFill/>
        </p:spPr>
      </p:pic>
      <p:pic>
        <p:nvPicPr>
          <p:cNvPr id="5" name="~PP1462.WAV">
            <a:hlinkClick r:id="" action="ppaction://media"/>
          </p:cNvPr>
          <p:cNvPicPr>
            <a:picLocks noRot="1" noChangeAspect="1"/>
          </p:cNvPicPr>
          <p:nvPr>
            <a:wavAudioFile r:embed="rId1" name="~PP1462.WAV"/>
          </p:nvPr>
        </p:nvPicPr>
        <p:blipFill>
          <a:blip r:embed="rId6" cstate="print"/>
          <a:stretch>
            <a:fillRect/>
          </a:stretch>
        </p:blipFill>
        <p:spPr>
          <a:xfrm>
            <a:off x="8696325" y="6410325"/>
            <a:ext cx="304800" cy="3048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showWhenStopped="0">
                <p:cTn id="7" fill="hold" display="0">
                  <p:stCondLst>
                    <p:cond delay="indefinite"/>
                  </p:stCondLst>
                  <p:endCondLst>
                    <p:cond evt="onPrev" delay="0">
                      <p:tgtEl>
                        <p:sldTgt/>
                      </p:tgtEl>
                    </p:cond>
                    <p:cond evt="onStopAudio" delay="0">
                      <p:tgtEl>
                        <p:sldTgt/>
                      </p:tgtEl>
                    </p:cond>
                  </p:endCondLst>
                </p:cTn>
                <p:tgtEl>
                  <p:spTgt spid="5"/>
                </p:tgtEl>
              </p:cMediaNode>
            </p:audio>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descr="ftp://192.168.43.1:2221/WhatsApp/Media/WhatsApp%20Documents/Screenshot_2023-10-13-11-53-09-483_com.android.chrome.jpg"/>
          <p:cNvPicPr>
            <a:picLocks noChangeAspect="1" noChangeArrowheads="1"/>
          </p:cNvPicPr>
          <p:nvPr/>
        </p:nvPicPr>
        <p:blipFill>
          <a:blip r:embed="rId3" cstate="print"/>
          <a:srcRect t="3213" r="2609"/>
          <a:stretch>
            <a:fillRect/>
          </a:stretch>
        </p:blipFill>
        <p:spPr bwMode="auto">
          <a:xfrm>
            <a:off x="457200" y="955222"/>
            <a:ext cx="2514600" cy="5410880"/>
          </a:xfrm>
          <a:prstGeom prst="rect">
            <a:avLst/>
          </a:prstGeom>
          <a:noFill/>
        </p:spPr>
      </p:pic>
      <p:pic>
        <p:nvPicPr>
          <p:cNvPr id="26628" name="Picture 4" descr="ftp://192.168.43.1:2221/WhatsApp/Media/WhatsApp%20Documents/Screenshot_2023-10-13-11-53-15-121_com.android.chrome.jpg"/>
          <p:cNvPicPr>
            <a:picLocks noChangeAspect="1" noChangeArrowheads="1"/>
          </p:cNvPicPr>
          <p:nvPr/>
        </p:nvPicPr>
        <p:blipFill>
          <a:blip r:embed="rId4" cstate="print"/>
          <a:srcRect t="3213" r="2609"/>
          <a:stretch>
            <a:fillRect/>
          </a:stretch>
        </p:blipFill>
        <p:spPr bwMode="auto">
          <a:xfrm>
            <a:off x="3200399" y="838200"/>
            <a:ext cx="2620837" cy="5639480"/>
          </a:xfrm>
          <a:prstGeom prst="rect">
            <a:avLst/>
          </a:prstGeom>
          <a:noFill/>
        </p:spPr>
      </p:pic>
      <p:pic>
        <p:nvPicPr>
          <p:cNvPr id="26632" name="Picture 8" descr="ftp://192.168.43.1:2221/WhatsApp/Media/WhatsApp%20Documents/Screenshot_2023-10-13-11-53-34-014_com.android.chrome.jpg"/>
          <p:cNvPicPr>
            <a:picLocks noChangeAspect="1" noChangeArrowheads="1"/>
          </p:cNvPicPr>
          <p:nvPr/>
        </p:nvPicPr>
        <p:blipFill>
          <a:blip r:embed="rId5" cstate="print"/>
          <a:srcRect t="4819" r="2609"/>
          <a:stretch>
            <a:fillRect/>
          </a:stretch>
        </p:blipFill>
        <p:spPr bwMode="auto">
          <a:xfrm>
            <a:off x="6019800" y="762000"/>
            <a:ext cx="2743200" cy="5804807"/>
          </a:xfrm>
          <a:prstGeom prst="rect">
            <a:avLst/>
          </a:prstGeom>
          <a:noFill/>
        </p:spPr>
      </p:pic>
      <p:pic>
        <p:nvPicPr>
          <p:cNvPr id="5" name="~PP2055.WAV">
            <a:hlinkClick r:id="" action="ppaction://media"/>
          </p:cNvPr>
          <p:cNvPicPr>
            <a:picLocks noRot="1" noChangeAspect="1"/>
          </p:cNvPicPr>
          <p:nvPr>
            <a:wavAudioFile r:embed="rId1" name="~PP2055.WAV"/>
          </p:nvPr>
        </p:nvPicPr>
        <p:blipFill>
          <a:blip r:embed="rId6" cstate="print"/>
          <a:stretch>
            <a:fillRect/>
          </a:stretch>
        </p:blipFill>
        <p:spPr>
          <a:xfrm>
            <a:off x="8696325" y="6410325"/>
            <a:ext cx="304800" cy="3048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showWhenStopped="0">
                <p:cTn id="7" fill="hold" display="0">
                  <p:stCondLst>
                    <p:cond delay="indefinite"/>
                  </p:stCondLst>
                  <p:endCondLst>
                    <p:cond evt="onPrev" delay="0">
                      <p:tgtEl>
                        <p:sldTgt/>
                      </p:tgtEl>
                    </p:cond>
                    <p:cond evt="onStopAudio" delay="0">
                      <p:tgtEl>
                        <p:sldTgt/>
                      </p:tgtEl>
                    </p:cond>
                  </p:endCondLst>
                </p:cTn>
                <p:tgtEl>
                  <p:spTgt spid="5"/>
                </p:tgtEl>
              </p:cMediaNode>
            </p:audio>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descr="ftp://192.168.43.1:2221/WhatsApp/Media/WhatsApp%20Documents/Screenshot_2023-10-13-11-53-59-437_com.android.chrome.jpg"/>
          <p:cNvPicPr>
            <a:picLocks noChangeAspect="1" noChangeArrowheads="1"/>
          </p:cNvPicPr>
          <p:nvPr/>
        </p:nvPicPr>
        <p:blipFill>
          <a:blip r:embed="rId3" cstate="print"/>
          <a:srcRect t="4225" r="2609"/>
          <a:stretch>
            <a:fillRect/>
          </a:stretch>
        </p:blipFill>
        <p:spPr bwMode="auto">
          <a:xfrm>
            <a:off x="533400" y="772886"/>
            <a:ext cx="2286000" cy="555171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27652" name="Picture 4" descr="ftp://192.168.43.1:2221/WhatsApp/Media/WhatsApp%20Documents/Screenshot_2023-10-13-11-54-12-429_com.android.chrome.jpg"/>
          <p:cNvPicPr>
            <a:picLocks noChangeAspect="1" noChangeArrowheads="1"/>
          </p:cNvPicPr>
          <p:nvPr/>
        </p:nvPicPr>
        <p:blipFill>
          <a:blip r:embed="rId4" cstate="print"/>
          <a:srcRect t="2817" r="-870"/>
          <a:stretch>
            <a:fillRect/>
          </a:stretch>
        </p:blipFill>
        <p:spPr bwMode="auto">
          <a:xfrm>
            <a:off x="3657600" y="762000"/>
            <a:ext cx="2286000" cy="543910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27654" name="Picture 6" descr="ftp://192.168.43.1:2221/WhatsApp/Media/WhatsApp%20Documents/Screenshot_2023-10-13-11-54-16-151_com.android.chrome.jpg"/>
          <p:cNvPicPr>
            <a:picLocks noChangeAspect="1" noChangeArrowheads="1"/>
          </p:cNvPicPr>
          <p:nvPr/>
        </p:nvPicPr>
        <p:blipFill>
          <a:blip r:embed="rId5" cstate="print"/>
          <a:srcRect t="2730" r="2609"/>
          <a:stretch>
            <a:fillRect/>
          </a:stretch>
        </p:blipFill>
        <p:spPr bwMode="auto">
          <a:xfrm>
            <a:off x="6477000" y="720498"/>
            <a:ext cx="2209800" cy="562315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PP2399.WAV">
            <a:hlinkClick r:id="" action="ppaction://media"/>
          </p:cNvPr>
          <p:cNvPicPr>
            <a:picLocks noRot="1" noChangeAspect="1"/>
          </p:cNvPicPr>
          <p:nvPr>
            <a:wavAudioFile r:embed="rId1" name="~PP2399.WAV"/>
          </p:nvPr>
        </p:nvPicPr>
        <p:blipFill>
          <a:blip r:embed="rId6" cstate="print"/>
          <a:stretch>
            <a:fillRect/>
          </a:stretch>
        </p:blipFill>
        <p:spPr>
          <a:xfrm>
            <a:off x="8696325" y="6410325"/>
            <a:ext cx="304800" cy="3048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showWhenStopped="0">
                <p:cTn id="7" fill="hold" display="0">
                  <p:stCondLst>
                    <p:cond delay="indefinite"/>
                  </p:stCondLst>
                  <p:endCondLst>
                    <p:cond evt="onPrev" delay="0">
                      <p:tgtEl>
                        <p:sldTgt/>
                      </p:tgtEl>
                    </p:cond>
                    <p:cond evt="onStopAudio" delay="0">
                      <p:tgtEl>
                        <p:sldTgt/>
                      </p:tgtEl>
                    </p:cond>
                  </p:endCondLst>
                </p:cTn>
                <p:tgtEl>
                  <p:spTgt spid="5"/>
                </p:tgtEl>
              </p:cMediaNode>
            </p:audio>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28600" y="1828800"/>
            <a:ext cx="8915400" cy="990600"/>
          </a:xfrm>
        </p:spPr>
        <p:txBody>
          <a:bodyPr>
            <a:normAutofit fontScale="90000"/>
          </a:bodyPr>
          <a:lstStyle/>
          <a:p>
            <a:r>
              <a:rPr lang="en-US" sz="6000" dirty="0" smtClean="0">
                <a:solidFill>
                  <a:schemeClr val="tx1"/>
                </a:solidFill>
              </a:rPr>
              <a:t/>
            </a:r>
            <a:br>
              <a:rPr lang="en-US" sz="6000" dirty="0" smtClean="0">
                <a:solidFill>
                  <a:schemeClr val="tx1"/>
                </a:solidFill>
              </a:rPr>
            </a:br>
            <a:r>
              <a:rPr lang="en-US" sz="6000" dirty="0" smtClean="0">
                <a:solidFill>
                  <a:schemeClr val="tx1"/>
                </a:solidFill>
              </a:rPr>
              <a:t/>
            </a:r>
            <a:br>
              <a:rPr lang="en-US" sz="6000" dirty="0" smtClean="0">
                <a:solidFill>
                  <a:schemeClr val="tx1"/>
                </a:solidFill>
              </a:rPr>
            </a:br>
            <a:r>
              <a:rPr lang="en-US" sz="1800" dirty="0" smtClean="0">
                <a:solidFill>
                  <a:schemeClr val="tx1"/>
                </a:solidFill>
              </a:rPr>
              <a:t>Keyword research for TATA Motors involves identifying </a:t>
            </a:r>
            <a:r>
              <a:rPr lang="en-US" sz="1800" dirty="0" err="1" smtClean="0">
                <a:solidFill>
                  <a:schemeClr val="tx1"/>
                </a:solidFill>
              </a:rPr>
              <a:t>relavent</a:t>
            </a:r>
            <a:r>
              <a:rPr lang="en-US" sz="1800" dirty="0" smtClean="0">
                <a:solidFill>
                  <a:schemeClr val="tx1"/>
                </a:solidFill>
              </a:rPr>
              <a:t> terms and phrases that potential customers might use when searching for information related to TATA </a:t>
            </a:r>
            <a:r>
              <a:rPr lang="en-US" sz="1800" dirty="0" err="1" smtClean="0">
                <a:solidFill>
                  <a:schemeClr val="tx1"/>
                </a:solidFill>
              </a:rPr>
              <a:t>Motors,it’s</a:t>
            </a:r>
            <a:r>
              <a:rPr lang="en-US" sz="1800" dirty="0" smtClean="0">
                <a:solidFill>
                  <a:schemeClr val="tx1"/>
                </a:solidFill>
              </a:rPr>
              <a:t> products and </a:t>
            </a:r>
            <a:r>
              <a:rPr lang="en-US" sz="1800" dirty="0" err="1" smtClean="0">
                <a:solidFill>
                  <a:schemeClr val="tx1"/>
                </a:solidFill>
              </a:rPr>
              <a:t>services.Here</a:t>
            </a:r>
            <a:r>
              <a:rPr lang="en-US" sz="1800" dirty="0" smtClean="0">
                <a:solidFill>
                  <a:schemeClr val="tx1"/>
                </a:solidFill>
              </a:rPr>
              <a:t> are some keywords and phrases that could be </a:t>
            </a:r>
            <a:r>
              <a:rPr lang="en-US" sz="1800" dirty="0" err="1" smtClean="0">
                <a:solidFill>
                  <a:schemeClr val="tx1"/>
                </a:solidFill>
              </a:rPr>
              <a:t>relavent</a:t>
            </a:r>
            <a:r>
              <a:rPr lang="en-US" sz="1800" dirty="0" smtClean="0">
                <a:solidFill>
                  <a:schemeClr val="tx1"/>
                </a:solidFill>
              </a:rPr>
              <a:t> .</a:t>
            </a:r>
            <a:endParaRPr lang="en-US" sz="6000" dirty="0">
              <a:solidFill>
                <a:schemeClr val="tx1"/>
              </a:solidFill>
            </a:endParaRPr>
          </a:p>
        </p:txBody>
      </p:sp>
      <p:sp>
        <p:nvSpPr>
          <p:cNvPr id="3" name="Text Placeholder 2"/>
          <p:cNvSpPr>
            <a:spLocks noGrp="1"/>
          </p:cNvSpPr>
          <p:nvPr>
            <p:ph type="body" idx="4294967295"/>
          </p:nvPr>
        </p:nvSpPr>
        <p:spPr>
          <a:xfrm>
            <a:off x="228600" y="2971800"/>
            <a:ext cx="8305800" cy="2438400"/>
          </a:xfrm>
        </p:spPr>
        <p:txBody>
          <a:bodyPr>
            <a:normAutofit fontScale="25000" lnSpcReduction="20000"/>
          </a:bodyPr>
          <a:lstStyle/>
          <a:p>
            <a:r>
              <a:rPr lang="en-US" sz="8000" dirty="0" smtClean="0"/>
              <a:t>1.TATA Motors</a:t>
            </a:r>
          </a:p>
          <a:p>
            <a:r>
              <a:rPr lang="en-US" sz="8000" dirty="0" smtClean="0"/>
              <a:t>2.TATA Passenger cars</a:t>
            </a:r>
          </a:p>
          <a:p>
            <a:r>
              <a:rPr lang="en-US" sz="8000" dirty="0" smtClean="0"/>
              <a:t>3.TATA Commercial vehicles</a:t>
            </a:r>
          </a:p>
          <a:p>
            <a:r>
              <a:rPr lang="en-US" sz="8000" dirty="0" smtClean="0"/>
              <a:t>4.TATA Electric vehicles</a:t>
            </a:r>
          </a:p>
          <a:p>
            <a:r>
              <a:rPr lang="en-US" sz="8000" dirty="0" smtClean="0"/>
              <a:t>5.TATA Trucks</a:t>
            </a:r>
          </a:p>
          <a:p>
            <a:r>
              <a:rPr lang="en-US" sz="8000" dirty="0" smtClean="0"/>
              <a:t>6.TATA Buses</a:t>
            </a:r>
          </a:p>
          <a:p>
            <a:r>
              <a:rPr lang="en-US" sz="7200" dirty="0" smtClean="0"/>
              <a:t>7.TATA Nano8.TATA Motors financing</a:t>
            </a:r>
          </a:p>
          <a:p>
            <a:endParaRPr lang="en-US" dirty="0" smtClean="0"/>
          </a:p>
        </p:txBody>
      </p:sp>
      <p:sp>
        <p:nvSpPr>
          <p:cNvPr id="4" name="TextBox 3"/>
          <p:cNvSpPr txBox="1"/>
          <p:nvPr/>
        </p:nvSpPr>
        <p:spPr>
          <a:xfrm>
            <a:off x="381000" y="914400"/>
            <a:ext cx="8978047" cy="923330"/>
          </a:xfrm>
          <a:prstGeom prst="rect">
            <a:avLst/>
          </a:prstGeom>
          <a:noFill/>
        </p:spPr>
        <p:txBody>
          <a:bodyPr wrap="square" rtlCol="0">
            <a:spAutoFit/>
          </a:bodyPr>
          <a:lstStyle/>
          <a:p>
            <a:r>
              <a:rPr lang="en-US" sz="5400" b="1" i="1" u="sng" dirty="0" smtClean="0">
                <a:solidFill>
                  <a:schemeClr val="accent2"/>
                </a:solidFill>
              </a:rPr>
              <a:t>Keyword Research:</a:t>
            </a:r>
            <a:endParaRPr lang="en-US" sz="5400" b="1" i="1" u="sng" dirty="0">
              <a:solidFill>
                <a:schemeClr val="accent2"/>
              </a:solidFill>
            </a:endParaRPr>
          </a:p>
        </p:txBody>
      </p:sp>
      <p:pic>
        <p:nvPicPr>
          <p:cNvPr id="5" name="~PP2993.WAV">
            <a:hlinkClick r:id="" action="ppaction://media"/>
          </p:cNvPr>
          <p:cNvPicPr>
            <a:picLocks noRot="1" noChangeAspect="1"/>
          </p:cNvPicPr>
          <p:nvPr>
            <a:wavAudioFile r:embed="rId1" name="~PP2993.WAV"/>
          </p:nvPr>
        </p:nvPicPr>
        <p:blipFill>
          <a:blip r:embed="rId3" cstate="print"/>
          <a:stretch>
            <a:fillRect/>
          </a:stretch>
        </p:blipFill>
        <p:spPr>
          <a:xfrm>
            <a:off x="8696325" y="6410325"/>
            <a:ext cx="304800" cy="3048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showWhenStopped="0">
                <p:cTn id="7" fill="hold" display="0">
                  <p:stCondLst>
                    <p:cond delay="indefinite"/>
                  </p:stCondLst>
                  <p:endCondLst>
                    <p:cond evt="onPrev" delay="0">
                      <p:tgtEl>
                        <p:sldTgt/>
                      </p:tgtEl>
                    </p:cond>
                    <p:cond evt="onStopAudio" delay="0">
                      <p:tgtEl>
                        <p:sldTgt/>
                      </p:tgtEl>
                    </p:cond>
                  </p:endCondLst>
                </p:cTn>
                <p:tgtEl>
                  <p:spTgt spid="5"/>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dirty="0" smtClean="0">
                <a:solidFill>
                  <a:schemeClr val="tx1"/>
                </a:solidFill>
              </a:rPr>
              <a:t>PROJECT  ON :</a:t>
            </a:r>
            <a:endParaRPr lang="en-US" dirty="0">
              <a:solidFill>
                <a:schemeClr val="tx1"/>
              </a:solidFill>
            </a:endParaRPr>
          </a:p>
        </p:txBody>
      </p:sp>
      <p:sp>
        <p:nvSpPr>
          <p:cNvPr id="7" name="Text Placeholder 6"/>
          <p:cNvSpPr>
            <a:spLocks noGrp="1"/>
          </p:cNvSpPr>
          <p:nvPr>
            <p:ph type="body" sz="half" idx="2"/>
          </p:nvPr>
        </p:nvSpPr>
        <p:spPr>
          <a:xfrm>
            <a:off x="457200" y="2819401"/>
            <a:ext cx="2438400" cy="1676400"/>
          </a:xfrm>
        </p:spPr>
        <p:txBody>
          <a:bodyPr/>
          <a:lstStyle/>
          <a:p>
            <a:r>
              <a:rPr lang="en-US" sz="3600" b="1" i="1" strike="sngStrike" dirty="0" smtClean="0">
                <a:solidFill>
                  <a:schemeClr val="accent1">
                    <a:lumMod val="75000"/>
                  </a:schemeClr>
                </a:solidFill>
                <a:effectLst>
                  <a:outerShdw blurRad="38100" dist="38100" dir="2700000" algn="tl">
                    <a:srgbClr val="000000">
                      <a:alpha val="43137"/>
                    </a:srgbClr>
                  </a:outerShdw>
                </a:effectLst>
              </a:rPr>
              <a:t>TATA</a:t>
            </a:r>
          </a:p>
          <a:p>
            <a:r>
              <a:rPr lang="en-US" dirty="0" smtClean="0"/>
              <a:t>           </a:t>
            </a:r>
            <a:r>
              <a:rPr lang="en-US" sz="3600" b="1" i="1" strike="sngStrike" dirty="0" smtClean="0">
                <a:solidFill>
                  <a:schemeClr val="accent1">
                    <a:lumMod val="75000"/>
                  </a:schemeClr>
                </a:solidFill>
                <a:effectLst>
                  <a:outerShdw blurRad="38100" dist="38100" dir="2700000" algn="tl">
                    <a:srgbClr val="000000">
                      <a:alpha val="43137"/>
                    </a:srgbClr>
                  </a:outerShdw>
                </a:effectLst>
              </a:rPr>
              <a:t>MOTORS</a:t>
            </a:r>
            <a:endParaRPr lang="en-US" sz="3600" b="1" i="1" strike="sngStrike" dirty="0">
              <a:solidFill>
                <a:schemeClr val="accent1">
                  <a:lumMod val="75000"/>
                </a:schemeClr>
              </a:solidFill>
              <a:effectLst>
                <a:outerShdw blurRad="38100" dist="38100" dir="2700000" algn="tl">
                  <a:srgbClr val="000000">
                    <a:alpha val="43137"/>
                  </a:srgbClr>
                </a:outerShdw>
              </a:effectLst>
            </a:endParaRPr>
          </a:p>
        </p:txBody>
      </p:sp>
      <p:pic>
        <p:nvPicPr>
          <p:cNvPr id="1026" name="Picture 2" descr="C:\Users\Admin\Pictures\tata.jpeg"/>
          <p:cNvPicPr>
            <a:picLocks noGrp="1" noChangeAspect="1" noChangeArrowheads="1"/>
          </p:cNvPicPr>
          <p:nvPr>
            <p:ph type="pic" idx="1"/>
          </p:nvPr>
        </p:nvPicPr>
        <p:blipFill>
          <a:blip r:embed="rId3" cstate="print"/>
          <a:srcRect l="17103" r="17103"/>
          <a:stretch>
            <a:fillRect/>
          </a:stretch>
        </p:blipFill>
        <p:spPr bwMode="auto">
          <a:xfrm rot="420000">
            <a:off x="3493179" y="1078765"/>
            <a:ext cx="4771080" cy="4062503"/>
          </a:xfrm>
          <a:prstGeom prst="rect">
            <a:avLst/>
          </a:prstGeom>
          <a:noFill/>
        </p:spPr>
      </p:pic>
      <p:pic>
        <p:nvPicPr>
          <p:cNvPr id="5" name="~PP3122.WAV">
            <a:hlinkClick r:id="" action="ppaction://media"/>
          </p:cNvPr>
          <p:cNvPicPr>
            <a:picLocks noRot="1" noChangeAspect="1"/>
          </p:cNvPicPr>
          <p:nvPr>
            <a:wavAudioFile r:embed="rId1" name="~PP3122.WAV"/>
          </p:nvPr>
        </p:nvPicPr>
        <p:blipFill>
          <a:blip r:embed="rId4" cstate="print"/>
          <a:stretch>
            <a:fillRect/>
          </a:stretch>
        </p:blipFill>
        <p:spPr>
          <a:xfrm>
            <a:off x="8696325" y="6410325"/>
            <a:ext cx="304800" cy="3048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showWhenStopped="0">
                <p:cTn id="7" fill="hold" display="0">
                  <p:stCondLst>
                    <p:cond delay="indefinite"/>
                  </p:stCondLst>
                  <p:endCondLst>
                    <p:cond evt="onPrev" delay="0">
                      <p:tgtEl>
                        <p:sldTgt/>
                      </p:tgtEl>
                    </p:cond>
                    <p:cond evt="onStopAudio" delay="0">
                      <p:tgtEl>
                        <p:sldTgt/>
                      </p:tgtEl>
                    </p:cond>
                  </p:endCondLst>
                </p:cTn>
                <p:tgtEl>
                  <p:spTgt spid="5"/>
                </p:tgtEl>
              </p:cMediaNode>
            </p:audio>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533400"/>
            <a:ext cx="8974368" cy="1446550"/>
          </a:xfrm>
          <a:prstGeom prst="rect">
            <a:avLst/>
          </a:prstGeom>
          <a:noFill/>
        </p:spPr>
        <p:txBody>
          <a:bodyPr wrap="square" rtlCol="0">
            <a:spAutoFit/>
          </a:bodyPr>
          <a:lstStyle/>
          <a:p>
            <a:r>
              <a:rPr lang="en-US" sz="4400" b="1" i="1" u="sng" dirty="0" smtClean="0">
                <a:solidFill>
                  <a:schemeClr val="accent2"/>
                </a:solidFill>
              </a:rPr>
              <a:t>Content ideas and Marketing strategies of TATA motors:</a:t>
            </a:r>
            <a:endParaRPr lang="en-US" sz="4400" b="1" i="1" u="sng" dirty="0">
              <a:solidFill>
                <a:schemeClr val="accent2"/>
              </a:solidFill>
            </a:endParaRPr>
          </a:p>
        </p:txBody>
      </p:sp>
      <p:sp>
        <p:nvSpPr>
          <p:cNvPr id="3" name="TextBox 2"/>
          <p:cNvSpPr txBox="1"/>
          <p:nvPr/>
        </p:nvSpPr>
        <p:spPr>
          <a:xfrm>
            <a:off x="304800" y="1905000"/>
            <a:ext cx="8839200" cy="1569660"/>
          </a:xfrm>
          <a:prstGeom prst="rect">
            <a:avLst/>
          </a:prstGeom>
          <a:noFill/>
        </p:spPr>
        <p:txBody>
          <a:bodyPr wrap="square" rtlCol="0">
            <a:spAutoFit/>
          </a:bodyPr>
          <a:lstStyle/>
          <a:p>
            <a:r>
              <a:rPr lang="en-US" dirty="0" smtClean="0"/>
              <a:t>Here are some content ideas for TATA Motors.</a:t>
            </a:r>
          </a:p>
          <a:p>
            <a:endParaRPr lang="en-US" dirty="0" smtClean="0"/>
          </a:p>
          <a:p>
            <a:r>
              <a:rPr lang="en-US" sz="2400" dirty="0" smtClean="0"/>
              <a:t>1.Product Spotlight:</a:t>
            </a:r>
          </a:p>
          <a:p>
            <a:r>
              <a:rPr lang="en-US" dirty="0" smtClean="0"/>
              <a:t>        create content that showcases specific TATA motors </a:t>
            </a:r>
            <a:r>
              <a:rPr lang="en-US" dirty="0" err="1" smtClean="0"/>
              <a:t>vehicles,highlighting</a:t>
            </a:r>
            <a:r>
              <a:rPr lang="en-US" dirty="0" smtClean="0"/>
              <a:t> their </a:t>
            </a:r>
            <a:r>
              <a:rPr lang="en-US" dirty="0" err="1" smtClean="0"/>
              <a:t>features,specifications,and</a:t>
            </a:r>
            <a:r>
              <a:rPr lang="en-US" dirty="0" smtClean="0"/>
              <a:t> benefits .</a:t>
            </a:r>
            <a:endParaRPr lang="en-US" dirty="0"/>
          </a:p>
        </p:txBody>
      </p:sp>
      <p:sp>
        <p:nvSpPr>
          <p:cNvPr id="5" name="TextBox 4"/>
          <p:cNvSpPr txBox="1"/>
          <p:nvPr/>
        </p:nvSpPr>
        <p:spPr>
          <a:xfrm>
            <a:off x="228600" y="3581400"/>
            <a:ext cx="8915400" cy="1015663"/>
          </a:xfrm>
          <a:prstGeom prst="rect">
            <a:avLst/>
          </a:prstGeom>
          <a:noFill/>
        </p:spPr>
        <p:txBody>
          <a:bodyPr wrap="square" rtlCol="0">
            <a:spAutoFit/>
          </a:bodyPr>
          <a:lstStyle/>
          <a:p>
            <a:r>
              <a:rPr lang="en-US" sz="2400" dirty="0" smtClean="0"/>
              <a:t>2.Customer stories :</a:t>
            </a:r>
          </a:p>
          <a:p>
            <a:r>
              <a:rPr lang="en-US" dirty="0" smtClean="0"/>
              <a:t>	Share success stories from TATA Motors satisfied customers who have had positive experience with their  vehicles .</a:t>
            </a:r>
            <a:endParaRPr lang="en-US" dirty="0"/>
          </a:p>
        </p:txBody>
      </p:sp>
      <p:sp>
        <p:nvSpPr>
          <p:cNvPr id="7" name="TextBox 6"/>
          <p:cNvSpPr txBox="1"/>
          <p:nvPr/>
        </p:nvSpPr>
        <p:spPr>
          <a:xfrm>
            <a:off x="228600" y="4724400"/>
            <a:ext cx="8610601" cy="1015663"/>
          </a:xfrm>
          <a:prstGeom prst="rect">
            <a:avLst/>
          </a:prstGeom>
          <a:noFill/>
        </p:spPr>
        <p:txBody>
          <a:bodyPr wrap="square" rtlCol="0">
            <a:spAutoFit/>
          </a:bodyPr>
          <a:lstStyle/>
          <a:p>
            <a:r>
              <a:rPr lang="en-US" sz="2400" dirty="0" smtClean="0"/>
              <a:t>3.Comparisions:</a:t>
            </a:r>
          </a:p>
          <a:p>
            <a:r>
              <a:rPr lang="en-US" dirty="0" smtClean="0"/>
              <a:t>	Compare TATA Motors vehicles </a:t>
            </a:r>
            <a:r>
              <a:rPr lang="en-US" dirty="0" err="1" smtClean="0"/>
              <a:t>ith</a:t>
            </a:r>
            <a:r>
              <a:rPr lang="en-US" dirty="0" smtClean="0"/>
              <a:t> competitors in terms of performance ,features and vehicles</a:t>
            </a:r>
            <a:endParaRPr lang="en-US" dirty="0"/>
          </a:p>
        </p:txBody>
      </p:sp>
      <p:sp>
        <p:nvSpPr>
          <p:cNvPr id="8" name="TextBox 7"/>
          <p:cNvSpPr txBox="1"/>
          <p:nvPr/>
        </p:nvSpPr>
        <p:spPr>
          <a:xfrm>
            <a:off x="228601" y="5867400"/>
            <a:ext cx="8686800" cy="1015663"/>
          </a:xfrm>
          <a:prstGeom prst="rect">
            <a:avLst/>
          </a:prstGeom>
          <a:noFill/>
        </p:spPr>
        <p:txBody>
          <a:bodyPr wrap="square" rtlCol="0">
            <a:spAutoFit/>
          </a:bodyPr>
          <a:lstStyle/>
          <a:p>
            <a:r>
              <a:rPr lang="en-US" sz="2400" dirty="0" smtClean="0"/>
              <a:t>4.Road trip ideas:</a:t>
            </a:r>
          </a:p>
          <a:p>
            <a:r>
              <a:rPr lang="en-US" dirty="0" smtClean="0"/>
              <a:t>	Suggest exciting road trip destination and </a:t>
            </a:r>
            <a:r>
              <a:rPr lang="en-US" dirty="0" err="1" smtClean="0"/>
              <a:t>itineraries,emphasizing</a:t>
            </a:r>
            <a:r>
              <a:rPr lang="en-US" dirty="0" smtClean="0"/>
              <a:t> how TATA Motors vehicles can enhance the journey.</a:t>
            </a:r>
            <a:endParaRPr lang="en-US" dirty="0"/>
          </a:p>
        </p:txBody>
      </p:sp>
      <p:pic>
        <p:nvPicPr>
          <p:cNvPr id="9" name="~PP3602.WAV">
            <a:hlinkClick r:id="" action="ppaction://media"/>
          </p:cNvPr>
          <p:cNvPicPr>
            <a:picLocks noRot="1" noChangeAspect="1"/>
          </p:cNvPicPr>
          <p:nvPr>
            <a:wavAudioFile r:embed="rId1" name="~PP3602.WAV"/>
          </p:nvPr>
        </p:nvPicPr>
        <p:blipFill>
          <a:blip r:embed="rId3" cstate="print"/>
          <a:stretch>
            <a:fillRect/>
          </a:stretch>
        </p:blipFill>
        <p:spPr>
          <a:xfrm>
            <a:off x="8696325" y="6410325"/>
            <a:ext cx="304800" cy="3048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9"/>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showWhenStopped="0">
                <p:cTn id="7" fill="hold" display="0">
                  <p:stCondLst>
                    <p:cond delay="indefinite"/>
                  </p:stCondLst>
                  <p:endCondLst>
                    <p:cond evt="onPrev" delay="0">
                      <p:tgtEl>
                        <p:sldTgt/>
                      </p:tgtEl>
                    </p:cond>
                    <p:cond evt="onStopAudio" delay="0">
                      <p:tgtEl>
                        <p:sldTgt/>
                      </p:tgtEl>
                    </p:cond>
                  </p:endCondLst>
                </p:cTn>
                <p:tgtEl>
                  <p:spTgt spid="9"/>
                </p:tgtEl>
              </p:cMediaNode>
            </p:audio>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533400"/>
            <a:ext cx="6649273" cy="769441"/>
          </a:xfrm>
          <a:prstGeom prst="rect">
            <a:avLst/>
          </a:prstGeom>
          <a:noFill/>
        </p:spPr>
        <p:txBody>
          <a:bodyPr wrap="square" rtlCol="0">
            <a:spAutoFit/>
          </a:bodyPr>
          <a:lstStyle/>
          <a:p>
            <a:r>
              <a:rPr lang="en-US" sz="4400" b="1" i="1" u="sng" dirty="0" smtClean="0">
                <a:solidFill>
                  <a:schemeClr val="accent2"/>
                </a:solidFill>
              </a:rPr>
              <a:t>Marketing strategies:</a:t>
            </a:r>
            <a:endParaRPr lang="en-US" sz="4400" b="1" i="1" u="sng" dirty="0">
              <a:solidFill>
                <a:schemeClr val="accent2"/>
              </a:solidFill>
            </a:endParaRPr>
          </a:p>
        </p:txBody>
      </p:sp>
      <p:sp>
        <p:nvSpPr>
          <p:cNvPr id="5" name="TextBox 4"/>
          <p:cNvSpPr txBox="1"/>
          <p:nvPr/>
        </p:nvSpPr>
        <p:spPr>
          <a:xfrm>
            <a:off x="381001" y="1219200"/>
            <a:ext cx="7086600" cy="381000"/>
          </a:xfrm>
          <a:prstGeom prst="rect">
            <a:avLst/>
          </a:prstGeom>
          <a:noFill/>
        </p:spPr>
        <p:txBody>
          <a:bodyPr wrap="square" rtlCol="0">
            <a:spAutoFit/>
          </a:bodyPr>
          <a:lstStyle/>
          <a:p>
            <a:r>
              <a:rPr lang="en-US" dirty="0" smtClean="0"/>
              <a:t>Here are some marketing strategies that TATA motors could consider</a:t>
            </a:r>
            <a:endParaRPr lang="en-US" dirty="0"/>
          </a:p>
        </p:txBody>
      </p:sp>
      <p:sp>
        <p:nvSpPr>
          <p:cNvPr id="6" name="TextBox 5"/>
          <p:cNvSpPr txBox="1"/>
          <p:nvPr/>
        </p:nvSpPr>
        <p:spPr>
          <a:xfrm>
            <a:off x="152399" y="1676400"/>
            <a:ext cx="8763001" cy="1354217"/>
          </a:xfrm>
          <a:prstGeom prst="rect">
            <a:avLst/>
          </a:prstGeom>
          <a:noFill/>
        </p:spPr>
        <p:txBody>
          <a:bodyPr wrap="square" rtlCol="0">
            <a:spAutoFit/>
          </a:bodyPr>
          <a:lstStyle/>
          <a:p>
            <a:r>
              <a:rPr lang="en-US" sz="2800" dirty="0" smtClean="0"/>
              <a:t>1.Influencer marketing:</a:t>
            </a:r>
          </a:p>
          <a:p>
            <a:r>
              <a:rPr lang="en-US" dirty="0" smtClean="0"/>
              <a:t>	partner with influencers in the automotive industry to review and promote TATA Motors </a:t>
            </a:r>
            <a:r>
              <a:rPr lang="en-US" dirty="0" err="1" smtClean="0"/>
              <a:t>vehicles.Influencers</a:t>
            </a:r>
            <a:r>
              <a:rPr lang="en-US" dirty="0" smtClean="0"/>
              <a:t> can provide trusted opinions and reach a larger  audience.</a:t>
            </a:r>
            <a:endParaRPr lang="en-US" dirty="0"/>
          </a:p>
        </p:txBody>
      </p:sp>
      <p:sp>
        <p:nvSpPr>
          <p:cNvPr id="7" name="TextBox 6"/>
          <p:cNvSpPr txBox="1"/>
          <p:nvPr/>
        </p:nvSpPr>
        <p:spPr>
          <a:xfrm>
            <a:off x="228600" y="3200400"/>
            <a:ext cx="8153400" cy="1077218"/>
          </a:xfrm>
          <a:prstGeom prst="rect">
            <a:avLst/>
          </a:prstGeom>
          <a:noFill/>
        </p:spPr>
        <p:txBody>
          <a:bodyPr wrap="square" rtlCol="0">
            <a:spAutoFit/>
          </a:bodyPr>
          <a:lstStyle/>
          <a:p>
            <a:r>
              <a:rPr lang="en-US" sz="2800" dirty="0" smtClean="0"/>
              <a:t>2.Localized marketing:</a:t>
            </a:r>
          </a:p>
          <a:p>
            <a:r>
              <a:rPr lang="en-US" dirty="0" smtClean="0"/>
              <a:t>	Tailor marketing efforts to specific regions and markets .Consider local </a:t>
            </a:r>
            <a:r>
              <a:rPr lang="en-US" dirty="0" err="1" smtClean="0"/>
              <a:t>culture,preferences,and</a:t>
            </a:r>
            <a:r>
              <a:rPr lang="en-US" dirty="0" smtClean="0"/>
              <a:t> needs to make your messaging more relevant.</a:t>
            </a:r>
            <a:endParaRPr lang="en-US" dirty="0"/>
          </a:p>
        </p:txBody>
      </p:sp>
      <p:sp>
        <p:nvSpPr>
          <p:cNvPr id="8" name="TextBox 7"/>
          <p:cNvSpPr txBox="1"/>
          <p:nvPr/>
        </p:nvSpPr>
        <p:spPr>
          <a:xfrm>
            <a:off x="228601" y="4419600"/>
            <a:ext cx="8686800" cy="1077218"/>
          </a:xfrm>
          <a:prstGeom prst="rect">
            <a:avLst/>
          </a:prstGeom>
          <a:noFill/>
        </p:spPr>
        <p:txBody>
          <a:bodyPr wrap="square" rtlCol="0">
            <a:spAutoFit/>
          </a:bodyPr>
          <a:lstStyle/>
          <a:p>
            <a:r>
              <a:rPr lang="en-US" sz="2800" dirty="0" smtClean="0"/>
              <a:t>3.Product launch events:</a:t>
            </a:r>
          </a:p>
          <a:p>
            <a:r>
              <a:rPr lang="en-US" dirty="0" smtClean="0"/>
              <a:t>	Create buzz around ne vehicle launches through events and </a:t>
            </a:r>
            <a:r>
              <a:rPr lang="en-US" dirty="0" err="1" smtClean="0"/>
              <a:t>unveilings.Invite</a:t>
            </a:r>
            <a:r>
              <a:rPr lang="en-US" dirty="0" smtClean="0"/>
              <a:t> the press ,</a:t>
            </a:r>
            <a:r>
              <a:rPr lang="en-US" dirty="0" err="1" smtClean="0"/>
              <a:t>influencers,and</a:t>
            </a:r>
            <a:r>
              <a:rPr lang="en-US" dirty="0" smtClean="0"/>
              <a:t> potential customers to build excitement</a:t>
            </a:r>
          </a:p>
        </p:txBody>
      </p:sp>
      <p:sp>
        <p:nvSpPr>
          <p:cNvPr id="9" name="TextBox 8"/>
          <p:cNvSpPr txBox="1"/>
          <p:nvPr/>
        </p:nvSpPr>
        <p:spPr>
          <a:xfrm>
            <a:off x="304800" y="5562601"/>
            <a:ext cx="8534400" cy="1077218"/>
          </a:xfrm>
          <a:prstGeom prst="rect">
            <a:avLst/>
          </a:prstGeom>
          <a:noFill/>
        </p:spPr>
        <p:txBody>
          <a:bodyPr wrap="square" rtlCol="0">
            <a:spAutoFit/>
          </a:bodyPr>
          <a:lstStyle/>
          <a:p>
            <a:r>
              <a:rPr lang="en-US" sz="2800" dirty="0" smtClean="0"/>
              <a:t>4.Fleet sales and partnership:</a:t>
            </a:r>
          </a:p>
          <a:p>
            <a:r>
              <a:rPr lang="en-US" dirty="0" smtClean="0"/>
              <a:t>	Explore partnerships with businesses and </a:t>
            </a:r>
            <a:r>
              <a:rPr lang="en-US" dirty="0" err="1" smtClean="0"/>
              <a:t>organisations</a:t>
            </a:r>
            <a:r>
              <a:rPr lang="en-US" dirty="0" smtClean="0"/>
              <a:t> that require fleets of </a:t>
            </a:r>
            <a:r>
              <a:rPr lang="en-US" dirty="0" err="1" smtClean="0"/>
              <a:t>vehicles.offer</a:t>
            </a:r>
            <a:r>
              <a:rPr lang="en-US" dirty="0" smtClean="0"/>
              <a:t> </a:t>
            </a:r>
            <a:r>
              <a:rPr lang="en-US" dirty="0" err="1" smtClean="0"/>
              <a:t>customised</a:t>
            </a:r>
            <a:r>
              <a:rPr lang="en-US" dirty="0" smtClean="0"/>
              <a:t> solutions and packages for corporate clients.</a:t>
            </a:r>
            <a:endParaRPr lang="en-US" dirty="0"/>
          </a:p>
        </p:txBody>
      </p:sp>
      <p:pic>
        <p:nvPicPr>
          <p:cNvPr id="10" name="~PP131.WAV">
            <a:hlinkClick r:id="" action="ppaction://media"/>
          </p:cNvPr>
          <p:cNvPicPr>
            <a:picLocks noRot="1" noChangeAspect="1"/>
          </p:cNvPicPr>
          <p:nvPr>
            <a:wavAudioFile r:embed="rId1" name="~PP131.WAV"/>
          </p:nvPr>
        </p:nvPicPr>
        <p:blipFill>
          <a:blip r:embed="rId3" cstate="print"/>
          <a:stretch>
            <a:fillRect/>
          </a:stretch>
        </p:blipFill>
        <p:spPr>
          <a:xfrm>
            <a:off x="8696325" y="6410325"/>
            <a:ext cx="304800" cy="3048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0"/>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showWhenStopped="0">
                <p:cTn id="7" fill="hold" display="0">
                  <p:stCondLst>
                    <p:cond delay="indefinite"/>
                  </p:stCondLst>
                  <p:endCondLst>
                    <p:cond evt="onPrev" delay="0">
                      <p:tgtEl>
                        <p:sldTgt/>
                      </p:tgtEl>
                    </p:cond>
                    <p:cond evt="onStopAudio" delay="0">
                      <p:tgtEl>
                        <p:sldTgt/>
                      </p:tgtEl>
                    </p:cond>
                  </p:endCondLst>
                </p:cTn>
                <p:tgtEl>
                  <p:spTgt spid="10"/>
                </p:tgtEl>
              </p:cMediaNode>
            </p:audio>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762000"/>
            <a:ext cx="8915400" cy="1077218"/>
          </a:xfrm>
          <a:prstGeom prst="rect">
            <a:avLst/>
          </a:prstGeom>
          <a:noFill/>
        </p:spPr>
        <p:txBody>
          <a:bodyPr wrap="square" rtlCol="0">
            <a:spAutoFit/>
          </a:bodyPr>
          <a:lstStyle/>
          <a:p>
            <a:r>
              <a:rPr lang="en-US" sz="2800" dirty="0" smtClean="0"/>
              <a:t>5.Customer loyalty programs:</a:t>
            </a:r>
          </a:p>
          <a:p>
            <a:r>
              <a:rPr lang="en-US" dirty="0" smtClean="0"/>
              <a:t>	Implement loyalty programs to reward existing customers for their continued </a:t>
            </a:r>
            <a:r>
              <a:rPr lang="en-US" dirty="0" err="1" smtClean="0"/>
              <a:t>support.Discounts,service</a:t>
            </a:r>
            <a:r>
              <a:rPr lang="en-US" dirty="0" smtClean="0"/>
              <a:t> </a:t>
            </a:r>
            <a:r>
              <a:rPr lang="en-US" dirty="0" err="1" smtClean="0"/>
              <a:t>packages,or</a:t>
            </a:r>
            <a:r>
              <a:rPr lang="en-US" dirty="0" smtClean="0"/>
              <a:t> exclusive offers can encourage repeat business.</a:t>
            </a:r>
            <a:endParaRPr lang="en-US" dirty="0"/>
          </a:p>
        </p:txBody>
      </p:sp>
      <p:sp>
        <p:nvSpPr>
          <p:cNvPr id="3" name="TextBox 2"/>
          <p:cNvSpPr txBox="1"/>
          <p:nvPr/>
        </p:nvSpPr>
        <p:spPr>
          <a:xfrm>
            <a:off x="228600" y="1981200"/>
            <a:ext cx="8763000" cy="1077218"/>
          </a:xfrm>
          <a:prstGeom prst="rect">
            <a:avLst/>
          </a:prstGeom>
          <a:noFill/>
        </p:spPr>
        <p:txBody>
          <a:bodyPr wrap="square" rtlCol="0">
            <a:spAutoFit/>
          </a:bodyPr>
          <a:lstStyle/>
          <a:p>
            <a:r>
              <a:rPr lang="en-US" sz="2800" dirty="0" smtClean="0"/>
              <a:t>6.Community engagement:</a:t>
            </a:r>
          </a:p>
          <a:p>
            <a:r>
              <a:rPr lang="en-US" dirty="0" smtClean="0"/>
              <a:t>	Get involved in the local communities where TATA Motors </a:t>
            </a:r>
            <a:r>
              <a:rPr lang="en-US" dirty="0" err="1" smtClean="0"/>
              <a:t>operates.Sponser</a:t>
            </a:r>
            <a:r>
              <a:rPr lang="en-US" dirty="0" smtClean="0"/>
              <a:t> events ,participate in social causes ,and show your commitment to the community.</a:t>
            </a:r>
            <a:endParaRPr lang="en-US" dirty="0"/>
          </a:p>
        </p:txBody>
      </p:sp>
      <p:sp>
        <p:nvSpPr>
          <p:cNvPr id="4" name="TextBox 3"/>
          <p:cNvSpPr txBox="1"/>
          <p:nvPr/>
        </p:nvSpPr>
        <p:spPr>
          <a:xfrm>
            <a:off x="304800" y="3048000"/>
            <a:ext cx="7777215" cy="1723549"/>
          </a:xfrm>
          <a:prstGeom prst="rect">
            <a:avLst/>
          </a:prstGeom>
          <a:noFill/>
        </p:spPr>
        <p:txBody>
          <a:bodyPr wrap="square" rtlCol="0">
            <a:spAutoFit/>
          </a:bodyPr>
          <a:lstStyle/>
          <a:p>
            <a:r>
              <a:rPr lang="en-US" sz="2400" dirty="0" smtClean="0"/>
              <a:t>7.Data-Driven marketing:</a:t>
            </a:r>
          </a:p>
          <a:p>
            <a:r>
              <a:rPr lang="en-US" dirty="0" smtClean="0"/>
              <a:t>	Utilize data  and analytics to understand customer </a:t>
            </a:r>
            <a:r>
              <a:rPr lang="en-US" dirty="0" err="1" smtClean="0"/>
              <a:t>behaviour</a:t>
            </a:r>
            <a:r>
              <a:rPr lang="en-US" dirty="0" smtClean="0"/>
              <a:t> and </a:t>
            </a:r>
            <a:r>
              <a:rPr lang="en-US" dirty="0" err="1" smtClean="0"/>
              <a:t>preference.This</a:t>
            </a:r>
            <a:r>
              <a:rPr lang="en-US" dirty="0" smtClean="0"/>
              <a:t> can help in targeting specific segments with </a:t>
            </a:r>
            <a:r>
              <a:rPr lang="en-US" dirty="0" err="1" smtClean="0"/>
              <a:t>personalised</a:t>
            </a:r>
            <a:r>
              <a:rPr lang="en-US" dirty="0" smtClean="0"/>
              <a:t> offers.</a:t>
            </a:r>
          </a:p>
          <a:p>
            <a:r>
              <a:rPr lang="en-US" sz="2800" dirty="0" smtClean="0"/>
              <a:t>	</a:t>
            </a:r>
            <a:endParaRPr lang="en-US" sz="2800" dirty="0"/>
          </a:p>
        </p:txBody>
      </p:sp>
      <p:sp>
        <p:nvSpPr>
          <p:cNvPr id="5" name="TextBox 4"/>
          <p:cNvSpPr txBox="1"/>
          <p:nvPr/>
        </p:nvSpPr>
        <p:spPr>
          <a:xfrm>
            <a:off x="457200" y="4495800"/>
            <a:ext cx="8382000" cy="1077218"/>
          </a:xfrm>
          <a:prstGeom prst="rect">
            <a:avLst/>
          </a:prstGeom>
          <a:noFill/>
        </p:spPr>
        <p:txBody>
          <a:bodyPr wrap="square" rtlCol="0">
            <a:spAutoFit/>
          </a:bodyPr>
          <a:lstStyle/>
          <a:p>
            <a:r>
              <a:rPr lang="en-US" sz="2800" dirty="0" smtClean="0"/>
              <a:t>8.International Expansion:</a:t>
            </a:r>
          </a:p>
          <a:p>
            <a:r>
              <a:rPr lang="en-US" dirty="0" smtClean="0"/>
              <a:t>	If TATA Motors is targeting global </a:t>
            </a:r>
            <a:r>
              <a:rPr lang="en-US" dirty="0" err="1" smtClean="0"/>
              <a:t>markets,Tailor</a:t>
            </a:r>
            <a:r>
              <a:rPr lang="en-US" dirty="0" smtClean="0"/>
              <a:t> marketing strategies to suite the local preferences and regulations of each country.</a:t>
            </a:r>
            <a:endParaRPr lang="en-US" dirty="0"/>
          </a:p>
        </p:txBody>
      </p:sp>
      <p:sp>
        <p:nvSpPr>
          <p:cNvPr id="6" name="TextBox 5"/>
          <p:cNvSpPr txBox="1"/>
          <p:nvPr/>
        </p:nvSpPr>
        <p:spPr>
          <a:xfrm>
            <a:off x="457200" y="5562600"/>
            <a:ext cx="7252484" cy="1077218"/>
          </a:xfrm>
          <a:prstGeom prst="rect">
            <a:avLst/>
          </a:prstGeom>
          <a:noFill/>
        </p:spPr>
        <p:txBody>
          <a:bodyPr wrap="square" rtlCol="0">
            <a:spAutoFit/>
          </a:bodyPr>
          <a:lstStyle/>
          <a:p>
            <a:r>
              <a:rPr lang="en-US" sz="2800" dirty="0" smtClean="0"/>
              <a:t>9.Customer  Testimonials:</a:t>
            </a:r>
          </a:p>
          <a:p>
            <a:r>
              <a:rPr lang="en-US" dirty="0" smtClean="0"/>
              <a:t>	Share real customer stories and testimonials to build trust and </a:t>
            </a:r>
            <a:r>
              <a:rPr lang="en-US" dirty="0" err="1" smtClean="0"/>
              <a:t>credibility.Satisfied</a:t>
            </a:r>
            <a:r>
              <a:rPr lang="en-US" dirty="0" smtClean="0"/>
              <a:t> customers can be powerful advocates for  the brand.</a:t>
            </a:r>
            <a:endParaRPr lang="en-US" dirty="0"/>
          </a:p>
        </p:txBody>
      </p:sp>
      <p:pic>
        <p:nvPicPr>
          <p:cNvPr id="7" name="~PP616.WAV">
            <a:hlinkClick r:id="" action="ppaction://media"/>
          </p:cNvPr>
          <p:cNvPicPr>
            <a:picLocks noRot="1" noChangeAspect="1"/>
          </p:cNvPicPr>
          <p:nvPr>
            <a:wavAudioFile r:embed="rId1" name="~PP616.WAV"/>
          </p:nvPr>
        </p:nvPicPr>
        <p:blipFill>
          <a:blip r:embed="rId3" cstate="print"/>
          <a:stretch>
            <a:fillRect/>
          </a:stretch>
        </p:blipFill>
        <p:spPr>
          <a:xfrm>
            <a:off x="8696325" y="6410325"/>
            <a:ext cx="304800" cy="3048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showWhenStopped="0">
                <p:cTn id="7" fill="hold" display="0">
                  <p:stCondLst>
                    <p:cond delay="indefinite"/>
                  </p:stCondLst>
                  <p:endCondLst>
                    <p:cond evt="onPrev" delay="0">
                      <p:tgtEl>
                        <p:sldTgt/>
                      </p:tgtEl>
                    </p:cond>
                    <p:cond evt="onStopAudio" delay="0">
                      <p:tgtEl>
                        <p:sldTgt/>
                      </p:tgtEl>
                    </p:cond>
                  </p:endCondLst>
                </p:cTn>
                <p:tgtEl>
                  <p:spTgt spid="7"/>
                </p:tgtEl>
              </p:cMediaNode>
            </p:audio>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838200"/>
            <a:ext cx="6652506" cy="769441"/>
          </a:xfrm>
          <a:prstGeom prst="rect">
            <a:avLst/>
          </a:prstGeom>
          <a:noFill/>
        </p:spPr>
        <p:txBody>
          <a:bodyPr wrap="square" rtlCol="0">
            <a:spAutoFit/>
          </a:bodyPr>
          <a:lstStyle/>
          <a:p>
            <a:r>
              <a:rPr lang="en-US" sz="4400" b="1" i="1" u="sng" dirty="0" smtClean="0">
                <a:solidFill>
                  <a:schemeClr val="accent1"/>
                </a:solidFill>
              </a:rPr>
              <a:t>INSTAGRAM Story:</a:t>
            </a:r>
            <a:endParaRPr lang="en-US" sz="4400" b="1" i="1" u="sng" dirty="0">
              <a:solidFill>
                <a:schemeClr val="accent1"/>
              </a:solidFill>
            </a:endParaRPr>
          </a:p>
        </p:txBody>
      </p:sp>
      <p:sp>
        <p:nvSpPr>
          <p:cNvPr id="3" name="Rectangle 2"/>
          <p:cNvSpPr/>
          <p:nvPr/>
        </p:nvSpPr>
        <p:spPr>
          <a:xfrm>
            <a:off x="762000" y="2057400"/>
            <a:ext cx="6248400" cy="2677656"/>
          </a:xfrm>
          <a:prstGeom prst="rect">
            <a:avLst/>
          </a:prstGeom>
        </p:spPr>
        <p:txBody>
          <a:bodyPr wrap="square">
            <a:spAutoFit/>
          </a:bodyPr>
          <a:lstStyle/>
          <a:p>
            <a:r>
              <a:rPr lang="en-US" dirty="0" smtClean="0">
                <a:hlinkClick r:id="rId3"/>
              </a:rPr>
              <a:t>https://www.instagram.com/?utm_source=pwa_homescreen&amp;__pwa=1</a:t>
            </a:r>
            <a:r>
              <a:rPr lang="en-US" dirty="0" smtClean="0"/>
              <a:t> </a:t>
            </a:r>
          </a:p>
          <a:p>
            <a:r>
              <a:rPr lang="en-US" sz="2400" dirty="0" smtClean="0"/>
              <a:t>Story</a:t>
            </a:r>
            <a:r>
              <a:rPr lang="en-US" dirty="0" smtClean="0"/>
              <a:t> </a:t>
            </a:r>
            <a:r>
              <a:rPr lang="en-US" sz="2400" dirty="0" err="1" smtClean="0"/>
              <a:t>url</a:t>
            </a:r>
            <a:r>
              <a:rPr lang="en-US" dirty="0" smtClean="0"/>
              <a:t>:   </a:t>
            </a:r>
            <a:r>
              <a:rPr lang="en-US" dirty="0" smtClean="0">
                <a:hlinkClick r:id="rId4"/>
              </a:rPr>
              <a:t>https://www.instagram.com/stories/tatamotors1237/3212600322489065461/</a:t>
            </a:r>
            <a:endParaRPr lang="en-US" dirty="0" smtClean="0"/>
          </a:p>
          <a:p>
            <a:endParaRPr lang="en-US" dirty="0" smtClean="0"/>
          </a:p>
          <a:p>
            <a:endParaRPr lang="en-US" dirty="0" smtClean="0"/>
          </a:p>
          <a:p>
            <a:endParaRPr lang="en-US" dirty="0" smtClean="0"/>
          </a:p>
          <a:p>
            <a:endParaRPr lang="en-US" dirty="0"/>
          </a:p>
        </p:txBody>
      </p:sp>
      <p:sp>
        <p:nvSpPr>
          <p:cNvPr id="4" name="TextBox 3"/>
          <p:cNvSpPr txBox="1"/>
          <p:nvPr/>
        </p:nvSpPr>
        <p:spPr>
          <a:xfrm>
            <a:off x="1066800" y="1600200"/>
            <a:ext cx="1742785" cy="400110"/>
          </a:xfrm>
          <a:prstGeom prst="rect">
            <a:avLst/>
          </a:prstGeom>
          <a:noFill/>
        </p:spPr>
        <p:txBody>
          <a:bodyPr wrap="none" rtlCol="0">
            <a:spAutoFit/>
          </a:bodyPr>
          <a:lstStyle/>
          <a:p>
            <a:r>
              <a:rPr lang="en-US" sz="2000" dirty="0" err="1" smtClean="0">
                <a:solidFill>
                  <a:schemeClr val="tx2"/>
                </a:solidFill>
              </a:rPr>
              <a:t>Instagram</a:t>
            </a:r>
            <a:r>
              <a:rPr lang="en-US" sz="2000" dirty="0" smtClean="0">
                <a:solidFill>
                  <a:schemeClr val="tx2"/>
                </a:solidFill>
              </a:rPr>
              <a:t> </a:t>
            </a:r>
            <a:r>
              <a:rPr lang="en-US" sz="2000" dirty="0" err="1" smtClean="0">
                <a:solidFill>
                  <a:schemeClr val="tx2"/>
                </a:solidFill>
              </a:rPr>
              <a:t>url</a:t>
            </a:r>
            <a:r>
              <a:rPr lang="en-US" sz="2000" dirty="0" smtClean="0">
                <a:solidFill>
                  <a:schemeClr val="tx2"/>
                </a:solidFill>
              </a:rPr>
              <a:t>:</a:t>
            </a:r>
            <a:endParaRPr lang="en-US" sz="2000" dirty="0">
              <a:solidFill>
                <a:schemeClr val="tx2"/>
              </a:solidFill>
            </a:endParaRPr>
          </a:p>
        </p:txBody>
      </p:sp>
      <p:pic>
        <p:nvPicPr>
          <p:cNvPr id="28674" name="Picture 2" descr="ftp://192.168.43.1:2221/DCIM/Screenshots/Screenshot_2023-10-13-15-49-26-327_com.instagram.android.jpg"/>
          <p:cNvPicPr>
            <a:picLocks noChangeAspect="1" noChangeArrowheads="1"/>
          </p:cNvPicPr>
          <p:nvPr/>
        </p:nvPicPr>
        <p:blipFill>
          <a:blip r:embed="rId5" cstate="print"/>
          <a:srcRect t="3226" r="-1613"/>
          <a:stretch>
            <a:fillRect/>
          </a:stretch>
        </p:blipFill>
        <p:spPr bwMode="auto">
          <a:xfrm>
            <a:off x="990600" y="3664857"/>
            <a:ext cx="1676400" cy="3193143"/>
          </a:xfrm>
          <a:prstGeom prst="rect">
            <a:avLst/>
          </a:prstGeom>
          <a:noFill/>
        </p:spPr>
      </p:pic>
      <p:pic>
        <p:nvPicPr>
          <p:cNvPr id="28676" name="Picture 4" descr="ftp://192.168.43.1:2221/DCIM/Screenshots/Screenshot_2023-10-13-15-49-15-404_com.instagram.android.jpg"/>
          <p:cNvPicPr>
            <a:picLocks noChangeAspect="1" noChangeArrowheads="1"/>
          </p:cNvPicPr>
          <p:nvPr/>
        </p:nvPicPr>
        <p:blipFill>
          <a:blip r:embed="rId6" cstate="print"/>
          <a:srcRect/>
          <a:stretch>
            <a:fillRect/>
          </a:stretch>
        </p:blipFill>
        <p:spPr bwMode="auto">
          <a:xfrm>
            <a:off x="3352800" y="3581398"/>
            <a:ext cx="1638301" cy="3276602"/>
          </a:xfrm>
          <a:prstGeom prst="rect">
            <a:avLst/>
          </a:prstGeom>
          <a:noFill/>
        </p:spPr>
      </p:pic>
      <p:pic>
        <p:nvPicPr>
          <p:cNvPr id="2050" name="Picture 2" descr="ftp://192.168.43.1:2221/DCIM/Screenshots/Screenshot_2023-10-13-20-22-31-251_com.instagram.android.jpg"/>
          <p:cNvPicPr>
            <a:picLocks noChangeAspect="1" noChangeArrowheads="1"/>
          </p:cNvPicPr>
          <p:nvPr/>
        </p:nvPicPr>
        <p:blipFill>
          <a:blip r:embed="rId7" cstate="print"/>
          <a:srcRect/>
          <a:stretch>
            <a:fillRect/>
          </a:stretch>
        </p:blipFill>
        <p:spPr bwMode="auto">
          <a:xfrm>
            <a:off x="5867400" y="3714750"/>
            <a:ext cx="1571625" cy="3143250"/>
          </a:xfrm>
          <a:prstGeom prst="rect">
            <a:avLst/>
          </a:prstGeom>
          <a:noFill/>
        </p:spPr>
      </p:pic>
      <p:pic>
        <p:nvPicPr>
          <p:cNvPr id="8" name="~PP1131.WAV">
            <a:hlinkClick r:id="" action="ppaction://media"/>
          </p:cNvPr>
          <p:cNvPicPr>
            <a:picLocks noRot="1" noChangeAspect="1"/>
          </p:cNvPicPr>
          <p:nvPr>
            <a:wavAudioFile r:embed="rId1" name="~PP1131.WAV"/>
          </p:nvPr>
        </p:nvPicPr>
        <p:blipFill>
          <a:blip r:embed="rId8" cstate="print"/>
          <a:stretch>
            <a:fillRect/>
          </a:stretch>
        </p:blipFill>
        <p:spPr>
          <a:xfrm>
            <a:off x="8696325" y="6410325"/>
            <a:ext cx="304800" cy="3048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8"/>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showWhenStopped="0">
                <p:cTn id="7" fill="hold" display="0">
                  <p:stCondLst>
                    <p:cond delay="indefinite"/>
                  </p:stCondLst>
                  <p:endCondLst>
                    <p:cond evt="onPrev" delay="0">
                      <p:tgtEl>
                        <p:sldTgt/>
                      </p:tgtEl>
                    </p:cond>
                    <p:cond evt="onStopAudio" delay="0">
                      <p:tgtEl>
                        <p:sldTgt/>
                      </p:tgtEl>
                    </p:cond>
                  </p:endCondLst>
                </p:cTn>
                <p:tgtEl>
                  <p:spTgt spid="8"/>
                </p:tgtEl>
              </p:cMediaNode>
            </p:audio>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4294967295"/>
          </p:nvPr>
        </p:nvSpPr>
        <p:spPr>
          <a:xfrm>
            <a:off x="533400" y="1219200"/>
            <a:ext cx="8610600" cy="2895600"/>
          </a:xfrm>
        </p:spPr>
        <p:txBody>
          <a:bodyPr>
            <a:normAutofit fontScale="92500"/>
          </a:bodyPr>
          <a:lstStyle/>
          <a:p>
            <a:pPr>
              <a:buNone/>
            </a:pPr>
            <a:r>
              <a:rPr lang="en-US" sz="9600" b="1" i="1" dirty="0" smtClean="0">
                <a:solidFill>
                  <a:schemeClr val="accent3">
                    <a:lumMod val="50000"/>
                  </a:schemeClr>
                </a:solidFill>
                <a:effectLst>
                  <a:outerShdw blurRad="38100" dist="38100" dir="2700000" algn="tl">
                    <a:srgbClr val="000000">
                      <a:alpha val="43137"/>
                    </a:srgbClr>
                  </a:outerShdw>
                </a:effectLst>
              </a:rPr>
              <a:t>THANKING      	             	                YOU…</a:t>
            </a:r>
            <a:endParaRPr lang="en-US" sz="9600" b="1" i="1" dirty="0">
              <a:solidFill>
                <a:schemeClr val="accent3">
                  <a:lumMod val="50000"/>
                </a:schemeClr>
              </a:solidFill>
              <a:effectLst>
                <a:outerShdw blurRad="38100" dist="38100" dir="2700000" algn="tl">
                  <a:srgbClr val="000000">
                    <a:alpha val="43137"/>
                  </a:srgbClr>
                </a:outerShdw>
              </a:effectLst>
            </a:endParaRPr>
          </a:p>
        </p:txBody>
      </p:sp>
      <p:pic>
        <p:nvPicPr>
          <p:cNvPr id="3" name="~PP1537.WAV">
            <a:hlinkClick r:id="" action="ppaction://media"/>
          </p:cNvPr>
          <p:cNvPicPr>
            <a:picLocks noRot="1" noChangeAspect="1"/>
          </p:cNvPicPr>
          <p:nvPr>
            <a:wavAudioFile r:embed="rId1" name="~PP1537.WAV"/>
          </p:nvPr>
        </p:nvPicPr>
        <p:blipFill>
          <a:blip r:embed="rId3" cstate="print"/>
          <a:stretch>
            <a:fillRect/>
          </a:stretch>
        </p:blipFill>
        <p:spPr>
          <a:xfrm>
            <a:off x="8696325" y="6410325"/>
            <a:ext cx="304800" cy="3048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showWhenStopped="0">
                <p:cTn id="7" fill="hold" display="0">
                  <p:stCondLst>
                    <p:cond delay="indefinite"/>
                  </p:stCondLst>
                  <p:endCondLst>
                    <p:cond evt="onPrev" delay="0">
                      <p:tgtEl>
                        <p:sldTgt/>
                      </p:tgtEl>
                    </p:cond>
                    <p:cond evt="onStopAudio" delay="0">
                      <p:tgtEl>
                        <p:sldTgt/>
                      </p:tgtEl>
                    </p:cond>
                  </p:endCondLst>
                </p:cTn>
                <p:tgtEl>
                  <p:spTgt spid="3"/>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228600" y="685800"/>
          <a:ext cx="8229600" cy="1143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 name="Content Placeholder 5"/>
          <p:cNvGraphicFramePr>
            <a:graphicFrameLocks noGrp="1"/>
          </p:cNvGraphicFramePr>
          <p:nvPr>
            <p:ph idx="1"/>
          </p:nvPr>
        </p:nvGraphicFramePr>
        <p:xfrm>
          <a:off x="457200" y="1935480"/>
          <a:ext cx="8229600" cy="438912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pic>
        <p:nvPicPr>
          <p:cNvPr id="5" name="~PP120.WAV">
            <a:hlinkClick r:id="" action="ppaction://media"/>
          </p:cNvPr>
          <p:cNvPicPr>
            <a:picLocks noRot="1" noChangeAspect="1"/>
          </p:cNvPicPr>
          <p:nvPr>
            <a:wavAudioFile r:embed="rId1" name="~PP120.WAV"/>
          </p:nvPr>
        </p:nvPicPr>
        <p:blipFill>
          <a:blip r:embed="rId13" cstate="print"/>
          <a:stretch>
            <a:fillRect/>
          </a:stretch>
        </p:blipFill>
        <p:spPr>
          <a:xfrm>
            <a:off x="8696325" y="6410325"/>
            <a:ext cx="304800" cy="3048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showWhenStopped="0">
                <p:cTn id="7" fill="hold" display="0">
                  <p:stCondLst>
                    <p:cond delay="indefinite"/>
                  </p:stCondLst>
                  <p:endCondLst>
                    <p:cond evt="onPrev" delay="0">
                      <p:tgtEl>
                        <p:sldTgt/>
                      </p:tgtEl>
                    </p:cond>
                    <p:cond evt="onStopAudio" delay="0">
                      <p:tgtEl>
                        <p:sldTgt/>
                      </p:tgtEl>
                    </p:cond>
                  </p:endCondLst>
                </p:cTn>
                <p:tgtEl>
                  <p:spTgt spid="5"/>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7391400" cy="838200"/>
          </a:xfrm>
        </p:spPr>
        <p:txBody>
          <a:bodyPr>
            <a:normAutofit fontScale="90000"/>
          </a:bodyPr>
          <a:lstStyle/>
          <a:p>
            <a:r>
              <a:rPr lang="en-US" sz="6700" b="1" i="1" dirty="0" smtClean="0">
                <a:solidFill>
                  <a:schemeClr val="tx1"/>
                </a:solidFill>
                <a:effectLst>
                  <a:outerShdw blurRad="38100" dist="38100" dir="2700000" algn="tl">
                    <a:srgbClr val="000000">
                      <a:alpha val="43137"/>
                    </a:srgbClr>
                  </a:outerShdw>
                </a:effectLst>
              </a:rPr>
              <a:t>TOPICS</a:t>
            </a:r>
            <a:r>
              <a:rPr lang="en-US" dirty="0" smtClean="0">
                <a:solidFill>
                  <a:schemeClr val="tx1"/>
                </a:solidFill>
                <a:effectLst>
                  <a:outerShdw blurRad="38100" dist="38100" dir="2700000" algn="tl">
                    <a:srgbClr val="000000">
                      <a:alpha val="43137"/>
                    </a:srgbClr>
                  </a:outerShdw>
                </a:effectLst>
              </a:rPr>
              <a:t> </a:t>
            </a:r>
            <a:r>
              <a:rPr lang="en-US" dirty="0" smtClean="0">
                <a:solidFill>
                  <a:schemeClr val="tx1"/>
                </a:solidFill>
              </a:rPr>
              <a:t>;</a:t>
            </a:r>
            <a:endParaRPr lang="en-US" dirty="0">
              <a:solidFill>
                <a:schemeClr val="tx1"/>
              </a:solidFill>
            </a:endParaRPr>
          </a:p>
        </p:txBody>
      </p:sp>
      <p:graphicFrame>
        <p:nvGraphicFramePr>
          <p:cNvPr id="9" name="Content Placeholder 8"/>
          <p:cNvGraphicFramePr>
            <a:graphicFrameLocks noGrp="1"/>
          </p:cNvGraphicFramePr>
          <p:nvPr>
            <p:ph idx="1"/>
          </p:nvPr>
        </p:nvGraphicFramePr>
        <p:xfrm>
          <a:off x="457200" y="1828800"/>
          <a:ext cx="8229600" cy="43891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762000"/>
            <a:ext cx="8534400" cy="707886"/>
          </a:xfrm>
          <a:prstGeom prst="rect">
            <a:avLst/>
          </a:prstGeom>
          <a:noFill/>
        </p:spPr>
        <p:txBody>
          <a:bodyPr wrap="square" rtlCol="0">
            <a:spAutoFit/>
          </a:bodyPr>
          <a:lstStyle/>
          <a:p>
            <a:r>
              <a:rPr lang="en-US" sz="4000" b="1" i="1" dirty="0" smtClean="0">
                <a:effectLst>
                  <a:outerShdw blurRad="38100" dist="38100" dir="2700000" algn="tl">
                    <a:srgbClr val="000000">
                      <a:alpha val="43137"/>
                    </a:srgbClr>
                  </a:outerShdw>
                </a:effectLst>
              </a:rPr>
              <a:t>Introduction of TATA MOTORS:</a:t>
            </a:r>
            <a:endParaRPr lang="en-US" sz="4000" b="1" i="1" dirty="0">
              <a:effectLst>
                <a:outerShdw blurRad="38100" dist="38100" dir="2700000" algn="tl">
                  <a:srgbClr val="000000">
                    <a:alpha val="43137"/>
                  </a:srgbClr>
                </a:outerShdw>
              </a:effectLst>
            </a:endParaRPr>
          </a:p>
        </p:txBody>
      </p:sp>
      <p:sp>
        <p:nvSpPr>
          <p:cNvPr id="3" name="TextBox 2"/>
          <p:cNvSpPr txBox="1"/>
          <p:nvPr/>
        </p:nvSpPr>
        <p:spPr>
          <a:xfrm>
            <a:off x="152400" y="1600200"/>
            <a:ext cx="8839200" cy="4893647"/>
          </a:xfrm>
          <a:prstGeom prst="rect">
            <a:avLst/>
          </a:prstGeom>
          <a:noFill/>
        </p:spPr>
        <p:txBody>
          <a:bodyPr wrap="square" rtlCol="0">
            <a:spAutoFit/>
          </a:bodyPr>
          <a:lstStyle/>
          <a:p>
            <a:pPr>
              <a:buFont typeface="Wingdings" pitchFamily="2" charset="2"/>
              <a:buChar char="v"/>
            </a:pPr>
            <a:r>
              <a:rPr lang="en-US" sz="2400" dirty="0" smtClean="0"/>
              <a:t>World’s today is fast paced ,</a:t>
            </a:r>
            <a:r>
              <a:rPr lang="en-US" sz="2400" dirty="0" err="1" smtClean="0"/>
              <a:t>intermediate,world</a:t>
            </a:r>
            <a:r>
              <a:rPr lang="en-US" sz="2400" dirty="0" smtClean="0"/>
              <a:t> where  people are asking for new answer   </a:t>
            </a:r>
            <a:r>
              <a:rPr lang="en-US" sz="2400" dirty="0" err="1" smtClean="0"/>
              <a:t>mobility,Indias</a:t>
            </a:r>
            <a:r>
              <a:rPr lang="en-US" sz="2400" dirty="0" smtClean="0"/>
              <a:t> leading automotive company TATA Motors is surging ahead with innovative solution.</a:t>
            </a:r>
          </a:p>
          <a:p>
            <a:pPr>
              <a:buFont typeface="Wingdings" pitchFamily="2" charset="2"/>
              <a:buChar char="v"/>
            </a:pPr>
            <a:r>
              <a:rPr lang="en-US" sz="2400" dirty="0" smtClean="0"/>
              <a:t>TATA Motors LTD is India’s largest automotive </a:t>
            </a:r>
            <a:r>
              <a:rPr lang="en-US" sz="2400" dirty="0" err="1" smtClean="0"/>
              <a:t>company.It</a:t>
            </a:r>
            <a:r>
              <a:rPr lang="en-US" sz="2400" dirty="0" smtClean="0"/>
              <a:t> is the leader in commercial  vehicles in each segment ,and among the top three  in passenger vehicles with winning products in the </a:t>
            </a:r>
            <a:r>
              <a:rPr lang="en-US" sz="2400" dirty="0" err="1" smtClean="0"/>
              <a:t>compact,midsize</a:t>
            </a:r>
            <a:r>
              <a:rPr lang="en-US" sz="2400" dirty="0" smtClean="0"/>
              <a:t> car utility vehicle segments. </a:t>
            </a:r>
          </a:p>
          <a:p>
            <a:pPr>
              <a:buFont typeface="Wingdings" pitchFamily="2" charset="2"/>
              <a:buChar char="v"/>
            </a:pPr>
            <a:r>
              <a:rPr lang="en-US" sz="2400" dirty="0" smtClean="0"/>
              <a:t>The company is the world’s fourth largest truck manufacture        and the world’s second largest bus manufacture</a:t>
            </a:r>
            <a:r>
              <a:rPr lang="en-US" sz="2000" dirty="0" smtClean="0"/>
              <a:t>.</a:t>
            </a:r>
          </a:p>
          <a:p>
            <a:pPr>
              <a:buFont typeface="Wingdings" pitchFamily="2" charset="2"/>
              <a:buChar char="v"/>
            </a:pPr>
            <a:r>
              <a:rPr lang="en-US" sz="2400" dirty="0" smtClean="0"/>
              <a:t>TATA Motors has been at the forefront of the Indian automobile industry’s anti-pollution efforts by introducing cleaner </a:t>
            </a:r>
            <a:r>
              <a:rPr lang="en-US" sz="2400" dirty="0" err="1" smtClean="0"/>
              <a:t>engines.Therefore</a:t>
            </a:r>
            <a:r>
              <a:rPr lang="en-US" sz="2400" dirty="0" smtClean="0"/>
              <a:t> TATA  Motors Limited is always </a:t>
            </a:r>
            <a:r>
              <a:rPr lang="en-US" sz="2400" dirty="0" err="1" smtClean="0"/>
              <a:t>commited</a:t>
            </a:r>
            <a:r>
              <a:rPr lang="en-US" sz="2400" dirty="0" smtClean="0"/>
              <a:t> to understanding customer needs.</a:t>
            </a:r>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304800"/>
            <a:ext cx="5190562" cy="830997"/>
          </a:xfrm>
          <a:prstGeom prst="rect">
            <a:avLst/>
          </a:prstGeom>
          <a:noFill/>
        </p:spPr>
        <p:txBody>
          <a:bodyPr wrap="square" rtlCol="0">
            <a:spAutoFit/>
          </a:bodyPr>
          <a:lstStyle/>
          <a:p>
            <a:r>
              <a:rPr lang="en-US" sz="4800" b="1" i="1" u="sng" dirty="0" smtClean="0">
                <a:effectLst>
                  <a:outerShdw blurRad="38100" dist="38100" dir="2700000" algn="tl">
                    <a:srgbClr val="000000">
                      <a:alpha val="43137"/>
                    </a:srgbClr>
                  </a:outerShdw>
                </a:effectLst>
              </a:rPr>
              <a:t>History:</a:t>
            </a:r>
            <a:endParaRPr lang="en-US" sz="4800" b="1" i="1" u="sng" dirty="0">
              <a:effectLst>
                <a:outerShdw blurRad="38100" dist="38100" dir="2700000" algn="tl">
                  <a:srgbClr val="000000">
                    <a:alpha val="43137"/>
                  </a:srgbClr>
                </a:outerShdw>
              </a:effectLst>
            </a:endParaRPr>
          </a:p>
        </p:txBody>
      </p:sp>
      <p:sp>
        <p:nvSpPr>
          <p:cNvPr id="3" name="TextBox 2"/>
          <p:cNvSpPr txBox="1"/>
          <p:nvPr/>
        </p:nvSpPr>
        <p:spPr>
          <a:xfrm>
            <a:off x="228600" y="1219200"/>
            <a:ext cx="8229600" cy="5693866"/>
          </a:xfrm>
          <a:prstGeom prst="rect">
            <a:avLst/>
          </a:prstGeom>
          <a:noFill/>
        </p:spPr>
        <p:txBody>
          <a:bodyPr wrap="square" rtlCol="0">
            <a:spAutoFit/>
          </a:bodyPr>
          <a:lstStyle/>
          <a:p>
            <a:pPr>
              <a:buFont typeface="Wingdings" pitchFamily="2" charset="2"/>
              <a:buChar char="Ø"/>
            </a:pPr>
            <a:r>
              <a:rPr lang="en-US" sz="2800" dirty="0" smtClean="0"/>
              <a:t>TATA group was founded by JAMSHEDJI TATA IN    1945.</a:t>
            </a:r>
          </a:p>
          <a:p>
            <a:endParaRPr lang="en-US" sz="2800" dirty="0" smtClean="0"/>
          </a:p>
          <a:p>
            <a:pPr>
              <a:buFont typeface="Wingdings" pitchFamily="2" charset="2"/>
              <a:buChar char="Ø"/>
            </a:pPr>
            <a:r>
              <a:rPr lang="en-US" sz="2800" dirty="0" smtClean="0"/>
              <a:t>TATA Motors is a part of TATA group.</a:t>
            </a:r>
          </a:p>
          <a:p>
            <a:endParaRPr lang="en-US" sz="2800" dirty="0" smtClean="0"/>
          </a:p>
          <a:p>
            <a:pPr>
              <a:buFont typeface="Wingdings" pitchFamily="2" charset="2"/>
              <a:buChar char="Ø"/>
            </a:pPr>
            <a:r>
              <a:rPr lang="en-US" sz="2800" dirty="0" smtClean="0"/>
              <a:t>TATA Motors was founded by RATAN TATA.</a:t>
            </a:r>
          </a:p>
          <a:p>
            <a:endParaRPr lang="en-US" sz="2800" dirty="0" smtClean="0"/>
          </a:p>
          <a:p>
            <a:pPr>
              <a:buFont typeface="Wingdings" pitchFamily="2" charset="2"/>
              <a:buChar char="Ø"/>
            </a:pPr>
            <a:r>
              <a:rPr lang="en-US" sz="2800" dirty="0" smtClean="0"/>
              <a:t>It tied-up with Daimler-Benz and Entered                                </a:t>
            </a:r>
          </a:p>
          <a:p>
            <a:r>
              <a:rPr lang="en-US" sz="2800" dirty="0" smtClean="0"/>
              <a:t>    Commercial vehicle segment in  1954.</a:t>
            </a:r>
          </a:p>
          <a:p>
            <a:endParaRPr lang="en-US" sz="2800" dirty="0" smtClean="0"/>
          </a:p>
          <a:p>
            <a:pPr>
              <a:buFont typeface="Wingdings" pitchFamily="2" charset="2"/>
              <a:buChar char="Ø"/>
            </a:pPr>
            <a:r>
              <a:rPr lang="en-US" sz="2800" dirty="0" smtClean="0"/>
              <a:t>In 1992,it entered Small vehicle segment.</a:t>
            </a:r>
          </a:p>
          <a:p>
            <a:endParaRPr lang="en-US" sz="2800" dirty="0" smtClean="0"/>
          </a:p>
          <a:p>
            <a:pPr>
              <a:buFont typeface="Wingdings" pitchFamily="2" charset="2"/>
              <a:buChar char="Ø"/>
            </a:pPr>
            <a:r>
              <a:rPr lang="en-US" sz="2800" dirty="0" smtClean="0"/>
              <a:t>The headquarter of TATA group is in Mumbai.  </a:t>
            </a:r>
            <a:endParaRPr lang="en-US"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43000" y="2057400"/>
            <a:ext cx="5867400" cy="400110"/>
          </a:xfrm>
          <a:prstGeom prst="rect">
            <a:avLst/>
          </a:prstGeom>
        </p:spPr>
        <p:txBody>
          <a:bodyPr wrap="square">
            <a:spAutoFit/>
          </a:bodyPr>
          <a:lstStyle/>
          <a:p>
            <a:endParaRPr lang="en-US" sz="2000" dirty="0"/>
          </a:p>
        </p:txBody>
      </p:sp>
      <p:sp>
        <p:nvSpPr>
          <p:cNvPr id="6" name="Rectangle 5"/>
          <p:cNvSpPr/>
          <p:nvPr/>
        </p:nvSpPr>
        <p:spPr>
          <a:xfrm>
            <a:off x="381000" y="1981200"/>
            <a:ext cx="8610600" cy="1477328"/>
          </a:xfrm>
          <a:prstGeom prst="rect">
            <a:avLst/>
          </a:prstGeom>
        </p:spPr>
        <p:txBody>
          <a:bodyPr wrap="square">
            <a:spAutoFit/>
          </a:bodyPr>
          <a:lstStyle/>
          <a:p>
            <a:r>
              <a:rPr lang="en-US" dirty="0"/>
              <a:t>Tata Motors Limited, a USD 37 billion </a:t>
            </a:r>
            <a:r>
              <a:rPr lang="en-US" dirty="0" err="1"/>
              <a:t>organisation</a:t>
            </a:r>
            <a:r>
              <a:rPr lang="en-US" dirty="0"/>
              <a:t>, is a leading global automobile manufacturer with a portfolio that covers a wide range of cars, SUVs, buses, trucks, pickups and </a:t>
            </a:r>
            <a:r>
              <a:rPr lang="en-US" dirty="0" err="1"/>
              <a:t>defence</a:t>
            </a:r>
            <a:r>
              <a:rPr lang="en-US" dirty="0"/>
              <a:t> vehicles.</a:t>
            </a:r>
          </a:p>
          <a:p>
            <a:r>
              <a:rPr lang="en-US" dirty="0" smtClean="0"/>
              <a:t/>
            </a:r>
            <a:br>
              <a:rPr lang="en-US" dirty="0" smtClean="0"/>
            </a:br>
            <a:endParaRPr lang="en-US" dirty="0"/>
          </a:p>
        </p:txBody>
      </p:sp>
      <p:pic>
        <p:nvPicPr>
          <p:cNvPr id="1025" name="Picture 1" descr="https://www.tatamotors.com/wp-content/themes/tatamotors_2019/images/profile_info.jpg"/>
          <p:cNvPicPr>
            <a:picLocks noChangeAspect="1" noChangeArrowheads="1"/>
          </p:cNvPicPr>
          <p:nvPr/>
        </p:nvPicPr>
        <p:blipFill>
          <a:blip r:embed="rId3" cstate="print"/>
          <a:srcRect/>
          <a:stretch>
            <a:fillRect/>
          </a:stretch>
        </p:blipFill>
        <p:spPr bwMode="auto">
          <a:xfrm>
            <a:off x="228600" y="3276600"/>
            <a:ext cx="8421203" cy="2667000"/>
          </a:xfrm>
          <a:prstGeom prst="rect">
            <a:avLst/>
          </a:prstGeom>
          <a:noFill/>
        </p:spPr>
      </p:pic>
      <p:sp>
        <p:nvSpPr>
          <p:cNvPr id="1026" name="Rectangle 2"/>
          <p:cNvSpPr>
            <a:spLocks noChangeArrowheads="1"/>
          </p:cNvSpPr>
          <p:nvPr/>
        </p:nvSpPr>
        <p:spPr bwMode="auto">
          <a:xfrm>
            <a:off x="0" y="0"/>
            <a:ext cx="8256588" cy="0"/>
          </a:xfrm>
          <a:prstGeom prst="rect">
            <a:avLst/>
          </a:prstGeom>
          <a:solidFill>
            <a:srgbClr val="FFFFFF"/>
          </a:solidFill>
          <a:ln w="9525">
            <a:noFill/>
            <a:miter lim="800000"/>
            <a:headEnd/>
            <a:tailEnd/>
          </a:ln>
          <a:effec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smtClean="0">
              <a:ln>
                <a:noFill/>
              </a:ln>
              <a:solidFill>
                <a:srgbClr val="000000"/>
              </a:solidFill>
              <a:effectLst/>
              <a:latin typeface="uni_neueregular"/>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900" b="0" i="0" u="none" strike="noStrike" cap="none" normalizeH="0" baseline="0" smtClean="0">
                <a:ln>
                  <a:noFill/>
                </a:ln>
                <a:solidFill>
                  <a:srgbClr val="307EE2"/>
                </a:solidFill>
                <a:effectLst/>
                <a:latin typeface="uni_neueregular"/>
                <a:cs typeface="Arial" pitchFamily="34" charset="0"/>
                <a:hlinkClick r:id="rId4"/>
              </a:rPr>
              <a:t/>
            </a:r>
            <a:br>
              <a:rPr kumimoji="0" lang="en-US" sz="900" b="0" i="0" u="none" strike="noStrike" cap="none" normalizeH="0" baseline="0" smtClean="0">
                <a:ln>
                  <a:noFill/>
                </a:ln>
                <a:solidFill>
                  <a:srgbClr val="307EE2"/>
                </a:solidFill>
                <a:effectLst/>
                <a:latin typeface="uni_neueregular"/>
                <a:cs typeface="Arial" pitchFamily="34" charset="0"/>
                <a:hlinkClick r:id="rId4"/>
              </a:rPr>
            </a:br>
            <a:endParaRPr kumimoji="0" lang="en-US" sz="900" b="0" i="0" u="none" strike="noStrike" cap="none" normalizeH="0" baseline="0" smtClean="0">
              <a:ln>
                <a:noFill/>
              </a:ln>
              <a:solidFill>
                <a:srgbClr val="000000"/>
              </a:solidFill>
              <a:effectLst/>
              <a:latin typeface="uni_neueregular"/>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7" name="TextBox 6"/>
          <p:cNvSpPr txBox="1"/>
          <p:nvPr/>
        </p:nvSpPr>
        <p:spPr>
          <a:xfrm>
            <a:off x="304800" y="1219200"/>
            <a:ext cx="8458200" cy="769441"/>
          </a:xfrm>
          <a:prstGeom prst="rect">
            <a:avLst/>
          </a:prstGeom>
          <a:noFill/>
        </p:spPr>
        <p:txBody>
          <a:bodyPr wrap="square" rtlCol="0">
            <a:spAutoFit/>
          </a:bodyPr>
          <a:lstStyle/>
          <a:p>
            <a:r>
              <a:rPr lang="en-US" sz="4400" b="1" i="1" u="sng" dirty="0" smtClean="0">
                <a:solidFill>
                  <a:schemeClr val="accent1"/>
                </a:solidFill>
              </a:rPr>
              <a:t>Brand Study of TATA Motors:</a:t>
            </a:r>
            <a:endParaRPr lang="en-US" sz="4400" b="1" i="1" u="sng" dirty="0">
              <a:solidFill>
                <a:schemeClr val="accent1"/>
              </a:solidFill>
            </a:endParaRPr>
          </a:p>
        </p:txBody>
      </p:sp>
      <p:pic>
        <p:nvPicPr>
          <p:cNvPr id="8" name="~PP1589.WAV">
            <a:hlinkClick r:id="" action="ppaction://media"/>
          </p:cNvPr>
          <p:cNvPicPr>
            <a:picLocks noRot="1" noChangeAspect="1"/>
          </p:cNvPicPr>
          <p:nvPr>
            <a:wavAudioFile r:embed="rId1" name="~PP1589.WAV"/>
          </p:nvPr>
        </p:nvPicPr>
        <p:blipFill>
          <a:blip r:embed="rId5" cstate="print"/>
          <a:stretch>
            <a:fillRect/>
          </a:stretch>
        </p:blipFill>
        <p:spPr>
          <a:xfrm>
            <a:off x="8696325" y="6410325"/>
            <a:ext cx="304800" cy="3048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8"/>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showWhenStopped="0">
                <p:cTn id="7" fill="hold" display="0">
                  <p:stCondLst>
                    <p:cond delay="indefinite"/>
                  </p:stCondLst>
                  <p:endCondLst>
                    <p:cond evt="onPrev" delay="0">
                      <p:tgtEl>
                        <p:sldTgt/>
                      </p:tgtEl>
                    </p:cond>
                    <p:cond evt="onStopAudio" delay="0">
                      <p:tgtEl>
                        <p:sldTgt/>
                      </p:tgtEl>
                    </p:cond>
                  </p:endCondLst>
                </p:cTn>
                <p:tgtEl>
                  <p:spTgt spid="8"/>
                </p:tgtEl>
              </p:cMediaNode>
            </p:audi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descr="Video Icon"/>
          <p:cNvPicPr>
            <a:picLocks noChangeAspect="1" noChangeArrowheads="1"/>
          </p:cNvPicPr>
          <p:nvPr/>
        </p:nvPicPr>
        <p:blipFill>
          <a:blip r:embed="rId3" cstate="print"/>
          <a:srcRect/>
          <a:stretch>
            <a:fillRect/>
          </a:stretch>
        </p:blipFill>
        <p:spPr bwMode="auto">
          <a:xfrm>
            <a:off x="502186" y="1219200"/>
            <a:ext cx="7932142" cy="4572000"/>
          </a:xfrm>
          <a:prstGeom prst="rect">
            <a:avLst/>
          </a:prstGeom>
          <a:noFill/>
        </p:spPr>
      </p:pic>
      <p:pic>
        <p:nvPicPr>
          <p:cNvPr id="3" name="~PP2073.WAV">
            <a:hlinkClick r:id="" action="ppaction://media"/>
          </p:cNvPr>
          <p:cNvPicPr>
            <a:picLocks noRot="1" noChangeAspect="1"/>
          </p:cNvPicPr>
          <p:nvPr>
            <a:wavAudioFile r:embed="rId1" name="~PP2073.WAV"/>
          </p:nvPr>
        </p:nvPicPr>
        <p:blipFill>
          <a:blip r:embed="rId4" cstate="print"/>
          <a:stretch>
            <a:fillRect/>
          </a:stretch>
        </p:blipFill>
        <p:spPr>
          <a:xfrm>
            <a:off x="8696325" y="6410325"/>
            <a:ext cx="304800" cy="3048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showWhenStopped="0">
                <p:cTn id="7" fill="hold" display="0">
                  <p:stCondLst>
                    <p:cond delay="indefinite"/>
                  </p:stCondLst>
                  <p:endCondLst>
                    <p:cond evt="onPrev" delay="0">
                      <p:tgtEl>
                        <p:sldTgt/>
                      </p:tgtEl>
                    </p:cond>
                    <p:cond evt="onStopAudio" delay="0">
                      <p:tgtEl>
                        <p:sldTgt/>
                      </p:tgtEl>
                    </p:cond>
                  </p:endCondLst>
                </p:cTn>
                <p:tgtEl>
                  <p:spTgt spid="3"/>
                </p:tgtEl>
              </p:cMediaNode>
            </p:audio>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u="sng" dirty="0" smtClean="0">
                <a:solidFill>
                  <a:schemeClr val="accent2"/>
                </a:solidFill>
              </a:rPr>
              <a:t>TATA Motors Mission :</a:t>
            </a:r>
            <a:endParaRPr lang="en-US" b="1" i="1" u="sng" dirty="0">
              <a:solidFill>
                <a:schemeClr val="accent2"/>
              </a:solidFill>
            </a:endParaRPr>
          </a:p>
        </p:txBody>
      </p:sp>
      <p:sp>
        <p:nvSpPr>
          <p:cNvPr id="3" name="Rectangle 2"/>
          <p:cNvSpPr/>
          <p:nvPr/>
        </p:nvSpPr>
        <p:spPr>
          <a:xfrm>
            <a:off x="457200" y="2133600"/>
            <a:ext cx="8686800" cy="1200329"/>
          </a:xfrm>
          <a:prstGeom prst="rect">
            <a:avLst/>
          </a:prstGeom>
        </p:spPr>
        <p:txBody>
          <a:bodyPr wrap="square">
            <a:spAutoFit/>
          </a:bodyPr>
          <a:lstStyle/>
          <a:p>
            <a:r>
              <a:rPr lang="en-US" dirty="0"/>
              <a:t>Tata Motors </a:t>
            </a:r>
            <a:r>
              <a:rPr lang="en-US" dirty="0" smtClean="0"/>
              <a:t>Mission To </a:t>
            </a:r>
            <a:r>
              <a:rPr lang="en-US" dirty="0"/>
              <a:t>deliver </a:t>
            </a:r>
            <a:r>
              <a:rPr lang="en-US" dirty="0" smtClean="0"/>
              <a:t> value </a:t>
            </a:r>
            <a:r>
              <a:rPr lang="en-US" dirty="0"/>
              <a:t>through our products and services and to be the most trusted global network for our customers and suppliers. To be a responsible value-creation partner for all stakeholders. To innovate mobility solutions with a passion to enhance the quality of life</a:t>
            </a:r>
            <a:r>
              <a:rPr lang="en-US" dirty="0" smtClean="0"/>
              <a:t>.</a:t>
            </a:r>
            <a:endParaRPr lang="en-IN" dirty="0"/>
          </a:p>
        </p:txBody>
      </p:sp>
      <p:sp>
        <p:nvSpPr>
          <p:cNvPr id="5" name="TextBox 4"/>
          <p:cNvSpPr txBox="1"/>
          <p:nvPr/>
        </p:nvSpPr>
        <p:spPr>
          <a:xfrm>
            <a:off x="457200" y="3581400"/>
            <a:ext cx="8077200" cy="1815882"/>
          </a:xfrm>
          <a:prstGeom prst="rect">
            <a:avLst/>
          </a:prstGeom>
          <a:noFill/>
        </p:spPr>
        <p:txBody>
          <a:bodyPr wrap="square" rtlCol="0">
            <a:spAutoFit/>
          </a:bodyPr>
          <a:lstStyle/>
          <a:p>
            <a:r>
              <a:rPr lang="en-US" sz="4000" b="1" i="1" u="sng" dirty="0" smtClean="0">
                <a:solidFill>
                  <a:schemeClr val="accent2"/>
                </a:solidFill>
              </a:rPr>
              <a:t>USP:</a:t>
            </a:r>
          </a:p>
          <a:p>
            <a:r>
              <a:rPr lang="en-US" dirty="0" smtClean="0"/>
              <a:t>       </a:t>
            </a:r>
            <a:r>
              <a:rPr lang="en-US" dirty="0" err="1" smtClean="0"/>
              <a:t>Recognising</a:t>
            </a:r>
            <a:r>
              <a:rPr lang="en-US" dirty="0" smtClean="0"/>
              <a:t> this </a:t>
            </a:r>
            <a:r>
              <a:rPr lang="en-US" dirty="0" err="1" smtClean="0"/>
              <a:t>trend,TATA</a:t>
            </a:r>
            <a:r>
              <a:rPr lang="en-US" dirty="0" smtClean="0"/>
              <a:t> Motors took a risk by </a:t>
            </a:r>
            <a:r>
              <a:rPr lang="en-US" dirty="0" err="1" smtClean="0"/>
              <a:t>emphasing</a:t>
            </a:r>
            <a:r>
              <a:rPr lang="en-US" dirty="0" smtClean="0"/>
              <a:t> safety as a selling point. They </a:t>
            </a:r>
            <a:r>
              <a:rPr lang="en-US" dirty="0" err="1" smtClean="0"/>
              <a:t>recognised</a:t>
            </a:r>
            <a:r>
              <a:rPr lang="en-US" dirty="0" smtClean="0"/>
              <a:t>  that the strength and safety of a vehicle should be the top priority for car buyers . TATA aimed to disrupt the market dominated by  </a:t>
            </a:r>
            <a:r>
              <a:rPr lang="en-US" dirty="0" err="1" smtClean="0"/>
              <a:t>maruti</a:t>
            </a:r>
            <a:r>
              <a:rPr lang="en-US" dirty="0" smtClean="0"/>
              <a:t> by introducing safety as their  unique selling proposition</a:t>
            </a:r>
            <a:endParaRPr lang="en-US" dirty="0"/>
          </a:p>
        </p:txBody>
      </p:sp>
      <p:pic>
        <p:nvPicPr>
          <p:cNvPr id="6" name="~PP2604.WAV">
            <a:hlinkClick r:id="" action="ppaction://media"/>
          </p:cNvPr>
          <p:cNvPicPr>
            <a:picLocks noRot="1" noChangeAspect="1"/>
          </p:cNvPicPr>
          <p:nvPr>
            <a:wavAudioFile r:embed="rId1" name="~PP2604.WAV"/>
          </p:nvPr>
        </p:nvPicPr>
        <p:blipFill>
          <a:blip r:embed="rId4" cstate="print"/>
          <a:stretch>
            <a:fillRect/>
          </a:stretch>
        </p:blipFill>
        <p:spPr>
          <a:xfrm>
            <a:off x="8696325" y="6410325"/>
            <a:ext cx="304800" cy="3048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showWhenStopped="0">
                <p:cTn id="7" fill="hold" display="0">
                  <p:stCondLst>
                    <p:cond delay="indefinite"/>
                  </p:stCondLst>
                  <p:endCondLst>
                    <p:cond evt="onPrev" delay="0">
                      <p:tgtEl>
                        <p:sldTgt/>
                      </p:tgtEl>
                    </p:cond>
                    <p:cond evt="onStopAudio" delay="0">
                      <p:tgtEl>
                        <p:sldTgt/>
                      </p:tgtEl>
                    </p:cond>
                  </p:endCondLst>
                </p:cTn>
                <p:tgtEl>
                  <p:spTgt spid="6"/>
                </p:tgtEl>
              </p:cMediaNode>
            </p:audio>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1598</TotalTime>
  <Words>680</Words>
  <Application>Microsoft Office PowerPoint</Application>
  <PresentationFormat>On-screen Show (4:3)</PresentationFormat>
  <Paragraphs>117</Paragraphs>
  <Slides>24</Slides>
  <Notes>1</Notes>
  <HiddenSlides>0</HiddenSlides>
  <MMClips>20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Flow</vt:lpstr>
      <vt:lpstr>DIGITAL MARKETING</vt:lpstr>
      <vt:lpstr>PROJECT  ON :</vt:lpstr>
      <vt:lpstr>Slide 3</vt:lpstr>
      <vt:lpstr>TOPICS ;</vt:lpstr>
      <vt:lpstr>Slide 5</vt:lpstr>
      <vt:lpstr>Slide 6</vt:lpstr>
      <vt:lpstr>Slide 7</vt:lpstr>
      <vt:lpstr>Slide 8</vt:lpstr>
      <vt:lpstr>TATA Motors Mission :</vt:lpstr>
      <vt:lpstr>     </vt:lpstr>
      <vt:lpstr>Slide 11</vt:lpstr>
      <vt:lpstr>Buyers/Audiences Persona:</vt:lpstr>
      <vt:lpstr>Slide 13</vt:lpstr>
      <vt:lpstr>SEO OF TATA Motors :</vt:lpstr>
      <vt:lpstr>Slide 15</vt:lpstr>
      <vt:lpstr>Slide 16</vt:lpstr>
      <vt:lpstr>Slide 17</vt:lpstr>
      <vt:lpstr>Slide 18</vt:lpstr>
      <vt:lpstr>  Keyword research for TATA Motors involves identifying relavent terms and phrases that potential customers might use when searching for information related to TATA Motors,it’s products and services.Here are some keywords and phrases that could be relavent .</vt:lpstr>
      <vt:lpstr>Slide 20</vt:lpstr>
      <vt:lpstr>Slide 21</vt:lpstr>
      <vt:lpstr>Slide 22</vt:lpstr>
      <vt:lpstr>Slide 23</vt:lpstr>
      <vt:lpstr>Slide 24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Admin</cp:lastModifiedBy>
  <cp:revision>65</cp:revision>
  <dcterms:created xsi:type="dcterms:W3CDTF">2023-10-12T14:14:16Z</dcterms:created>
  <dcterms:modified xsi:type="dcterms:W3CDTF">2023-10-15T15:42:37Z</dcterms:modified>
</cp:coreProperties>
</file>