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4"/>
  </p:notesMasterIdLst>
  <p:sldIdLst>
    <p:sldId id="293" r:id="rId5"/>
    <p:sldId id="305" r:id="rId6"/>
    <p:sldId id="296" r:id="rId7"/>
    <p:sldId id="297" r:id="rId8"/>
    <p:sldId id="298" r:id="rId9"/>
    <p:sldId id="299" r:id="rId10"/>
    <p:sldId id="302" r:id="rId11"/>
    <p:sldId id="303"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997E12-351A-452C-BD83-EA8CA47DA10B}" type="datetimeFigureOut">
              <a:rPr lang="en-IN" smtClean="0"/>
              <a:t>20-09-2025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EA482-067D-41E8-B127-5F475406AABD}" type="slidenum">
              <a:rPr lang="en-IN" smtClean="0"/>
              <a:t>‹#›</a:t>
            </a:fld>
            <a:endParaRPr lang="en-IN"/>
          </a:p>
        </p:txBody>
      </p:sp>
    </p:spTree>
    <p:extLst>
      <p:ext uri="{BB962C8B-B14F-4D97-AF65-F5344CB8AC3E}">
        <p14:creationId xmlns:p14="http://schemas.microsoft.com/office/powerpoint/2010/main" val="18120107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9/20/2025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71344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203008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99999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9/20/2025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80400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9/20/2025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57960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9/20/2025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819987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9/20/2025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37686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9/20/2025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19674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9/20/2025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4097824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9/20/2025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268863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9/20/2025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291304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9/20/2025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1132156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9F73848-91FE-4D29-B0DC-BFC408416682}"/>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839"/>
            <a:ext cx="12191980" cy="6858000"/>
          </a:xfrm>
          <a:prstGeom prst="rect">
            <a:avLst/>
          </a:prstGeom>
        </p:spPr>
      </p:pic>
      <p:sp>
        <p:nvSpPr>
          <p:cNvPr id="89" name="Rectangle 8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5067" y="1808532"/>
            <a:ext cx="5452527" cy="3240936"/>
          </a:xfrm>
          <a:prstGeom prst="rect">
            <a:avLst/>
          </a:prstGeom>
          <a:solidFill>
            <a:schemeClr val="bg1">
              <a:lumMod val="75000"/>
              <a:lumOff val="25000"/>
            </a:schemeClr>
          </a:solidFill>
          <a:ln w="6350" cap="sq" cmpd="sng" algn="ctr">
            <a:noFill/>
            <a:prstDash val="solid"/>
            <a:miter lim="800000"/>
          </a:ln>
          <a:effectLst/>
        </p:spPr>
      </p:sp>
      <p:sp>
        <p:nvSpPr>
          <p:cNvPr id="91" name="Rectangle 9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61010" y="1975104"/>
            <a:ext cx="5120640" cy="2907792"/>
          </a:xfrm>
          <a:prstGeom prst="rect">
            <a:avLst/>
          </a:prstGeom>
          <a:noFill/>
          <a:ln w="6350" cap="sq" cmpd="sng" algn="ctr">
            <a:solidFill>
              <a:schemeClr val="tx1"/>
            </a:solidFill>
            <a:prstDash val="solid"/>
            <a:miter lim="800000"/>
          </a:ln>
          <a:effectLst>
            <a:softEdge rad="0"/>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6033792" y="2966556"/>
            <a:ext cx="4775075" cy="1235127"/>
          </a:xfrm>
        </p:spPr>
        <p:txBody>
          <a:bodyPr>
            <a:normAutofit fontScale="90000"/>
          </a:bodyPr>
          <a:lstStyle/>
          <a:p>
            <a:r>
              <a:rPr lang="en-US" sz="4400" dirty="0">
                <a:solidFill>
                  <a:schemeClr val="tx1"/>
                </a:solidFill>
              </a:rPr>
              <a:t>Smart research assistant</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6033793" y="3293807"/>
            <a:ext cx="4775075" cy="907876"/>
          </a:xfrm>
        </p:spPr>
        <p:txBody>
          <a:bodyPr>
            <a:normAutofit/>
          </a:bodyPr>
          <a:lstStyle/>
          <a:p>
            <a:pPr>
              <a:spcAft>
                <a:spcPts val="600"/>
              </a:spcAft>
            </a:pPr>
            <a:endParaRPr lang="en-US" dirty="0">
              <a:solidFill>
                <a:schemeClr val="tx1"/>
              </a:solidFill>
            </a:endParaRPr>
          </a:p>
          <a:p>
            <a:pPr>
              <a:spcAft>
                <a:spcPts val="600"/>
              </a:spcAft>
            </a:pPr>
            <a:endParaRPr lang="en-US" dirty="0">
              <a:solidFill>
                <a:schemeClr val="tx1"/>
              </a:solidFill>
            </a:endParaRPr>
          </a:p>
          <a:p>
            <a:pPr>
              <a:spcAft>
                <a:spcPts val="600"/>
              </a:spcAft>
            </a:pPr>
            <a:endParaRPr lang="en-US" dirty="0">
              <a:solidFill>
                <a:schemeClr val="tx1"/>
              </a:solidFill>
            </a:endParaRPr>
          </a:p>
        </p:txBody>
      </p:sp>
    </p:spTree>
    <p:extLst>
      <p:ext uri="{BB962C8B-B14F-4D97-AF65-F5344CB8AC3E}">
        <p14:creationId xmlns:p14="http://schemas.microsoft.com/office/powerpoint/2010/main" val="42696815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F4CA1-789C-5FE5-2754-5287E60018FD}"/>
              </a:ext>
            </a:extLst>
          </p:cNvPr>
          <p:cNvSpPr>
            <a:spLocks noGrp="1"/>
          </p:cNvSpPr>
          <p:nvPr>
            <p:ph type="title"/>
          </p:nvPr>
        </p:nvSpPr>
        <p:spPr>
          <a:xfrm>
            <a:off x="560439" y="642594"/>
            <a:ext cx="10564761" cy="1371600"/>
          </a:xfrm>
        </p:spPr>
        <p:txBody>
          <a:bodyPr/>
          <a:lstStyle/>
          <a:p>
            <a:r>
              <a:rPr lang="en-US" sz="3600" b="1" dirty="0"/>
              <a:t>MICROSOFT</a:t>
            </a:r>
            <a:r>
              <a:rPr lang="en-US" sz="3600" dirty="0"/>
              <a:t> </a:t>
            </a:r>
            <a:r>
              <a:rPr lang="en-US" sz="3600" b="1" dirty="0"/>
              <a:t>CYBER SECURITYHACKATHON </a:t>
            </a:r>
            <a:r>
              <a:rPr lang="en-US" dirty="0"/>
              <a:t>🎉</a:t>
            </a:r>
            <a:endParaRPr lang="en-IN" dirty="0"/>
          </a:p>
        </p:txBody>
      </p:sp>
      <p:sp>
        <p:nvSpPr>
          <p:cNvPr id="3" name="Content Placeholder 2">
            <a:extLst>
              <a:ext uri="{FF2B5EF4-FFF2-40B4-BE49-F238E27FC236}">
                <a16:creationId xmlns:a16="http://schemas.microsoft.com/office/drawing/2014/main" id="{57482250-84D2-6BF2-43FB-42ADDB29E5AE}"/>
              </a:ext>
            </a:extLst>
          </p:cNvPr>
          <p:cNvSpPr>
            <a:spLocks noGrp="1"/>
          </p:cNvSpPr>
          <p:nvPr>
            <p:ph idx="1"/>
          </p:nvPr>
        </p:nvSpPr>
        <p:spPr>
          <a:xfrm>
            <a:off x="560439" y="2014194"/>
            <a:ext cx="10741742" cy="4387645"/>
          </a:xfrm>
        </p:spPr>
        <p:txBody>
          <a:bodyPr/>
          <a:lstStyle/>
          <a:p>
            <a:r>
              <a:rPr lang="en-US" sz="1600" b="1" dirty="0">
                <a:latin typeface="Arial" panose="020B0604020202020204" pitchFamily="34" charset="0"/>
                <a:cs typeface="Arial" panose="020B0604020202020204" pitchFamily="34" charset="0"/>
              </a:rPr>
              <a:t>PROJECT Title-</a:t>
            </a:r>
            <a:r>
              <a:rPr lang="en-US" sz="1600" dirty="0">
                <a:latin typeface="Arial" panose="020B0604020202020204" pitchFamily="34" charset="0"/>
                <a:cs typeface="Arial" panose="020B0604020202020204" pitchFamily="34" charset="0"/>
              </a:rPr>
              <a:t> </a:t>
            </a:r>
            <a:r>
              <a:rPr lang="en-US" sz="2000" dirty="0"/>
              <a:t>SMART RESEARCH ASSISTANT </a:t>
            </a:r>
          </a:p>
          <a:p>
            <a:r>
              <a:rPr lang="en-US" sz="1600" b="1" dirty="0">
                <a:latin typeface="Arial" panose="020B0604020202020204" pitchFamily="34" charset="0"/>
                <a:cs typeface="Arial" panose="020B0604020202020204" pitchFamily="34" charset="0"/>
              </a:rPr>
              <a:t>Theme : </a:t>
            </a:r>
            <a:r>
              <a:rPr lang="en-US" sz="1600" dirty="0">
                <a:latin typeface="Arial" panose="020B0604020202020204" pitchFamily="34" charset="0"/>
                <a:cs typeface="Arial" panose="020B0604020202020204" pitchFamily="34" charset="0"/>
              </a:rPr>
              <a:t>Hack with AI</a:t>
            </a:r>
          </a:p>
          <a:p>
            <a:r>
              <a:rPr lang="en-US" sz="1600" b="1" dirty="0">
                <a:latin typeface="Arial" panose="020B0604020202020204" pitchFamily="34" charset="0"/>
                <a:cs typeface="Arial" panose="020B0604020202020204" pitchFamily="34" charset="0"/>
              </a:rPr>
              <a:t>Problem Statement : </a:t>
            </a:r>
            <a:r>
              <a:rPr lang="en-US" sz="1600" dirty="0">
                <a:latin typeface="Arial" panose="020B0604020202020204" pitchFamily="34" charset="0"/>
                <a:cs typeface="Arial" panose="020B0604020202020204" pitchFamily="34" charset="0"/>
              </a:rPr>
              <a:t>Whether it’s preparing an assignment, writing a project report, or doing market research for a </a:t>
            </a:r>
            <a:r>
              <a:rPr lang="en-US" sz="1600" dirty="0" err="1">
                <a:latin typeface="Arial" panose="020B0604020202020204" pitchFamily="34" charset="0"/>
                <a:cs typeface="Arial" panose="020B0604020202020204" pitchFamily="34" charset="0"/>
              </a:rPr>
              <a:t>startupidea</a:t>
            </a:r>
            <a:r>
              <a:rPr lang="en-US" sz="1600" dirty="0">
                <a:latin typeface="Arial" panose="020B0604020202020204" pitchFamily="34" charset="0"/>
                <a:cs typeface="Arial" panose="020B0604020202020204" pitchFamily="34" charset="0"/>
              </a:rPr>
              <a:t>, people spend hours Googling and reading PDFs. The problem is that current tools are fragmented</a:t>
            </a:r>
          </a:p>
          <a:p>
            <a:pPr>
              <a:spcAft>
                <a:spcPts val="600"/>
              </a:spcAft>
            </a:pPr>
            <a:r>
              <a:rPr lang="en-US" sz="1600" b="1" dirty="0"/>
              <a:t>TEAMNAME</a:t>
            </a:r>
            <a:r>
              <a:rPr lang="en-US" sz="1600" dirty="0"/>
              <a:t>:ARISE</a:t>
            </a:r>
          </a:p>
          <a:p>
            <a:pPr>
              <a:spcAft>
                <a:spcPts val="600"/>
              </a:spcAft>
            </a:pPr>
            <a:r>
              <a:rPr lang="en-US" sz="1600" b="1" dirty="0"/>
              <a:t>TEAMMEMBERS</a:t>
            </a:r>
            <a:r>
              <a:rPr lang="en-US" sz="1600" dirty="0"/>
              <a:t>:1)RAMAVATH MANOJ</a:t>
            </a:r>
          </a:p>
          <a:p>
            <a:pPr marL="0" indent="0">
              <a:spcAft>
                <a:spcPts val="600"/>
              </a:spcAft>
              <a:buNone/>
            </a:pPr>
            <a:r>
              <a:rPr lang="en-US" sz="1600" dirty="0"/>
              <a:t>                                    2)YADA SREEHARSHA</a:t>
            </a:r>
          </a:p>
          <a:p>
            <a:pPr marL="0" indent="0">
              <a:spcAft>
                <a:spcPts val="600"/>
              </a:spcAft>
              <a:buNone/>
            </a:pPr>
            <a:r>
              <a:rPr lang="en-US" sz="1600" dirty="0"/>
              <a:t>                                    3)BADUGU PAVAN</a:t>
            </a:r>
          </a:p>
          <a:p>
            <a:endParaRPr lang="en-US" sz="1600" dirty="0"/>
          </a:p>
        </p:txBody>
      </p:sp>
      <p:pic>
        <p:nvPicPr>
          <p:cNvPr id="5" name="Picture 4">
            <a:extLst>
              <a:ext uri="{FF2B5EF4-FFF2-40B4-BE49-F238E27FC236}">
                <a16:creationId xmlns:a16="http://schemas.microsoft.com/office/drawing/2014/main" id="{6E2EC858-F1D4-03B1-FD77-793D1A166ADA}"/>
              </a:ext>
            </a:extLst>
          </p:cNvPr>
          <p:cNvPicPr>
            <a:picLocks noChangeAspect="1"/>
          </p:cNvPicPr>
          <p:nvPr/>
        </p:nvPicPr>
        <p:blipFill>
          <a:blip r:embed="rId2"/>
          <a:stretch>
            <a:fillRect/>
          </a:stretch>
        </p:blipFill>
        <p:spPr>
          <a:xfrm>
            <a:off x="5211097" y="3385794"/>
            <a:ext cx="5914103" cy="3016045"/>
          </a:xfrm>
          <a:prstGeom prst="rect">
            <a:avLst/>
          </a:prstGeom>
        </p:spPr>
      </p:pic>
    </p:spTree>
    <p:extLst>
      <p:ext uri="{BB962C8B-B14F-4D97-AF65-F5344CB8AC3E}">
        <p14:creationId xmlns:p14="http://schemas.microsoft.com/office/powerpoint/2010/main" val="811745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28907-BBC3-A435-EDCA-09EB97956901}"/>
              </a:ext>
            </a:extLst>
          </p:cNvPr>
          <p:cNvSpPr>
            <a:spLocks noGrp="1"/>
          </p:cNvSpPr>
          <p:nvPr>
            <p:ph type="title"/>
          </p:nvPr>
        </p:nvSpPr>
        <p:spPr/>
        <p:txBody>
          <a:bodyPr/>
          <a:lstStyle/>
          <a:p>
            <a:r>
              <a:rPr lang="en-US" dirty="0"/>
              <a:t>INTRODUTION </a:t>
            </a:r>
            <a:endParaRPr lang="en-IN" dirty="0"/>
          </a:p>
        </p:txBody>
      </p:sp>
      <p:sp>
        <p:nvSpPr>
          <p:cNvPr id="3" name="Content Placeholder 2">
            <a:extLst>
              <a:ext uri="{FF2B5EF4-FFF2-40B4-BE49-F238E27FC236}">
                <a16:creationId xmlns:a16="http://schemas.microsoft.com/office/drawing/2014/main" id="{A96F08C2-7695-C40C-070A-7897A797592F}"/>
              </a:ext>
            </a:extLst>
          </p:cNvPr>
          <p:cNvSpPr>
            <a:spLocks noGrp="1"/>
          </p:cNvSpPr>
          <p:nvPr>
            <p:ph idx="1"/>
          </p:nvPr>
        </p:nvSpPr>
        <p:spPr>
          <a:xfrm>
            <a:off x="1194619" y="2103120"/>
            <a:ext cx="10058400" cy="3849624"/>
          </a:xfrm>
        </p:spPr>
        <p:txBody>
          <a:bodyPr/>
          <a:lstStyle/>
          <a:p>
            <a:pPr marL="0" indent="0">
              <a:buNone/>
            </a:pPr>
            <a:r>
              <a:rPr lang="en-US" dirty="0"/>
              <a:t>The Smart Research Assistant is an innovative web-based application designed to simplify and accelerate the research process. In today’s world, students, researchers, and professionals often spend hours searching for information, reading through multiple documents, and organizing data manually. This tool addresses these challenges by consolidating information from various sources, generating concise summaries, and presenting results in a structured and accessible format. The frontend of the application is built using HTML, which creates the user interface, allowing users to input queries and view results. JavaScript enhances the interactivity of the platform by handling real-time user actions, dynamic content updates, and communication with the backend. Meanwhile, Python powers the backend, performing tasks such as processing queries, fetching data from online sources, summarizing content using AI algorithms, and managing citations. By integrating these technologies, the Smart Research Assistant provides a seamless, efficient, and reliable way to conduct research, saving time and improving productivity for users across academic and professional fields.</a:t>
            </a:r>
            <a:endParaRPr lang="en-IN" dirty="0"/>
          </a:p>
        </p:txBody>
      </p:sp>
    </p:spTree>
    <p:extLst>
      <p:ext uri="{BB962C8B-B14F-4D97-AF65-F5344CB8AC3E}">
        <p14:creationId xmlns:p14="http://schemas.microsoft.com/office/powerpoint/2010/main" val="3753895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F78E8-37AD-5012-8DE2-BDEADE543E13}"/>
              </a:ext>
            </a:extLst>
          </p:cNvPr>
          <p:cNvSpPr>
            <a:spLocks noGrp="1"/>
          </p:cNvSpPr>
          <p:nvPr>
            <p:ph type="title"/>
          </p:nvPr>
        </p:nvSpPr>
        <p:spPr/>
        <p:txBody>
          <a:bodyPr/>
          <a:lstStyle/>
          <a:p>
            <a:r>
              <a:rPr lang="en-US" b="1" u="sng" dirty="0">
                <a:solidFill>
                  <a:schemeClr val="tx2"/>
                </a:solidFill>
                <a:latin typeface="Arial" pitchFamily="34" charset="0"/>
                <a:cs typeface="Arial" pitchFamily="34" charset="0"/>
              </a:rPr>
              <a:t>Proposed Solution:</a:t>
            </a:r>
            <a:br>
              <a:rPr lang="en-US" sz="2800" u="sng" dirty="0">
                <a:solidFill>
                  <a:schemeClr val="tx2"/>
                </a:solidFill>
                <a:latin typeface="Arial" pitchFamily="34" charset="0"/>
                <a:cs typeface="Arial" pitchFamily="34" charset="0"/>
              </a:rPr>
            </a:br>
            <a:endParaRPr lang="en-IN" dirty="0"/>
          </a:p>
        </p:txBody>
      </p:sp>
      <p:sp>
        <p:nvSpPr>
          <p:cNvPr id="3" name="Content Placeholder 2">
            <a:extLst>
              <a:ext uri="{FF2B5EF4-FFF2-40B4-BE49-F238E27FC236}">
                <a16:creationId xmlns:a16="http://schemas.microsoft.com/office/drawing/2014/main" id="{15C853EF-2692-5FA2-377F-874A52555A60}"/>
              </a:ext>
            </a:extLst>
          </p:cNvPr>
          <p:cNvSpPr>
            <a:spLocks noGrp="1"/>
          </p:cNvSpPr>
          <p:nvPr>
            <p:ph idx="1"/>
          </p:nvPr>
        </p:nvSpPr>
        <p:spPr/>
        <p:txBody>
          <a:bodyPr/>
          <a:lstStyle/>
          <a:p>
            <a:r>
              <a:rPr lang="en-IN" b="1" u="sng" dirty="0"/>
              <a:t>Ideas/ solution</a:t>
            </a:r>
            <a:r>
              <a:rPr lang="en-IN" dirty="0"/>
              <a:t>:</a:t>
            </a:r>
            <a:r>
              <a:rPr lang="en-US" dirty="0"/>
              <a:t>Students, researchers, and professionals spend a lot of time manually searching through PDFs, articles, and websites to gather information. Current tools are fragmented, providing either raw search results or summaries from a single source. The Smart Research Assistant aims to solve this problem by consolidating multiple sources into one intelligent platform, delivering concise, context-aware summaries with citations.</a:t>
            </a:r>
          </a:p>
          <a:p>
            <a:r>
              <a:rPr lang="en-US" sz="1200" b="1" u="sng" dirty="0"/>
              <a:t>PROBLEM ADDRESSED:</a:t>
            </a:r>
          </a:p>
          <a:p>
            <a:pPr marL="0" indent="0">
              <a:buNone/>
            </a:pPr>
            <a:r>
              <a:rPr lang="en-US" dirty="0"/>
              <a:t>Despite the abundance of information online, users face several challenges:</a:t>
            </a:r>
          </a:p>
          <a:p>
            <a:pPr marL="342900" indent="-342900">
              <a:buAutoNum type="arabicPeriod"/>
            </a:pPr>
            <a:r>
              <a:rPr lang="en-US" dirty="0"/>
              <a:t>Fragmented Sources: Research requires manually visiting multiple websites, PDFs, and articles, leading to inefficiency.</a:t>
            </a:r>
          </a:p>
          <a:p>
            <a:pPr marL="342900" indent="-342900">
              <a:buAutoNum type="arabicPeriod"/>
            </a:pPr>
            <a:r>
              <a:rPr lang="en-US" dirty="0"/>
              <a:t> Time-Consuming: Sifting through large amounts of data and extracting relevant information takes hours.</a:t>
            </a:r>
          </a:p>
          <a:p>
            <a:pPr marL="342900" indent="-342900">
              <a:buAutoNum type="arabicPeriod"/>
            </a:pPr>
            <a:r>
              <a:rPr lang="en-US" dirty="0"/>
              <a:t> Lack of Intelligent Summarization: Current tools do not provide concise, context-aware summaries, making it hard to quickly understand key insights.</a:t>
            </a:r>
          </a:p>
          <a:p>
            <a:pPr marL="342900" indent="-342900">
              <a:buAutoNum type="arabicPeriod"/>
            </a:pPr>
            <a:r>
              <a:rPr lang="en-US" dirty="0"/>
              <a:t> Citation Difficulties: Keeping track of references from multiple sources is cumbersome and error-prone.</a:t>
            </a:r>
            <a:endParaRPr lang="en-IN" dirty="0"/>
          </a:p>
        </p:txBody>
      </p:sp>
    </p:spTree>
    <p:extLst>
      <p:ext uri="{BB962C8B-B14F-4D97-AF65-F5344CB8AC3E}">
        <p14:creationId xmlns:p14="http://schemas.microsoft.com/office/powerpoint/2010/main" val="225412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617287B-18B8-E38F-0698-70B6098DCD3F}"/>
              </a:ext>
            </a:extLst>
          </p:cNvPr>
          <p:cNvSpPr txBox="1"/>
          <p:nvPr/>
        </p:nvSpPr>
        <p:spPr>
          <a:xfrm>
            <a:off x="825910" y="698090"/>
            <a:ext cx="8318090" cy="369332"/>
          </a:xfrm>
          <a:prstGeom prst="rect">
            <a:avLst/>
          </a:prstGeom>
          <a:noFill/>
        </p:spPr>
        <p:txBody>
          <a:bodyPr wrap="square">
            <a:spAutoFit/>
          </a:bodyPr>
          <a:lstStyle/>
          <a:p>
            <a:r>
              <a:rPr lang="en-IN" b="1" u="sng" dirty="0"/>
              <a:t>Uniqueness :</a:t>
            </a:r>
          </a:p>
        </p:txBody>
      </p:sp>
      <p:sp>
        <p:nvSpPr>
          <p:cNvPr id="5" name="TextBox 4">
            <a:extLst>
              <a:ext uri="{FF2B5EF4-FFF2-40B4-BE49-F238E27FC236}">
                <a16:creationId xmlns:a16="http://schemas.microsoft.com/office/drawing/2014/main" id="{4DCE7DB8-B399-1CEB-9E5C-6CB16C3E6BDF}"/>
              </a:ext>
            </a:extLst>
          </p:cNvPr>
          <p:cNvSpPr txBox="1"/>
          <p:nvPr/>
        </p:nvSpPr>
        <p:spPr>
          <a:xfrm>
            <a:off x="914400" y="1169301"/>
            <a:ext cx="10835148" cy="3693319"/>
          </a:xfrm>
          <a:prstGeom prst="rect">
            <a:avLst/>
          </a:prstGeom>
          <a:noFill/>
        </p:spPr>
        <p:txBody>
          <a:bodyPr wrap="square">
            <a:spAutoFit/>
          </a:bodyPr>
          <a:lstStyle/>
          <a:p>
            <a:r>
              <a:rPr lang="en-IN" dirty="0"/>
              <a:t>Uniqueness of Smart Research Assistant</a:t>
            </a:r>
          </a:p>
          <a:p>
            <a:pPr marL="342900" indent="-342900">
              <a:buAutoNum type="arabicPeriod"/>
            </a:pPr>
            <a:r>
              <a:rPr lang="en-IN" dirty="0"/>
              <a:t>Multi-Source Integration: Unlike traditional tools, it combines information from PDFs, websites, articles, and research databases into a single platform.</a:t>
            </a:r>
          </a:p>
          <a:p>
            <a:pPr marL="342900" indent="-342900">
              <a:buAutoNum type="arabicPeriod"/>
            </a:pPr>
            <a:r>
              <a:rPr lang="en-IN" dirty="0"/>
              <a:t>AI-Powered Summarization: Provides concise, context-aware summaries that highlight key points, saving users hours of manual reading</a:t>
            </a:r>
          </a:p>
          <a:p>
            <a:pPr marL="342900" indent="-342900">
              <a:buAutoNum type="arabicPeriod"/>
            </a:pPr>
            <a:r>
              <a:rPr lang="en-IN" dirty="0"/>
              <a:t> Citation Management: Automatically tracks sources and generates citations, ensuring accuracy and saving time.</a:t>
            </a:r>
          </a:p>
          <a:p>
            <a:pPr marL="342900" indent="-342900">
              <a:buAutoNum type="arabicPeriod"/>
            </a:pPr>
            <a:r>
              <a:rPr lang="en-IN" dirty="0"/>
              <a:t> Interactive &amp; User-Friendly: Offers a dynamic interface (HTML + JavaScript) where users can refine queries, explore results, and interact with summaries.</a:t>
            </a:r>
          </a:p>
          <a:p>
            <a:pPr marL="342900" indent="-342900">
              <a:buAutoNum type="arabicPeriod"/>
            </a:pPr>
            <a:r>
              <a:rPr lang="en-IN" dirty="0"/>
              <a:t> Time Efficiency: Transforms a tedious, fragmented research process into a fast, streamlined workflow.</a:t>
            </a:r>
          </a:p>
          <a:p>
            <a:pPr marL="342900" indent="-342900">
              <a:buAutoNum type="arabicPeriod"/>
            </a:pPr>
            <a:r>
              <a:rPr lang="en-IN" dirty="0"/>
              <a:t>Adaptive Learning: Learns user preferences over time to improve the relevance of summaries and recommendations.</a:t>
            </a:r>
          </a:p>
        </p:txBody>
      </p:sp>
    </p:spTree>
    <p:extLst>
      <p:ext uri="{BB962C8B-B14F-4D97-AF65-F5344CB8AC3E}">
        <p14:creationId xmlns:p14="http://schemas.microsoft.com/office/powerpoint/2010/main" val="2512050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6CD85D-0E4C-2D22-53F6-8BCFBFDF5FB8}"/>
              </a:ext>
            </a:extLst>
          </p:cNvPr>
          <p:cNvPicPr>
            <a:picLocks noChangeAspect="1"/>
          </p:cNvPicPr>
          <p:nvPr/>
        </p:nvPicPr>
        <p:blipFill>
          <a:blip r:embed="rId2"/>
          <a:stretch>
            <a:fillRect/>
          </a:stretch>
        </p:blipFill>
        <p:spPr>
          <a:xfrm>
            <a:off x="6868161" y="2164080"/>
            <a:ext cx="4866640" cy="4155440"/>
          </a:xfrm>
          <a:prstGeom prst="rect">
            <a:avLst/>
          </a:prstGeom>
        </p:spPr>
      </p:pic>
      <p:sp>
        <p:nvSpPr>
          <p:cNvPr id="5" name="TextBox 4">
            <a:extLst>
              <a:ext uri="{FF2B5EF4-FFF2-40B4-BE49-F238E27FC236}">
                <a16:creationId xmlns:a16="http://schemas.microsoft.com/office/drawing/2014/main" id="{4520ECE8-BE75-BE02-160B-DD7C611E4A26}"/>
              </a:ext>
            </a:extLst>
          </p:cNvPr>
          <p:cNvSpPr txBox="1"/>
          <p:nvPr/>
        </p:nvSpPr>
        <p:spPr>
          <a:xfrm>
            <a:off x="843280" y="653534"/>
            <a:ext cx="9723120" cy="523220"/>
          </a:xfrm>
          <a:prstGeom prst="rect">
            <a:avLst/>
          </a:prstGeom>
          <a:noFill/>
        </p:spPr>
        <p:txBody>
          <a:bodyPr wrap="square">
            <a:spAutoFit/>
          </a:bodyPr>
          <a:lstStyle/>
          <a:p>
            <a:r>
              <a:rPr lang="en-US" sz="1800" b="1" dirty="0">
                <a:latin typeface="Times New Roman" panose="02020603050405020304" pitchFamily="18" charset="0"/>
                <a:ea typeface="ＭＳ Ｐゴシック" pitchFamily="1" charset="-128"/>
                <a:cs typeface="Times New Roman" panose="02020603050405020304" pitchFamily="18" charset="0"/>
              </a:rPr>
              <a:t>                                                             </a:t>
            </a:r>
            <a:r>
              <a:rPr lang="en-US" sz="2800" b="1" dirty="0">
                <a:solidFill>
                  <a:schemeClr val="tx2"/>
                </a:solidFill>
                <a:latin typeface="Times New Roman" panose="02020603050405020304" pitchFamily="18" charset="0"/>
                <a:ea typeface="ＭＳ Ｐゴシック" pitchFamily="1" charset="-128"/>
                <a:cs typeface="Times New Roman" panose="02020603050405020304" pitchFamily="18" charset="0"/>
              </a:rPr>
              <a:t>TECHNICAL APPROACH:</a:t>
            </a:r>
            <a:endParaRPr lang="en-IN" sz="2800" dirty="0">
              <a:solidFill>
                <a:schemeClr val="tx2"/>
              </a:solidFill>
            </a:endParaRPr>
          </a:p>
        </p:txBody>
      </p:sp>
      <p:sp>
        <p:nvSpPr>
          <p:cNvPr id="7" name="TextBox 6">
            <a:extLst>
              <a:ext uri="{FF2B5EF4-FFF2-40B4-BE49-F238E27FC236}">
                <a16:creationId xmlns:a16="http://schemas.microsoft.com/office/drawing/2014/main" id="{5F5DE399-0393-C69F-3CFC-EE279B3FA56D}"/>
              </a:ext>
            </a:extLst>
          </p:cNvPr>
          <p:cNvSpPr txBox="1"/>
          <p:nvPr/>
        </p:nvSpPr>
        <p:spPr>
          <a:xfrm>
            <a:off x="772161" y="1224141"/>
            <a:ext cx="6096000" cy="369332"/>
          </a:xfrm>
          <a:prstGeom prst="rect">
            <a:avLst/>
          </a:prstGeom>
          <a:noFill/>
        </p:spPr>
        <p:txBody>
          <a:bodyPr wrap="square">
            <a:spAutoFit/>
          </a:bodyPr>
          <a:lstStyle/>
          <a:p>
            <a:r>
              <a:rPr lang="en-US" b="1" dirty="0"/>
              <a:t>Technologies Used</a:t>
            </a:r>
            <a:endParaRPr lang="en-IN" b="1" dirty="0"/>
          </a:p>
        </p:txBody>
      </p:sp>
      <p:sp>
        <p:nvSpPr>
          <p:cNvPr id="9" name="TextBox 8">
            <a:extLst>
              <a:ext uri="{FF2B5EF4-FFF2-40B4-BE49-F238E27FC236}">
                <a16:creationId xmlns:a16="http://schemas.microsoft.com/office/drawing/2014/main" id="{D4909200-6CEA-5972-711A-5441CA52C112}"/>
              </a:ext>
            </a:extLst>
          </p:cNvPr>
          <p:cNvSpPr txBox="1"/>
          <p:nvPr/>
        </p:nvSpPr>
        <p:spPr>
          <a:xfrm>
            <a:off x="772161" y="1794748"/>
            <a:ext cx="6096000" cy="369332"/>
          </a:xfrm>
          <a:prstGeom prst="rect">
            <a:avLst/>
          </a:prstGeom>
          <a:noFill/>
        </p:spPr>
        <p:txBody>
          <a:bodyPr wrap="square">
            <a:spAutoFit/>
          </a:bodyPr>
          <a:lstStyle/>
          <a:p>
            <a:r>
              <a:rPr lang="en-US" b="1" dirty="0"/>
              <a:t>UI :</a:t>
            </a:r>
            <a:r>
              <a:rPr lang="en-US" dirty="0"/>
              <a:t>HTML,  CSS, JavaScript, Node </a:t>
            </a:r>
            <a:r>
              <a:rPr lang="en-US" dirty="0" err="1"/>
              <a:t>Js</a:t>
            </a:r>
            <a:endParaRPr lang="en-IN" b="1" dirty="0"/>
          </a:p>
        </p:txBody>
      </p:sp>
      <p:sp>
        <p:nvSpPr>
          <p:cNvPr id="11" name="TextBox 10">
            <a:extLst>
              <a:ext uri="{FF2B5EF4-FFF2-40B4-BE49-F238E27FC236}">
                <a16:creationId xmlns:a16="http://schemas.microsoft.com/office/drawing/2014/main" id="{DE18827F-395D-8A83-5A52-48948684C682}"/>
              </a:ext>
            </a:extLst>
          </p:cNvPr>
          <p:cNvSpPr txBox="1"/>
          <p:nvPr/>
        </p:nvSpPr>
        <p:spPr>
          <a:xfrm>
            <a:off x="772161" y="2457688"/>
            <a:ext cx="6096000" cy="369332"/>
          </a:xfrm>
          <a:prstGeom prst="rect">
            <a:avLst/>
          </a:prstGeom>
          <a:noFill/>
        </p:spPr>
        <p:txBody>
          <a:bodyPr wrap="square">
            <a:spAutoFit/>
          </a:bodyPr>
          <a:lstStyle/>
          <a:p>
            <a:r>
              <a:rPr lang="en-US" b="1" dirty="0"/>
              <a:t>Data </a:t>
            </a:r>
            <a:r>
              <a:rPr lang="en-US" b="1" dirty="0" err="1"/>
              <a:t>Base:</a:t>
            </a:r>
            <a:r>
              <a:rPr lang="en-US" dirty="0" err="1">
                <a:solidFill>
                  <a:schemeClr val="tx1">
                    <a:lumMod val="95000"/>
                    <a:lumOff val="5000"/>
                  </a:schemeClr>
                </a:solidFill>
              </a:rPr>
              <a:t>SQL</a:t>
            </a:r>
            <a:r>
              <a:rPr lang="en-US" dirty="0">
                <a:solidFill>
                  <a:schemeClr val="tx1">
                    <a:lumMod val="95000"/>
                    <a:lumOff val="5000"/>
                  </a:schemeClr>
                </a:solidFill>
              </a:rPr>
              <a:t> </a:t>
            </a:r>
            <a:endParaRPr lang="en-IN" dirty="0">
              <a:solidFill>
                <a:schemeClr val="tx1">
                  <a:lumMod val="95000"/>
                  <a:lumOff val="5000"/>
                </a:schemeClr>
              </a:solidFill>
            </a:endParaRPr>
          </a:p>
        </p:txBody>
      </p:sp>
      <p:pic>
        <p:nvPicPr>
          <p:cNvPr id="15" name="Picture 14">
            <a:extLst>
              <a:ext uri="{FF2B5EF4-FFF2-40B4-BE49-F238E27FC236}">
                <a16:creationId xmlns:a16="http://schemas.microsoft.com/office/drawing/2014/main" id="{05F3C86A-9151-80CF-06DE-971E8BB6CC79}"/>
              </a:ext>
            </a:extLst>
          </p:cNvPr>
          <p:cNvPicPr>
            <a:picLocks noChangeAspect="1"/>
          </p:cNvPicPr>
          <p:nvPr/>
        </p:nvPicPr>
        <p:blipFill>
          <a:blip r:embed="rId3"/>
          <a:stretch>
            <a:fillRect/>
          </a:stretch>
        </p:blipFill>
        <p:spPr>
          <a:xfrm>
            <a:off x="1016000" y="3817251"/>
            <a:ext cx="3962400" cy="2243328"/>
          </a:xfrm>
          <a:prstGeom prst="rect">
            <a:avLst/>
          </a:prstGeom>
        </p:spPr>
      </p:pic>
    </p:spTree>
    <p:extLst>
      <p:ext uri="{BB962C8B-B14F-4D97-AF65-F5344CB8AC3E}">
        <p14:creationId xmlns:p14="http://schemas.microsoft.com/office/powerpoint/2010/main" val="3297553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17A59-37A8-054A-B56B-D58986DE57B8}"/>
              </a:ext>
            </a:extLst>
          </p:cNvPr>
          <p:cNvSpPr>
            <a:spLocks noGrp="1"/>
          </p:cNvSpPr>
          <p:nvPr>
            <p:ph type="title"/>
          </p:nvPr>
        </p:nvSpPr>
        <p:spPr/>
        <p:txBody>
          <a:bodyPr/>
          <a:lstStyle/>
          <a:p>
            <a:r>
              <a:rPr lang="en-US" b="1" dirty="0">
                <a:solidFill>
                  <a:schemeClr val="tx2"/>
                </a:solidFill>
                <a:latin typeface="Times New Roman" panose="02020603050405020304" pitchFamily="18" charset="0"/>
                <a:ea typeface="ＭＳ Ｐゴシック" pitchFamily="1" charset="-128"/>
                <a:cs typeface="Times New Roman" panose="02020603050405020304" pitchFamily="18" charset="0"/>
              </a:rPr>
              <a:t>FEASIBILITY AND VIABILITY</a:t>
            </a:r>
            <a:r>
              <a:rPr lang="en-US" b="1" dirty="0">
                <a:latin typeface="Times New Roman" panose="02020603050405020304" pitchFamily="18" charset="0"/>
                <a:ea typeface="ＭＳ Ｐゴシック" pitchFamily="1" charset="-128"/>
                <a:cs typeface="Times New Roman" panose="02020603050405020304" pitchFamily="18" charset="0"/>
              </a:rPr>
              <a:t>:</a:t>
            </a:r>
            <a:endParaRPr lang="en-IN" dirty="0"/>
          </a:p>
        </p:txBody>
      </p:sp>
      <p:sp>
        <p:nvSpPr>
          <p:cNvPr id="3" name="Content Placeholder 2">
            <a:extLst>
              <a:ext uri="{FF2B5EF4-FFF2-40B4-BE49-F238E27FC236}">
                <a16:creationId xmlns:a16="http://schemas.microsoft.com/office/drawing/2014/main" id="{74F490A9-2482-E46C-82F3-2B415E04F637}"/>
              </a:ext>
            </a:extLst>
          </p:cNvPr>
          <p:cNvSpPr>
            <a:spLocks noGrp="1"/>
          </p:cNvSpPr>
          <p:nvPr>
            <p:ph idx="1"/>
          </p:nvPr>
        </p:nvSpPr>
        <p:spPr/>
        <p:txBody>
          <a:bodyPr/>
          <a:lstStyle/>
          <a:p>
            <a:pPr marL="0" indent="0">
              <a:buNone/>
            </a:pPr>
            <a:r>
              <a:rPr lang="en-US" sz="1600" b="1" dirty="0">
                <a:latin typeface="Times New Roman" panose="02020603050405020304" pitchFamily="18" charset="0"/>
                <a:ea typeface="ＭＳ Ｐゴシック" pitchFamily="1" charset="-128"/>
                <a:cs typeface="Times New Roman" panose="02020603050405020304" pitchFamily="18" charset="0"/>
              </a:rPr>
              <a:t>FEASIBILITY AND VIABILITY:</a:t>
            </a:r>
          </a:p>
          <a:p>
            <a:pPr marL="0" indent="0">
              <a:buNone/>
            </a:pPr>
            <a:r>
              <a:rPr lang="en-US" dirty="0"/>
              <a:t>Easy for students, researchers, and professionals to use;</a:t>
            </a:r>
          </a:p>
          <a:p>
            <a:pPr marL="0" indent="0">
              <a:buNone/>
            </a:pPr>
            <a:r>
              <a:rPr lang="en-US" dirty="0"/>
              <a:t> saves hours of research Can manage citations correctly and keep user data private.</a:t>
            </a:r>
          </a:p>
          <a:p>
            <a:pPr marL="0" indent="0">
              <a:buNone/>
            </a:pPr>
            <a:r>
              <a:rPr lang="en-US" dirty="0"/>
              <a:t>Practical and realistic to implement, solves real-world research problems efficiently.</a:t>
            </a:r>
          </a:p>
          <a:p>
            <a:pPr marL="0" indent="0">
              <a:buNone/>
            </a:pPr>
            <a:r>
              <a:rPr lang="en-US" sz="1600" b="1" dirty="0">
                <a:latin typeface="Arial" pitchFamily="34" charset="0"/>
                <a:ea typeface="ＭＳ Ｐゴシック" pitchFamily="1" charset="-128"/>
                <a:cs typeface="Arial" pitchFamily="34" charset="0"/>
              </a:rPr>
              <a:t>Strategies for overcoming these challenges:</a:t>
            </a:r>
          </a:p>
          <a:p>
            <a:pPr marL="0" indent="0">
              <a:buNone/>
            </a:pPr>
            <a:r>
              <a:rPr lang="en-US" sz="1600" dirty="0">
                <a:latin typeface="Arial" pitchFamily="34" charset="0"/>
                <a:ea typeface="ＭＳ Ｐゴシック" pitchFamily="1" charset="-128"/>
                <a:cs typeface="Arial" pitchFamily="34" charset="0"/>
              </a:rPr>
              <a:t> </a:t>
            </a:r>
            <a:r>
              <a:rPr lang="en-US" dirty="0">
                <a:latin typeface="Arial" pitchFamily="34" charset="0"/>
                <a:ea typeface="ＭＳ Ｐゴシック" pitchFamily="1" charset="-128"/>
                <a:cs typeface="Arial" pitchFamily="34" charset="0"/>
              </a:rPr>
              <a:t>1.Instead of hopping between PDFs, websites, and articles, gather all information in a single platform.</a:t>
            </a:r>
          </a:p>
          <a:p>
            <a:pPr marL="0" indent="0">
              <a:buNone/>
            </a:pPr>
            <a:r>
              <a:rPr lang="en-US" dirty="0">
                <a:latin typeface="Arial" pitchFamily="34" charset="0"/>
                <a:ea typeface="ＭＳ Ｐゴシック" pitchFamily="1" charset="-128"/>
                <a:cs typeface="Arial" pitchFamily="34" charset="0"/>
              </a:rPr>
              <a:t>2. Summarize Smartly: Use AI to pull out only the important points, so you don’t waste hours reading everything.</a:t>
            </a:r>
          </a:p>
          <a:p>
            <a:pPr marL="0" indent="0">
              <a:buNone/>
            </a:pPr>
            <a:r>
              <a:rPr lang="en-US" dirty="0">
                <a:latin typeface="Arial" pitchFamily="34" charset="0"/>
                <a:ea typeface="ＭＳ Ｐゴシック" pitchFamily="1" charset="-128"/>
                <a:cs typeface="Arial" pitchFamily="34" charset="0"/>
              </a:rPr>
              <a:t>3. Automatic Citation Tracking: Keeps track of sources and generates references, avoiding manual errors.</a:t>
            </a:r>
          </a:p>
          <a:p>
            <a:pPr marL="0" indent="0">
              <a:buNone/>
            </a:pPr>
            <a:r>
              <a:rPr lang="en-US" dirty="0">
                <a:latin typeface="Arial" pitchFamily="34" charset="0"/>
                <a:ea typeface="ＭＳ Ｐゴシック" pitchFamily="1" charset="-128"/>
                <a:cs typeface="Arial" pitchFamily="34" charset="0"/>
              </a:rPr>
              <a:t>4. Show Most Relevant Results First: Prioritize reliable and useful information so users can focus on what matters.</a:t>
            </a:r>
          </a:p>
          <a:p>
            <a:pPr marL="0" indent="0">
              <a:buNone/>
            </a:pPr>
            <a:endParaRPr lang="en-IN" dirty="0"/>
          </a:p>
        </p:txBody>
      </p:sp>
    </p:spTree>
    <p:extLst>
      <p:ext uri="{BB962C8B-B14F-4D97-AF65-F5344CB8AC3E}">
        <p14:creationId xmlns:p14="http://schemas.microsoft.com/office/powerpoint/2010/main" val="3373209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1CEF-87A4-88E2-F672-FB2121B6AB26}"/>
              </a:ext>
            </a:extLst>
          </p:cNvPr>
          <p:cNvSpPr>
            <a:spLocks noGrp="1"/>
          </p:cNvSpPr>
          <p:nvPr>
            <p:ph type="title"/>
          </p:nvPr>
        </p:nvSpPr>
        <p:spPr/>
        <p:txBody>
          <a:bodyPr/>
          <a:lstStyle/>
          <a:p>
            <a:pPr algn="ctr"/>
            <a:r>
              <a:rPr lang="en-US" b="1" dirty="0">
                <a:solidFill>
                  <a:schemeClr val="tx2"/>
                </a:solidFill>
                <a:latin typeface="Times New Roman" panose="02020603050405020304" pitchFamily="18" charset="0"/>
                <a:ea typeface="ＭＳ Ｐゴシック" pitchFamily="1" charset="-128"/>
                <a:cs typeface="Times New Roman" panose="02020603050405020304" pitchFamily="18" charset="0"/>
              </a:rPr>
              <a:t>IMPACT AND BENEFITS</a:t>
            </a:r>
            <a:endParaRPr lang="en-IN" dirty="0">
              <a:solidFill>
                <a:schemeClr val="tx2"/>
              </a:solidFill>
            </a:endParaRPr>
          </a:p>
        </p:txBody>
      </p:sp>
      <p:sp>
        <p:nvSpPr>
          <p:cNvPr id="3" name="Content Placeholder 2">
            <a:extLst>
              <a:ext uri="{FF2B5EF4-FFF2-40B4-BE49-F238E27FC236}">
                <a16:creationId xmlns:a16="http://schemas.microsoft.com/office/drawing/2014/main" id="{59352610-3EA2-28A4-7EBD-A50D6EB21E71}"/>
              </a:ext>
            </a:extLst>
          </p:cNvPr>
          <p:cNvSpPr>
            <a:spLocks noGrp="1"/>
          </p:cNvSpPr>
          <p:nvPr>
            <p:ph idx="1"/>
          </p:nvPr>
        </p:nvSpPr>
        <p:spPr/>
        <p:txBody>
          <a:bodyPr>
            <a:noAutofit/>
          </a:bodyPr>
          <a:lstStyle/>
          <a:p>
            <a:r>
              <a:rPr lang="en-US" sz="1400" dirty="0"/>
              <a:t>Impact and Benefits</a:t>
            </a:r>
          </a:p>
          <a:p>
            <a:r>
              <a:rPr lang="en-US" sz="1400" dirty="0"/>
              <a:t>1. Time-Saving: Reduces hours of research into minutes by summarizing information from multiple sources.</a:t>
            </a:r>
          </a:p>
          <a:p>
            <a:r>
              <a:rPr lang="en-US" sz="1400" dirty="0"/>
              <a:t>2. Improved Efficiency: Consolidates PDFs, websites, and articles into one platform, minimizing fragmented research.</a:t>
            </a:r>
          </a:p>
          <a:p>
            <a:r>
              <a:rPr lang="en-US" sz="1400" dirty="0"/>
              <a:t>3. Better Accuracy: AI-powered summarization and automated citation tracking reduce errors in understanding and referencing.</a:t>
            </a:r>
          </a:p>
          <a:p>
            <a:r>
              <a:rPr lang="en-US" sz="1400" dirty="0"/>
              <a:t>4. User-Friendly Experience: Interactive web interface allows users to search, explore, and refine results easily.</a:t>
            </a:r>
          </a:p>
          <a:p>
            <a:r>
              <a:rPr lang="en-US" sz="1400" dirty="0"/>
              <a:t>5. Enhanced Productivity: Helps students, researchers, and professionals complete projects and assignments faster and more effectively.</a:t>
            </a:r>
            <a:endParaRPr lang="en-IN" sz="1400" dirty="0"/>
          </a:p>
        </p:txBody>
      </p:sp>
    </p:spTree>
    <p:extLst>
      <p:ext uri="{BB962C8B-B14F-4D97-AF65-F5344CB8AC3E}">
        <p14:creationId xmlns:p14="http://schemas.microsoft.com/office/powerpoint/2010/main" val="689862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B3CB2-64BA-18CB-EDBB-0A58FC0834CD}"/>
              </a:ext>
            </a:extLst>
          </p:cNvPr>
          <p:cNvSpPr>
            <a:spLocks noGrp="1"/>
          </p:cNvSpPr>
          <p:nvPr>
            <p:ph type="title"/>
          </p:nvPr>
        </p:nvSpPr>
        <p:spPr>
          <a:xfrm>
            <a:off x="1066800" y="642594"/>
            <a:ext cx="10058400" cy="586766"/>
          </a:xfrm>
        </p:spPr>
        <p:txBody>
          <a:bodyPr>
            <a:normAutofit fontScale="90000"/>
          </a:bodyPr>
          <a:lstStyle/>
          <a:p>
            <a:pPr algn="ctr"/>
            <a:r>
              <a:rPr lang="en-US" b="1" dirty="0">
                <a:solidFill>
                  <a:schemeClr val="tx2"/>
                </a:solidFill>
                <a:latin typeface="Times New Roman" panose="02020603050405020304" pitchFamily="18" charset="0"/>
                <a:ea typeface="ＭＳ Ｐゴシック" pitchFamily="1" charset="-128"/>
                <a:cs typeface="Times New Roman" panose="02020603050405020304" pitchFamily="18" charset="0"/>
              </a:rPr>
              <a:t>RESEARCH  AND REFERENCES</a:t>
            </a:r>
            <a:endParaRPr lang="en-IN" dirty="0">
              <a:solidFill>
                <a:schemeClr val="tx2"/>
              </a:solidFill>
            </a:endParaRPr>
          </a:p>
        </p:txBody>
      </p:sp>
      <p:sp>
        <p:nvSpPr>
          <p:cNvPr id="3" name="Content Placeholder 2">
            <a:extLst>
              <a:ext uri="{FF2B5EF4-FFF2-40B4-BE49-F238E27FC236}">
                <a16:creationId xmlns:a16="http://schemas.microsoft.com/office/drawing/2014/main" id="{B1597702-9E23-7C73-C45B-46C1DB0B8CB8}"/>
              </a:ext>
            </a:extLst>
          </p:cNvPr>
          <p:cNvSpPr>
            <a:spLocks noGrp="1"/>
          </p:cNvSpPr>
          <p:nvPr>
            <p:ph idx="1"/>
          </p:nvPr>
        </p:nvSpPr>
        <p:spPr>
          <a:xfrm>
            <a:off x="690880" y="1473200"/>
            <a:ext cx="10434320" cy="4917440"/>
          </a:xfrm>
        </p:spPr>
        <p:txBody>
          <a:bodyPr>
            <a:normAutofit fontScale="25000" lnSpcReduction="20000"/>
          </a:bodyPr>
          <a:lstStyle/>
          <a:p>
            <a:pPr marL="0" indent="0">
              <a:buNone/>
            </a:pPr>
            <a:endParaRPr lang="en-IN" sz="5600" dirty="0"/>
          </a:p>
          <a:p>
            <a:pPr marL="0" indent="0">
              <a:buNone/>
            </a:pPr>
            <a:r>
              <a:rPr lang="en-IN" sz="5600" dirty="0"/>
              <a:t>1. MDN Web Docs (HTML, CSS, JavaScript)</a:t>
            </a:r>
          </a:p>
          <a:p>
            <a:r>
              <a:rPr lang="en-IN" sz="5600" dirty="0"/>
              <a:t>https://developer.mozilla.org</a:t>
            </a:r>
          </a:p>
          <a:p>
            <a:r>
              <a:rPr lang="en-IN" sz="5600" dirty="0"/>
              <a:t>Comprehensive documentation and tutorials for web development.</a:t>
            </a:r>
          </a:p>
          <a:p>
            <a:pPr marL="0" indent="0">
              <a:buNone/>
            </a:pPr>
            <a:r>
              <a:rPr lang="en-IN" sz="5600" dirty="0"/>
              <a:t>2. W3Schools</a:t>
            </a:r>
          </a:p>
          <a:p>
            <a:r>
              <a:rPr lang="en-IN" sz="5600" dirty="0"/>
              <a:t>https://www.w3schools.com</a:t>
            </a:r>
          </a:p>
          <a:p>
            <a:r>
              <a:rPr lang="en-IN" sz="5600" dirty="0"/>
              <a:t>Tutorials and examples for HTML, CSS, JavaScript, and frontend design.</a:t>
            </a:r>
          </a:p>
          <a:p>
            <a:pPr marL="0" indent="0">
              <a:buNone/>
            </a:pPr>
            <a:r>
              <a:rPr lang="en-IN" sz="5600" dirty="0"/>
              <a:t>3. </a:t>
            </a:r>
            <a:r>
              <a:rPr lang="en-IN" sz="5600" dirty="0" err="1"/>
              <a:t>BeautifulSoup</a:t>
            </a:r>
            <a:r>
              <a:rPr lang="en-IN" sz="5600" dirty="0"/>
              <a:t> Documentation (Python Web Scraping)</a:t>
            </a:r>
          </a:p>
          <a:p>
            <a:r>
              <a:rPr lang="en-IN" sz="5600" dirty="0"/>
              <a:t>https://www.crummy.com/software/BeautifulSoup/</a:t>
            </a:r>
          </a:p>
          <a:p>
            <a:r>
              <a:rPr lang="en-IN" sz="5600" dirty="0"/>
              <a:t>Guides for scraping and parsing web data.</a:t>
            </a:r>
          </a:p>
          <a:p>
            <a:pPr marL="0" indent="0">
              <a:buNone/>
            </a:pPr>
            <a:r>
              <a:rPr lang="en-IN" sz="5600" dirty="0"/>
              <a:t>4. PyPDF2 Documentation (Python PDF Handling)</a:t>
            </a:r>
          </a:p>
          <a:p>
            <a:r>
              <a:rPr lang="en-IN" sz="5600" dirty="0"/>
              <a:t>https://pypdf2.readthedocs.io/</a:t>
            </a:r>
          </a:p>
          <a:p>
            <a:r>
              <a:rPr lang="en-IN" sz="5600" dirty="0"/>
              <a:t>Extract text and data from PDF files.</a:t>
            </a:r>
          </a:p>
          <a:p>
            <a:pPr marL="0" indent="0">
              <a:buNone/>
            </a:pPr>
            <a:r>
              <a:rPr lang="en-IN" sz="5600" dirty="0"/>
              <a:t>5. Flask Documentation (Python Backend Framework)</a:t>
            </a:r>
          </a:p>
          <a:p>
            <a:r>
              <a:rPr lang="en-IN" sz="5600" dirty="0"/>
              <a:t>https://flask.palletsprojects.com/</a:t>
            </a:r>
          </a:p>
          <a:p>
            <a:r>
              <a:rPr lang="en-IN" sz="5600" dirty="0"/>
              <a:t>Build backend APIs to connect frontend and Python processing.</a:t>
            </a:r>
          </a:p>
        </p:txBody>
      </p:sp>
    </p:spTree>
    <p:extLst>
      <p:ext uri="{BB962C8B-B14F-4D97-AF65-F5344CB8AC3E}">
        <p14:creationId xmlns:p14="http://schemas.microsoft.com/office/powerpoint/2010/main" val="3451889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75FBC4-9D33-46BE-911D-419763BA9AF9}">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294F055B-D391-44D3-A87A-BCD07BD5A31C}">
  <ds:schemaRefs>
    <ds:schemaRef ds:uri="http://schemas.microsoft.com/sharepoint/v3/contenttype/forms"/>
  </ds:schemaRefs>
</ds:datastoreItem>
</file>

<file path=customXml/itemProps3.xml><?xml version="1.0" encoding="utf-8"?>
<ds:datastoreItem xmlns:ds="http://schemas.openxmlformats.org/officeDocument/2006/customXml" ds:itemID="{26DBD101-FC0A-4B21-82B0-57CAA7AEE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{96183A2D-C4DC-42F5-BED8-205FA3559573}tf56219246_win32</Template>
  <TotalTime>126</TotalTime>
  <Words>949</Words>
  <Application>Microsoft Office PowerPoint</Application>
  <PresentationFormat>Widescreen</PresentationFormat>
  <Paragraphs>66</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Avenir Next LT Pro</vt:lpstr>
      <vt:lpstr>Avenir Next LT Pro Light</vt:lpstr>
      <vt:lpstr>Calibri</vt:lpstr>
      <vt:lpstr>Garamond</vt:lpstr>
      <vt:lpstr>Times New Roman</vt:lpstr>
      <vt:lpstr>SavonVTI</vt:lpstr>
      <vt:lpstr>Smart research assistant</vt:lpstr>
      <vt:lpstr>MICROSOFT CYBER SECURITYHACKATHON 🎉</vt:lpstr>
      <vt:lpstr>INTRODUTION </vt:lpstr>
      <vt:lpstr>Proposed Solution: </vt:lpstr>
      <vt:lpstr>PowerPoint Presentation</vt:lpstr>
      <vt:lpstr>PowerPoint Presentation</vt:lpstr>
      <vt:lpstr>FEASIBILITY AND VIABILITY:</vt:lpstr>
      <vt:lpstr>IMPACT AND BENEFITS</vt:lpstr>
      <vt:lpstr>RESEARCH  AND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ramavath manoj</dc:creator>
  <cp:lastModifiedBy>ramavath manoj</cp:lastModifiedBy>
  <cp:revision>3</cp:revision>
  <dcterms:created xsi:type="dcterms:W3CDTF">2025-09-20T12:24:14Z</dcterms:created>
  <dcterms:modified xsi:type="dcterms:W3CDTF">2025-09-20T14:30:48Z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