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4" r:id="rId6"/>
    <p:sldId id="265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6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291977" y="590788"/>
            <a:ext cx="7532846" cy="3705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295"/>
              </a:lnSpc>
              <a:buNone/>
            </a:pPr>
            <a:r>
              <a:rPr lang="en-US" sz="5836" b="1" dirty="0" err="1">
                <a:solidFill>
                  <a:srgbClr val="F0FCFF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Планер</a:t>
            </a:r>
            <a:r>
              <a:rPr lang="en-US" sz="5836" b="1" dirty="0">
                <a:solidFill>
                  <a:srgbClr val="F0FCFF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 с распределением задач</a:t>
            </a:r>
            <a:endParaRPr lang="en-US" sz="5836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91977" y="3857743"/>
            <a:ext cx="7532846" cy="24053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7"/>
              </a:lnSpc>
              <a:buNone/>
            </a:pPr>
            <a:r>
              <a:rPr lang="ru-RU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К</a:t>
            </a:r>
            <a:r>
              <a:rPr lang="en-US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урсовая работа посвящена </a:t>
            </a:r>
            <a:r>
              <a:rPr lang="en-US" sz="1692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разработке</a:t>
            </a:r>
            <a:r>
              <a:rPr lang="en-US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ru-RU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программы для оптимального распределения задач</a:t>
            </a:r>
            <a:r>
              <a:rPr lang="en-US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на языке Python. Это приложение предназначено для </a:t>
            </a:r>
            <a:r>
              <a:rPr lang="en-US" sz="1692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помощи</a:t>
            </a:r>
            <a:r>
              <a:rPr lang="en-US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в эффективном планировании и управлении своими </a:t>
            </a:r>
            <a:r>
              <a:rPr lang="en-US" sz="1692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ежедневными</a:t>
            </a:r>
            <a:r>
              <a:rPr lang="en-US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en-US" sz="1692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делами</a:t>
            </a:r>
            <a:r>
              <a:rPr lang="en-US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. Оно позволяет создавать задачи, назначать </a:t>
            </a:r>
            <a:r>
              <a:rPr lang="en-US" sz="1692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им</a:t>
            </a:r>
            <a:r>
              <a:rPr lang="en-US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en-US" sz="1692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сроки</a:t>
            </a:r>
            <a:r>
              <a:rPr lang="ru-RU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и </a:t>
            </a:r>
            <a:r>
              <a:rPr lang="en-US" sz="1692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приоритеты</a:t>
            </a:r>
            <a:r>
              <a:rPr lang="en-US" sz="1692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, а затем распределять их во времени с учетом загруженности пользователя.</a:t>
            </a:r>
            <a:endParaRPr lang="en-US" sz="1692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2416541" y="7160380"/>
            <a:ext cx="2513886" cy="899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0"/>
              </a:lnSpc>
              <a:buNone/>
            </a:pPr>
            <a:r>
              <a:rPr lang="ru-RU" sz="2115" b="1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Соколов Илья</a:t>
            </a:r>
          </a:p>
          <a:p>
            <a:pPr marL="0" indent="0" algn="l">
              <a:lnSpc>
                <a:spcPts val="2960"/>
              </a:lnSpc>
              <a:buNone/>
            </a:pPr>
            <a:r>
              <a:rPr lang="ru-RU" sz="2115" b="1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5030103</a:t>
            </a:r>
            <a:r>
              <a:rPr lang="en-US" sz="2115" b="1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/20003</a:t>
            </a:r>
            <a:endParaRPr lang="en-US" sz="2115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Ежедневник недатированный А5 «Palermo» (арт. 3-224.01) - купить в Москве |  Oasis — корпоративные подарки в Москве, с нанесением логотипа и без">
            <a:extLst>
              <a:ext uri="{FF2B5EF4-FFF2-40B4-BE49-F238E27FC236}">
                <a16:creationId xmlns:a16="http://schemas.microsoft.com/office/drawing/2014/main" id="{FA030C9F-A219-43B4-9628-A363A6F10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2" t="1221" r="25381"/>
          <a:stretch/>
        </p:blipFill>
        <p:spPr bwMode="auto">
          <a:xfrm>
            <a:off x="0" y="0"/>
            <a:ext cx="5559136" cy="82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0090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8288" y="2164973"/>
            <a:ext cx="4074319" cy="5022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955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Постановка задачи</a:t>
            </a:r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2888673" y="2823091"/>
            <a:ext cx="4346160" cy="4833343"/>
          </a:xfrm>
          <a:prstGeom prst="roundRect">
            <a:avLst>
              <a:gd name="adj" fmla="val 8733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3474838" y="3383935"/>
            <a:ext cx="2009061" cy="250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8"/>
              </a:lnSpc>
              <a:buNone/>
            </a:pPr>
            <a:r>
              <a:rPr lang="en-US" sz="3200" b="1" dirty="0">
                <a:solidFill>
                  <a:srgbClr val="16FFBB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Цели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3166747" y="4114800"/>
            <a:ext cx="3705280" cy="12500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25"/>
              </a:lnSpc>
              <a:buSzPct val="100000"/>
              <a:buChar char="•"/>
            </a:pP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Помощь пользователям в эффективном планировании их времени и задач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3166747" y="5750633"/>
            <a:ext cx="3705280" cy="19084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25"/>
              </a:lnSpc>
              <a:buSzPct val="100000"/>
              <a:buChar char="•"/>
            </a:pP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Обеспечение возможности распределения задач с учетом приоритетов и ограничений по времени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7395447" y="2823090"/>
            <a:ext cx="4346160" cy="4833343"/>
          </a:xfrm>
          <a:prstGeom prst="roundRect">
            <a:avLst>
              <a:gd name="adj" fmla="val 8733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7820998" y="3383935"/>
            <a:ext cx="2009061" cy="250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78"/>
              </a:lnSpc>
              <a:buNone/>
            </a:pPr>
            <a:r>
              <a:rPr lang="en-US" sz="3200" b="1" dirty="0">
                <a:solidFill>
                  <a:srgbClr val="29DDDA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Задачи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7671420" y="4056076"/>
            <a:ext cx="3909213" cy="13087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25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Реализовать алгоритмы для распределения задач с учетом приоритетов и ограничений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7671420" y="5750633"/>
            <a:ext cx="3909213" cy="1722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025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Создать интуитивно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понятный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интерфейс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13893" y="393289"/>
            <a:ext cx="10172397" cy="10613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4179"/>
              </a:lnSpc>
              <a:buNone/>
            </a:pPr>
            <a:r>
              <a:rPr lang="en-US" sz="4000" b="1" dirty="0">
                <a:solidFill>
                  <a:srgbClr val="F0FCFF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Основные функции и возможности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29856" y="1317358"/>
            <a:ext cx="3549155" cy="530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89"/>
              </a:lnSpc>
              <a:buNone/>
            </a:pPr>
            <a:r>
              <a:rPr lang="en-US" sz="2400" b="1" dirty="0">
                <a:solidFill>
                  <a:srgbClr val="16FFBB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Создание и редактирование задач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29856" y="2054970"/>
            <a:ext cx="3207815" cy="3058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40"/>
              </a:lnSpc>
              <a:buNone/>
            </a:pPr>
            <a:r>
              <a:rPr lang="en-US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Пользователи могут создавать новые задачи, указывая </a:t>
            </a:r>
            <a:r>
              <a:rPr lang="en-US" sz="20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их</a:t>
            </a:r>
            <a:r>
              <a:rPr lang="en-US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en-US" sz="20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названи</a:t>
            </a:r>
            <a:r>
              <a:rPr lang="ru-RU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я</a:t>
            </a:r>
            <a:r>
              <a:rPr lang="en-US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, сроки выполнения, приоритет и </a:t>
            </a:r>
            <a:r>
              <a:rPr lang="ru-RU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обязательность выполнения</a:t>
            </a:r>
            <a:r>
              <a:rPr lang="en-US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. 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9443708" y="1063586"/>
            <a:ext cx="551854" cy="551854"/>
          </a:xfrm>
          <a:prstGeom prst="roundRect">
            <a:avLst>
              <a:gd name="adj" fmla="val 80011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648793" y="1158171"/>
            <a:ext cx="141684" cy="318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7"/>
              </a:lnSpc>
              <a:buNone/>
            </a:pPr>
            <a:r>
              <a:rPr lang="en-US" sz="280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0080513" y="1184722"/>
            <a:ext cx="2405777" cy="2652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9"/>
              </a:lnSpc>
              <a:buNone/>
            </a:pPr>
            <a:r>
              <a:rPr lang="en-US" sz="2400" b="1" dirty="0">
                <a:solidFill>
                  <a:srgbClr val="29DDDA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Распределение задач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080513" y="1740726"/>
            <a:ext cx="3986387" cy="3681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40"/>
              </a:lnSpc>
              <a:buNone/>
            </a:pPr>
            <a:r>
              <a:rPr lang="ru-RU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Программа</a:t>
            </a:r>
            <a:r>
              <a:rPr lang="en-US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автоматически распределяет задачи по дням с учетом приоритетов и ограничений по времени. Пользователь может </a:t>
            </a:r>
            <a:r>
              <a:rPr lang="en-US" sz="20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вручную</a:t>
            </a:r>
            <a:r>
              <a:rPr lang="en-US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ru-RU" sz="20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выставлять количество рабочих часов во дне и предполагаемое количество часов, требуемое для выполнения задачи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1B16C02-D889-463B-9C06-741C37F6E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513" y="5643714"/>
            <a:ext cx="3861160" cy="17085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Shape 6">
            <a:extLst>
              <a:ext uri="{FF2B5EF4-FFF2-40B4-BE49-F238E27FC236}">
                <a16:creationId xmlns:a16="http://schemas.microsoft.com/office/drawing/2014/main" id="{93381EE7-AFC8-4A25-B4D9-7E99A265132D}"/>
              </a:ext>
            </a:extLst>
          </p:cNvPr>
          <p:cNvSpPr/>
          <p:nvPr/>
        </p:nvSpPr>
        <p:spPr>
          <a:xfrm>
            <a:off x="342699" y="1339513"/>
            <a:ext cx="551854" cy="551854"/>
          </a:xfrm>
          <a:prstGeom prst="roundRect">
            <a:avLst>
              <a:gd name="adj" fmla="val 80011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3A47FE9-8F02-4F1C-BF9D-2924E6B45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50" y="4432513"/>
            <a:ext cx="8783670" cy="14927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3"/>
          <p:cNvSpPr/>
          <p:nvPr/>
        </p:nvSpPr>
        <p:spPr>
          <a:xfrm>
            <a:off x="563500" y="1431303"/>
            <a:ext cx="110252" cy="318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07"/>
              </a:lnSpc>
              <a:buNone/>
            </a:pPr>
            <a:r>
              <a:rPr lang="en-US" sz="28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490704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5" name="Shape 1"/>
          <p:cNvSpPr/>
          <p:nvPr/>
        </p:nvSpPr>
        <p:spPr>
          <a:xfrm>
            <a:off x="9644" y="0"/>
            <a:ext cx="14630400" cy="8490704"/>
          </a:xfrm>
          <a:prstGeom prst="rect">
            <a:avLst/>
          </a:prstGeom>
          <a:solidFill>
            <a:srgbClr val="0A081B">
              <a:alpha val="80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2"/>
          <p:cNvSpPr/>
          <p:nvPr/>
        </p:nvSpPr>
        <p:spPr>
          <a:xfrm>
            <a:off x="1368039" y="240417"/>
            <a:ext cx="11544159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27"/>
              </a:lnSpc>
              <a:buNone/>
            </a:pPr>
            <a:r>
              <a:rPr lang="ru-RU" sz="3062" b="1" dirty="0">
                <a:solidFill>
                  <a:srgbClr val="F0FCFF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Устройство алгоритма сортировки</a:t>
            </a:r>
            <a:endParaRPr lang="en-US" sz="3062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264539" y="1297424"/>
            <a:ext cx="100965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B2A8E-3DA6-47DD-A380-C6249DFE28DB}"/>
              </a:ext>
            </a:extLst>
          </p:cNvPr>
          <p:cNvSpPr txBox="1"/>
          <p:nvPr/>
        </p:nvSpPr>
        <p:spPr>
          <a:xfrm>
            <a:off x="347139" y="2781654"/>
            <a:ext cx="576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Задаем название и характеристики задачи, указываем рабочие часы и время выполнения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2E9DC6C-E338-4C10-83B0-52322E201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379" y="1531543"/>
            <a:ext cx="6086475" cy="11334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2E27B5-2A92-4FDF-B8B7-4BEF02727AD3}"/>
              </a:ext>
            </a:extLst>
          </p:cNvPr>
          <p:cNvSpPr txBox="1"/>
          <p:nvPr/>
        </p:nvSpPr>
        <p:spPr>
          <a:xfrm>
            <a:off x="8238140" y="2665018"/>
            <a:ext cx="597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Получаем количество рабочих часов до дедлайна, сортируем по обязательности выполнения и интересу пользователя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02F825B-F603-45CC-83DB-4E71C5D93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4" y="4280992"/>
            <a:ext cx="6572250" cy="13239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5638F24-4307-481A-A39C-78E6C0D2D453}"/>
              </a:ext>
            </a:extLst>
          </p:cNvPr>
          <p:cNvSpPr txBox="1"/>
          <p:nvPr/>
        </p:nvSpPr>
        <p:spPr>
          <a:xfrm>
            <a:off x="273546" y="5700485"/>
            <a:ext cx="597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Сортировка задач, учитывая интерес и свободное время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B89E8F8-EC06-4165-9C4D-440796A77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84" y="1496672"/>
            <a:ext cx="7525616" cy="1238250"/>
          </a:xfrm>
          <a:prstGeom prst="rect">
            <a:avLst/>
          </a:prstGeom>
        </p:spPr>
      </p:pic>
      <p:cxnSp>
        <p:nvCxnSpPr>
          <p:cNvPr id="53" name="Соединитель: изогнутый 52">
            <a:extLst>
              <a:ext uri="{FF2B5EF4-FFF2-40B4-BE49-F238E27FC236}">
                <a16:creationId xmlns:a16="http://schemas.microsoft.com/office/drawing/2014/main" id="{CCD2BB91-4AB2-4A64-9DA2-788EC7900DA8}"/>
              </a:ext>
            </a:extLst>
          </p:cNvPr>
          <p:cNvCxnSpPr>
            <a:cxnSpLocks/>
            <a:stCxn id="36" idx="0"/>
            <a:endCxn id="28" idx="0"/>
          </p:cNvCxnSpPr>
          <p:nvPr/>
        </p:nvCxnSpPr>
        <p:spPr>
          <a:xfrm rot="16200000" flipH="1">
            <a:off x="7701318" y="-2080755"/>
            <a:ext cx="34871" cy="7189725"/>
          </a:xfrm>
          <a:prstGeom prst="curvedConnector3">
            <a:avLst>
              <a:gd name="adj1" fmla="val -1847486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изогнутый 56">
            <a:extLst>
              <a:ext uri="{FF2B5EF4-FFF2-40B4-BE49-F238E27FC236}">
                <a16:creationId xmlns:a16="http://schemas.microsoft.com/office/drawing/2014/main" id="{0D014D69-B63D-4EBD-B0C2-2F3E18BAA03D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rot="10800000" flipV="1">
            <a:off x="6933335" y="2098280"/>
            <a:ext cx="1337045" cy="2844699"/>
          </a:xfrm>
          <a:prstGeom prst="curvedConnector3">
            <a:avLst>
              <a:gd name="adj1" fmla="val 7642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изогнутый 62">
            <a:extLst>
              <a:ext uri="{FF2B5EF4-FFF2-40B4-BE49-F238E27FC236}">
                <a16:creationId xmlns:a16="http://schemas.microsoft.com/office/drawing/2014/main" id="{FAB42B7F-6D9C-4A17-A49D-E2C070B207E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933334" y="4942980"/>
            <a:ext cx="432170" cy="700790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70C5587-0BBA-4B03-9C06-15721C439F1C}"/>
              </a:ext>
            </a:extLst>
          </p:cNvPr>
          <p:cNvSpPr txBox="1"/>
          <p:nvPr/>
        </p:nvSpPr>
        <p:spPr>
          <a:xfrm>
            <a:off x="7264539" y="6224150"/>
            <a:ext cx="5973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Рекурсивная функция гарантирует, что ближайшие задачи с дедлайном будут найдены, если они существуют. Возвращает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 </a:t>
            </a: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 </a:t>
            </a: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задачи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2372353F-F481-4D17-9630-02DFDD06C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5148" y="5120819"/>
            <a:ext cx="443865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490704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5" name="Shape 1"/>
          <p:cNvSpPr/>
          <p:nvPr/>
        </p:nvSpPr>
        <p:spPr>
          <a:xfrm>
            <a:off x="9644" y="0"/>
            <a:ext cx="14630400" cy="8490704"/>
          </a:xfrm>
          <a:prstGeom prst="rect">
            <a:avLst/>
          </a:prstGeom>
          <a:solidFill>
            <a:srgbClr val="0A081B">
              <a:alpha val="80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2"/>
          <p:cNvSpPr/>
          <p:nvPr/>
        </p:nvSpPr>
        <p:spPr>
          <a:xfrm>
            <a:off x="1368039" y="240417"/>
            <a:ext cx="11544159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27"/>
              </a:lnSpc>
              <a:buNone/>
            </a:pPr>
            <a:r>
              <a:rPr lang="ru-RU" sz="3062" b="1" dirty="0">
                <a:solidFill>
                  <a:srgbClr val="F0FC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Основной цикл планировщика</a:t>
            </a:r>
            <a:endParaRPr lang="en-US" sz="3062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264539" y="1297424"/>
            <a:ext cx="100965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81050-6B24-4C80-BA13-F0D1B7DA4195}"/>
              </a:ext>
            </a:extLst>
          </p:cNvPr>
          <p:cNvSpPr txBox="1"/>
          <p:nvPr/>
        </p:nvSpPr>
        <p:spPr>
          <a:xfrm>
            <a:off x="9288874" y="1602843"/>
            <a:ext cx="51331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Продолжается, пока в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srt_hours_to_deadline_dict</a:t>
            </a: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srt_interest_dict</a:t>
            </a: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есть задачи</a:t>
            </a:r>
          </a:p>
          <a:p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chck_upcoming_ddlns</a:t>
            </a: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проверяет первостепенные по дедлайну задачи</a:t>
            </a:r>
          </a:p>
          <a:p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srt_hours_to_deadline_dict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task_id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_] &lt; task_.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work_hours</a:t>
            </a: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проверка на выполнимость задачи</a:t>
            </a:r>
          </a:p>
          <a:p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wrk_hr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range(task_.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work_hours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если задача выполнима, то она добавляется в список</a:t>
            </a:r>
          </a:p>
          <a:p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substract_hours</a:t>
            </a: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уменьшение часов до дедлайна для остальных задач</a:t>
            </a:r>
          </a:p>
          <a:p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 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srt_hours_to_deadline_dict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task_id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_]</a:t>
            </a:r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после выполнения задача удаляется из словаря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71BC00-7DEF-4E9B-840A-28C84AE10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40" y="1699296"/>
            <a:ext cx="8925626" cy="43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4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490704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5" name="Shape 1"/>
          <p:cNvSpPr/>
          <p:nvPr/>
        </p:nvSpPr>
        <p:spPr>
          <a:xfrm>
            <a:off x="9644" y="0"/>
            <a:ext cx="14630400" cy="8490704"/>
          </a:xfrm>
          <a:prstGeom prst="rect">
            <a:avLst/>
          </a:prstGeom>
          <a:solidFill>
            <a:srgbClr val="0A081B">
              <a:alpha val="80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2"/>
          <p:cNvSpPr/>
          <p:nvPr/>
        </p:nvSpPr>
        <p:spPr>
          <a:xfrm>
            <a:off x="1368039" y="240417"/>
            <a:ext cx="11544159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827"/>
              </a:lnSpc>
              <a:buNone/>
            </a:pPr>
            <a:r>
              <a:rPr lang="ru-RU" sz="3062" b="1" dirty="0">
                <a:solidFill>
                  <a:srgbClr val="F0FC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Основной цикл планировщика</a:t>
            </a:r>
            <a:endParaRPr lang="en-US" sz="3062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-909977" y="1687583"/>
            <a:ext cx="6737900" cy="4122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endParaRPr lang="en-US" sz="1837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E1B96-1D2A-4817-9292-F42F2AE55C62}"/>
              </a:ext>
            </a:extLst>
          </p:cNvPr>
          <p:cNvSpPr txBox="1"/>
          <p:nvPr/>
        </p:nvSpPr>
        <p:spPr>
          <a:xfrm>
            <a:off x="8013461" y="2277412"/>
            <a:ext cx="5979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Если нет задач с ближайшим дедлайном</a:t>
            </a:r>
            <a:r>
              <a:rPr lang="ru-RU" alt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переходим к задачам по интересу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Идентификатор задачи добавляется в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work_hours_list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на 1 час.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Оставшиеся часы до дедлайнов остальных задач уменьшаются на 1 (используется функция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substract_hours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_.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work_hours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-= 1 - рабочие часы задачи уменьшаются на 1, если задача завершена она удаляется из обоих словарей</a:t>
            </a:r>
          </a:p>
          <a:p>
            <a:endParaRPr lang="ru-RU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E84CF1-BE36-4FA3-9B7A-DCD19A29B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65" y="2414013"/>
            <a:ext cx="75723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7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430334" y="191968"/>
            <a:ext cx="6933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Пример использования</a:t>
            </a:r>
            <a:endParaRPr lang="en-US" sz="4374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5083667-7FF6-4245-A07D-5DB277CCE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731" y="1214294"/>
            <a:ext cx="12220938" cy="5801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194333" y="147324"/>
            <a:ext cx="76226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Результаты тестирования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436" y="1483414"/>
            <a:ext cx="523756" cy="5237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69034" y="1564703"/>
            <a:ext cx="271244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Функциональность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357436" y="2148691"/>
            <a:ext cx="3104395" cy="2577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Тесты показали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, что основной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функционал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ru-RU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программы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работает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в соответствии с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требованиями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585" y="1387830"/>
            <a:ext cx="523875" cy="523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42467" y="1482687"/>
            <a:ext cx="2878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Производительность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5383115" y="2143124"/>
            <a:ext cx="3441396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Тесты показали,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что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ru-RU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программа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способн</a:t>
            </a:r>
            <a:r>
              <a:rPr lang="ru-RU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а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эффективно обрабатывать большие объемы данных без существенного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снижения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производительности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8586" y="1326944"/>
            <a:ext cx="523875" cy="523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82055" y="1415288"/>
            <a:ext cx="2095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Стабильность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9648586" y="2007170"/>
            <a:ext cx="3153014" cy="4264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Во время тестирования были выявлены и исправлены несколько незначительных ошибок, что позволило повысить общую стабильность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работы</a:t>
            </a:r>
            <a:r>
              <a:rPr lang="en-US" sz="2400" dirty="0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 </a:t>
            </a:r>
            <a:r>
              <a:rPr lang="en-US" sz="2400" dirty="0" err="1">
                <a:solidFill>
                  <a:srgbClr val="E0E4E6"/>
                </a:solidFill>
                <a:latin typeface="Roboto" panose="02000000000000000000" pitchFamily="2" charset="0"/>
                <a:ea typeface="Roboto" panose="02000000000000000000" pitchFamily="2" charset="0"/>
                <a:cs typeface="Barlow" pitchFamily="34" charset="-120"/>
              </a:rPr>
              <a:t>программы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69676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400" b="1" dirty="0" err="1">
                <a:solidFill>
                  <a:srgbClr val="F0FCFF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Заключение</a:t>
            </a:r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77422" y="2600126"/>
            <a:ext cx="7176755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 ходе работы была разработана и протестирована система умного распределения рабочих задач на основе различных критериев, таких как время до срока сдачи, интерес к задаче и её обязательность. Алгоритм сортировки задач позволяет оптимизировать распределение рабочего времени и повышает эффективность работы.</a:t>
            </a:r>
          </a:p>
        </p:txBody>
      </p:sp>
      <p:sp>
        <p:nvSpPr>
          <p:cNvPr id="7" name="Text 4"/>
          <p:cNvSpPr/>
          <p:nvPr/>
        </p:nvSpPr>
        <p:spPr>
          <a:xfrm>
            <a:off x="9082369" y="2795101"/>
            <a:ext cx="34081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0FCFF"/>
                </a:solidFill>
                <a:latin typeface="Roboto" panose="02000000000000000000" pitchFamily="2" charset="0"/>
                <a:ea typeface="Roboto" panose="02000000000000000000" pitchFamily="2" charset="0"/>
                <a:cs typeface="Spline Sans" pitchFamily="34" charset="-120"/>
              </a:rPr>
              <a:t>Перспективы развития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082369" y="3835698"/>
            <a:ext cx="4419838" cy="39094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Пользовательский интерфейс</a:t>
            </a:r>
          </a:p>
          <a:p>
            <a:pPr>
              <a:lnSpc>
                <a:spcPts val="2799"/>
              </a:lnSpc>
            </a:pPr>
            <a:endParaRPr lang="ru-RU" sz="2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Более гибкая настройка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513</Words>
  <Application>Microsoft Office PowerPoint</Application>
  <PresentationFormat>Произвольный</PresentationFormat>
  <Paragraphs>66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Spline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илья Соколов</cp:lastModifiedBy>
  <cp:revision>16</cp:revision>
  <dcterms:created xsi:type="dcterms:W3CDTF">2024-05-29T21:40:02Z</dcterms:created>
  <dcterms:modified xsi:type="dcterms:W3CDTF">2024-05-30T01:25:28Z</dcterms:modified>
</cp:coreProperties>
</file>