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322" r:id="rId30"/>
    <p:sldId id="323" r:id="rId31"/>
    <p:sldId id="324" r:id="rId32"/>
    <p:sldId id="325" r:id="rId33"/>
    <p:sldId id="326" r:id="rId34"/>
    <p:sldId id="327" r:id="rId35"/>
    <p:sldId id="284" r:id="rId36"/>
    <p:sldId id="285" r:id="rId37"/>
    <p:sldId id="286" r:id="rId38"/>
    <p:sldId id="287" r:id="rId39"/>
    <p:sldId id="288" r:id="rId40"/>
    <p:sldId id="289" r:id="rId41"/>
    <p:sldId id="290" r:id="rId42"/>
    <p:sldId id="291" r:id="rId43"/>
    <p:sldId id="292" r:id="rId44"/>
    <p:sldId id="293" r:id="rId45"/>
    <p:sldId id="294"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28" r:id="rId61"/>
    <p:sldId id="310" r:id="rId62"/>
    <p:sldId id="311" r:id="rId63"/>
    <p:sldId id="314" r:id="rId64"/>
    <p:sldId id="315" r:id="rId65"/>
    <p:sldId id="312" r:id="rId66"/>
    <p:sldId id="313" r:id="rId67"/>
    <p:sldId id="319" r:id="rId68"/>
    <p:sldId id="320" r:id="rId69"/>
    <p:sldId id="321" r:id="rId70"/>
    <p:sldId id="316" r:id="rId71"/>
  </p:sldIdLst>
  <p:sldSz cx="12192000" cy="6858000"/>
  <p:notesSz cx="6858000" cy="9144000"/>
  <p:custDataLst>
    <p:tags r:id="rId7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gs" Target="tags/tag1.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Date Placeholder 7"/>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9" name="Date Placeholder 8"/>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997B5FA-0921-464F-AAE1-844C04324D75}" type="datetimeFigureOut">
              <a:rPr lang="zh-CN" altLang="en-US" smtClean="0"/>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csdn.net/lyd_7_29/article/details/7985424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动态规划</a:t>
            </a:r>
            <a:r>
              <a:rPr lang="en-US" altLang="zh-CN" dirty="0"/>
              <a:t>1</a:t>
            </a:r>
            <a:endParaRPr lang="zh-CN" altLang="en-US" dirty="0"/>
          </a:p>
        </p:txBody>
      </p:sp>
      <p:sp>
        <p:nvSpPr>
          <p:cNvPr id="3" name="副标题 2"/>
          <p:cNvSpPr>
            <a:spLocks noGrp="1"/>
          </p:cNvSpPr>
          <p:nvPr>
            <p:ph type="subTitle" idx="1"/>
          </p:nvPr>
        </p:nvSpPr>
        <p:spPr/>
        <p:txBody>
          <a:bodyPr/>
          <a:lstStyle/>
          <a:p>
            <a:r>
              <a:rPr lang="zh-CN" altLang="en-US" dirty="0"/>
              <a:t>福州一中 刘星佳</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完全背包</a:t>
            </a:r>
            <a:endParaRPr lang="zh-CN" altLang="en-US" dirty="0"/>
          </a:p>
        </p:txBody>
      </p:sp>
      <p:sp>
        <p:nvSpPr>
          <p:cNvPr id="3" name="内容占位符 2"/>
          <p:cNvSpPr>
            <a:spLocks noGrp="1"/>
          </p:cNvSpPr>
          <p:nvPr>
            <p:ph idx="1"/>
          </p:nvPr>
        </p:nvSpPr>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种物品所占空间为 </a:t>
            </a:r>
            <a:r>
              <a:rPr lang="en-US" altLang="zh-CN" dirty="0"/>
              <a:t>Wi</a:t>
            </a:r>
            <a:r>
              <a:rPr lang="zh-CN" altLang="en-US" dirty="0"/>
              <a:t>，价值为 </a:t>
            </a:r>
            <a:r>
              <a:rPr lang="en-US" altLang="zh-CN" dirty="0"/>
              <a:t>Ci</a:t>
            </a:r>
            <a:r>
              <a:rPr lang="zh-CN" altLang="en-US" dirty="0"/>
              <a:t>。</a:t>
            </a:r>
            <a:endParaRPr lang="en-US" altLang="zh-CN" dirty="0"/>
          </a:p>
          <a:p>
            <a:r>
              <a:rPr lang="zh-CN" altLang="en-US" dirty="0"/>
              <a:t>每种物品有无限个。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zh-CN" altLang="en-US" dirty="0"/>
              <a:t>完全背包</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种物品所占空间为 </a:t>
            </a:r>
            <a:r>
              <a:rPr lang="en-US" altLang="zh-CN" dirty="0"/>
              <a:t>Wi</a:t>
            </a:r>
            <a:r>
              <a:rPr lang="zh-CN" altLang="en-US" dirty="0"/>
              <a:t>，价值为</a:t>
            </a:r>
            <a:r>
              <a:rPr lang="en-US" altLang="zh-CN" dirty="0"/>
              <a:t>Ci</a:t>
            </a:r>
            <a:r>
              <a:rPr lang="zh-CN" altLang="en-US" dirty="0"/>
              <a:t>。</a:t>
            </a:r>
            <a:endParaRPr lang="en-US" altLang="zh-CN" dirty="0"/>
          </a:p>
          <a:p>
            <a:r>
              <a:rPr lang="zh-CN" altLang="en-US" dirty="0"/>
              <a:t>每种物品有无限个。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latin typeface="+mn-ea"/>
              </a:rPr>
              <a:t>f(</a:t>
            </a:r>
            <a:r>
              <a:rPr lang="en-US" altLang="zh-CN" dirty="0" err="1">
                <a:latin typeface="+mn-ea"/>
              </a:rPr>
              <a:t>i,j</a:t>
            </a:r>
            <a:r>
              <a:rPr lang="en-US" altLang="zh-CN" dirty="0">
                <a:latin typeface="+mn-ea"/>
              </a:rPr>
              <a:t>) </a:t>
            </a:r>
            <a:r>
              <a:rPr lang="zh-CN" altLang="en-US" dirty="0">
                <a:latin typeface="+mn-ea"/>
              </a:rPr>
              <a:t>的含义、初值都与 </a:t>
            </a:r>
            <a:r>
              <a:rPr lang="en-US" altLang="zh-CN" dirty="0">
                <a:latin typeface="+mn-ea"/>
              </a:rPr>
              <a:t>01 </a:t>
            </a:r>
            <a:r>
              <a:rPr lang="zh-CN" altLang="en-US" dirty="0">
                <a:latin typeface="+mn-ea"/>
              </a:rPr>
              <a:t>背包相同。</a:t>
            </a:r>
            <a:endParaRPr lang="en-US" altLang="zh-CN" dirty="0">
              <a:latin typeface="+mn-ea"/>
            </a:endParaRPr>
          </a:p>
          <a:p>
            <a:r>
              <a:rPr lang="zh-CN" altLang="en-US" dirty="0">
                <a:latin typeface="+mn-ea"/>
              </a:rPr>
              <a:t>但转移不同。</a:t>
            </a:r>
            <a:endParaRPr lang="en-US" altLang="zh-CN" dirty="0">
              <a:latin typeface="+mn-ea"/>
            </a:endParaRPr>
          </a:p>
          <a:p>
            <a:r>
              <a:rPr lang="en-US" altLang="zh-CN" dirty="0">
                <a:latin typeface="+mn-ea"/>
              </a:rPr>
              <a:t>f(</a:t>
            </a:r>
            <a:r>
              <a:rPr lang="en-US" altLang="zh-CN" dirty="0" err="1">
                <a:latin typeface="+mn-ea"/>
              </a:rPr>
              <a:t>i,j</a:t>
            </a:r>
            <a:r>
              <a:rPr lang="en-US" altLang="zh-CN" dirty="0">
                <a:latin typeface="+mn-ea"/>
              </a:rPr>
              <a:t>)=max{f(i-1,j),f(</a:t>
            </a:r>
            <a:r>
              <a:rPr lang="en-US" altLang="zh-CN" dirty="0" err="1">
                <a:latin typeface="+mn-ea"/>
              </a:rPr>
              <a:t>i,j</a:t>
            </a:r>
            <a:r>
              <a:rPr lang="en-US" altLang="zh-CN" dirty="0">
                <a:latin typeface="+mn-ea"/>
              </a:rPr>
              <a:t>-W[</a:t>
            </a:r>
            <a:r>
              <a:rPr lang="en-US" altLang="zh-CN" dirty="0" err="1">
                <a:latin typeface="+mn-ea"/>
              </a:rPr>
              <a:t>i</a:t>
            </a:r>
            <a:r>
              <a:rPr lang="en-US" altLang="zh-CN" dirty="0">
                <a:latin typeface="+mn-ea"/>
              </a:rPr>
              <a:t>])+C[</a:t>
            </a:r>
            <a:r>
              <a:rPr lang="en-US" altLang="zh-CN" dirty="0" err="1">
                <a:latin typeface="+mn-ea"/>
              </a:rPr>
              <a:t>i</a:t>
            </a:r>
            <a:r>
              <a:rPr lang="en-US" altLang="zh-CN" dirty="0">
                <a:latin typeface="+mn-ea"/>
              </a:rPr>
              <a:t>]}</a:t>
            </a:r>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r>
              <a:rPr lang="zh-CN" altLang="en-US" dirty="0">
                <a:latin typeface="+mn-ea"/>
              </a:rPr>
              <a:t>空间复杂度仍然能优化吗？</a:t>
            </a:r>
            <a:endParaRPr lang="en-US" altLang="zh-CN" dirty="0">
              <a:latin typeface="+mn-ea"/>
            </a:endParaRPr>
          </a:p>
          <a:p>
            <a:endParaRPr lang="en-US" altLang="zh-CN" dirty="0">
              <a:latin typeface="+mn-ea"/>
            </a:endParaRPr>
          </a:p>
        </p:txBody>
      </p:sp>
      <p:pic>
        <p:nvPicPr>
          <p:cNvPr id="6" name="图片 5"/>
          <p:cNvPicPr>
            <a:picLocks noChangeAspect="1"/>
          </p:cNvPicPr>
          <p:nvPr/>
        </p:nvPicPr>
        <p:blipFill>
          <a:blip r:embed="rId1"/>
          <a:stretch>
            <a:fillRect/>
          </a:stretch>
        </p:blipFill>
        <p:spPr>
          <a:xfrm>
            <a:off x="5920231" y="3261850"/>
            <a:ext cx="5273040" cy="20269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zh-CN" altLang="en-US" dirty="0"/>
              <a:t>完全背包</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种物品所占空间为 </a:t>
            </a:r>
            <a:r>
              <a:rPr lang="en-US" altLang="zh-CN" dirty="0"/>
              <a:t>Wi</a:t>
            </a:r>
            <a:r>
              <a:rPr lang="zh-CN" altLang="en-US" dirty="0"/>
              <a:t>，价值为</a:t>
            </a:r>
            <a:r>
              <a:rPr lang="en-US" altLang="zh-CN" dirty="0"/>
              <a:t>Ci</a:t>
            </a:r>
            <a:r>
              <a:rPr lang="zh-CN" altLang="en-US" dirty="0"/>
              <a:t>。</a:t>
            </a:r>
            <a:endParaRPr lang="en-US" altLang="zh-CN" dirty="0"/>
          </a:p>
          <a:p>
            <a:r>
              <a:rPr lang="zh-CN" altLang="en-US" dirty="0"/>
              <a:t>每种物品有无限个。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p:txBody>
      </p:sp>
      <p:pic>
        <p:nvPicPr>
          <p:cNvPr id="6" name="图片 5"/>
          <p:cNvPicPr>
            <a:picLocks noChangeAspect="1"/>
          </p:cNvPicPr>
          <p:nvPr/>
        </p:nvPicPr>
        <p:blipFill>
          <a:blip r:embed="rId1"/>
          <a:stretch>
            <a:fillRect/>
          </a:stretch>
        </p:blipFill>
        <p:spPr>
          <a:xfrm>
            <a:off x="5955876" y="2003898"/>
            <a:ext cx="5273040" cy="2026920"/>
          </a:xfrm>
          <a:prstGeom prst="rect">
            <a:avLst/>
          </a:prstGeom>
        </p:spPr>
      </p:pic>
      <p:pic>
        <p:nvPicPr>
          <p:cNvPr id="11" name="图片 10"/>
          <p:cNvPicPr>
            <a:picLocks noChangeAspect="1"/>
          </p:cNvPicPr>
          <p:nvPr/>
        </p:nvPicPr>
        <p:blipFill>
          <a:blip r:embed="rId2"/>
          <a:stretch>
            <a:fillRect/>
          </a:stretch>
        </p:blipFill>
        <p:spPr>
          <a:xfrm>
            <a:off x="5920231" y="4038984"/>
            <a:ext cx="5273040" cy="1798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多重背包</a:t>
            </a:r>
            <a:endParaRPr lang="zh-CN" altLang="en-US" dirty="0"/>
          </a:p>
        </p:txBody>
      </p:sp>
      <p:sp>
        <p:nvSpPr>
          <p:cNvPr id="3" name="内容占位符 2"/>
          <p:cNvSpPr>
            <a:spLocks noGrp="1"/>
          </p:cNvSpPr>
          <p:nvPr>
            <p:ph idx="1"/>
          </p:nvPr>
        </p:nvSpPr>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种物品每个物品所占空间为 </a:t>
            </a:r>
            <a:r>
              <a:rPr lang="en-US" altLang="zh-CN" dirty="0"/>
              <a:t>Wi</a:t>
            </a:r>
            <a:r>
              <a:rPr lang="zh-CN" altLang="en-US" dirty="0"/>
              <a:t>，价值为 </a:t>
            </a:r>
            <a:r>
              <a:rPr lang="en-US" altLang="zh-CN" dirty="0"/>
              <a:t>Ci</a:t>
            </a:r>
            <a:r>
              <a:rPr lang="zh-CN" altLang="en-US" dirty="0"/>
              <a:t>。</a:t>
            </a:r>
            <a:endParaRPr lang="en-US" altLang="zh-CN" dirty="0"/>
          </a:p>
          <a:p>
            <a:r>
              <a:rPr lang="zh-CN" altLang="en-US" dirty="0"/>
              <a:t>第 </a:t>
            </a:r>
            <a:r>
              <a:rPr lang="en-US" altLang="zh-CN" dirty="0" err="1"/>
              <a:t>i</a:t>
            </a:r>
            <a:r>
              <a:rPr lang="en-US" altLang="zh-CN" dirty="0"/>
              <a:t> </a:t>
            </a:r>
            <a:r>
              <a:rPr lang="zh-CN" altLang="en-US" dirty="0"/>
              <a:t>种物品有</a:t>
            </a:r>
            <a:r>
              <a:rPr lang="en-US" altLang="zh-CN" dirty="0"/>
              <a:t> </a:t>
            </a:r>
            <a:r>
              <a:rPr lang="en-US" altLang="zh-CN" dirty="0" err="1"/>
              <a:t>Ti</a:t>
            </a:r>
            <a:r>
              <a:rPr lang="en-US" altLang="zh-CN" dirty="0"/>
              <a:t> </a:t>
            </a:r>
            <a:r>
              <a:rPr lang="zh-CN" altLang="en-US" dirty="0"/>
              <a:t>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zh-CN" altLang="en-US" dirty="0"/>
              <a:t>多重背包</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种物品每个物品所占空间为 </a:t>
            </a:r>
            <a:r>
              <a:rPr lang="en-US" altLang="zh-CN" dirty="0"/>
              <a:t>Wi</a:t>
            </a:r>
            <a:r>
              <a:rPr lang="zh-CN" altLang="en-US" dirty="0"/>
              <a:t>，价值为 </a:t>
            </a:r>
            <a:r>
              <a:rPr lang="en-US" altLang="zh-CN" dirty="0"/>
              <a:t>Ci</a:t>
            </a:r>
            <a:r>
              <a:rPr lang="zh-CN" altLang="en-US" dirty="0"/>
              <a:t>。</a:t>
            </a:r>
            <a:endParaRPr lang="en-US" altLang="zh-CN" dirty="0"/>
          </a:p>
          <a:p>
            <a:r>
              <a:rPr lang="zh-CN" altLang="en-US" dirty="0"/>
              <a:t>第 </a:t>
            </a:r>
            <a:r>
              <a:rPr lang="en-US" altLang="zh-CN" dirty="0" err="1"/>
              <a:t>i</a:t>
            </a:r>
            <a:r>
              <a:rPr lang="en-US" altLang="zh-CN" dirty="0"/>
              <a:t> </a:t>
            </a:r>
            <a:r>
              <a:rPr lang="zh-CN" altLang="en-US" dirty="0"/>
              <a:t>种物品有</a:t>
            </a:r>
            <a:r>
              <a:rPr lang="en-US" altLang="zh-CN" dirty="0"/>
              <a:t> </a:t>
            </a:r>
            <a:r>
              <a:rPr lang="en-US" altLang="zh-CN" dirty="0" err="1"/>
              <a:t>Ti</a:t>
            </a:r>
            <a:r>
              <a:rPr lang="en-US" altLang="zh-CN" dirty="0"/>
              <a:t> </a:t>
            </a:r>
            <a:r>
              <a:rPr lang="zh-CN" altLang="en-US" dirty="0"/>
              <a:t>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mc:AlternateContent xmlns:mc="http://schemas.openxmlformats.org/markup-compatibility/2006">
        <mc:Choice xmlns:a14="http://schemas.microsoft.com/office/drawing/2010/main" Requires="a14">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CN" altLang="en-US" dirty="0">
                    <a:latin typeface="+mn-ea"/>
                  </a:rPr>
                  <a:t>先考虑暴力背包，每次枚举某种物品选 </a:t>
                </a:r>
                <a:r>
                  <a:rPr lang="en-US" altLang="zh-CN" dirty="0">
                    <a:latin typeface="+mn-ea"/>
                  </a:rPr>
                  <a:t>k </a:t>
                </a:r>
                <a:r>
                  <a:rPr lang="zh-CN" altLang="en-US" dirty="0">
                    <a:latin typeface="+mn-ea"/>
                  </a:rPr>
                  <a:t>个放入背包。</a:t>
                </a:r>
                <a:endParaRPr lang="en-US" altLang="zh-CN" dirty="0">
                  <a:latin typeface="+mn-ea"/>
                </a:endParaRPr>
              </a:p>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)=max{f(i-1,j-k*W[</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])+k*C[</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k</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Ti</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时间复杂度 </a:t>
                </a:r>
                <a:r>
                  <a:rPr lang="en-US" altLang="zh-CN" dirty="0">
                    <a:latin typeface="Courier New" panose="02070309020205020404" pitchFamily="49" charset="0"/>
                    <a:cs typeface="Courier New" panose="02070309020205020404" pitchFamily="49" charset="0"/>
                  </a:rPr>
                  <a:t>O(M*</a:t>
                </a:r>
                <a14:m>
                  <m:oMath xmlns:m="http://schemas.openxmlformats.org/officeDocument/2006/math">
                    <m:nary>
                      <m:naryPr>
                        <m:chr m:val="∑"/>
                        <m:subHide m:val="on"/>
                        <m:supHide m:val="on"/>
                        <m:ctrlPr>
                          <a:rPr lang="en-US" altLang="zh-CN" i="1" smtClean="0">
                            <a:latin typeface="Cambria Math" panose="02040503050406030204" pitchFamily="18" charset="0"/>
                            <a:cs typeface="Courier New" panose="02070309020205020404" pitchFamily="49" charset="0"/>
                          </a:rPr>
                        </m:ctrlPr>
                      </m:naryPr>
                      <m:sub/>
                      <m:sup/>
                      <m:e>
                        <m:sSub>
                          <m:sSubPr>
                            <m:ctrlPr>
                              <a:rPr lang="en-US" altLang="zh-CN" i="1" smtClean="0">
                                <a:latin typeface="Cambria Math" panose="02040503050406030204" pitchFamily="18" charset="0"/>
                                <a:cs typeface="Courier New" panose="02070309020205020404" pitchFamily="49" charset="0"/>
                              </a:rPr>
                            </m:ctrlPr>
                          </m:sSubPr>
                          <m:e>
                            <m:r>
                              <a:rPr lang="en-US" altLang="zh-CN" b="0" i="1" smtClean="0">
                                <a:latin typeface="Cambria Math" panose="02040503050406030204" pitchFamily="18" charset="0"/>
                                <a:cs typeface="Courier New" panose="02070309020205020404" pitchFamily="49" charset="0"/>
                              </a:rPr>
                              <m:t>𝑇</m:t>
                            </m:r>
                          </m:e>
                          <m:sub>
                            <m:r>
                              <a:rPr lang="en-US" altLang="zh-CN" b="0" i="1" smtClean="0">
                                <a:latin typeface="Cambria Math" panose="02040503050406030204" pitchFamily="18" charset="0"/>
                                <a:cs typeface="Courier New" panose="02070309020205020404" pitchFamily="49" charset="0"/>
                              </a:rPr>
                              <m:t>𝑖</m:t>
                            </m:r>
                          </m:sub>
                        </m:sSub>
                      </m:e>
                    </m:nary>
                  </m:oMath>
                </a14:m>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如何优化？</a:t>
                </a:r>
                <a:endParaRPr lang="en-US" altLang="zh-CN" dirty="0">
                  <a:latin typeface="Courier New" panose="02070309020205020404" pitchFamily="49" charset="0"/>
                  <a:cs typeface="Courier New" panose="02070309020205020404" pitchFamily="49" charset="0"/>
                </a:endParaRPr>
              </a:p>
            </p:txBody>
          </p:sp>
        </mc:Choice>
        <mc:Fallback>
          <p:sp>
            <p:nvSpPr>
              <p:cNvPr id="4" name="内容占位符 2"/>
              <p:cNvSpPr txBox="1">
                <a:spLocks noRot="1" noChangeAspect="1" noMove="1" noResize="1" noEditPoints="1" noAdjustHandles="1" noChangeArrowheads="1" noChangeShapeType="1" noTextEdit="1"/>
              </p:cNvSpPr>
              <p:nvPr/>
            </p:nvSpPr>
            <p:spPr>
              <a:xfrm>
                <a:off x="5955876" y="2003898"/>
                <a:ext cx="5201750" cy="3833406"/>
              </a:xfrm>
              <a:prstGeom prst="rect">
                <a:avLst/>
              </a:prstGeom>
              <a:blipFill rotWithShape="1">
                <a:blip r:embed="rId1"/>
                <a:stretch>
                  <a:fillRect l="-614" t="-841" r="-610" b="-818"/>
                </a:stretch>
              </a:blipFill>
              <a:ln w="63500">
                <a:solidFill>
                  <a:srgbClr val="00B0F0"/>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zh-CN" altLang="en-US" dirty="0"/>
              <a:t>多重背包</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种物品所占空间为 </a:t>
            </a:r>
            <a:r>
              <a:rPr lang="en-US" altLang="zh-CN" dirty="0"/>
              <a:t>Wi</a:t>
            </a:r>
            <a:r>
              <a:rPr lang="zh-CN" altLang="en-US" dirty="0"/>
              <a:t>，价值为 </a:t>
            </a:r>
            <a:r>
              <a:rPr lang="en-US" altLang="zh-CN" dirty="0"/>
              <a:t>Ci</a:t>
            </a:r>
            <a:r>
              <a:rPr lang="zh-CN" altLang="en-US" dirty="0"/>
              <a:t>。</a:t>
            </a:r>
            <a:endParaRPr lang="en-US" altLang="zh-CN" dirty="0"/>
          </a:p>
          <a:p>
            <a:r>
              <a:rPr lang="zh-CN" altLang="en-US" dirty="0"/>
              <a:t>第 </a:t>
            </a:r>
            <a:r>
              <a:rPr lang="en-US" altLang="zh-CN" dirty="0" err="1"/>
              <a:t>i</a:t>
            </a:r>
            <a:r>
              <a:rPr lang="en-US" altLang="zh-CN" dirty="0"/>
              <a:t> </a:t>
            </a:r>
            <a:r>
              <a:rPr lang="zh-CN" altLang="en-US" dirty="0"/>
              <a:t>种物品有</a:t>
            </a:r>
            <a:r>
              <a:rPr lang="en-US" altLang="zh-CN" dirty="0"/>
              <a:t> </a:t>
            </a:r>
            <a:r>
              <a:rPr lang="en-US" altLang="zh-CN" dirty="0" err="1"/>
              <a:t>Ti</a:t>
            </a:r>
            <a:r>
              <a:rPr lang="en-US" altLang="zh-CN" dirty="0"/>
              <a:t> </a:t>
            </a:r>
            <a:r>
              <a:rPr lang="zh-CN" altLang="en-US" dirty="0"/>
              <a:t>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mc:AlternateContent xmlns:mc="http://schemas.openxmlformats.org/markup-compatibility/2006">
        <mc:Choice xmlns:a14="http://schemas.microsoft.com/office/drawing/2010/main" Requires="a14">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CN" altLang="en-US" dirty="0">
                    <a:latin typeface="Courier New" panose="02070309020205020404" pitchFamily="49" charset="0"/>
                    <a:cs typeface="Courier New" panose="02070309020205020404" pitchFamily="49" charset="0"/>
                  </a:rPr>
                  <a:t>转化成 </a:t>
                </a:r>
                <a:r>
                  <a:rPr lang="en-US" altLang="zh-CN" dirty="0">
                    <a:latin typeface="Courier New" panose="02070309020205020404" pitchFamily="49" charset="0"/>
                    <a:cs typeface="Courier New" panose="02070309020205020404" pitchFamily="49" charset="0"/>
                  </a:rPr>
                  <a:t>01 </a:t>
                </a:r>
                <a:r>
                  <a:rPr lang="zh-CN" altLang="en-US" dirty="0">
                    <a:latin typeface="Courier New" panose="02070309020205020404" pitchFamily="49" charset="0"/>
                    <a:cs typeface="Courier New" panose="02070309020205020404" pitchFamily="49" charset="0"/>
                  </a:rPr>
                  <a:t>背包？</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把 </a:t>
                </a:r>
                <a:r>
                  <a:rPr lang="en-US" altLang="zh-CN" dirty="0" err="1">
                    <a:latin typeface="Courier New" panose="02070309020205020404" pitchFamily="49" charset="0"/>
                    <a:cs typeface="Courier New" panose="02070309020205020404" pitchFamily="49" charset="0"/>
                  </a:rPr>
                  <a:t>Ti</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拆分成若干个</a:t>
                </a:r>
                <a:r>
                  <a:rPr lang="en-US" altLang="zh-CN" dirty="0">
                    <a:latin typeface="Courier New" panose="02070309020205020404" pitchFamily="49" charset="0"/>
                    <a:cs typeface="Courier New" panose="02070309020205020404" pitchFamily="49" charset="0"/>
                  </a:rPr>
                  <a:t> 2 </a:t>
                </a:r>
                <a:r>
                  <a:rPr lang="zh-CN" altLang="en-US" dirty="0">
                    <a:latin typeface="Courier New" panose="02070309020205020404" pitchFamily="49" charset="0"/>
                    <a:cs typeface="Courier New" panose="02070309020205020404" pitchFamily="49" charset="0"/>
                  </a:rPr>
                  <a:t>的次幂</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例如：某种物品占空间 </a:t>
                </a:r>
                <a:r>
                  <a:rPr lang="en-US" altLang="zh-CN" dirty="0">
                    <a:latin typeface="Courier New" panose="02070309020205020404" pitchFamily="49" charset="0"/>
                    <a:cs typeface="Courier New" panose="02070309020205020404" pitchFamily="49" charset="0"/>
                  </a:rPr>
                  <a:t>V0</a:t>
                </a:r>
                <a:r>
                  <a:rPr lang="zh-CN" altLang="en-US" dirty="0">
                    <a:latin typeface="Courier New" panose="02070309020205020404" pitchFamily="49" charset="0"/>
                    <a:cs typeface="Courier New" panose="02070309020205020404" pitchFamily="49" charset="0"/>
                  </a:rPr>
                  <a:t>，价值为</a:t>
                </a:r>
                <a:r>
                  <a:rPr lang="en-US" altLang="zh-CN" dirty="0">
                    <a:latin typeface="Courier New" panose="02070309020205020404" pitchFamily="49" charset="0"/>
                    <a:cs typeface="Courier New" panose="02070309020205020404" pitchFamily="49" charset="0"/>
                  </a:rPr>
                  <a:t> C0</a:t>
                </a:r>
                <a:r>
                  <a:rPr lang="zh-CN" altLang="en-US" dirty="0">
                    <a:latin typeface="Courier New" panose="02070309020205020404" pitchFamily="49" charset="0"/>
                    <a:cs typeface="Courier New" panose="02070309020205020404" pitchFamily="49" charset="0"/>
                  </a:rPr>
                  <a:t>，共有</a:t>
                </a:r>
                <a:r>
                  <a:rPr lang="en-US" altLang="zh-CN" dirty="0">
                    <a:latin typeface="Courier New" panose="02070309020205020404" pitchFamily="49" charset="0"/>
                    <a:cs typeface="Courier New" panose="02070309020205020404" pitchFamily="49" charset="0"/>
                  </a:rPr>
                  <a:t>12 </a:t>
                </a:r>
                <a:r>
                  <a:rPr lang="zh-CN" altLang="en-US" dirty="0">
                    <a:latin typeface="Courier New" panose="02070309020205020404" pitchFamily="49" charset="0"/>
                    <a:cs typeface="Courier New" panose="02070309020205020404" pitchFamily="49" charset="0"/>
                  </a:rPr>
                  <a:t>个。</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12=1+2+4+5</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视为四个物品，</a:t>
                </a:r>
                <a:r>
                  <a:rPr lang="en-US" altLang="zh-CN" dirty="0">
                    <a:latin typeface="Courier New" panose="02070309020205020404" pitchFamily="49" charset="0"/>
                    <a:cs typeface="Courier New" panose="02070309020205020404" pitchFamily="49" charset="0"/>
                  </a:rPr>
                  <a:t>V0/C0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2V0/2C0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4V0/4C0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5V0/5C0</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为什么是对的？</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每种物品都可以拆分成不超过 </a:t>
                </a:r>
                <a:r>
                  <a:rPr lang="en-US" altLang="zh-CN" dirty="0">
                    <a:latin typeface="Courier New" panose="02070309020205020404" pitchFamily="49" charset="0"/>
                    <a:cs typeface="Courier New" panose="02070309020205020404" pitchFamily="49" charset="0"/>
                  </a:rPr>
                  <a:t>log(</a:t>
                </a:r>
                <a:r>
                  <a:rPr lang="en-US" altLang="zh-CN" dirty="0" err="1">
                    <a:latin typeface="Courier New" panose="02070309020205020404" pitchFamily="49" charset="0"/>
                    <a:cs typeface="Courier New" panose="02070309020205020404" pitchFamily="49" charset="0"/>
                  </a:rPr>
                  <a:t>Ti</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个物品。</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时间复杂度 </a:t>
                </a:r>
                <a:r>
                  <a:rPr lang="en-US" altLang="zh-CN" dirty="0">
                    <a:latin typeface="Courier New" panose="02070309020205020404" pitchFamily="49" charset="0"/>
                    <a:cs typeface="Courier New" panose="02070309020205020404" pitchFamily="49" charset="0"/>
                  </a:rPr>
                  <a:t>O(M*</a:t>
                </a:r>
                <a:r>
                  <a:rPr lang="en-US" altLang="zh-CN" dirty="0">
                    <a:cs typeface="Courier New" panose="02070309020205020404" pitchFamily="49" charset="0"/>
                  </a:rPr>
                  <a:t> </a:t>
                </a:r>
                <a14:m>
                  <m:oMath xmlns:m="http://schemas.openxmlformats.org/officeDocument/2006/math">
                    <m:nary>
                      <m:naryPr>
                        <m:chr m:val="∑"/>
                        <m:subHide m:val="on"/>
                        <m:supHide m:val="on"/>
                        <m:ctrlPr>
                          <a:rPr lang="en-US" altLang="zh-CN" i="1" smtClean="0">
                            <a:latin typeface="Cambria Math" panose="02040503050406030204" pitchFamily="18" charset="0"/>
                            <a:cs typeface="Courier New" panose="02070309020205020404" pitchFamily="49" charset="0"/>
                          </a:rPr>
                        </m:ctrlPr>
                      </m:naryPr>
                      <m:sub/>
                      <m:sup/>
                      <m:e>
                        <m:sSub>
                          <m:sSubPr>
                            <m:ctrlPr>
                              <a:rPr lang="en-US" altLang="zh-CN" i="1" smtClean="0">
                                <a:latin typeface="Cambria Math" panose="02040503050406030204" pitchFamily="18" charset="0"/>
                                <a:cs typeface="Courier New" panose="02070309020205020404" pitchFamily="49" charset="0"/>
                              </a:rPr>
                            </m:ctrlPr>
                          </m:sSubPr>
                          <m:e>
                            <m:r>
                              <m:rPr>
                                <m:sty m:val="p"/>
                              </m:rPr>
                              <a:rPr lang="en-US" altLang="zh-CN" i="1">
                                <a:latin typeface="Cambria Math" panose="02040503050406030204" pitchFamily="18" charset="0"/>
                                <a:cs typeface="Courier New" panose="02070309020205020404" pitchFamily="49" charset="0"/>
                              </a:rPr>
                              <m:t>log</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𝑇</m:t>
                            </m:r>
                          </m:e>
                          <m:sub>
                            <m:r>
                              <a:rPr lang="en-US" altLang="zh-CN" b="0" i="1" smtClean="0">
                                <a:latin typeface="Cambria Math" panose="02040503050406030204" pitchFamily="18" charset="0"/>
                                <a:cs typeface="Courier New" panose="02070309020205020404" pitchFamily="49" charset="0"/>
                              </a:rPr>
                              <m:t>𝑖</m:t>
                            </m:r>
                          </m:sub>
                        </m:sSub>
                        <m:r>
                          <a:rPr lang="en-US" altLang="zh-CN" b="0" i="1" smtClean="0">
                            <a:latin typeface="Cambria Math" panose="02040503050406030204" pitchFamily="18" charset="0"/>
                            <a:cs typeface="Courier New" panose="02070309020205020404" pitchFamily="49" charset="0"/>
                          </a:rPr>
                          <m:t>)</m:t>
                        </m:r>
                      </m:e>
                    </m:nary>
                  </m:oMath>
                </a14:m>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还存在一种单调队列优化的做法，复杂度更优，为</a:t>
                </a:r>
                <a:r>
                  <a:rPr lang="en-US" altLang="zh-CN" dirty="0">
                    <a:latin typeface="Courier New" panose="02070309020205020404" pitchFamily="49" charset="0"/>
                    <a:cs typeface="Courier New" panose="02070309020205020404" pitchFamily="49" charset="0"/>
                  </a:rPr>
                  <a:t> O(NM)</a:t>
                </a:r>
                <a:r>
                  <a:rPr lang="zh-CN" altLang="en-US"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p:txBody>
          </p:sp>
        </mc:Choice>
        <mc:Fallback>
          <p:sp>
            <p:nvSpPr>
              <p:cNvPr id="4" name="内容占位符 2"/>
              <p:cNvSpPr txBox="1">
                <a:spLocks noRot="1" noChangeAspect="1" noMove="1" noResize="1" noEditPoints="1" noAdjustHandles="1" noChangeArrowheads="1" noChangeShapeType="1" noTextEdit="1"/>
              </p:cNvSpPr>
              <p:nvPr/>
            </p:nvSpPr>
            <p:spPr>
              <a:xfrm>
                <a:off x="5955876" y="2003898"/>
                <a:ext cx="5201750" cy="3833406"/>
              </a:xfrm>
              <a:prstGeom prst="rect">
                <a:avLst/>
              </a:prstGeom>
              <a:blipFill rotWithShape="1">
                <a:blip r:embed="rId1"/>
                <a:stretch>
                  <a:fillRect l="-614" t="-841" r="-610" b="-818"/>
                </a:stretch>
              </a:blipFill>
              <a:ln w="63500">
                <a:solidFill>
                  <a:srgbClr val="00B0F0"/>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混合背包</a:t>
            </a:r>
            <a:endParaRPr lang="zh-CN" altLang="en-US" dirty="0"/>
          </a:p>
        </p:txBody>
      </p:sp>
      <p:sp>
        <p:nvSpPr>
          <p:cNvPr id="3" name="内容占位符 2"/>
          <p:cNvSpPr>
            <a:spLocks noGrp="1"/>
          </p:cNvSpPr>
          <p:nvPr>
            <p:ph idx="1"/>
          </p:nvPr>
        </p:nvSpPr>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种物品所占空间为 </a:t>
            </a:r>
            <a:r>
              <a:rPr lang="en-US" altLang="zh-CN" dirty="0"/>
              <a:t>Wi</a:t>
            </a:r>
            <a:r>
              <a:rPr lang="zh-CN" altLang="en-US" dirty="0"/>
              <a:t>，价值为 </a:t>
            </a:r>
            <a:r>
              <a:rPr lang="en-US" altLang="zh-CN" dirty="0"/>
              <a:t>Ci</a:t>
            </a:r>
            <a:r>
              <a:rPr lang="zh-CN" altLang="en-US" dirty="0"/>
              <a:t>。</a:t>
            </a:r>
            <a:endParaRPr lang="en-US" altLang="zh-CN" dirty="0"/>
          </a:p>
          <a:p>
            <a:r>
              <a:rPr lang="zh-CN" altLang="en-US" dirty="0"/>
              <a:t>某些种类物品有</a:t>
            </a:r>
            <a:r>
              <a:rPr lang="en-US" altLang="zh-CN" dirty="0"/>
              <a:t> 1 </a:t>
            </a:r>
            <a:r>
              <a:rPr lang="zh-CN" altLang="en-US" dirty="0"/>
              <a:t>个，某些有无限个，某些有 </a:t>
            </a:r>
            <a:r>
              <a:rPr lang="en-US" altLang="zh-CN" dirty="0" err="1"/>
              <a:t>Ti</a:t>
            </a:r>
            <a:r>
              <a:rPr lang="en-US" altLang="zh-CN" dirty="0"/>
              <a:t> </a:t>
            </a:r>
            <a:r>
              <a:rPr lang="zh-CN" altLang="en-US" dirty="0"/>
              <a:t>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zh-CN" altLang="en-US" dirty="0"/>
              <a:t>混合背包</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种</a:t>
            </a:r>
            <a:r>
              <a:rPr lang="zh-CN" altLang="en-US" dirty="0"/>
              <a:t>物品，第 </a:t>
            </a:r>
            <a:r>
              <a:rPr lang="en-US" altLang="zh-CN" dirty="0" err="1"/>
              <a:t>i</a:t>
            </a:r>
            <a:r>
              <a:rPr lang="en-US" altLang="zh-CN" dirty="0"/>
              <a:t> </a:t>
            </a:r>
            <a:r>
              <a:rPr lang="zh-CN" altLang="en-US" dirty="0"/>
              <a:t>种物品所占空间为 </a:t>
            </a:r>
            <a:r>
              <a:rPr lang="en-US" altLang="zh-CN" dirty="0"/>
              <a:t>Wi</a:t>
            </a:r>
            <a:r>
              <a:rPr lang="zh-CN" altLang="en-US" dirty="0"/>
              <a:t>，价值为 </a:t>
            </a:r>
            <a:r>
              <a:rPr lang="en-US" altLang="zh-CN" dirty="0"/>
              <a:t>Ci</a:t>
            </a:r>
            <a:r>
              <a:rPr lang="zh-CN" altLang="en-US" dirty="0"/>
              <a:t>。</a:t>
            </a:r>
            <a:endParaRPr lang="en-US" altLang="zh-CN" dirty="0"/>
          </a:p>
          <a:p>
            <a:r>
              <a:rPr lang="zh-CN" altLang="en-US" dirty="0"/>
              <a:t>某些种类物品有</a:t>
            </a:r>
            <a:r>
              <a:rPr lang="en-US" altLang="zh-CN" dirty="0"/>
              <a:t> 1 </a:t>
            </a:r>
            <a:r>
              <a:rPr lang="zh-CN" altLang="en-US" dirty="0"/>
              <a:t>个，某些有无限个，某些有 </a:t>
            </a:r>
            <a:r>
              <a:rPr lang="en-US" altLang="zh-CN" dirty="0" err="1"/>
              <a:t>Ti</a:t>
            </a:r>
            <a:r>
              <a:rPr lang="en-US" altLang="zh-CN" dirty="0"/>
              <a:t> </a:t>
            </a:r>
            <a:r>
              <a:rPr lang="zh-CN" altLang="en-US" dirty="0"/>
              <a:t>个。</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latin typeface="Courier New" panose="02070309020205020404" pitchFamily="49" charset="0"/>
                <a:cs typeface="Courier New" panose="02070309020205020404" pitchFamily="49" charset="0"/>
              </a:rPr>
              <a:t>01 </a:t>
            </a:r>
            <a:r>
              <a:rPr lang="zh-CN" altLang="en-US" dirty="0">
                <a:latin typeface="Courier New" panose="02070309020205020404" pitchFamily="49" charset="0"/>
                <a:cs typeface="Courier New" panose="02070309020205020404" pitchFamily="49" charset="0"/>
              </a:rPr>
              <a:t>背包</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完全背包</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多重背包？</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多重背包 </a:t>
            </a:r>
            <a:r>
              <a:rPr lang="en-US" altLang="zh-CN" dirty="0">
                <a:latin typeface="Courier New" panose="02070309020205020404" pitchFamily="49" charset="0"/>
                <a:cs typeface="Courier New" panose="02070309020205020404" pitchFamily="49" charset="0"/>
                <a:sym typeface="Wingdings" panose="05000000000000000000" pitchFamily="2" charset="2"/>
              </a:rPr>
              <a:t> 01 </a:t>
            </a:r>
            <a:r>
              <a:rPr lang="zh-CN" altLang="en-US" dirty="0">
                <a:latin typeface="Courier New" panose="02070309020205020404" pitchFamily="49" charset="0"/>
                <a:cs typeface="Courier New" panose="02070309020205020404" pitchFamily="49" charset="0"/>
                <a:sym typeface="Wingdings" panose="05000000000000000000" pitchFamily="2" charset="2"/>
              </a:rPr>
              <a:t>背包</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在考虑第 </a:t>
            </a:r>
            <a:r>
              <a:rPr lang="en-US" altLang="zh-CN" dirty="0" err="1">
                <a:latin typeface="Courier New" panose="02070309020205020404" pitchFamily="49" charset="0"/>
                <a:cs typeface="Courier New" panose="02070309020205020404" pitchFamily="49" charset="0"/>
                <a:sym typeface="Wingdings" panose="05000000000000000000" pitchFamily="2" charset="2"/>
              </a:rPr>
              <a:t>i</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种物品时，分类讨论这种物品属于</a:t>
            </a:r>
            <a:r>
              <a:rPr lang="en-US" altLang="zh-CN" dirty="0">
                <a:latin typeface="Courier New" panose="02070309020205020404" pitchFamily="49" charset="0"/>
                <a:cs typeface="Courier New" panose="02070309020205020404" pitchFamily="49" charset="0"/>
                <a:sym typeface="Wingdings" panose="05000000000000000000" pitchFamily="2" charset="2"/>
              </a:rPr>
              <a:t>01 </a:t>
            </a:r>
            <a:r>
              <a:rPr lang="zh-CN" altLang="en-US" dirty="0">
                <a:latin typeface="Courier New" panose="02070309020205020404" pitchFamily="49" charset="0"/>
                <a:cs typeface="Courier New" panose="02070309020205020404" pitchFamily="49" charset="0"/>
                <a:sym typeface="Wingdings" panose="05000000000000000000" pitchFamily="2" charset="2"/>
              </a:rPr>
              <a:t>背包还是完全背包即可，转移没有差别。</a:t>
            </a:r>
            <a:endParaRPr lang="en-US" altLang="zh-CN"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二维费用背包</a:t>
            </a:r>
            <a:endParaRPr lang="zh-CN" altLang="en-US" dirty="0"/>
          </a:p>
        </p:txBody>
      </p:sp>
      <p:sp>
        <p:nvSpPr>
          <p:cNvPr id="3" name="内容占位符 2"/>
          <p:cNvSpPr>
            <a:spLocks noGrp="1"/>
          </p:cNvSpPr>
          <p:nvPr>
            <p:ph idx="1"/>
          </p:nvPr>
        </p:nvSpPr>
        <p:spPr/>
        <p:txBody>
          <a:bodyPr>
            <a:normAutofit/>
          </a:bodyPr>
          <a:lstStyle/>
          <a:p>
            <a:r>
              <a:rPr lang="zh-CN" altLang="en-US" dirty="0"/>
              <a:t>有一个背包，容积为 </a:t>
            </a:r>
            <a:r>
              <a:rPr lang="en-US" altLang="zh-CN" dirty="0"/>
              <a:t>M</a:t>
            </a:r>
            <a:r>
              <a:rPr lang="zh-CN" altLang="en-US" dirty="0"/>
              <a:t>，你有</a:t>
            </a:r>
            <a:r>
              <a:rPr lang="en-US" altLang="zh-CN" dirty="0"/>
              <a:t>  V </a:t>
            </a:r>
            <a:r>
              <a:rPr lang="zh-CN" altLang="en-US" dirty="0"/>
              <a:t>元钱。</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个</a:t>
            </a:r>
            <a:r>
              <a:rPr lang="zh-CN" altLang="en-US" dirty="0"/>
              <a:t>物品，第 </a:t>
            </a:r>
            <a:r>
              <a:rPr lang="en-US" altLang="zh-CN" dirty="0" err="1"/>
              <a:t>i</a:t>
            </a:r>
            <a:r>
              <a:rPr lang="en-US" altLang="zh-CN" dirty="0"/>
              <a:t> </a:t>
            </a:r>
            <a:r>
              <a:rPr lang="zh-CN" altLang="en-US" dirty="0"/>
              <a:t>个物品所占空间为 </a:t>
            </a:r>
            <a:r>
              <a:rPr lang="en-US" altLang="zh-CN" dirty="0"/>
              <a:t>Wi</a:t>
            </a:r>
            <a:r>
              <a:rPr lang="zh-CN" altLang="en-US" dirty="0"/>
              <a:t>，需要花费 </a:t>
            </a:r>
            <a:r>
              <a:rPr lang="en-US" altLang="zh-CN" dirty="0"/>
              <a:t>Ui </a:t>
            </a:r>
            <a:r>
              <a:rPr lang="zh-CN" altLang="en-US" dirty="0"/>
              <a:t>元买下，价值为 </a:t>
            </a:r>
            <a:r>
              <a:rPr lang="en-US" altLang="zh-CN" dirty="0"/>
              <a:t>Ci</a:t>
            </a:r>
            <a:r>
              <a:rPr lang="zh-CN" altLang="en-US" dirty="0"/>
              <a:t>。</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zh-CN" altLang="en-US" dirty="0"/>
              <a:t>二维费用背包</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，你有</a:t>
            </a:r>
            <a:r>
              <a:rPr lang="en-US" altLang="zh-CN" dirty="0"/>
              <a:t>  V </a:t>
            </a:r>
            <a:r>
              <a:rPr lang="zh-CN" altLang="en-US" dirty="0"/>
              <a:t>元钱。</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个</a:t>
            </a:r>
            <a:r>
              <a:rPr lang="zh-CN" altLang="en-US" dirty="0"/>
              <a:t>物品，第 </a:t>
            </a:r>
            <a:r>
              <a:rPr lang="en-US" altLang="zh-CN" dirty="0" err="1"/>
              <a:t>i</a:t>
            </a:r>
            <a:r>
              <a:rPr lang="en-US" altLang="zh-CN" dirty="0"/>
              <a:t> </a:t>
            </a:r>
            <a:r>
              <a:rPr lang="zh-CN" altLang="en-US" dirty="0"/>
              <a:t>个物品所占空间为 </a:t>
            </a:r>
            <a:r>
              <a:rPr lang="en-US" altLang="zh-CN" dirty="0"/>
              <a:t>Wi</a:t>
            </a:r>
            <a:r>
              <a:rPr lang="zh-CN" altLang="en-US" dirty="0"/>
              <a:t>，需要花费 </a:t>
            </a:r>
            <a:r>
              <a:rPr lang="en-US" altLang="zh-CN" dirty="0"/>
              <a:t>Ui </a:t>
            </a:r>
            <a:r>
              <a:rPr lang="zh-CN" altLang="en-US" dirty="0"/>
              <a:t>元买下，价值为 </a:t>
            </a:r>
            <a:r>
              <a:rPr lang="en-US" altLang="zh-CN" dirty="0"/>
              <a:t>Ci</a:t>
            </a:r>
            <a:r>
              <a:rPr lang="zh-CN" altLang="en-US" dirty="0"/>
              <a:t>。</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latin typeface="Courier New" panose="02070309020205020404" pitchFamily="49" charset="0"/>
                <a:cs typeface="Courier New" panose="02070309020205020404" pitchFamily="49" charset="0"/>
              </a:rPr>
              <a:t>DP</a:t>
            </a:r>
            <a:r>
              <a:rPr lang="zh-CN" altLang="en-US" dirty="0">
                <a:latin typeface="Courier New" panose="02070309020205020404" pitchFamily="49" charset="0"/>
                <a:cs typeface="Courier New" panose="02070309020205020404" pitchFamily="49" charset="0"/>
              </a:rPr>
              <a:t> 增加一维。</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i,j,k</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表示考虑完第 </a:t>
            </a:r>
            <a:r>
              <a:rPr lang="en-US" altLang="zh-CN" dirty="0">
                <a:latin typeface="Courier New" panose="02070309020205020404" pitchFamily="49" charset="0"/>
                <a:cs typeface="Courier New" panose="02070309020205020404" pitchFamily="49" charset="0"/>
              </a:rPr>
              <a:t>1~i </a:t>
            </a:r>
            <a:r>
              <a:rPr lang="zh-CN" altLang="en-US" dirty="0">
                <a:latin typeface="Courier New" panose="02070309020205020404" pitchFamily="49" charset="0"/>
                <a:cs typeface="Courier New" panose="02070309020205020404" pitchFamily="49" charset="0"/>
              </a:rPr>
              <a:t>个物品，已占空间 </a:t>
            </a:r>
            <a:r>
              <a:rPr lang="en-US" altLang="zh-CN" dirty="0">
                <a:latin typeface="Courier New" panose="02070309020205020404" pitchFamily="49" charset="0"/>
                <a:cs typeface="Courier New" panose="02070309020205020404" pitchFamily="49" charset="0"/>
              </a:rPr>
              <a:t>j</a:t>
            </a:r>
            <a:r>
              <a:rPr lang="zh-CN" altLang="en-US" dirty="0">
                <a:latin typeface="Courier New" panose="02070309020205020404" pitchFamily="49" charset="0"/>
                <a:cs typeface="Courier New" panose="02070309020205020404" pitchFamily="49" charset="0"/>
              </a:rPr>
              <a:t>，已花费 </a:t>
            </a:r>
            <a:r>
              <a:rPr lang="en-US" altLang="zh-CN" dirty="0">
                <a:latin typeface="Courier New" panose="02070309020205020404" pitchFamily="49" charset="0"/>
                <a:cs typeface="Courier New" panose="02070309020205020404" pitchFamily="49" charset="0"/>
              </a:rPr>
              <a:t>k </a:t>
            </a:r>
            <a:r>
              <a:rPr lang="zh-CN" altLang="en-US" dirty="0">
                <a:latin typeface="Courier New" panose="02070309020205020404" pitchFamily="49" charset="0"/>
                <a:cs typeface="Courier New" panose="02070309020205020404" pitchFamily="49" charset="0"/>
              </a:rPr>
              <a:t>元，背包中物品的最大价值。</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i,j,k</a:t>
            </a:r>
            <a:r>
              <a:rPr lang="en-US" altLang="zh-CN" dirty="0">
                <a:latin typeface="Courier New" panose="02070309020205020404" pitchFamily="49" charset="0"/>
                <a:cs typeface="Courier New" panose="02070309020205020404" pitchFamily="49" charset="0"/>
              </a:rPr>
              <a:t>)=max{f(i-1,j,k),f(i-1,j-W[</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],k-U[</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])+C[</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空间可以由 </a:t>
            </a:r>
            <a:r>
              <a:rPr lang="en-US" altLang="zh-CN" dirty="0">
                <a:latin typeface="Courier New" panose="02070309020205020404" pitchFamily="49" charset="0"/>
                <a:cs typeface="Courier New" panose="02070309020205020404" pitchFamily="49" charset="0"/>
              </a:rPr>
              <a:t>O(NMV) </a:t>
            </a:r>
            <a:r>
              <a:rPr lang="zh-CN" altLang="en-US" dirty="0">
                <a:latin typeface="Courier New" panose="02070309020205020404" pitchFamily="49" charset="0"/>
                <a:cs typeface="Courier New" panose="02070309020205020404" pitchFamily="49" charset="0"/>
              </a:rPr>
              <a:t>优化至 </a:t>
            </a:r>
            <a:r>
              <a:rPr lang="en-US" altLang="zh-CN" dirty="0">
                <a:latin typeface="Courier New" panose="02070309020205020404" pitchFamily="49" charset="0"/>
                <a:cs typeface="Courier New" panose="02070309020205020404" pitchFamily="49" charset="0"/>
              </a:rPr>
              <a:t>O(MV)</a:t>
            </a:r>
            <a:r>
              <a:rPr lang="zh-CN" altLang="en-US" dirty="0">
                <a:latin typeface="Courier New" panose="02070309020205020404" pitchFamily="49" charset="0"/>
                <a:cs typeface="Courier New" panose="02070309020205020404" pitchFamily="49" charset="0"/>
              </a:rPr>
              <a:t>，与 </a:t>
            </a:r>
            <a:r>
              <a:rPr lang="en-US" altLang="zh-CN" dirty="0">
                <a:latin typeface="Courier New" panose="02070309020205020404" pitchFamily="49" charset="0"/>
                <a:cs typeface="Courier New" panose="02070309020205020404" pitchFamily="49" charset="0"/>
              </a:rPr>
              <a:t>01 </a:t>
            </a:r>
            <a:r>
              <a:rPr lang="zh-CN" altLang="en-US" dirty="0">
                <a:latin typeface="Courier New" panose="02070309020205020404" pitchFamily="49" charset="0"/>
                <a:cs typeface="Courier New" panose="02070309020205020404" pitchFamily="49" charset="0"/>
              </a:rPr>
              <a:t>背包类似。</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p:txBody>
      </p:sp>
      <p:pic>
        <p:nvPicPr>
          <p:cNvPr id="6" name="图片 5"/>
          <p:cNvPicPr>
            <a:picLocks noChangeAspect="1"/>
          </p:cNvPicPr>
          <p:nvPr/>
        </p:nvPicPr>
        <p:blipFill>
          <a:blip r:embed="rId1"/>
          <a:stretch>
            <a:fillRect/>
          </a:stretch>
        </p:blipFill>
        <p:spPr>
          <a:xfrm>
            <a:off x="5955876" y="4602480"/>
            <a:ext cx="5273040" cy="2255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r>
              <a:rPr lang="en-US" altLang="zh-CN" dirty="0"/>
              <a:t>(Dynamic programming)</a:t>
            </a:r>
            <a:r>
              <a:rPr lang="zh-CN" altLang="en-US" dirty="0"/>
              <a:t>？</a:t>
            </a:r>
            <a:endParaRPr lang="zh-CN" altLang="en-US" dirty="0"/>
          </a:p>
        </p:txBody>
      </p:sp>
      <p:sp>
        <p:nvSpPr>
          <p:cNvPr id="3" name="内容占位符 2"/>
          <p:cNvSpPr>
            <a:spLocks noGrp="1"/>
          </p:cNvSpPr>
          <p:nvPr>
            <p:ph idx="1"/>
          </p:nvPr>
        </p:nvSpPr>
        <p:spPr/>
        <p:txBody>
          <a:bodyPr/>
          <a:lstStyle/>
          <a:p>
            <a:r>
              <a:rPr lang="zh-CN" altLang="en-US" b="0" i="0" dirty="0">
                <a:effectLst/>
                <a:latin typeface="Fira Sans" panose="020F0502020204030204" pitchFamily="34" charset="0"/>
              </a:rPr>
              <a:t>动态规划是一种通过把原问题分解为相对简单的子问题的方式求解复杂问题的方法</a:t>
            </a:r>
            <a:r>
              <a:rPr lang="zh-CN" altLang="en-US" dirty="0">
                <a:latin typeface="Fira Sans" panose="020F0502020204030204" pitchFamily="34" charset="0"/>
              </a:rPr>
              <a:t>，简称</a:t>
            </a:r>
            <a:r>
              <a:rPr lang="en-US" altLang="zh-CN" dirty="0">
                <a:latin typeface="Fira Sans" panose="020F0502020204030204" pitchFamily="34" charset="0"/>
              </a:rPr>
              <a:t> DP</a:t>
            </a:r>
            <a:r>
              <a:rPr lang="zh-CN" altLang="en-US" dirty="0">
                <a:latin typeface="Fira Sans" panose="020F0502020204030204" pitchFamily="34" charset="0"/>
              </a:rPr>
              <a:t>。</a:t>
            </a:r>
            <a:endParaRPr lang="en-US" altLang="zh-CN" b="0" i="0" dirty="0">
              <a:effectLst/>
              <a:latin typeface="Fira Sans" panose="020F0502020204030204" pitchFamily="34" charset="0"/>
            </a:endParaRPr>
          </a:p>
          <a:p>
            <a:r>
              <a:rPr lang="zh-CN" altLang="en-US" b="0" i="0" dirty="0">
                <a:effectLst/>
                <a:latin typeface="Fira Sans" panose="020F0502020204030204" pitchFamily="34" charset="0"/>
              </a:rPr>
              <a:t>由于动态规划并不是某种具体的算法，而是一种解决特定问题的方法，因此它会出现在各式各样的数据结构中，与之相关的题目种类也更为繁杂。</a:t>
            </a:r>
            <a:endParaRPr lang="en-US" altLang="zh-CN" dirty="0">
              <a:latin typeface="Fira Sans" panose="020F0502020204030204" pitchFamily="34" charset="0"/>
            </a:endParaRPr>
          </a:p>
          <a:p>
            <a:pPr algn="r"/>
            <a:endParaRPr lang="en-US" altLang="zh-CN" dirty="0">
              <a:latin typeface="Fira Sans" panose="020F0502020204030204" pitchFamily="34" charset="0"/>
            </a:endParaRPr>
          </a:p>
          <a:p>
            <a:pPr algn="r"/>
            <a:r>
              <a:rPr lang="en-US" altLang="zh-CN" dirty="0">
                <a:latin typeface="Fira Sans" panose="020F0502020204030204" pitchFamily="34" charset="0"/>
              </a:rPr>
              <a:t>——OI WIKI</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有依赖的背包</a:t>
            </a:r>
            <a:endParaRPr lang="zh-CN" altLang="en-US" dirty="0"/>
          </a:p>
        </p:txBody>
      </p:sp>
      <p:sp>
        <p:nvSpPr>
          <p:cNvPr id="3" name="内容占位符 2"/>
          <p:cNvSpPr>
            <a:spLocks noGrp="1"/>
          </p:cNvSpPr>
          <p:nvPr>
            <p:ph idx="1"/>
          </p:nvPr>
        </p:nvSpPr>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个</a:t>
            </a:r>
            <a:r>
              <a:rPr lang="zh-CN" altLang="en-US" dirty="0"/>
              <a:t>物品，第 </a:t>
            </a:r>
            <a:r>
              <a:rPr lang="en-US" altLang="zh-CN" dirty="0" err="1"/>
              <a:t>i</a:t>
            </a:r>
            <a:r>
              <a:rPr lang="en-US" altLang="zh-CN" dirty="0"/>
              <a:t> </a:t>
            </a:r>
            <a:r>
              <a:rPr lang="zh-CN" altLang="en-US" dirty="0"/>
              <a:t>个物品所占空间为 </a:t>
            </a:r>
            <a:r>
              <a:rPr lang="en-US" altLang="zh-CN" dirty="0"/>
              <a:t>Wi</a:t>
            </a:r>
            <a:r>
              <a:rPr lang="zh-CN" altLang="en-US" dirty="0"/>
              <a:t>，价值为 </a:t>
            </a:r>
            <a:r>
              <a:rPr lang="en-US" altLang="zh-CN" dirty="0"/>
              <a:t>Ci</a:t>
            </a:r>
            <a:r>
              <a:rPr lang="zh-CN" altLang="en-US" dirty="0"/>
              <a:t>。</a:t>
            </a:r>
            <a:endParaRPr lang="en-US" altLang="zh-CN" dirty="0"/>
          </a:p>
          <a:p>
            <a:r>
              <a:rPr lang="zh-CN" altLang="en-US" dirty="0"/>
              <a:t>购买每个物品都有至多一个前置条件，购买第 </a:t>
            </a:r>
            <a:r>
              <a:rPr lang="en-US" altLang="zh-CN" dirty="0" err="1"/>
              <a:t>i</a:t>
            </a:r>
            <a:r>
              <a:rPr lang="en-US" altLang="zh-CN" dirty="0"/>
              <a:t>  </a:t>
            </a:r>
            <a:r>
              <a:rPr lang="zh-CN" altLang="en-US" dirty="0"/>
              <a:t>个物品则必须购买第 </a:t>
            </a:r>
            <a:r>
              <a:rPr lang="en-US" altLang="zh-CN" dirty="0"/>
              <a:t>Pi </a:t>
            </a:r>
            <a:r>
              <a:rPr lang="zh-CN" altLang="en-US" dirty="0"/>
              <a:t>个物品</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背包方案计数</a:t>
            </a:r>
            <a:endParaRPr lang="zh-CN" altLang="en-US" dirty="0"/>
          </a:p>
        </p:txBody>
      </p:sp>
      <p:sp>
        <p:nvSpPr>
          <p:cNvPr id="3" name="内容占位符 2"/>
          <p:cNvSpPr>
            <a:spLocks noGrp="1"/>
          </p:cNvSpPr>
          <p:nvPr>
            <p:ph idx="1"/>
          </p:nvPr>
        </p:nvSpPr>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个</a:t>
            </a:r>
            <a:r>
              <a:rPr lang="zh-CN" altLang="en-US" dirty="0"/>
              <a:t>物品，第 </a:t>
            </a:r>
            <a:r>
              <a:rPr lang="en-US" altLang="zh-CN" dirty="0" err="1"/>
              <a:t>i</a:t>
            </a:r>
            <a:r>
              <a:rPr lang="en-US" altLang="zh-CN" dirty="0"/>
              <a:t> </a:t>
            </a:r>
            <a:r>
              <a:rPr lang="zh-CN" altLang="en-US" dirty="0"/>
              <a:t>个物品所占空间为 </a:t>
            </a:r>
            <a:r>
              <a:rPr lang="en-US" altLang="zh-CN" dirty="0"/>
              <a:t>Wi</a:t>
            </a:r>
            <a:r>
              <a:rPr lang="zh-CN" altLang="en-US" dirty="0"/>
              <a:t>。</a:t>
            </a:r>
            <a:endParaRPr lang="en-US" altLang="zh-CN" dirty="0"/>
          </a:p>
          <a:p>
            <a:r>
              <a:rPr lang="zh-CN" altLang="en-US" dirty="0"/>
              <a:t>求选择若干物品装进背包的方案数。</a:t>
            </a:r>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zh-CN" altLang="en-US" dirty="0"/>
              <a:t>背包方案计数</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u="sng" dirty="0">
                <a:effectLst>
                  <a:outerShdw blurRad="38100" dist="38100" dir="2700000" algn="tl">
                    <a:srgbClr val="000000">
                      <a:alpha val="43137"/>
                    </a:srgbClr>
                  </a:outerShdw>
                </a:effectLst>
              </a:rPr>
              <a:t>个</a:t>
            </a:r>
            <a:r>
              <a:rPr lang="zh-CN" altLang="en-US" dirty="0"/>
              <a:t>物品，第 </a:t>
            </a:r>
            <a:r>
              <a:rPr lang="en-US" altLang="zh-CN" dirty="0" err="1"/>
              <a:t>i</a:t>
            </a:r>
            <a:r>
              <a:rPr lang="en-US" altLang="zh-CN" dirty="0"/>
              <a:t> </a:t>
            </a:r>
            <a:r>
              <a:rPr lang="zh-CN" altLang="en-US" dirty="0"/>
              <a:t>个物品所占空间为 </a:t>
            </a:r>
            <a:r>
              <a:rPr lang="en-US" altLang="zh-CN" dirty="0"/>
              <a:t>Wi</a:t>
            </a:r>
            <a:r>
              <a:rPr lang="zh-CN" altLang="en-US" dirty="0"/>
              <a:t>。</a:t>
            </a:r>
            <a:endParaRPr lang="en-US" altLang="zh-CN" dirty="0"/>
          </a:p>
          <a:p>
            <a:r>
              <a:rPr lang="zh-CN" altLang="en-US" dirty="0"/>
              <a:t>求选择若干物品装进背包的方案数。</a:t>
            </a:r>
            <a:endParaRPr lang="en-US" altLang="zh-CN" dirty="0"/>
          </a:p>
          <a:p>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表示考虑第 </a:t>
            </a:r>
            <a:r>
              <a:rPr lang="en-US" altLang="zh-CN" dirty="0">
                <a:latin typeface="Courier New" panose="02070309020205020404" pitchFamily="49" charset="0"/>
                <a:cs typeface="Courier New" panose="02070309020205020404" pitchFamily="49" charset="0"/>
              </a:rPr>
              <a:t>1~i </a:t>
            </a:r>
            <a:r>
              <a:rPr lang="zh-CN" altLang="en-US" dirty="0">
                <a:latin typeface="Courier New" panose="02070309020205020404" pitchFamily="49" charset="0"/>
                <a:cs typeface="Courier New" panose="02070309020205020404" pitchFamily="49" charset="0"/>
              </a:rPr>
              <a:t>个物品，已占空间</a:t>
            </a:r>
            <a:r>
              <a:rPr lang="zh-CN" altLang="en-US" b="1" u="sng" dirty="0">
                <a:latin typeface="Courier New" panose="02070309020205020404" pitchFamily="49" charset="0"/>
                <a:cs typeface="Courier New" panose="02070309020205020404" pitchFamily="49" charset="0"/>
              </a:rPr>
              <a:t>恰好</a:t>
            </a:r>
            <a:r>
              <a:rPr lang="zh-CN" altLang="en-US" dirty="0">
                <a:latin typeface="Courier New" panose="02070309020205020404" pitchFamily="49" charset="0"/>
                <a:cs typeface="Courier New" panose="02070309020205020404" pitchFamily="49" charset="0"/>
              </a:rPr>
              <a:t>为 </a:t>
            </a:r>
            <a:r>
              <a:rPr lang="en-US" altLang="zh-CN" dirty="0">
                <a:latin typeface="Courier New" panose="02070309020205020404" pitchFamily="49" charset="0"/>
                <a:cs typeface="Courier New" panose="02070309020205020404" pitchFamily="49" charset="0"/>
              </a:rPr>
              <a:t>j </a:t>
            </a:r>
            <a:r>
              <a:rPr lang="zh-CN" altLang="en-US" dirty="0">
                <a:latin typeface="Courier New" panose="02070309020205020404" pitchFamily="49" charset="0"/>
                <a:cs typeface="Courier New" panose="02070309020205020404" pitchFamily="49" charset="0"/>
              </a:rPr>
              <a:t>的方案数。</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f(0,0)=1,f(0,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1)=0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)=f(i-1,j)+f(i-1,j-Wi)</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答案为</a:t>
            </a:r>
            <a:r>
              <a:rPr lang="en-US" altLang="zh-CN" dirty="0">
                <a:latin typeface="Courier New" panose="02070309020205020404" pitchFamily="49" charset="0"/>
                <a:cs typeface="Courier New" panose="02070309020205020404" pitchFamily="49" charset="0"/>
              </a:rPr>
              <a:t> f(N,0)+f(N,1)+...+f(N,M)</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如果物品具有价值 </a:t>
            </a:r>
            <a:r>
              <a:rPr lang="en-US" altLang="zh-CN" dirty="0">
                <a:latin typeface="Courier New" panose="02070309020205020404" pitchFamily="49" charset="0"/>
                <a:cs typeface="Courier New" panose="02070309020205020404" pitchFamily="49" charset="0"/>
              </a:rPr>
              <a:t>Ci</a:t>
            </a:r>
            <a:r>
              <a:rPr lang="zh-CN" altLang="en-US" dirty="0">
                <a:latin typeface="Courier New" panose="02070309020205020404" pitchFamily="49" charset="0"/>
                <a:cs typeface="Courier New" panose="02070309020205020404" pitchFamily="49" charset="0"/>
              </a:rPr>
              <a:t>，求最大价值下选择物品的方案数？</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prime</a:t>
            </a:r>
            <a:endParaRPr lang="zh-CN" altLang="en-US" dirty="0"/>
          </a:p>
        </p:txBody>
      </p:sp>
      <p:sp>
        <p:nvSpPr>
          <p:cNvPr id="3" name="内容占位符 2"/>
          <p:cNvSpPr>
            <a:spLocks noGrp="1"/>
          </p:cNvSpPr>
          <p:nvPr>
            <p:ph idx="1"/>
          </p:nvPr>
        </p:nvSpPr>
        <p:spPr/>
        <p:txBody>
          <a:bodyPr>
            <a:normAutofit/>
          </a:bodyPr>
          <a:lstStyle/>
          <a:p>
            <a:r>
              <a:rPr lang="zh-CN" altLang="en-US" dirty="0"/>
              <a:t>给定一个整数 </a:t>
            </a:r>
            <a:r>
              <a:rPr lang="en-US" altLang="zh-CN" dirty="0"/>
              <a:t>N</a:t>
            </a:r>
            <a:r>
              <a:rPr lang="zh-CN" altLang="en-US" dirty="0"/>
              <a:t>，求有多少种方式能把 </a:t>
            </a:r>
            <a:r>
              <a:rPr lang="en-US" altLang="zh-CN" dirty="0"/>
              <a:t>N </a:t>
            </a:r>
            <a:r>
              <a:rPr lang="zh-CN" altLang="en-US" dirty="0"/>
              <a:t>分解成若干个质数相加。</a:t>
            </a:r>
            <a:endParaRPr lang="en-US" altLang="zh-CN" dirty="0"/>
          </a:p>
          <a:p>
            <a:r>
              <a:rPr lang="zh-CN" altLang="en-US" dirty="0"/>
              <a:t>例如 </a:t>
            </a:r>
            <a:r>
              <a:rPr lang="en-US" altLang="zh-CN" dirty="0"/>
              <a:t>9=2+2+5</a:t>
            </a:r>
            <a:endParaRPr lang="en-US" altLang="zh-CN" dirty="0"/>
          </a:p>
          <a:p>
            <a:r>
              <a:rPr lang="zh-CN" altLang="en-US" dirty="0"/>
              <a:t>两个分解方式相同指其一可以通过交换加和顺序得到另一个分解方式</a:t>
            </a:r>
            <a:endParaRPr lang="en-US" altLang="zh-CN" dirty="0"/>
          </a:p>
          <a:p>
            <a:r>
              <a:rPr lang="en-US" altLang="zh-CN" dirty="0"/>
              <a:t>N</a:t>
            </a:r>
            <a:r>
              <a:rPr lang="zh-CN" altLang="en-US" dirty="0"/>
              <a:t>≤</a:t>
            </a:r>
            <a:r>
              <a:rPr lang="en-US" altLang="zh-CN" dirty="0"/>
              <a:t>2000</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en-US" altLang="zh-CN" dirty="0"/>
              <a:t>prime</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给定一个整数 </a:t>
            </a:r>
            <a:r>
              <a:rPr lang="en-US" altLang="zh-CN" dirty="0"/>
              <a:t>N</a:t>
            </a:r>
            <a:r>
              <a:rPr lang="zh-CN" altLang="en-US" dirty="0"/>
              <a:t>，求有多少种方式能把 </a:t>
            </a:r>
            <a:r>
              <a:rPr lang="en-US" altLang="zh-CN" dirty="0"/>
              <a:t>N </a:t>
            </a:r>
            <a:r>
              <a:rPr lang="zh-CN" altLang="en-US" dirty="0"/>
              <a:t>分解成若干个质数相加。</a:t>
            </a:r>
            <a:endParaRPr lang="en-US" altLang="zh-CN" dirty="0"/>
          </a:p>
          <a:p>
            <a:r>
              <a:rPr lang="zh-CN" altLang="en-US" dirty="0"/>
              <a:t>例如 </a:t>
            </a:r>
            <a:r>
              <a:rPr lang="en-US" altLang="zh-CN" dirty="0"/>
              <a:t>9=2+2+5</a:t>
            </a:r>
            <a:endParaRPr lang="en-US" altLang="zh-CN" dirty="0"/>
          </a:p>
          <a:p>
            <a:r>
              <a:rPr lang="zh-CN" altLang="en-US" dirty="0"/>
              <a:t>两个分解方式相同指其一可以通过交换加和顺序得到另一个分解方式</a:t>
            </a:r>
            <a:endParaRPr lang="en-US" altLang="zh-CN" dirty="0"/>
          </a:p>
          <a:p>
            <a:r>
              <a:rPr lang="en-US" altLang="zh-CN" dirty="0"/>
              <a:t>N</a:t>
            </a:r>
            <a:r>
              <a:rPr lang="zh-CN" altLang="en-US" dirty="0"/>
              <a:t>≤</a:t>
            </a:r>
            <a:r>
              <a:rPr lang="en-US" altLang="zh-CN" dirty="0"/>
              <a:t>2000</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CN" altLang="en-US" dirty="0">
                <a:latin typeface="Courier New" panose="02070309020205020404" pitchFamily="49" charset="0"/>
                <a:cs typeface="Courier New" panose="02070309020205020404" pitchFamily="49" charset="0"/>
              </a:rPr>
              <a:t>完全背包方案数。</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预处理出</a:t>
            </a:r>
            <a:r>
              <a:rPr lang="en-US" altLang="zh-CN" dirty="0">
                <a:latin typeface="Courier New" panose="02070309020205020404" pitchFamily="49" charset="0"/>
                <a:cs typeface="Courier New" panose="02070309020205020404" pitchFamily="49" charset="0"/>
              </a:rPr>
              <a:t> N </a:t>
            </a:r>
            <a:r>
              <a:rPr lang="zh-CN" altLang="en-US" dirty="0">
                <a:latin typeface="Courier New" panose="02070309020205020404" pitchFamily="49" charset="0"/>
                <a:cs typeface="Courier New" panose="02070309020205020404" pitchFamily="49" charset="0"/>
              </a:rPr>
              <a:t>以内所有质数 </a:t>
            </a:r>
            <a:r>
              <a:rPr lang="en-US" altLang="zh-CN" dirty="0">
                <a:latin typeface="Courier New" panose="02070309020205020404" pitchFamily="49" charset="0"/>
                <a:cs typeface="Courier New" panose="02070309020205020404" pitchFamily="49" charset="0"/>
              </a:rPr>
              <a:t>P1,P2,...,Pk</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表示目前考虑第 </a:t>
            </a:r>
            <a:r>
              <a:rPr lang="en-US" altLang="zh-CN" dirty="0">
                <a:latin typeface="Courier New" panose="02070309020205020404" pitchFamily="49" charset="0"/>
                <a:cs typeface="Courier New" panose="02070309020205020404" pitchFamily="49" charset="0"/>
              </a:rPr>
              <a:t>1~i </a:t>
            </a:r>
            <a:r>
              <a:rPr lang="zh-CN" altLang="en-US" dirty="0">
                <a:latin typeface="Courier New" panose="02070309020205020404" pitchFamily="49" charset="0"/>
                <a:cs typeface="Courier New" panose="02070309020205020404" pitchFamily="49" charset="0"/>
              </a:rPr>
              <a:t>个质数，已选质数和为 </a:t>
            </a:r>
            <a:r>
              <a:rPr lang="en-US" altLang="zh-CN" dirty="0">
                <a:latin typeface="Courier New" panose="02070309020205020404" pitchFamily="49" charset="0"/>
                <a:cs typeface="Courier New" panose="02070309020205020404" pitchFamily="49" charset="0"/>
              </a:rPr>
              <a:t>j </a:t>
            </a:r>
            <a:r>
              <a:rPr lang="zh-CN" altLang="en-US" dirty="0">
                <a:latin typeface="Courier New" panose="02070309020205020404" pitchFamily="49" charset="0"/>
                <a:cs typeface="Courier New" panose="02070309020205020404" pitchFamily="49" charset="0"/>
              </a:rPr>
              <a:t>的方案数。</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)=f(i-1,j)+f(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-Pi)</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答案为</a:t>
            </a:r>
            <a:r>
              <a:rPr lang="en-US" altLang="zh-CN" dirty="0">
                <a:latin typeface="Courier New" panose="02070309020205020404" pitchFamily="49" charset="0"/>
                <a:cs typeface="Courier New" panose="02070309020205020404" pitchFamily="49" charset="0"/>
              </a:rPr>
              <a:t> f(</a:t>
            </a:r>
            <a:r>
              <a:rPr lang="en-US" altLang="zh-CN" dirty="0" err="1">
                <a:latin typeface="Courier New" panose="02070309020205020404" pitchFamily="49" charset="0"/>
                <a:cs typeface="Courier New" panose="02070309020205020404" pitchFamily="49" charset="0"/>
              </a:rPr>
              <a:t>k,N</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复杂度 </a:t>
            </a:r>
            <a:r>
              <a:rPr lang="en-US" altLang="zh-CN" dirty="0">
                <a:latin typeface="Courier New" panose="02070309020205020404" pitchFamily="49" charset="0"/>
                <a:cs typeface="Courier New" panose="02070309020205020404" pitchFamily="49" charset="0"/>
              </a:rPr>
              <a:t>O(</a:t>
            </a:r>
            <a:r>
              <a:rPr lang="en-US" altLang="zh-CN" dirty="0" err="1">
                <a:latin typeface="Courier New" panose="02070309020205020404" pitchFamily="49" charset="0"/>
                <a:cs typeface="Courier New" panose="02070309020205020404" pitchFamily="49" charset="0"/>
              </a:rPr>
              <a:t>Nk</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NOIP2018D1T2</a:t>
            </a:r>
            <a:endParaRPr lang="zh-CN" altLang="en-US"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t>在一个货币系统中，有 </a:t>
            </a:r>
            <a:r>
              <a:rPr lang="en-US" altLang="zh-CN" dirty="0"/>
              <a:t>n </a:t>
            </a:r>
            <a:r>
              <a:rPr lang="zh-CN" altLang="en-US" dirty="0"/>
              <a:t>种货币，第 </a:t>
            </a:r>
            <a:r>
              <a:rPr lang="en-US" altLang="zh-CN" dirty="0" err="1"/>
              <a:t>i</a:t>
            </a:r>
            <a:r>
              <a:rPr lang="en-US" altLang="zh-CN" dirty="0"/>
              <a:t> </a:t>
            </a:r>
            <a:r>
              <a:rPr lang="zh-CN" altLang="en-US" dirty="0"/>
              <a:t>种货币面额为 </a:t>
            </a:r>
            <a:r>
              <a:rPr lang="en-US" altLang="zh-CN" dirty="0"/>
              <a:t>a[</a:t>
            </a:r>
            <a:r>
              <a:rPr lang="en-US" altLang="zh-CN" dirty="0" err="1"/>
              <a:t>i</a:t>
            </a:r>
            <a:r>
              <a:rPr lang="en-US" altLang="zh-CN" dirty="0"/>
              <a:t>]</a:t>
            </a:r>
            <a:r>
              <a:rPr lang="zh-CN" altLang="en-US" dirty="0"/>
              <a:t>，该货币系统记作 </a:t>
            </a:r>
            <a:r>
              <a:rPr lang="en-US" altLang="zh-CN" dirty="0"/>
              <a:t>(</a:t>
            </a:r>
            <a:r>
              <a:rPr lang="en-US" altLang="zh-CN" dirty="0" err="1"/>
              <a:t>n,a</a:t>
            </a:r>
            <a:r>
              <a:rPr lang="en-US" altLang="zh-CN" dirty="0"/>
              <a:t>)</a:t>
            </a:r>
            <a:r>
              <a:rPr lang="zh-CN" altLang="en-US" dirty="0"/>
              <a:t>。</a:t>
            </a:r>
            <a:endParaRPr lang="en-US" altLang="zh-CN" dirty="0"/>
          </a:p>
          <a:p>
            <a:r>
              <a:rPr lang="zh-CN" altLang="en-US" dirty="0"/>
              <a:t>一个数额</a:t>
            </a:r>
            <a:r>
              <a:rPr lang="en-US" altLang="zh-CN" dirty="0"/>
              <a:t> x </a:t>
            </a:r>
            <a:r>
              <a:rPr lang="zh-CN" altLang="en-US" dirty="0"/>
              <a:t>能被一个货币系统表示出，即取该货币系统中每种货币任意张（可以为</a:t>
            </a:r>
            <a:r>
              <a:rPr lang="en-US" altLang="zh-CN" dirty="0"/>
              <a:t>0</a:t>
            </a:r>
            <a:r>
              <a:rPr lang="zh-CN" altLang="en-US" dirty="0"/>
              <a:t>），存在至少一种方式取出货币面额总和为 </a:t>
            </a:r>
            <a:r>
              <a:rPr lang="en-US" altLang="zh-CN" dirty="0"/>
              <a:t>x</a:t>
            </a:r>
            <a:r>
              <a:rPr lang="zh-CN" altLang="en-US" dirty="0"/>
              <a:t>。</a:t>
            </a:r>
            <a:endParaRPr lang="en-US" altLang="zh-CN" dirty="0"/>
          </a:p>
          <a:p>
            <a:r>
              <a:rPr lang="zh-CN" altLang="en-US" dirty="0"/>
              <a:t>两个货币系统</a:t>
            </a:r>
            <a:r>
              <a:rPr lang="en-US" altLang="zh-CN" dirty="0"/>
              <a:t> (</a:t>
            </a:r>
            <a:r>
              <a:rPr lang="en-US" altLang="zh-CN" dirty="0" err="1"/>
              <a:t>n,a</a:t>
            </a:r>
            <a:r>
              <a:rPr lang="en-US" altLang="zh-CN" dirty="0"/>
              <a:t>) </a:t>
            </a:r>
            <a:r>
              <a:rPr lang="zh-CN" altLang="en-US" dirty="0"/>
              <a:t>和 </a:t>
            </a:r>
            <a:r>
              <a:rPr lang="en-US" altLang="zh-CN" dirty="0"/>
              <a:t>(</a:t>
            </a:r>
            <a:r>
              <a:rPr lang="en-US" altLang="zh-CN" dirty="0" err="1"/>
              <a:t>m,b</a:t>
            </a:r>
            <a:r>
              <a:rPr lang="en-US" altLang="zh-CN" dirty="0"/>
              <a:t>) </a:t>
            </a:r>
            <a:r>
              <a:rPr lang="zh-CN" altLang="en-US" dirty="0"/>
              <a:t>等价，当且仅当对于任意非负整数数额，要么可以被这两个货币系统都表示出，要么都不能。</a:t>
            </a:r>
            <a:endParaRPr lang="en-US" altLang="zh-CN" dirty="0"/>
          </a:p>
          <a:p>
            <a:r>
              <a:rPr lang="zh-CN" altLang="en-US" dirty="0"/>
              <a:t>例如 </a:t>
            </a:r>
            <a:r>
              <a:rPr lang="en-US" altLang="zh-CN" dirty="0"/>
              <a:t>(4,[3,19,10,6]) </a:t>
            </a:r>
            <a:r>
              <a:rPr lang="zh-CN" altLang="en-US" dirty="0"/>
              <a:t>与 </a:t>
            </a:r>
            <a:r>
              <a:rPr lang="en-US" altLang="zh-CN" dirty="0"/>
              <a:t>(2,[3,10]) </a:t>
            </a:r>
            <a:r>
              <a:rPr lang="zh-CN" altLang="en-US" dirty="0"/>
              <a:t>等价。</a:t>
            </a:r>
            <a:endParaRPr lang="en-US" altLang="zh-CN" dirty="0"/>
          </a:p>
          <a:p>
            <a:r>
              <a:rPr lang="zh-CN" altLang="en-US" dirty="0"/>
              <a:t>现给出一个货币系统 </a:t>
            </a:r>
            <a:r>
              <a:rPr lang="en-US" altLang="zh-CN" dirty="0"/>
              <a:t>A=(</a:t>
            </a:r>
            <a:r>
              <a:rPr lang="en-US" altLang="zh-CN" dirty="0" err="1"/>
              <a:t>n,a</a:t>
            </a:r>
            <a:r>
              <a:rPr lang="en-US" altLang="zh-CN" dirty="0"/>
              <a:t>)</a:t>
            </a:r>
            <a:r>
              <a:rPr lang="zh-CN" altLang="en-US" dirty="0"/>
              <a:t>，试找出所有与其等价的货币系统 </a:t>
            </a:r>
            <a:r>
              <a:rPr lang="en-US" altLang="zh-CN" dirty="0"/>
              <a:t>(</a:t>
            </a:r>
            <a:r>
              <a:rPr lang="en-US" altLang="zh-CN" dirty="0" err="1"/>
              <a:t>m,b</a:t>
            </a:r>
            <a:r>
              <a:rPr lang="en-US" altLang="zh-CN" dirty="0"/>
              <a:t>) </a:t>
            </a:r>
            <a:r>
              <a:rPr lang="zh-CN" altLang="en-US" dirty="0"/>
              <a:t>中</a:t>
            </a:r>
            <a:r>
              <a:rPr lang="en-US" altLang="zh-CN" dirty="0"/>
              <a:t> m </a:t>
            </a:r>
            <a:r>
              <a:rPr lang="zh-CN" altLang="en-US" dirty="0"/>
              <a:t>的最小值。</a:t>
            </a:r>
            <a:endParaRPr lang="en-US" altLang="zh-CN" dirty="0"/>
          </a:p>
          <a:p>
            <a:r>
              <a:rPr lang="en-US" altLang="zh-CN" dirty="0"/>
              <a:t>T </a:t>
            </a:r>
            <a:r>
              <a:rPr lang="zh-CN" altLang="en-US" dirty="0"/>
              <a:t>组数据，</a:t>
            </a:r>
            <a:r>
              <a:rPr lang="en-US" altLang="zh-CN" dirty="0"/>
              <a:t>T&lt;=20</a:t>
            </a:r>
            <a:r>
              <a:rPr lang="zh-CN" altLang="en-US" dirty="0"/>
              <a:t>，</a:t>
            </a:r>
            <a:r>
              <a:rPr lang="en-US" altLang="zh-CN" dirty="0"/>
              <a:t>n&lt;=100</a:t>
            </a:r>
            <a:r>
              <a:rPr lang="zh-CN" altLang="en-US" dirty="0"/>
              <a:t>，</a:t>
            </a:r>
            <a:r>
              <a:rPr lang="en-US" altLang="zh-CN" dirty="0"/>
              <a:t>a[</a:t>
            </a:r>
            <a:r>
              <a:rPr lang="en-US" altLang="zh-CN" dirty="0" err="1"/>
              <a:t>i</a:t>
            </a:r>
            <a:r>
              <a:rPr lang="en-US" altLang="zh-CN" dirty="0"/>
              <a:t>]&lt;=25000</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NOIP2018D1T2 Solution</a:t>
            </a:r>
            <a:endParaRPr lang="zh-CN" altLang="en-US"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t>猜想：</a:t>
            </a:r>
            <a:r>
              <a:rPr lang="en-US" altLang="zh-CN" dirty="0"/>
              <a:t>m </a:t>
            </a:r>
            <a:r>
              <a:rPr lang="zh-CN" altLang="en-US" dirty="0"/>
              <a:t>最小的货币系统一定是在给定系统 </a:t>
            </a:r>
            <a:r>
              <a:rPr lang="en-US" altLang="zh-CN" dirty="0"/>
              <a:t>A </a:t>
            </a:r>
            <a:r>
              <a:rPr lang="zh-CN" altLang="en-US" dirty="0"/>
              <a:t>基础上，删去某些 </a:t>
            </a:r>
            <a:r>
              <a:rPr lang="en-US" altLang="zh-CN" dirty="0"/>
              <a:t>a[</a:t>
            </a:r>
            <a:r>
              <a:rPr lang="en-US" altLang="zh-CN" dirty="0" err="1"/>
              <a:t>i</a:t>
            </a:r>
            <a:r>
              <a:rPr lang="en-US" altLang="zh-CN" dirty="0"/>
              <a:t>]</a:t>
            </a:r>
            <a:r>
              <a:rPr lang="zh-CN" altLang="en-US" dirty="0"/>
              <a:t>，这些 </a:t>
            </a:r>
            <a:r>
              <a:rPr lang="en-US" altLang="zh-CN" dirty="0"/>
              <a:t>a[</a:t>
            </a:r>
            <a:r>
              <a:rPr lang="en-US" altLang="zh-CN" dirty="0" err="1"/>
              <a:t>i</a:t>
            </a:r>
            <a:r>
              <a:rPr lang="en-US" altLang="zh-CN" dirty="0"/>
              <a:t>] </a:t>
            </a:r>
            <a:r>
              <a:rPr lang="zh-CN" altLang="en-US" dirty="0"/>
              <a:t>满足可以被其它 </a:t>
            </a:r>
            <a:r>
              <a:rPr lang="en-US" altLang="zh-CN" dirty="0"/>
              <a:t>a[] </a:t>
            </a:r>
            <a:r>
              <a:rPr lang="zh-CN" altLang="en-US" dirty="0"/>
              <a:t>面额表示，直到</a:t>
            </a:r>
            <a:r>
              <a:rPr lang="en-US" altLang="zh-CN" dirty="0"/>
              <a:t> a[]</a:t>
            </a:r>
            <a:r>
              <a:rPr lang="zh-CN" altLang="en-US" dirty="0"/>
              <a:t>中每种货币面额都不能被其它种货币表示。</a:t>
            </a:r>
            <a:endParaRPr lang="en-US" altLang="zh-CN" dirty="0"/>
          </a:p>
          <a:p>
            <a:r>
              <a:rPr lang="zh-CN" altLang="en-US" dirty="0"/>
              <a:t>如何证明？</a:t>
            </a:r>
            <a:endParaRPr lang="en-US" altLang="zh-CN" dirty="0"/>
          </a:p>
          <a:p>
            <a:r>
              <a:rPr lang="zh-CN" altLang="en-US" dirty="0"/>
              <a:t>首先 </a:t>
            </a:r>
            <a:r>
              <a:rPr lang="en-US" altLang="zh-CN" dirty="0"/>
              <a:t>m&lt;=n</a:t>
            </a:r>
            <a:r>
              <a:rPr lang="zh-CN" altLang="en-US" dirty="0"/>
              <a:t>。</a:t>
            </a:r>
            <a:endParaRPr lang="en-US" altLang="zh-CN" dirty="0"/>
          </a:p>
          <a:p>
            <a:r>
              <a:rPr lang="zh-CN" altLang="en-US" dirty="0"/>
              <a:t>反证法：考虑经过上述删除操作后得到的货币系统为 </a:t>
            </a:r>
            <a:r>
              <a:rPr lang="en-US" altLang="zh-CN" dirty="0"/>
              <a:t>B</a:t>
            </a:r>
            <a:r>
              <a:rPr lang="zh-CN" altLang="en-US" dirty="0"/>
              <a:t>，</a:t>
            </a:r>
            <a:r>
              <a:rPr lang="en-US" altLang="zh-CN" dirty="0"/>
              <a:t>B </a:t>
            </a:r>
            <a:r>
              <a:rPr lang="zh-CN" altLang="en-US" dirty="0"/>
              <a:t>一定与</a:t>
            </a:r>
            <a:r>
              <a:rPr lang="en-US" altLang="zh-CN" dirty="0"/>
              <a:t> A </a:t>
            </a:r>
            <a:r>
              <a:rPr lang="zh-CN" altLang="en-US" dirty="0"/>
              <a:t>等价，比 </a:t>
            </a:r>
            <a:r>
              <a:rPr lang="en-US" altLang="zh-CN" dirty="0"/>
              <a:t>B </a:t>
            </a:r>
            <a:r>
              <a:rPr lang="zh-CN" altLang="en-US" dirty="0"/>
              <a:t>还小且与</a:t>
            </a:r>
            <a:r>
              <a:rPr lang="en-US" altLang="zh-CN" dirty="0"/>
              <a:t> A </a:t>
            </a:r>
            <a:r>
              <a:rPr lang="zh-CN" altLang="en-US" dirty="0"/>
              <a:t>等价的货币系统为 </a:t>
            </a:r>
            <a:r>
              <a:rPr lang="en-US" altLang="zh-CN" dirty="0"/>
              <a:t>C</a:t>
            </a:r>
            <a:r>
              <a:rPr lang="zh-CN" altLang="en-US" dirty="0"/>
              <a:t>，</a:t>
            </a:r>
            <a:r>
              <a:rPr lang="en-US" altLang="zh-CN" dirty="0"/>
              <a:t>B </a:t>
            </a:r>
            <a:r>
              <a:rPr lang="zh-CN" altLang="en-US" dirty="0"/>
              <a:t>一定有不在 </a:t>
            </a:r>
            <a:r>
              <a:rPr lang="en-US" altLang="zh-CN" dirty="0"/>
              <a:t>C </a:t>
            </a:r>
            <a:r>
              <a:rPr lang="zh-CN" altLang="en-US" dirty="0"/>
              <a:t>中的面额 </a:t>
            </a:r>
            <a:r>
              <a:rPr lang="en-US" altLang="zh-CN" dirty="0"/>
              <a:t>v</a:t>
            </a:r>
            <a:r>
              <a:rPr lang="zh-CN" altLang="en-US" dirty="0"/>
              <a:t>，而 </a:t>
            </a:r>
            <a:r>
              <a:rPr lang="en-US" altLang="zh-CN" dirty="0"/>
              <a:t>v </a:t>
            </a:r>
            <a:r>
              <a:rPr lang="zh-CN" altLang="en-US" dirty="0"/>
              <a:t>必须能被 </a:t>
            </a:r>
            <a:r>
              <a:rPr lang="en-US" altLang="zh-CN" dirty="0"/>
              <a:t>C </a:t>
            </a:r>
            <a:r>
              <a:rPr lang="zh-CN" altLang="en-US" dirty="0"/>
              <a:t>表示，而</a:t>
            </a:r>
            <a:r>
              <a:rPr lang="en-US" altLang="zh-CN" dirty="0"/>
              <a:t> C </a:t>
            </a:r>
            <a:r>
              <a:rPr lang="zh-CN" altLang="en-US" dirty="0"/>
              <a:t>中表示 </a:t>
            </a:r>
            <a:r>
              <a:rPr lang="en-US" altLang="zh-CN" dirty="0"/>
              <a:t>v </a:t>
            </a:r>
            <a:r>
              <a:rPr lang="zh-CN" altLang="en-US" dirty="0"/>
              <a:t>的货币中必然存在无法被 </a:t>
            </a:r>
            <a:r>
              <a:rPr lang="en-US" altLang="zh-CN" dirty="0"/>
              <a:t>A </a:t>
            </a:r>
            <a:r>
              <a:rPr lang="zh-CN" altLang="en-US" dirty="0"/>
              <a:t>表示出的货币（否则说明 </a:t>
            </a:r>
            <a:r>
              <a:rPr lang="en-US" altLang="zh-CN" dirty="0"/>
              <a:t>B </a:t>
            </a:r>
            <a:r>
              <a:rPr lang="zh-CN" altLang="en-US" dirty="0"/>
              <a:t>还能继续删），而这不符合 </a:t>
            </a:r>
            <a:r>
              <a:rPr lang="en-US" altLang="zh-CN" dirty="0"/>
              <a:t>C </a:t>
            </a:r>
            <a:r>
              <a:rPr lang="zh-CN" altLang="en-US" dirty="0"/>
              <a:t>的定义。</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NOIP2018D1T2 Solution</a:t>
            </a:r>
            <a:endParaRPr lang="zh-CN" altLang="en-US"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latin typeface="Courier New" panose="02070309020205020404" pitchFamily="49" charset="0"/>
                <a:cs typeface="Courier New" panose="02070309020205020404" pitchFamily="49" charset="0"/>
              </a:rPr>
              <a:t>那么我们只需要不断删掉 </a:t>
            </a:r>
            <a:r>
              <a:rPr lang="en-US" altLang="zh-CN" dirty="0">
                <a:latin typeface="Courier New" panose="02070309020205020404" pitchFamily="49" charset="0"/>
                <a:cs typeface="Courier New" panose="02070309020205020404" pitchFamily="49" charset="0"/>
              </a:rPr>
              <a:t>a </a:t>
            </a:r>
            <a:r>
              <a:rPr lang="zh-CN" altLang="en-US" dirty="0">
                <a:latin typeface="Courier New" panose="02070309020205020404" pitchFamily="49" charset="0"/>
                <a:cs typeface="Courier New" panose="02070309020205020404" pitchFamily="49" charset="0"/>
              </a:rPr>
              <a:t>中能被其它元素表示的元素了。</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“被某些元素表示”本质是完全背包。</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只能被比自己小的元素表示。</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从小到大排序。</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做到第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种货币时，判断第</a:t>
            </a:r>
            <a:r>
              <a:rPr lang="en-US" altLang="zh-CN" dirty="0">
                <a:latin typeface="Courier New" panose="02070309020205020404" pitchFamily="49" charset="0"/>
                <a:cs typeface="Courier New" panose="02070309020205020404" pitchFamily="49" charset="0"/>
              </a:rPr>
              <a:t> a[1..i-1] </a:t>
            </a:r>
            <a:r>
              <a:rPr lang="zh-CN" altLang="en-US" dirty="0">
                <a:latin typeface="Courier New" panose="02070309020205020404" pitchFamily="49" charset="0"/>
                <a:cs typeface="Courier New" panose="02070309020205020404" pitchFamily="49" charset="0"/>
              </a:rPr>
              <a:t>能否表示出 </a:t>
            </a:r>
            <a:r>
              <a:rPr lang="en-US" altLang="zh-CN" dirty="0">
                <a:latin typeface="Courier New" panose="02070309020205020404" pitchFamily="49" charset="0"/>
                <a:cs typeface="Courier New" panose="02070309020205020404" pitchFamily="49" charset="0"/>
              </a:rPr>
              <a:t>a[</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。若不能才将</a:t>
            </a:r>
            <a:r>
              <a:rPr lang="en-US" altLang="zh-CN" dirty="0">
                <a:latin typeface="Courier New" panose="02070309020205020404" pitchFamily="49" charset="0"/>
                <a:cs typeface="Courier New" panose="02070309020205020404" pitchFamily="49" charset="0"/>
              </a:rPr>
              <a:t> a[</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考虑进背包 </a:t>
            </a:r>
            <a:r>
              <a:rPr lang="en-US" altLang="zh-CN" dirty="0">
                <a:latin typeface="Courier New" panose="02070309020205020404" pitchFamily="49" charset="0"/>
                <a:cs typeface="Courier New" panose="02070309020205020404" pitchFamily="49" charset="0"/>
              </a:rPr>
              <a:t>DP</a:t>
            </a:r>
            <a:r>
              <a:rPr lang="zh-CN" altLang="en-US" dirty="0">
                <a:latin typeface="Courier New" panose="02070309020205020404" pitchFamily="49" charset="0"/>
                <a:cs typeface="Courier New" panose="02070309020205020404" pitchFamily="49" charset="0"/>
              </a:rPr>
              <a:t> 中。</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DP</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表示考虑前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种货币，是否有可能凑出数额 </a:t>
            </a:r>
            <a:r>
              <a:rPr lang="en-US" altLang="zh-CN" dirty="0">
                <a:latin typeface="Courier New" panose="02070309020205020404" pitchFamily="49" charset="0"/>
                <a:cs typeface="Courier New" panose="02070309020205020404" pitchFamily="49" charset="0"/>
              </a:rPr>
              <a:t>j</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f=0/1</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)=f(i-1,j)|f(</a:t>
            </a:r>
            <a:r>
              <a:rPr lang="en-US" altLang="zh-CN" dirty="0" err="1">
                <a:latin typeface="Courier New" panose="02070309020205020404" pitchFamily="49" charset="0"/>
                <a:cs typeface="Courier New" panose="02070309020205020404" pitchFamily="49" charset="0"/>
              </a:rPr>
              <a:t>i,j</a:t>
            </a:r>
            <a:r>
              <a:rPr lang="en-US" altLang="zh-CN" dirty="0">
                <a:latin typeface="Courier New" panose="02070309020205020404" pitchFamily="49" charset="0"/>
                <a:cs typeface="Courier New" panose="02070309020205020404" pitchFamily="49" charset="0"/>
              </a:rPr>
              <a:t>-a[</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sequence</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有一个无穷大平面直角坐标系，初始你在 </a:t>
            </a:r>
            <a:r>
              <a:rPr lang="en-US" altLang="zh-CN" dirty="0">
                <a:latin typeface="Cambria Math" panose="02040503050406030204" pitchFamily="18" charset="0"/>
                <a:cs typeface="Cambria Math" panose="02040503050406030204" pitchFamily="18" charset="0"/>
                <a:sym typeface="+mn-ea"/>
              </a:rPr>
              <a:t>(0,0)</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给定一个长度为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的序列 </a:t>
            </a:r>
            <a:r>
              <a:rPr lang="en-US" altLang="zh-CN" dirty="0">
                <a:latin typeface="Cambria Math" panose="02040503050406030204" pitchFamily="18" charset="0"/>
                <a:cs typeface="Cambria Math" panose="02040503050406030204" pitchFamily="18" charset="0"/>
                <a:sym typeface="+mn-ea"/>
              </a:rPr>
              <a:t>d</a:t>
            </a:r>
            <a:r>
              <a:rPr lang="zh-CN" altLang="en-US" dirty="0">
                <a:latin typeface="Cambria Math" panose="02040503050406030204" pitchFamily="18" charset="0"/>
                <a:cs typeface="Cambria Math" panose="02040503050406030204" pitchFamily="18" charset="0"/>
                <a:sym typeface="+mn-ea"/>
              </a:rPr>
              <a:t>，你将移动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步，第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步可以选择上下左右其中一个方向移动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步。</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给定终点 </a:t>
            </a:r>
            <a:r>
              <a:rPr lang="en-US" altLang="zh-CN" dirty="0">
                <a:latin typeface="Cambria Math" panose="02040503050406030204" pitchFamily="18" charset="0"/>
                <a:cs typeface="Cambria Math" panose="02040503050406030204" pitchFamily="18" charset="0"/>
                <a:sym typeface="+mn-ea"/>
              </a:rPr>
              <a:t>(A,B)</a:t>
            </a:r>
            <a:r>
              <a:rPr lang="zh-CN" altLang="en-US" dirty="0">
                <a:latin typeface="Cambria Math" panose="02040503050406030204" pitchFamily="18" charset="0"/>
                <a:cs typeface="Cambria Math" panose="02040503050406030204" pitchFamily="18" charset="0"/>
                <a:sym typeface="+mn-ea"/>
              </a:rPr>
              <a:t>，问是否有可能移动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步后走到 </a:t>
            </a:r>
            <a:r>
              <a:rPr lang="en-US" altLang="zh-CN" dirty="0">
                <a:latin typeface="Cambria Math" panose="02040503050406030204" pitchFamily="18" charset="0"/>
                <a:cs typeface="Cambria Math" panose="02040503050406030204" pitchFamily="18" charset="0"/>
                <a:sym typeface="+mn-ea"/>
              </a:rPr>
              <a:t>(A,B)</a:t>
            </a:r>
            <a:r>
              <a:rPr lang="zh-CN" altLang="en-US" dirty="0">
                <a:latin typeface="Cambria Math" panose="02040503050406030204" pitchFamily="18" charset="0"/>
                <a:cs typeface="Cambria Math" panose="02040503050406030204" pitchFamily="18" charset="0"/>
                <a:sym typeface="+mn-ea"/>
              </a:rPr>
              <a:t>，有则输出方案。</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1&lt;=n&lt;=2000</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|A|,|B|&lt;=3.6*10^6</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1&lt;=d[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]&lt;=1800</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sequence</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将坐标轴旋转</a:t>
                </a:r>
                <a:r>
                  <a:rPr lang="en-US" altLang="zh-CN" dirty="0">
                    <a:latin typeface="Cambria Math" panose="02040503050406030204" pitchFamily="18" charset="0"/>
                    <a:cs typeface="Cambria Math" panose="02040503050406030204" pitchFamily="18" charset="0"/>
                    <a:sym typeface="+mn-ea"/>
                  </a:rPr>
                  <a:t> 45 </a:t>
                </a:r>
                <a:r>
                  <a:rPr lang="zh-CN" altLang="en-US" dirty="0">
                    <a:latin typeface="Cambria Math" panose="02040503050406030204" pitchFamily="18" charset="0"/>
                    <a:cs typeface="Cambria Math" panose="02040503050406030204" pitchFamily="18" charset="0"/>
                    <a:sym typeface="+mn-ea"/>
                  </a:rPr>
                  <a:t>度，并使每个点横纵坐标扩大到原来的 </a:t>
                </a:r>
                <a:r>
                  <a:rPr lang="en-US" altLang="zh-CN" dirty="0">
                    <a:latin typeface="Cambria Math" panose="02040503050406030204" pitchFamily="18" charset="0"/>
                    <a:cs typeface="Cambria Math" panose="02040503050406030204" pitchFamily="18" charset="0"/>
                    <a:sym typeface="+mn-ea"/>
                  </a:rPr>
                  <a:t>sqrt(2) </a:t>
                </a:r>
                <a:r>
                  <a:rPr lang="zh-CN" altLang="en-US" dirty="0">
                    <a:latin typeface="Cambria Math" panose="02040503050406030204" pitchFamily="18" charset="0"/>
                    <a:cs typeface="Cambria Math" panose="02040503050406030204" pitchFamily="18" charset="0"/>
                    <a:sym typeface="+mn-ea"/>
                  </a:rPr>
                  <a:t>倍。</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每一步变成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四种选其一。</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终点为 </a:t>
                </a:r>
                <a:r>
                  <a:rPr lang="en-US" altLang="zh-CN" dirty="0">
                    <a:latin typeface="Cambria Math" panose="02040503050406030204" pitchFamily="18" charset="0"/>
                    <a:cs typeface="Cambria Math" panose="02040503050406030204" pitchFamily="18" charset="0"/>
                    <a:sym typeface="+mn-ea"/>
                  </a:rPr>
                  <a:t>(A-B,A+B)</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这种转化有什么好处？</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两个维度独立。</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转化成背包问题，每次选择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或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加进总和，若总和既能凑出 </a:t>
                </a:r>
                <a:r>
                  <a:rPr lang="en-US" altLang="zh-CN" dirty="0">
                    <a:latin typeface="Cambria Math" panose="02040503050406030204" pitchFamily="18" charset="0"/>
                    <a:cs typeface="Cambria Math" panose="02040503050406030204" pitchFamily="18" charset="0"/>
                    <a:sym typeface="+mn-ea"/>
                  </a:rPr>
                  <a:t>A+B </a:t>
                </a:r>
                <a:r>
                  <a:rPr lang="zh-CN" altLang="en-US" dirty="0">
                    <a:latin typeface="Cambria Math" panose="02040503050406030204" pitchFamily="18" charset="0"/>
                    <a:cs typeface="Cambria Math" panose="02040503050406030204" pitchFamily="18" charset="0"/>
                    <a:sym typeface="+mn-ea"/>
                  </a:rPr>
                  <a:t>又能凑出 </a:t>
                </a:r>
                <a:r>
                  <a:rPr lang="en-US" altLang="zh-CN" dirty="0">
                    <a:latin typeface="Cambria Math" panose="02040503050406030204" pitchFamily="18" charset="0"/>
                    <a:cs typeface="Cambria Math" panose="02040503050406030204" pitchFamily="18" charset="0"/>
                    <a:sym typeface="+mn-ea"/>
                  </a:rPr>
                  <a:t>A-B </a:t>
                </a:r>
                <a:r>
                  <a:rPr lang="zh-CN" altLang="en-US" dirty="0">
                    <a:latin typeface="Cambria Math" panose="02040503050406030204" pitchFamily="18" charset="0"/>
                    <a:cs typeface="Cambria Math" panose="02040503050406030204" pitchFamily="18" charset="0"/>
                    <a:sym typeface="+mn-ea"/>
                  </a:rPr>
                  <a:t>则有解。</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进一步：每次选择 </a:t>
                </a:r>
                <a:r>
                  <a:rPr lang="en-US" altLang="zh-CN" dirty="0">
                    <a:latin typeface="Cambria Math" panose="02040503050406030204" pitchFamily="18" charset="0"/>
                    <a:cs typeface="Cambria Math" panose="02040503050406030204" pitchFamily="18" charset="0"/>
                    <a:sym typeface="+mn-ea"/>
                  </a:rPr>
                  <a:t>2*d[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或 </a:t>
                </a:r>
                <a:r>
                  <a:rPr lang="en-US" altLang="zh-CN" dirty="0">
                    <a:latin typeface="Cambria Math" panose="02040503050406030204" pitchFamily="18" charset="0"/>
                    <a:cs typeface="Cambria Math" panose="02040503050406030204" pitchFamily="18" charset="0"/>
                    <a:sym typeface="+mn-ea"/>
                  </a:rPr>
                  <a:t>0 </a:t>
                </a:r>
                <a:r>
                  <a:rPr lang="zh-CN" altLang="en-US" dirty="0">
                    <a:latin typeface="Cambria Math" panose="02040503050406030204" pitchFamily="18" charset="0"/>
                    <a:cs typeface="Cambria Math" panose="02040503050406030204" pitchFamily="18" charset="0"/>
                    <a:sym typeface="+mn-ea"/>
                  </a:rPr>
                  <a:t>加进总和，若总和既能凑出 </a:t>
                </a:r>
                <a:r>
                  <a:rPr lang="en-US" altLang="zh-CN" dirty="0">
                    <a:latin typeface="Cambria Math" panose="02040503050406030204" pitchFamily="18" charset="0"/>
                    <a:cs typeface="Cambria Math" panose="02040503050406030204" pitchFamily="18" charset="0"/>
                    <a:sym typeface="+mn-ea"/>
                  </a:rPr>
                  <a:t>A+B+</a:t>
                </a:r>
                <a14:m>
                  <m:oMath xmlns:m="http://schemas.openxmlformats.org/officeDocument/2006/math">
                    <m:nary>
                      <m:naryPr>
                        <m:chr m:val="∑"/>
                        <m:ctrlPr>
                          <a:rPr lang="en-US" altLang="zh-CN"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𝑛</m:t>
                        </m:r>
                      </m:sup>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𝑑</m:t>
                            </m:r>
                          </m:e>
                          <m:sub>
                            <m:r>
                              <a:rPr lang="en-US" altLang="zh-CN" b="0" i="1" smtClean="0">
                                <a:latin typeface="Cambria Math" panose="02040503050406030204" pitchFamily="18" charset="0"/>
                                <a:sym typeface="+mn-ea"/>
                              </a:rPr>
                              <m:t>𝑖</m:t>
                            </m:r>
                          </m:sub>
                        </m:sSub>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又能凑出 </a:t>
                </a:r>
                <a:r>
                  <a:rPr lang="en-US" altLang="zh-CN" dirty="0">
                    <a:latin typeface="Cambria Math" panose="02040503050406030204" pitchFamily="18" charset="0"/>
                    <a:cs typeface="Cambria Math" panose="02040503050406030204" pitchFamily="18" charset="0"/>
                    <a:sym typeface="+mn-ea"/>
                  </a:rPr>
                  <a:t>A-B+</a:t>
                </a:r>
                <a:r>
                  <a:rPr lang="en-US" altLang="zh-CN" dirty="0">
                    <a:sym typeface="+mn-ea"/>
                  </a:rPr>
                  <a:t> </a:t>
                </a:r>
                <a14:m>
                  <m:oMath xmlns:m="http://schemas.openxmlformats.org/officeDocument/2006/math">
                    <m:nary>
                      <m:naryPr>
                        <m:chr m:val="∑"/>
                        <m:ctrlPr>
                          <a:rPr lang="en-US" altLang="zh-CN" i="1">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i="1">
                            <a:latin typeface="Cambria Math" panose="02040503050406030204" pitchFamily="18" charset="0"/>
                            <a:sym typeface="+mn-ea"/>
                          </a:rPr>
                          <m:t>=</m:t>
                        </m:r>
                        <m:r>
                          <a:rPr lang="en-US" altLang="zh-CN" i="1">
                            <a:latin typeface="Cambria Math" panose="02040503050406030204" pitchFamily="18" charset="0"/>
                            <a:sym typeface="+mn-ea"/>
                          </a:rPr>
                          <m:t>1</m:t>
                        </m:r>
                      </m:sub>
                      <m:sup>
                        <m:r>
                          <a:rPr lang="en-US" altLang="zh-CN" i="1">
                            <a:latin typeface="Cambria Math" panose="02040503050406030204" pitchFamily="18" charset="0"/>
                            <a:sym typeface="+mn-ea"/>
                          </a:rPr>
                          <m:t>𝑛</m:t>
                        </m:r>
                      </m:sup>
                      <m:e>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𝑑</m:t>
                            </m:r>
                          </m:e>
                          <m:sub>
                            <m:r>
                              <a:rPr lang="en-US" altLang="zh-CN" i="1">
                                <a:latin typeface="Cambria Math" panose="02040503050406030204" pitchFamily="18" charset="0"/>
                                <a:sym typeface="+mn-ea"/>
                              </a:rPr>
                              <m:t>𝑖</m:t>
                            </m:r>
                          </m:sub>
                        </m:sSub>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则有解。</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01 </a:t>
                </a:r>
                <a:r>
                  <a:rPr lang="zh-CN" altLang="en-US" dirty="0">
                    <a:latin typeface="Cambria Math" panose="02040503050406030204" pitchFamily="18" charset="0"/>
                    <a:cs typeface="Cambria Math" panose="02040503050406030204" pitchFamily="18" charset="0"/>
                    <a:sym typeface="+mn-ea"/>
                  </a:rPr>
                  <a:t>背包。复杂度为 </a:t>
                </a:r>
                <a:r>
                  <a:rPr lang="en-US" altLang="zh-CN" dirty="0">
                    <a:latin typeface="Cambria Math" panose="02040503050406030204" pitchFamily="18" charset="0"/>
                    <a:cs typeface="Cambria Math" panose="02040503050406030204" pitchFamily="18" charset="0"/>
                    <a:sym typeface="+mn-ea"/>
                  </a:rPr>
                  <a:t>O(n^2*d)</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89"/>
                <a:ext cx="8468360" cy="3924935"/>
              </a:xfrm>
              <a:blipFill rotWithShape="1">
                <a:blip r:embed="rId1"/>
                <a:stretch>
                  <a:fillRect t="-16" b="1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讲课内容</a:t>
            </a:r>
            <a:endParaRPr lang="zh-CN" altLang="en-US" dirty="0"/>
          </a:p>
        </p:txBody>
      </p:sp>
      <p:sp>
        <p:nvSpPr>
          <p:cNvPr id="3" name="内容占位符 2"/>
          <p:cNvSpPr>
            <a:spLocks noGrp="1"/>
          </p:cNvSpPr>
          <p:nvPr>
            <p:ph idx="1"/>
          </p:nvPr>
        </p:nvSpPr>
        <p:spPr/>
        <p:txBody>
          <a:bodyPr/>
          <a:lstStyle/>
          <a:p>
            <a:r>
              <a:rPr lang="zh-CN" altLang="en-US" dirty="0"/>
              <a:t>背包 </a:t>
            </a:r>
            <a:r>
              <a:rPr lang="en-US" altLang="zh-CN" dirty="0"/>
              <a:t>DP</a:t>
            </a:r>
            <a:endParaRPr lang="en-US" altLang="zh-CN" dirty="0"/>
          </a:p>
          <a:p>
            <a:r>
              <a:rPr lang="zh-CN" altLang="en-US" dirty="0"/>
              <a:t>区间 </a:t>
            </a:r>
            <a:r>
              <a:rPr lang="en-US" altLang="zh-CN" dirty="0"/>
              <a:t>DP</a:t>
            </a:r>
            <a:endParaRPr lang="en-US" altLang="zh-CN" dirty="0"/>
          </a:p>
          <a:p>
            <a:r>
              <a:rPr lang="zh-CN" altLang="en-US" dirty="0"/>
              <a:t>树型 </a:t>
            </a:r>
            <a:r>
              <a:rPr lang="en-US" altLang="zh-CN" dirty="0"/>
              <a:t>DP</a:t>
            </a:r>
            <a:endParaRPr lang="en-US" altLang="zh-CN" dirty="0"/>
          </a:p>
          <a:p>
            <a:r>
              <a:rPr lang="zh-CN" altLang="en-US" dirty="0"/>
              <a:t>数位 </a:t>
            </a:r>
            <a:r>
              <a:rPr lang="en-US" altLang="zh-CN" dirty="0"/>
              <a:t>DP</a:t>
            </a:r>
            <a:endParaRPr lang="en-US" altLang="zh-CN" dirty="0"/>
          </a:p>
          <a:p>
            <a:r>
              <a:rPr lang="zh-CN" altLang="en-US" dirty="0"/>
              <a:t>状压 </a:t>
            </a:r>
            <a:r>
              <a:rPr lang="en-US" altLang="zh-CN" dirty="0"/>
              <a:t>DP</a:t>
            </a:r>
            <a:endParaRPr lang="en-US" altLang="zh-CN" dirty="0"/>
          </a:p>
          <a:p>
            <a:r>
              <a:rPr lang="zh-CN" altLang="en-US" dirty="0"/>
              <a:t>一些杂题</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sequence</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怎么优化？</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这个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是判断是否能够凑出某个总和，</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数组全是 </a:t>
            </a:r>
            <a:r>
              <a:rPr lang="en-US" altLang="zh-CN" dirty="0">
                <a:latin typeface="Cambria Math" panose="02040503050406030204" pitchFamily="18" charset="0"/>
                <a:cs typeface="Cambria Math" panose="02040503050406030204" pitchFamily="18" charset="0"/>
                <a:sym typeface="+mn-ea"/>
              </a:rPr>
              <a:t>bool </a:t>
            </a:r>
            <a:r>
              <a:rPr lang="zh-CN" altLang="en-US" dirty="0">
                <a:latin typeface="Cambria Math" panose="02040503050406030204" pitchFamily="18" charset="0"/>
                <a:cs typeface="Cambria Math" panose="02040503050406030204" pitchFamily="18" charset="0"/>
                <a:sym typeface="+mn-ea"/>
              </a:rPr>
              <a:t>类型。</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考虑转移一定是类似于 </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][j]=f[i-1][j] | f[i-1][j-2*d[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技巧：将每个</a:t>
            </a:r>
            <a:r>
              <a:rPr lang="en-US" altLang="zh-CN" dirty="0">
                <a:latin typeface="Cambria Math" panose="02040503050406030204" pitchFamily="18" charset="0"/>
                <a:cs typeface="Cambria Math" panose="02040503050406030204" pitchFamily="18" charset="0"/>
                <a:sym typeface="+mn-ea"/>
              </a:rPr>
              <a:t> 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看作二进制数，则可以表示为 </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]=f[i-1] | (f[i-1]&gt;&gt;(2*d[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en-US" altLang="zh-CN" dirty="0" err="1">
                <a:latin typeface="Cambria Math" panose="02040503050406030204" pitchFamily="18" charset="0"/>
                <a:cs typeface="Cambria Math" panose="02040503050406030204" pitchFamily="18" charset="0"/>
                <a:sym typeface="+mn-ea"/>
              </a:rPr>
              <a:t>bitset</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可以加速这一过程，复杂度 </a:t>
            </a:r>
            <a:r>
              <a:rPr lang="en-US" altLang="zh-CN" dirty="0">
                <a:latin typeface="Cambria Math" panose="02040503050406030204" pitchFamily="18" charset="0"/>
                <a:cs typeface="Cambria Math" panose="02040503050406030204" pitchFamily="18" charset="0"/>
                <a:sym typeface="+mn-ea"/>
              </a:rPr>
              <a:t>O(n^2*d/w)</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a:t>
            </a:r>
            <a:endParaRPr lang="en-US" altLang="zh-CN" dirty="0"/>
          </a:p>
        </p:txBody>
      </p:sp>
      <p:pic>
        <p:nvPicPr>
          <p:cNvPr id="9" name="内容占位符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30438" y="2825963"/>
            <a:ext cx="7731125" cy="2307798"/>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a:t>
            </a:r>
            <a:endParaRPr lang="en-US" altLang="zh-CN"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先尝试暴力背包。</a:t>
            </a:r>
            <a:endParaRPr lang="zh-CN" altLang="en-US"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f(i,j) </a:t>
            </a:r>
            <a:r>
              <a:rPr lang="zh-CN" altLang="en-US" dirty="0">
                <a:latin typeface="Cambria Math" panose="02040503050406030204" pitchFamily="18" charset="0"/>
                <a:cs typeface="Cambria Math" panose="02040503050406030204" pitchFamily="18" charset="0"/>
                <a:sym typeface="+mn-ea"/>
              </a:rPr>
              <a:t>表示考虑了前</a:t>
            </a:r>
            <a:r>
              <a:rPr lang="en-US" altLang="zh-CN" dirty="0">
                <a:latin typeface="Cambria Math" panose="02040503050406030204" pitchFamily="18" charset="0"/>
                <a:cs typeface="Cambria Math" panose="02040503050406030204" pitchFamily="18" charset="0"/>
                <a:sym typeface="+mn-ea"/>
              </a:rPr>
              <a:t> i </a:t>
            </a:r>
            <a:r>
              <a:rPr lang="zh-CN" altLang="en-US" dirty="0">
                <a:latin typeface="Cambria Math" panose="02040503050406030204" pitchFamily="18" charset="0"/>
                <a:cs typeface="Cambria Math" panose="02040503050406030204" pitchFamily="18" charset="0"/>
                <a:sym typeface="+mn-ea"/>
              </a:rPr>
              <a:t>个数组，已经取了</a:t>
            </a:r>
            <a:r>
              <a:rPr lang="en-US" altLang="zh-CN" dirty="0">
                <a:latin typeface="Cambria Math" panose="02040503050406030204" pitchFamily="18" charset="0"/>
                <a:cs typeface="Cambria Math" panose="02040503050406030204" pitchFamily="18" charset="0"/>
                <a:sym typeface="+mn-ea"/>
              </a:rPr>
              <a:t> j </a:t>
            </a:r>
            <a:r>
              <a:rPr lang="zh-CN" altLang="en-US" dirty="0">
                <a:latin typeface="Cambria Math" panose="02040503050406030204" pitchFamily="18" charset="0"/>
                <a:cs typeface="Cambria Math" panose="02040503050406030204" pitchFamily="18" charset="0"/>
                <a:sym typeface="+mn-ea"/>
              </a:rPr>
              <a:t>个元素的最大</a:t>
            </a:r>
            <a:r>
              <a:rPr lang="en-US" altLang="zh-CN" dirty="0">
                <a:latin typeface="Cambria Math" panose="02040503050406030204" pitchFamily="18" charset="0"/>
                <a:cs typeface="Cambria Math" panose="02040503050406030204" pitchFamily="18" charset="0"/>
                <a:sym typeface="+mn-ea"/>
              </a:rPr>
              <a:t> ans</a:t>
            </a:r>
            <a:r>
              <a:rPr lang="zh-CN" altLang="en-US" dirty="0">
                <a:latin typeface="Cambria Math" panose="02040503050406030204" pitchFamily="18" charset="0"/>
                <a:cs typeface="Cambria Math" panose="02040503050406030204" pitchFamily="18" charset="0"/>
                <a:sym typeface="+mn-ea"/>
              </a:rPr>
              <a:t>。</a:t>
            </a:r>
            <a:endParaRPr lang="zh-CN" altLang="en-US"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枚举第</a:t>
            </a:r>
            <a:r>
              <a:rPr lang="en-US" altLang="zh-CN" dirty="0">
                <a:latin typeface="Cambria Math" panose="02040503050406030204" pitchFamily="18" charset="0"/>
                <a:cs typeface="Cambria Math" panose="02040503050406030204" pitchFamily="18" charset="0"/>
                <a:sym typeface="+mn-ea"/>
              </a:rPr>
              <a:t> i </a:t>
            </a:r>
            <a:r>
              <a:rPr lang="zh-CN" altLang="en-US" dirty="0">
                <a:latin typeface="Cambria Math" panose="02040503050406030204" pitchFamily="18" charset="0"/>
                <a:cs typeface="Cambria Math" panose="02040503050406030204" pitchFamily="18" charset="0"/>
                <a:sym typeface="+mn-ea"/>
              </a:rPr>
              <a:t>个数组取了几个，</a:t>
            </a:r>
            <a:r>
              <a:rPr lang="en-US" altLang="zh-CN" dirty="0">
                <a:latin typeface="Cambria Math" panose="02040503050406030204" pitchFamily="18" charset="0"/>
                <a:cs typeface="Cambria Math" panose="02040503050406030204" pitchFamily="18" charset="0"/>
                <a:sym typeface="+mn-ea"/>
              </a:rPr>
              <a:t>f(i,j)=max(f(i-1,j-k)+sum[i][k])</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sum[i][j] </a:t>
            </a:r>
            <a:r>
              <a:rPr lang="zh-CN" altLang="en-US" dirty="0">
                <a:latin typeface="Cambria Math" panose="02040503050406030204" pitchFamily="18" charset="0"/>
                <a:cs typeface="Cambria Math" panose="02040503050406030204" pitchFamily="18" charset="0"/>
                <a:sym typeface="+mn-ea"/>
              </a:rPr>
              <a:t>表示第</a:t>
            </a:r>
            <a:r>
              <a:rPr lang="en-US" altLang="zh-CN" dirty="0">
                <a:latin typeface="Cambria Math" panose="02040503050406030204" pitchFamily="18" charset="0"/>
                <a:cs typeface="Cambria Math" panose="02040503050406030204" pitchFamily="18" charset="0"/>
                <a:sym typeface="+mn-ea"/>
              </a:rPr>
              <a:t> i </a:t>
            </a:r>
            <a:r>
              <a:rPr lang="zh-CN" altLang="en-US" dirty="0">
                <a:latin typeface="Cambria Math" panose="02040503050406030204" pitchFamily="18" charset="0"/>
                <a:cs typeface="Cambria Math" panose="02040503050406030204" pitchFamily="18" charset="0"/>
                <a:sym typeface="+mn-ea"/>
              </a:rPr>
              <a:t>个数组前</a:t>
            </a:r>
            <a:r>
              <a:rPr lang="en-US" altLang="zh-CN" dirty="0">
                <a:latin typeface="Cambria Math" panose="02040503050406030204" pitchFamily="18" charset="0"/>
                <a:cs typeface="Cambria Math" panose="02040503050406030204" pitchFamily="18" charset="0"/>
                <a:sym typeface="+mn-ea"/>
              </a:rPr>
              <a:t> j </a:t>
            </a:r>
            <a:r>
              <a:rPr lang="zh-CN" altLang="en-US" dirty="0">
                <a:latin typeface="Cambria Math" panose="02040503050406030204" pitchFamily="18" charset="0"/>
                <a:cs typeface="Cambria Math" panose="02040503050406030204" pitchFamily="18" charset="0"/>
                <a:sym typeface="+mn-ea"/>
              </a:rPr>
              <a:t>个元素的和，可以预处理。</a:t>
            </a:r>
            <a:endParaRPr lang="zh-CN" altLang="en-US"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a:t>
            </a:r>
            <a:r>
              <a:rPr lang="en-US" altLang="zh-CN" dirty="0">
                <a:latin typeface="Cambria Math" panose="02040503050406030204" pitchFamily="18" charset="0"/>
                <a:cs typeface="Cambria Math" panose="02040503050406030204" pitchFamily="18" charset="0"/>
                <a:sym typeface="+mn-ea"/>
              </a:rPr>
              <a:t> O(n*k^2)</a:t>
            </a:r>
            <a:r>
              <a:rPr lang="zh-CN" altLang="en-US" dirty="0">
                <a:latin typeface="Cambria Math" panose="02040503050406030204" pitchFamily="18" charset="0"/>
                <a:cs typeface="Cambria Math" panose="02040503050406030204" pitchFamily="18" charset="0"/>
                <a:sym typeface="+mn-ea"/>
              </a:rPr>
              <a:t>，无法通过。</a:t>
            </a:r>
            <a:endParaRPr lang="zh-CN" altLang="en-US"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a:t>
            </a:r>
            <a:endParaRPr lang="en-US" altLang="zh-CN"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结论：至少有 </a:t>
            </a:r>
            <a:r>
              <a:rPr lang="en-US" altLang="zh-CN" dirty="0">
                <a:latin typeface="Cambria Math" panose="02040503050406030204" pitchFamily="18" charset="0"/>
                <a:cs typeface="Cambria Math" panose="02040503050406030204" pitchFamily="18" charset="0"/>
                <a:sym typeface="+mn-ea"/>
              </a:rPr>
              <a:t>n-1 </a:t>
            </a:r>
            <a:r>
              <a:rPr lang="zh-CN" altLang="en-US" dirty="0">
                <a:latin typeface="Cambria Math" panose="02040503050406030204" pitchFamily="18" charset="0"/>
                <a:cs typeface="Cambria Math" panose="02040503050406030204" pitchFamily="18" charset="0"/>
                <a:sym typeface="+mn-ea"/>
              </a:rPr>
              <a:t>个数组满足要么全部取完，要么一个也不取。</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假设有两个数组取了但是没有完全取，那么一定可以将其中一个数组的取用机会尽量全部转移到另外一个数组上，使得 </a:t>
            </a:r>
            <a:r>
              <a:rPr lang="en-US" altLang="zh-CN" dirty="0" err="1">
                <a:latin typeface="Cambria Math" panose="02040503050406030204" pitchFamily="18" charset="0"/>
                <a:cs typeface="Cambria Math" panose="02040503050406030204" pitchFamily="18" charset="0"/>
                <a:sym typeface="+mn-ea"/>
              </a:rPr>
              <a:t>ans</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更大。</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那么除了一个特殊的数组，其它的数组本质上是在做 </a:t>
            </a:r>
            <a:r>
              <a:rPr lang="en-US" altLang="zh-CN" dirty="0">
                <a:latin typeface="Cambria Math" panose="02040503050406030204" pitchFamily="18" charset="0"/>
                <a:cs typeface="Cambria Math" panose="02040503050406030204" pitchFamily="18" charset="0"/>
                <a:sym typeface="+mn-ea"/>
              </a:rPr>
              <a:t>01 </a:t>
            </a:r>
            <a:r>
              <a:rPr lang="zh-CN" altLang="en-US" dirty="0">
                <a:latin typeface="Cambria Math" panose="02040503050406030204" pitchFamily="18" charset="0"/>
                <a:cs typeface="Cambria Math" panose="02040503050406030204" pitchFamily="18" charset="0"/>
                <a:sym typeface="+mn-ea"/>
              </a:rPr>
              <a:t>背包。</a:t>
            </a:r>
            <a:endParaRPr lang="zh-CN" altLang="en-US"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每个数组取的代价为元素数量，价值为元素总和。</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相当于每次问求 去掉一个物品 后的背包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数组，即经典的删物背包。</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分治解决，每次</a:t>
            </a:r>
            <a:r>
              <a:rPr lang="en-US" altLang="zh-CN" dirty="0">
                <a:latin typeface="Cambria Math" panose="02040503050406030204" pitchFamily="18" charset="0"/>
                <a:cs typeface="Cambria Math" panose="02040503050406030204" pitchFamily="18" charset="0"/>
                <a:sym typeface="+mn-ea"/>
              </a:rPr>
              <a:t> solve </a:t>
            </a:r>
            <a:r>
              <a:rPr lang="zh-CN" altLang="en-US" dirty="0">
                <a:latin typeface="Cambria Math" panose="02040503050406030204" pitchFamily="18" charset="0"/>
                <a:cs typeface="Cambria Math" panose="02040503050406030204" pitchFamily="18" charset="0"/>
                <a:sym typeface="+mn-ea"/>
              </a:rPr>
              <a:t>一边前将另一边的物品加入背包。</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a:t>
            </a:r>
            <a:r>
              <a:rPr lang="en-US" altLang="zh-CN" dirty="0" err="1">
                <a:latin typeface="Cambria Math" panose="02040503050406030204" pitchFamily="18" charset="0"/>
                <a:cs typeface="Cambria Math" panose="02040503050406030204" pitchFamily="18" charset="0"/>
                <a:sym typeface="+mn-ea"/>
              </a:rPr>
              <a:t>nk</a:t>
            </a:r>
            <a:r>
              <a:rPr lang="en-US" altLang="zh-CN" dirty="0">
                <a:latin typeface="Cambria Math" panose="02040503050406030204" pitchFamily="18" charset="0"/>
                <a:cs typeface="Cambria Math" panose="02040503050406030204" pitchFamily="18" charset="0"/>
                <a:sym typeface="+mn-ea"/>
              </a:rPr>
              <a:t> </a:t>
            </a:r>
            <a:r>
              <a:rPr lang="en-US" altLang="zh-CN" dirty="0" err="1">
                <a:latin typeface="Cambria Math" panose="02040503050406030204" pitchFamily="18" charset="0"/>
                <a:cs typeface="Cambria Math" panose="02040503050406030204" pitchFamily="18" charset="0"/>
                <a:sym typeface="+mn-ea"/>
              </a:rPr>
              <a:t>logn</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a:t>
            </a:r>
            <a:r>
              <a:rPr lang="en-US" altLang="zh-CN" dirty="0"/>
              <a:t>DP</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t>此类 </a:t>
            </a:r>
            <a:r>
              <a:rPr lang="en-US" altLang="zh-CN" dirty="0"/>
              <a:t>DP </a:t>
            </a:r>
            <a:r>
              <a:rPr lang="zh-CN" altLang="en-US" dirty="0"/>
              <a:t>一般处理序列问题，常常有三个特点：</a:t>
            </a:r>
            <a:endParaRPr lang="en-US" altLang="zh-CN" dirty="0"/>
          </a:p>
          <a:p>
            <a:r>
              <a:rPr lang="en-US" altLang="zh-CN" dirty="0"/>
              <a:t>1</a:t>
            </a:r>
            <a:r>
              <a:rPr lang="zh-CN" altLang="en-US" dirty="0"/>
              <a:t>、区间性</a:t>
            </a:r>
            <a:endParaRPr lang="en-US" altLang="zh-CN" dirty="0"/>
          </a:p>
          <a:p>
            <a:r>
              <a:rPr lang="en-US" altLang="zh-CN" dirty="0"/>
              <a:t>2</a:t>
            </a:r>
            <a:r>
              <a:rPr lang="zh-CN" altLang="en-US" dirty="0"/>
              <a:t>、可分解</a:t>
            </a:r>
            <a:endParaRPr lang="en-US" altLang="zh-CN" dirty="0"/>
          </a:p>
          <a:p>
            <a:r>
              <a:rPr lang="en-US" altLang="zh-CN" dirty="0"/>
              <a:t>3</a:t>
            </a:r>
            <a:r>
              <a:rPr lang="zh-CN" altLang="en-US" dirty="0"/>
              <a:t>、可合并</a:t>
            </a:r>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stone</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latin typeface="Courier New" panose="02070309020205020404" pitchFamily="49" charset="0"/>
                <a:cs typeface="Courier New" panose="02070309020205020404" pitchFamily="49" charset="0"/>
              </a:rPr>
              <a:t>有 </a:t>
            </a:r>
            <a:r>
              <a:rPr lang="en-US" altLang="zh-CN" dirty="0">
                <a:latin typeface="Courier New" panose="02070309020205020404" pitchFamily="49" charset="0"/>
                <a:cs typeface="Courier New" panose="02070309020205020404" pitchFamily="49" charset="0"/>
              </a:rPr>
              <a:t>n </a:t>
            </a:r>
            <a:r>
              <a:rPr lang="zh-CN" altLang="en-US" dirty="0">
                <a:latin typeface="Courier New" panose="02070309020205020404" pitchFamily="49" charset="0"/>
                <a:cs typeface="Courier New" panose="02070309020205020404" pitchFamily="49" charset="0"/>
              </a:rPr>
              <a:t>堆石头围成一个环，第</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堆石头有 </a:t>
            </a:r>
            <a:r>
              <a:rPr lang="en-US" altLang="zh-CN" dirty="0">
                <a:latin typeface="Courier New" panose="02070309020205020404" pitchFamily="49" charset="0"/>
                <a:cs typeface="Courier New" panose="02070309020205020404" pitchFamily="49" charset="0"/>
              </a:rPr>
              <a:t>a[</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个石子。</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进行 </a:t>
            </a:r>
            <a:r>
              <a:rPr lang="en-US" altLang="zh-CN" dirty="0">
                <a:latin typeface="Courier New" panose="02070309020205020404" pitchFamily="49" charset="0"/>
                <a:cs typeface="Courier New" panose="02070309020205020404" pitchFamily="49" charset="0"/>
              </a:rPr>
              <a:t>n-1 </a:t>
            </a:r>
            <a:r>
              <a:rPr lang="zh-CN" altLang="en-US" dirty="0">
                <a:latin typeface="Courier New" panose="02070309020205020404" pitchFamily="49" charset="0"/>
                <a:cs typeface="Courier New" panose="02070309020205020404" pitchFamily="49" charset="0"/>
              </a:rPr>
              <a:t>次合并，每次可以将相邻两堆石子合并成一堆，新的一堆石子数为原先两堆石子之和，获得的分数也为原先两堆石子数之和。</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求只剩下</a:t>
            </a:r>
            <a:r>
              <a:rPr lang="en-US" altLang="zh-CN" dirty="0">
                <a:latin typeface="Courier New" panose="02070309020205020404" pitchFamily="49" charset="0"/>
                <a:cs typeface="Courier New" panose="02070309020205020404" pitchFamily="49" charset="0"/>
              </a:rPr>
              <a:t> 1 </a:t>
            </a:r>
            <a:r>
              <a:rPr lang="zh-CN" altLang="en-US" dirty="0">
                <a:latin typeface="Courier New" panose="02070309020205020404" pitchFamily="49" charset="0"/>
                <a:cs typeface="Courier New" panose="02070309020205020404" pitchFamily="49" charset="0"/>
              </a:rPr>
              <a:t>堆石子时总分数最大值。</a:t>
            </a:r>
            <a:endParaRPr lang="en-US" altLang="zh-CN" dirty="0">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stone</a:t>
            </a:r>
            <a:endParaRPr lang="en-US" altLang="zh-CN" dirty="0"/>
          </a:p>
        </p:txBody>
      </p:sp>
      <p:sp>
        <p:nvSpPr>
          <p:cNvPr id="3" name="内容占位符 2"/>
          <p:cNvSpPr>
            <a:spLocks noGrp="1"/>
          </p:cNvSpPr>
          <p:nvPr>
            <p:ph idx="1"/>
          </p:nvPr>
        </p:nvSpPr>
        <p:spPr>
          <a:xfrm>
            <a:off x="2231136" y="2638044"/>
            <a:ext cx="7729728" cy="3511744"/>
          </a:xfrm>
        </p:spPr>
        <p:txBody>
          <a:bodyPr>
            <a:normAutofit lnSpcReduction="10000"/>
          </a:bodyPr>
          <a:lstStyle/>
          <a:p>
            <a:r>
              <a:rPr lang="zh-CN" altLang="en-US" dirty="0">
                <a:latin typeface="Courier New" panose="02070309020205020404" pitchFamily="49" charset="0"/>
                <a:cs typeface="Courier New" panose="02070309020205020404" pitchFamily="49" charset="0"/>
              </a:rPr>
              <a:t>环 </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序列？</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破环为链，枚举断点，区间 </a:t>
            </a:r>
            <a:r>
              <a:rPr lang="en-US" altLang="zh-CN" dirty="0">
                <a:latin typeface="Courier New" panose="02070309020205020404" pitchFamily="49" charset="0"/>
                <a:cs typeface="Courier New" panose="02070309020205020404" pitchFamily="49" charset="0"/>
                <a:sym typeface="Wingdings" panose="05000000000000000000" pitchFamily="2" charset="2"/>
              </a:rPr>
              <a:t>DP</a:t>
            </a:r>
            <a:r>
              <a:rPr lang="zh-CN" altLang="en-US" dirty="0">
                <a:latin typeface="Courier New" panose="02070309020205020404" pitchFamily="49" charset="0"/>
                <a:cs typeface="Courier New" panose="02070309020205020404" pitchFamily="49" charset="0"/>
                <a:sym typeface="Wingdings" panose="05000000000000000000" pitchFamily="2" charset="2"/>
              </a:rPr>
              <a:t>。</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表示将区间 </a:t>
            </a:r>
            <a:r>
              <a:rPr lang="en-US" altLang="zh-CN"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内石子合并成一堆所得分数最大值</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)=max{f(</a:t>
            </a:r>
            <a:r>
              <a:rPr lang="en-US" altLang="zh-CN" dirty="0" err="1">
                <a:latin typeface="Courier New" panose="02070309020205020404" pitchFamily="49" charset="0"/>
                <a:cs typeface="Courier New" panose="02070309020205020404" pitchFamily="49" charset="0"/>
                <a:sym typeface="Wingdings" panose="05000000000000000000" pitchFamily="2" charset="2"/>
              </a:rPr>
              <a:t>i,k</a:t>
            </a:r>
            <a:r>
              <a:rPr lang="en-US" altLang="zh-CN" dirty="0">
                <a:latin typeface="Courier New" panose="02070309020205020404" pitchFamily="49" charset="0"/>
                <a:cs typeface="Courier New" panose="02070309020205020404" pitchFamily="49" charset="0"/>
                <a:sym typeface="Wingdings" panose="05000000000000000000" pitchFamily="2" charset="2"/>
              </a:rPr>
              <a:t>)+f(k+1,j)+sum(</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err="1">
                <a:latin typeface="Courier New" panose="02070309020205020404" pitchFamily="49" charset="0"/>
                <a:cs typeface="Courier New" panose="02070309020205020404" pitchFamily="49" charset="0"/>
                <a:sym typeface="Wingdings" panose="05000000000000000000" pitchFamily="2" charset="2"/>
              </a:rPr>
              <a:t>i</a:t>
            </a:r>
            <a:r>
              <a:rPr lang="en-US" altLang="zh-CN" dirty="0">
                <a:latin typeface="Courier New" panose="02070309020205020404" pitchFamily="49" charset="0"/>
                <a:cs typeface="Courier New" panose="02070309020205020404" pitchFamily="49" charset="0"/>
                <a:sym typeface="Wingdings" panose="05000000000000000000" pitchFamily="2" charset="2"/>
              </a:rPr>
              <a:t>&lt;=k&lt;j)</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区间</a:t>
            </a:r>
            <a:r>
              <a:rPr lang="en-US" altLang="zh-CN" dirty="0">
                <a:latin typeface="Courier New" panose="02070309020205020404" pitchFamily="49" charset="0"/>
                <a:cs typeface="Courier New" panose="02070309020205020404" pitchFamily="49" charset="0"/>
                <a:sym typeface="Wingdings" panose="05000000000000000000" pitchFamily="2" charset="2"/>
              </a:rPr>
              <a:t> DP </a:t>
            </a:r>
            <a:r>
              <a:rPr lang="zh-CN" altLang="en-US" dirty="0">
                <a:latin typeface="Courier New" panose="02070309020205020404" pitchFamily="49" charset="0"/>
                <a:cs typeface="Courier New" panose="02070309020205020404" pitchFamily="49" charset="0"/>
                <a:sym typeface="Wingdings" panose="05000000000000000000" pitchFamily="2" charset="2"/>
              </a:rPr>
              <a:t>枚举顺序？</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复杂度</a:t>
            </a:r>
            <a:r>
              <a:rPr lang="en-US" altLang="zh-CN" dirty="0">
                <a:latin typeface="Courier New" panose="02070309020205020404" pitchFamily="49" charset="0"/>
                <a:cs typeface="Courier New" panose="02070309020205020404" pitchFamily="49" charset="0"/>
                <a:sym typeface="Wingdings" panose="05000000000000000000" pitchFamily="2" charset="2"/>
              </a:rPr>
              <a:t> O(n^4)</a:t>
            </a:r>
            <a:r>
              <a:rPr lang="zh-CN" altLang="en-US" dirty="0">
                <a:latin typeface="Courier New" panose="02070309020205020404" pitchFamily="49" charset="0"/>
                <a:cs typeface="Courier New" panose="02070309020205020404" pitchFamily="49" charset="0"/>
                <a:sym typeface="Wingdings" panose="05000000000000000000" pitchFamily="2" charset="2"/>
              </a:rPr>
              <a:t>。</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破坏为链的另一种操作。</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复杂度 </a:t>
            </a:r>
            <a:r>
              <a:rPr lang="en-US" altLang="zh-CN" dirty="0">
                <a:latin typeface="Courier New" panose="02070309020205020404" pitchFamily="49" charset="0"/>
                <a:cs typeface="Courier New" panose="02070309020205020404" pitchFamily="49" charset="0"/>
                <a:sym typeface="Wingdings" panose="05000000000000000000" pitchFamily="2" charset="2"/>
              </a:rPr>
              <a:t>O(n^3)</a:t>
            </a:r>
            <a:r>
              <a:rPr lang="zh-CN" altLang="en-US" dirty="0">
                <a:latin typeface="Courier New" panose="02070309020205020404" pitchFamily="49" charset="0"/>
                <a:cs typeface="Courier New" panose="02070309020205020404" pitchFamily="49" charset="0"/>
                <a:sym typeface="Wingdings" panose="05000000000000000000" pitchFamily="2" charset="2"/>
              </a:rPr>
              <a:t>。</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此类常规区间 </a:t>
            </a:r>
            <a:r>
              <a:rPr lang="en-US" altLang="zh-CN" dirty="0">
                <a:latin typeface="Courier New" panose="02070309020205020404" pitchFamily="49" charset="0"/>
                <a:cs typeface="Courier New" panose="02070309020205020404" pitchFamily="49" charset="0"/>
                <a:sym typeface="Wingdings" panose="05000000000000000000" pitchFamily="2" charset="2"/>
              </a:rPr>
              <a:t>DP </a:t>
            </a:r>
            <a:r>
              <a:rPr lang="zh-CN" altLang="en-US" dirty="0">
                <a:latin typeface="Courier New" panose="02070309020205020404" pitchFamily="49" charset="0"/>
                <a:cs typeface="Courier New" panose="02070309020205020404" pitchFamily="49" charset="0"/>
                <a:sym typeface="Wingdings" panose="05000000000000000000" pitchFamily="2" charset="2"/>
              </a:rPr>
              <a:t>通常带有小常数，如本题为 </a:t>
            </a:r>
            <a:r>
              <a:rPr lang="en-US" altLang="zh-CN" dirty="0">
                <a:latin typeface="Courier New" panose="02070309020205020404" pitchFamily="49" charset="0"/>
                <a:cs typeface="Courier New" panose="02070309020205020404" pitchFamily="49" charset="0"/>
                <a:sym typeface="Wingdings" panose="05000000000000000000" pitchFamily="2" charset="2"/>
              </a:rPr>
              <a:t>1/6</a:t>
            </a:r>
            <a:r>
              <a:rPr lang="zh-CN" altLang="en-US" dirty="0">
                <a:latin typeface="Courier New" panose="02070309020205020404" pitchFamily="49" charset="0"/>
                <a:cs typeface="Courier New" panose="02070309020205020404" pitchFamily="49" charset="0"/>
                <a:sym typeface="Wingdings" panose="05000000000000000000" pitchFamily="2" charset="2"/>
              </a:rPr>
              <a:t>。</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Wolf</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latin typeface="Courier New" panose="02070309020205020404" pitchFamily="49" charset="0"/>
                <a:cs typeface="Courier New" panose="02070309020205020404" pitchFamily="49" charset="0"/>
                <a:sym typeface="Wingdings" panose="05000000000000000000" pitchFamily="2" charset="2"/>
              </a:rPr>
              <a:t>有 </a:t>
            </a:r>
            <a:r>
              <a:rPr lang="en-US" altLang="zh-CN" dirty="0">
                <a:latin typeface="Courier New" panose="02070309020205020404" pitchFamily="49" charset="0"/>
                <a:cs typeface="Courier New" panose="02070309020205020404" pitchFamily="49" charset="0"/>
                <a:sym typeface="Wingdings" panose="05000000000000000000" pitchFamily="2" charset="2"/>
              </a:rPr>
              <a:t>n </a:t>
            </a:r>
            <a:r>
              <a:rPr lang="zh-CN" altLang="en-US" dirty="0">
                <a:latin typeface="Courier New" panose="02070309020205020404" pitchFamily="49" charset="0"/>
                <a:cs typeface="Courier New" panose="02070309020205020404" pitchFamily="49" charset="0"/>
                <a:sym typeface="Wingdings" panose="05000000000000000000" pitchFamily="2" charset="2"/>
              </a:rPr>
              <a:t>只狼排成一排，每只狼有两个攻击力 </a:t>
            </a:r>
            <a:r>
              <a:rPr lang="en-US" altLang="zh-CN" dirty="0">
                <a:latin typeface="Courier New" panose="02070309020205020404" pitchFamily="49" charset="0"/>
                <a:cs typeface="Courier New" panose="02070309020205020404" pitchFamily="49" charset="0"/>
                <a:sym typeface="Wingdings" panose="05000000000000000000" pitchFamily="2" charset="2"/>
              </a:rPr>
              <a:t>a </a:t>
            </a:r>
            <a:r>
              <a:rPr lang="zh-CN" altLang="en-US" dirty="0">
                <a:latin typeface="Courier New" panose="02070309020205020404" pitchFamily="49" charset="0"/>
                <a:cs typeface="Courier New" panose="02070309020205020404" pitchFamily="49" charset="0"/>
                <a:sym typeface="Wingdings" panose="05000000000000000000" pitchFamily="2" charset="2"/>
              </a:rPr>
              <a:t>和 </a:t>
            </a:r>
            <a:r>
              <a:rPr lang="en-US" altLang="zh-CN" dirty="0">
                <a:latin typeface="Courier New" panose="02070309020205020404" pitchFamily="49" charset="0"/>
                <a:cs typeface="Courier New" panose="02070309020205020404" pitchFamily="49" charset="0"/>
                <a:sym typeface="Wingdings" panose="05000000000000000000" pitchFamily="2" charset="2"/>
              </a:rPr>
              <a:t>b</a:t>
            </a:r>
            <a:r>
              <a:rPr lang="zh-CN" altLang="en-US" dirty="0">
                <a:latin typeface="Courier New" panose="02070309020205020404" pitchFamily="49" charset="0"/>
                <a:cs typeface="Courier New" panose="02070309020205020404" pitchFamily="49" charset="0"/>
                <a:sym typeface="Wingdings" panose="05000000000000000000" pitchFamily="2" charset="2"/>
              </a:rPr>
              <a:t>。</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消灭一只狼的代价是这只狼的 </a:t>
            </a:r>
            <a:r>
              <a:rPr lang="en-US" altLang="zh-CN" dirty="0">
                <a:latin typeface="Courier New" panose="02070309020205020404" pitchFamily="49" charset="0"/>
                <a:cs typeface="Courier New" panose="02070309020205020404" pitchFamily="49" charset="0"/>
                <a:sym typeface="Wingdings" panose="05000000000000000000" pitchFamily="2" charset="2"/>
              </a:rPr>
              <a:t>a </a:t>
            </a:r>
            <a:r>
              <a:rPr lang="zh-CN" altLang="en-US" dirty="0">
                <a:latin typeface="Courier New" panose="02070309020205020404" pitchFamily="49" charset="0"/>
                <a:cs typeface="Courier New" panose="02070309020205020404" pitchFamily="49" charset="0"/>
                <a:sym typeface="Wingdings" panose="05000000000000000000" pitchFamily="2" charset="2"/>
              </a:rPr>
              <a:t>攻击力和它两侧的狼的 </a:t>
            </a:r>
            <a:r>
              <a:rPr lang="en-US" altLang="zh-CN" dirty="0">
                <a:latin typeface="Courier New" panose="02070309020205020404" pitchFamily="49" charset="0"/>
                <a:cs typeface="Courier New" panose="02070309020205020404" pitchFamily="49" charset="0"/>
                <a:sym typeface="Wingdings" panose="05000000000000000000" pitchFamily="2" charset="2"/>
              </a:rPr>
              <a:t>b </a:t>
            </a:r>
            <a:r>
              <a:rPr lang="zh-CN" altLang="en-US" dirty="0">
                <a:latin typeface="Courier New" panose="02070309020205020404" pitchFamily="49" charset="0"/>
                <a:cs typeface="Courier New" panose="02070309020205020404" pitchFamily="49" charset="0"/>
                <a:sym typeface="Wingdings" panose="05000000000000000000" pitchFamily="2" charset="2"/>
              </a:rPr>
              <a:t>攻击力之和。</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消灭一只狼后，其两侧的狼会并在一起，仍然保持一排。</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求消灭所有狼的最小代价。</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1&lt;=n&lt;=400</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Wolf</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表示杀死区间 </a:t>
            </a:r>
            <a:r>
              <a:rPr lang="en-US" altLang="zh-CN"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的所有狼所需最小代价。</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如何转移？</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枚举最后一个被杀死的狼，原因？</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)=min{f(i,k-1)+f(k+1,j)+a[k]+b[i-1]+b[j+1]}</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复杂度 </a:t>
            </a:r>
            <a:r>
              <a:rPr lang="en-US" altLang="zh-CN" dirty="0">
                <a:latin typeface="Courier New" panose="02070309020205020404" pitchFamily="49" charset="0"/>
                <a:cs typeface="Courier New" panose="02070309020205020404" pitchFamily="49" charset="0"/>
                <a:sym typeface="Wingdings" panose="05000000000000000000" pitchFamily="2" charset="2"/>
              </a:rPr>
              <a:t>O(n^3)</a:t>
            </a:r>
            <a:r>
              <a:rPr lang="zh-CN" altLang="en-US" dirty="0">
                <a:latin typeface="Courier New" panose="02070309020205020404" pitchFamily="49" charset="0"/>
                <a:cs typeface="Courier New" panose="02070309020205020404" pitchFamily="49" charset="0"/>
                <a:sym typeface="Wingdings" panose="05000000000000000000" pitchFamily="2" charset="2"/>
              </a:rPr>
              <a:t>。</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CSP-S2021 T2</a:t>
            </a:r>
            <a:endParaRPr lang="en-US" altLang="zh-CN"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4139" y="2459992"/>
            <a:ext cx="11823722" cy="3331208"/>
          </a:xfrm>
        </p:spPr>
      </p:pic>
      <p:sp>
        <p:nvSpPr>
          <p:cNvPr id="6" name="文本框 5"/>
          <p:cNvSpPr txBox="1"/>
          <p:nvPr/>
        </p:nvSpPr>
        <p:spPr>
          <a:xfrm>
            <a:off x="2231136" y="5913114"/>
            <a:ext cx="2743200" cy="523220"/>
          </a:xfrm>
          <a:prstGeom prst="rect">
            <a:avLst/>
          </a:prstGeom>
          <a:noFill/>
        </p:spPr>
        <p:txBody>
          <a:bodyPr wrap="square" rtlCol="0">
            <a:spAutoFit/>
          </a:bodyPr>
          <a:lstStyle/>
          <a:p>
            <a:r>
              <a:rPr lang="en-US" altLang="zh-CN" sz="2800" dirty="0">
                <a:latin typeface="Courier New" panose="02070309020205020404" pitchFamily="49" charset="0"/>
                <a:cs typeface="Courier New" panose="02070309020205020404" pitchFamily="49" charset="0"/>
              </a:rPr>
              <a:t>1&lt;=k&lt;=n&lt;=500</a:t>
            </a:r>
            <a:endParaRPr lang="zh-CN" altLang="en-US" sz="2800"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讲课内容</a:t>
            </a:r>
            <a:endParaRPr lang="zh-CN" altLang="en-US" dirty="0"/>
          </a:p>
        </p:txBody>
      </p:sp>
      <p:sp>
        <p:nvSpPr>
          <p:cNvPr id="3" name="内容占位符 2"/>
          <p:cNvSpPr>
            <a:spLocks noGrp="1"/>
          </p:cNvSpPr>
          <p:nvPr>
            <p:ph idx="1"/>
          </p:nvPr>
        </p:nvSpPr>
        <p:spPr/>
        <p:txBody>
          <a:bodyPr/>
          <a:lstStyle/>
          <a:p>
            <a:r>
              <a:rPr lang="en-US" altLang="zh-CN" dirty="0"/>
              <a:t>DP</a:t>
            </a:r>
            <a:r>
              <a:rPr lang="zh-CN" altLang="en-US" dirty="0"/>
              <a:t> 难点不在于概念，而在于如何想到用 </a:t>
            </a:r>
            <a:r>
              <a:rPr lang="en-US" altLang="zh-CN" dirty="0"/>
              <a:t>DP </a:t>
            </a:r>
            <a:r>
              <a:rPr lang="zh-CN" altLang="en-US" dirty="0"/>
              <a:t>解决，在于其状态和状态转移方程的设计思路，以及优化 </a:t>
            </a:r>
            <a:r>
              <a:rPr lang="en-US" altLang="zh-CN" dirty="0"/>
              <a:t>DP </a:t>
            </a:r>
            <a:r>
              <a:rPr lang="zh-CN" altLang="en-US" dirty="0"/>
              <a:t>复杂度的方法。</a:t>
            </a:r>
            <a:endParaRPr lang="en-US" altLang="zh-CN" dirty="0"/>
          </a:p>
          <a:p>
            <a:r>
              <a:rPr lang="zh-CN" altLang="en-US" dirty="0"/>
              <a:t>因此今天的课除了背包 </a:t>
            </a:r>
            <a:r>
              <a:rPr lang="en-US" altLang="zh-CN" dirty="0"/>
              <a:t>DP </a:t>
            </a:r>
            <a:r>
              <a:rPr lang="zh-CN" altLang="en-US" dirty="0"/>
              <a:t>以外，概念只是带过，以分析典型例题为主。</a:t>
            </a:r>
            <a:endParaRPr lang="en-US" altLang="zh-CN" dirty="0"/>
          </a:p>
          <a:p>
            <a:r>
              <a:rPr lang="en-US" altLang="zh-CN" dirty="0"/>
              <a:t>DP </a:t>
            </a:r>
            <a:r>
              <a:rPr lang="zh-CN" altLang="en-US" dirty="0"/>
              <a:t>优化在明天的课，今天不作为重点。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CSP-S2021 T2</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638044"/>
                <a:ext cx="7729728" cy="3511744"/>
              </a:xfrm>
            </p:spPr>
            <p:txBody>
              <a:bodyPr>
                <a:normAutofit fontScale="92500" lnSpcReduction="20000"/>
              </a:bodyPr>
              <a:lstStyle/>
              <a:p>
                <a:r>
                  <a:rPr lang="zh-CN" altLang="en-US" dirty="0">
                    <a:latin typeface="Courier New" panose="02070309020205020404" pitchFamily="49" charset="0"/>
                    <a:cs typeface="Courier New" panose="02070309020205020404" pitchFamily="49" charset="0"/>
                    <a:sym typeface="Wingdings" panose="05000000000000000000" pitchFamily="2" charset="2"/>
                  </a:rPr>
                  <a:t>一眼就是典型的区间 </a:t>
                </a:r>
                <a:r>
                  <a:rPr lang="en-US" altLang="zh-CN" dirty="0">
                    <a:latin typeface="Courier New" panose="02070309020205020404" pitchFamily="49" charset="0"/>
                    <a:cs typeface="Courier New" panose="02070309020205020404" pitchFamily="49" charset="0"/>
                    <a:sym typeface="Wingdings" panose="05000000000000000000" pitchFamily="2" charset="2"/>
                  </a:rPr>
                  <a:t>DP</a:t>
                </a:r>
                <a:r>
                  <a:rPr lang="zh-CN" altLang="en-US" dirty="0">
                    <a:latin typeface="Courier New" panose="02070309020205020404" pitchFamily="49" charset="0"/>
                    <a:cs typeface="Courier New" panose="02070309020205020404" pitchFamily="49" charset="0"/>
                    <a:sym typeface="Wingdings" panose="05000000000000000000" pitchFamily="2" charset="2"/>
                  </a:rPr>
                  <a:t>，但是真的那么简单吗？</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表示填满区间</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的问号使之形成超级括号序列的方案数。</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第一类：</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(S)</a:t>
                </a:r>
                <a:r>
                  <a:rPr lang="zh-CN" altLang="en-US" dirty="0">
                    <a:latin typeface="Courier New" panose="02070309020205020404" pitchFamily="49" charset="0"/>
                    <a:cs typeface="Courier New" panose="02070309020205020404" pitchFamily="49" charset="0"/>
                    <a:sym typeface="Wingdings" panose="05000000000000000000" pitchFamily="2" charset="2"/>
                  </a:rPr>
                  <a:t>：如果</a:t>
                </a:r>
                <a:r>
                  <a:rPr lang="en-US" altLang="zh-CN" dirty="0">
                    <a:latin typeface="Courier New" panose="02070309020205020404" pitchFamily="49" charset="0"/>
                    <a:cs typeface="Courier New" panose="02070309020205020404" pitchFamily="49" charset="0"/>
                    <a:sym typeface="Wingdings" panose="05000000000000000000" pitchFamily="2" charset="2"/>
                  </a:rPr>
                  <a:t> (i+1,j-1) </a:t>
                </a:r>
                <a:r>
                  <a:rPr lang="zh-CN" altLang="en-US" dirty="0">
                    <a:latin typeface="Courier New" panose="02070309020205020404" pitchFamily="49" charset="0"/>
                    <a:cs typeface="Courier New" panose="02070309020205020404" pitchFamily="49" charset="0"/>
                    <a:sym typeface="Wingdings" panose="05000000000000000000" pitchFamily="2" charset="2"/>
                  </a:rPr>
                  <a:t>仅由 </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和 </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组成，且长度不超过</a:t>
                </a:r>
                <a:r>
                  <a:rPr lang="en-US" altLang="zh-CN" dirty="0">
                    <a:latin typeface="Courier New" panose="02070309020205020404" pitchFamily="49" charset="0"/>
                    <a:cs typeface="Courier New" panose="02070309020205020404" pitchFamily="49" charset="0"/>
                    <a:sym typeface="Wingdings" panose="05000000000000000000" pitchFamily="2" charset="2"/>
                  </a:rPr>
                  <a:t> k</a:t>
                </a:r>
                <a:r>
                  <a:rPr lang="zh-CN"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)+=1</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为了方便，只由 </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和 </a:t>
                </a:r>
                <a:r>
                  <a:rPr lang="en-US" altLang="zh-CN" dirty="0">
                    <a:latin typeface="Courier New" panose="02070309020205020404" pitchFamily="49" charset="0"/>
                    <a:cs typeface="Courier New" panose="02070309020205020404" pitchFamily="49" charset="0"/>
                    <a:sym typeface="Wingdings" panose="05000000000000000000" pitchFamily="2" charset="2"/>
                  </a:rPr>
                  <a:t>? </a:t>
                </a:r>
                <a:r>
                  <a:rPr lang="zh-CN" altLang="en-US" dirty="0">
                    <a:latin typeface="Courier New" panose="02070309020205020404" pitchFamily="49" charset="0"/>
                    <a:cs typeface="Courier New" panose="02070309020205020404" pitchFamily="49" charset="0"/>
                    <a:sym typeface="Wingdings" panose="05000000000000000000" pitchFamily="2" charset="2"/>
                  </a:rPr>
                  <a:t>组成且长度不超过 </a:t>
                </a:r>
                <a:r>
                  <a:rPr lang="en-US" altLang="zh-CN" dirty="0">
                    <a:latin typeface="Courier New" panose="02070309020205020404" pitchFamily="49" charset="0"/>
                    <a:cs typeface="Courier New" panose="02070309020205020404" pitchFamily="49" charset="0"/>
                    <a:sym typeface="Wingdings" panose="05000000000000000000" pitchFamily="2" charset="2"/>
                  </a:rPr>
                  <a:t>k </a:t>
                </a:r>
                <a:r>
                  <a:rPr lang="zh-CN" altLang="en-US" dirty="0">
                    <a:latin typeface="Courier New" panose="02070309020205020404" pitchFamily="49" charset="0"/>
                    <a:cs typeface="Courier New" panose="02070309020205020404" pitchFamily="49" charset="0"/>
                    <a:sym typeface="Wingdings" panose="05000000000000000000" pitchFamily="2" charset="2"/>
                  </a:rPr>
                  <a:t>的区间称为 </a:t>
                </a:r>
                <a:r>
                  <a:rPr lang="en-US" altLang="zh-CN" dirty="0">
                    <a:latin typeface="Courier New" panose="02070309020205020404" pitchFamily="49" charset="0"/>
                    <a:cs typeface="Courier New" panose="02070309020205020404" pitchFamily="49" charset="0"/>
                    <a:sym typeface="Wingdings" panose="05000000000000000000" pitchFamily="2" charset="2"/>
                  </a:rPr>
                  <a:t>S </a:t>
                </a:r>
                <a:r>
                  <a:rPr lang="zh-CN" altLang="en-US" dirty="0">
                    <a:latin typeface="Courier New" panose="02070309020205020404" pitchFamily="49" charset="0"/>
                    <a:cs typeface="Courier New" panose="02070309020205020404" pitchFamily="49" charset="0"/>
                    <a:sym typeface="Wingdings" panose="05000000000000000000" pitchFamily="2" charset="2"/>
                  </a:rPr>
                  <a:t>型区间</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第二类：</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AB</a:t>
                </a:r>
                <a:r>
                  <a:rPr lang="zh-CN"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i="1" smtClean="0">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sup>
                      <m:e>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b="0" i="1" smtClean="0">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e>
                        </m:d>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𝑓</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ASB</a:t>
                </a:r>
                <a:r>
                  <a:rPr lang="zh-CN"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i="1" smtClean="0">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2</m:t>
                        </m:r>
                      </m:sup>
                      <m:e>
                        <m:nary>
                          <m:naryPr>
                            <m:chr m:val="∑"/>
                            <m:ctrlPr>
                              <a:rPr lang="en-US" altLang="zh-CN" i="1" smtClean="0">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b="0" i="1" smtClean="0">
                                <a:latin typeface="Cambria Math" panose="02040503050406030204" pitchFamily="18" charset="0"/>
                                <a:cs typeface="Courier New" panose="02070309020205020404" pitchFamily="49" charset="0"/>
                                <a:sym typeface="Wingdings" panose="05000000000000000000" pitchFamily="2" charset="2"/>
                              </a:rPr>
                              <m:t>𝑙</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2</m:t>
                            </m:r>
                          </m:sub>
                          <m:sup>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sup>
                          <m:e>
                            <m:d>
                              <m:dPr>
                                <m:begChr m:val="["/>
                                <m:endChr m:val="]"/>
                                <m:ctrlPr>
                                  <a:rPr lang="en-US" altLang="zh-CN" b="0" i="1" smtClean="0">
                                    <a:latin typeface="Cambria Math" panose="02040503050406030204" pitchFamily="18" charset="0"/>
                                    <a:cs typeface="Courier New" panose="02070309020205020404" pitchFamily="49" charset="0"/>
                                    <a:sym typeface="Wingdings" panose="05000000000000000000" pitchFamily="2" charset="2"/>
                                  </a:rPr>
                                </m:ctrlPr>
                              </m:dPr>
                              <m:e>
                                <m:r>
                                  <a:rPr lang="zh-CN" altLang="en-US" i="1">
                                    <a:latin typeface="Cambria Math" panose="02040503050406030204" pitchFamily="18" charset="0"/>
                                    <a:cs typeface="Courier New" panose="02070309020205020404" pitchFamily="49" charset="0"/>
                                    <a:sym typeface="Wingdings" panose="05000000000000000000" pitchFamily="2" charset="2"/>
                                  </a:rPr>
                                  <m:t>区间</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𝑙</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e>
                            </m:d>
                            <m:r>
                              <a:rPr lang="zh-CN" altLang="en-US" i="1">
                                <a:latin typeface="Cambria Math" panose="02040503050406030204" pitchFamily="18" charset="0"/>
                                <a:cs typeface="Courier New" panose="02070309020205020404" pitchFamily="49" charset="0"/>
                                <a:sym typeface="Wingdings" panose="05000000000000000000" pitchFamily="2" charset="2"/>
                              </a:rPr>
                              <m:t>为</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 </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𝑆</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 </m:t>
                            </m:r>
                            <m:r>
                              <a:rPr lang="zh-CN" altLang="en-US" i="1">
                                <a:latin typeface="Cambria Math" panose="02040503050406030204" pitchFamily="18" charset="0"/>
                                <a:cs typeface="Courier New" panose="02070309020205020404" pitchFamily="49" charset="0"/>
                                <a:sym typeface="Wingdings" panose="05000000000000000000" pitchFamily="2" charset="2"/>
                              </a:rPr>
                              <m:t>型</m:t>
                            </m:r>
                            <m:r>
                              <a:rPr lang="zh-CN" altLang="en-US" i="1" smtClean="0">
                                <a:latin typeface="Cambria Math" panose="02040503050406030204" pitchFamily="18" charset="0"/>
                                <a:cs typeface="Courier New" panose="02070309020205020404" pitchFamily="49" charset="0"/>
                                <a:sym typeface="Wingdings" panose="05000000000000000000" pitchFamily="2" charset="2"/>
                              </a:rPr>
                              <m:t>区间</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b="0" i="1" smtClean="0">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e>
                            </m:d>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𝑓</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𝑙</m:t>
                            </m:r>
                          </m:e>
                        </m:nary>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dirty="0">
                  <a:latin typeface="Courier New" panose="02070309020205020404" pitchFamily="49" charset="0"/>
                  <a:cs typeface="Courier New" panose="02070309020205020404" pitchFamily="49" charset="0"/>
                  <a:sym typeface="Wingdings" panose="05000000000000000000" pitchFamily="2" charset="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638044"/>
                <a:ext cx="7729728" cy="3511744"/>
              </a:xfrm>
              <a:blipFill rotWithShape="1">
                <a:blip r:embed="rId1"/>
                <a:stretch>
                  <a:fillRect l="-5" t="-7" r="3"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CSP-S2021 T2</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638044"/>
                <a:ext cx="7729728" cy="3511744"/>
              </a:xfrm>
            </p:spPr>
            <p:txBody>
              <a:bodyPr>
                <a:normAutofit fontScale="92500" lnSpcReduction="10000"/>
              </a:bodyPr>
              <a:lstStyle/>
              <a:p>
                <a:r>
                  <a:rPr lang="zh-CN" altLang="en-US" dirty="0">
                    <a:latin typeface="Courier New" panose="02070309020205020404" pitchFamily="49" charset="0"/>
                    <a:cs typeface="Courier New" panose="02070309020205020404" pitchFamily="49" charset="0"/>
                    <a:sym typeface="Wingdings" panose="05000000000000000000" pitchFamily="2" charset="2"/>
                  </a:rPr>
                  <a:t>第三类（条件：自带括号）：</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(A)</a:t>
                </a:r>
                <a:r>
                  <a:rPr lang="zh-CN"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)+=f(i+1,j-1)</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(SA)</a:t>
                </a:r>
                <a:r>
                  <a:rPr lang="zh-CN"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i="1" smtClean="0">
                            <a:latin typeface="Cambria Math" panose="02040503050406030204" pitchFamily="18" charset="0"/>
                            <a:cs typeface="Courier New" panose="02070309020205020404" pitchFamily="49" charset="0"/>
                            <a:sym typeface="Wingdings" panose="05000000000000000000" pitchFamily="2" charset="2"/>
                          </a:rPr>
                        </m:ctrlPr>
                      </m:naryPr>
                      <m:sub>
                        <m:r>
                          <m:rPr>
                            <m:sty m:val="p"/>
                            <m:brk m:alnAt="23"/>
                          </m:rPr>
                          <a:rPr lang="en-US" altLang="zh-CN" i="1">
                            <a:latin typeface="Cambria Math" panose="02040503050406030204" pitchFamily="18" charset="0"/>
                            <a:cs typeface="Courier New" panose="02070309020205020404" pitchFamily="49" charset="0"/>
                            <a:sym typeface="Wingdings" panose="05000000000000000000" pitchFamily="2" charset="2"/>
                          </a:rPr>
                          <m:t>k</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sub>
                      <m:sup>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2</m:t>
                        </m:r>
                      </m:sup>
                      <m:e>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d>
                          <m:dPr>
                            <m:begChr m:val="["/>
                            <m:endChr m:val="]"/>
                            <m:ctrlPr>
                              <a:rPr lang="en-US" altLang="zh-CN" b="0" i="1" smtClean="0">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e>
                        </m:d>
                        <m:r>
                          <a:rPr lang="zh-CN" altLang="en-US" i="1">
                            <a:latin typeface="Cambria Math" panose="02040503050406030204" pitchFamily="18" charset="0"/>
                            <a:cs typeface="Courier New" panose="02070309020205020404" pitchFamily="49" charset="0"/>
                            <a:sym typeface="Wingdings" panose="05000000000000000000" pitchFamily="2" charset="2"/>
                          </a:rPr>
                          <m:t>为</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 </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𝑆</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 </m:t>
                        </m:r>
                        <m:r>
                          <a:rPr lang="zh-CN" altLang="en-US" i="1">
                            <a:latin typeface="Cambria Math" panose="02040503050406030204" pitchFamily="18" charset="0"/>
                            <a:cs typeface="Courier New" panose="02070309020205020404" pitchFamily="49" charset="0"/>
                            <a:sym typeface="Wingdings" panose="05000000000000000000" pitchFamily="2" charset="2"/>
                          </a:rPr>
                          <m:t>型</m:t>
                        </m:r>
                        <m:r>
                          <a:rPr lang="zh-CN" altLang="en-US" i="1" smtClean="0">
                            <a:latin typeface="Cambria Math" panose="02040503050406030204" pitchFamily="18" charset="0"/>
                            <a:cs typeface="Courier New" panose="02070309020205020404" pitchFamily="49" charset="0"/>
                            <a:sym typeface="Wingdings" panose="05000000000000000000" pitchFamily="2" charset="2"/>
                          </a:rPr>
                          <m:t>区间</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m:rPr>
                            <m:sty m:val="p"/>
                          </m:rPr>
                          <a:rPr lang="en-US" altLang="zh-CN" i="1">
                            <a:latin typeface="Cambria Math" panose="02040503050406030204" pitchFamily="18" charset="0"/>
                            <a:cs typeface="Courier New" panose="02070309020205020404" pitchFamily="49" charset="0"/>
                            <a:sym typeface="Wingdings" panose="05000000000000000000" pitchFamily="2" charset="2"/>
                          </a:rPr>
                          <m:t>f</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latin typeface="Courier New" panose="02070309020205020404" pitchFamily="49" charset="0"/>
                    <a:cs typeface="Courier New" panose="02070309020205020404" pitchFamily="49" charset="0"/>
                    <a:sym typeface="Wingdings" panose="05000000000000000000" pitchFamily="2" charset="2"/>
                  </a:rPr>
                  <a:t>(AS)</a:t>
                </a:r>
                <a:r>
                  <a:rPr lang="zh-CN"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latin typeface="Courier New" panose="02070309020205020404" pitchFamily="49" charset="0"/>
                    <a:cs typeface="Courier New" panose="02070309020205020404" pitchFamily="49" charset="0"/>
                    <a:sym typeface="Wingdings" panose="05000000000000000000" pitchFamily="2" charset="2"/>
                  </a:rPr>
                  <a:t>i,j</a:t>
                </a:r>
                <a:r>
                  <a:rPr lang="en-US" altLang="zh-CN" dirty="0">
                    <a:latin typeface="Courier New" panose="02070309020205020404" pitchFamily="49" charset="0"/>
                    <a:cs typeface="Courier New" panose="02070309020205020404" pitchFamily="49" charset="0"/>
                    <a:sym typeface="Wingdings" panose="05000000000000000000" pitchFamily="2" charset="2"/>
                  </a:rPr>
                  <a:t>)+=</a:t>
                </a:r>
                <a:r>
                  <a:rPr lang="en-US" altLang="zh-CN" dirty="0">
                    <a:cs typeface="Courier New" panose="02070309020205020404" pitchFamily="49" charset="0"/>
                    <a:sym typeface="Wingdings" panose="05000000000000000000" pitchFamily="2" charset="2"/>
                  </a:rPr>
                  <a:t> </a:t>
                </a:r>
                <a14:m>
                  <m:oMath xmlns:m="http://schemas.openxmlformats.org/officeDocument/2006/math">
                    <m:nary>
                      <m:naryPr>
                        <m:chr m:val="∑"/>
                        <m:ctrlPr>
                          <a:rPr lang="en-US" altLang="zh-CN" i="1" smtClean="0">
                            <a:latin typeface="Cambria Math" panose="02040503050406030204" pitchFamily="18" charset="0"/>
                            <a:cs typeface="Courier New" panose="02070309020205020404" pitchFamily="49" charset="0"/>
                            <a:sym typeface="Wingdings" panose="05000000000000000000" pitchFamily="2" charset="2"/>
                          </a:rPr>
                        </m:ctrlPr>
                      </m:naryPr>
                      <m:sub>
                        <m:r>
                          <m:rPr>
                            <m:sty m:val="p"/>
                            <m:brk m:alnAt="23"/>
                          </m:rPr>
                          <a:rPr lang="en-US" altLang="zh-CN" i="1">
                            <a:latin typeface="Cambria Math" panose="02040503050406030204" pitchFamily="18" charset="0"/>
                            <a:cs typeface="Courier New" panose="02070309020205020404" pitchFamily="49" charset="0"/>
                            <a:sym typeface="Wingdings" panose="05000000000000000000" pitchFamily="2" charset="2"/>
                          </a:rPr>
                          <m:t>k</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2</m:t>
                        </m:r>
                      </m:sub>
                      <m:sup>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sup>
                      <m:e>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d>
                          <m:dPr>
                            <m:begChr m:val="["/>
                            <m:endChr m:val="]"/>
                            <m:ctrlPr>
                              <a:rPr lang="en-US" altLang="zh-CN" b="0" i="1" smtClean="0">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e>
                        </m:d>
                        <m:r>
                          <a:rPr lang="zh-CN" altLang="en-US" i="1">
                            <a:latin typeface="Cambria Math" panose="02040503050406030204" pitchFamily="18" charset="0"/>
                            <a:cs typeface="Courier New" panose="02070309020205020404" pitchFamily="49" charset="0"/>
                            <a:sym typeface="Wingdings" panose="05000000000000000000" pitchFamily="2" charset="2"/>
                          </a:rPr>
                          <m:t>为</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 </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𝑆</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 </m:t>
                        </m:r>
                        <m:r>
                          <a:rPr lang="zh-CN" altLang="en-US" i="1">
                            <a:latin typeface="Cambria Math" panose="02040503050406030204" pitchFamily="18" charset="0"/>
                            <a:cs typeface="Courier New" panose="02070309020205020404" pitchFamily="49" charset="0"/>
                            <a:sym typeface="Wingdings" panose="05000000000000000000" pitchFamily="2" charset="2"/>
                          </a:rPr>
                          <m:t>型</m:t>
                        </m:r>
                        <m:r>
                          <a:rPr lang="zh-CN" altLang="en-US" i="1" smtClean="0">
                            <a:latin typeface="Cambria Math" panose="02040503050406030204" pitchFamily="18" charset="0"/>
                            <a:cs typeface="Courier New" panose="02070309020205020404" pitchFamily="49" charset="0"/>
                            <a:sym typeface="Wingdings" panose="05000000000000000000" pitchFamily="2" charset="2"/>
                          </a:rPr>
                          <m:t>区间</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m:rPr>
                            <m:sty m:val="p"/>
                          </m:rPr>
                          <a:rPr lang="en-US" altLang="zh-CN" i="1">
                            <a:latin typeface="Cambria Math" panose="02040503050406030204" pitchFamily="18" charset="0"/>
                            <a:cs typeface="Courier New" panose="02070309020205020404" pitchFamily="49" charset="0"/>
                            <a:sym typeface="Wingdings" panose="05000000000000000000" pitchFamily="2" charset="2"/>
                          </a:rPr>
                          <m:t>f</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复杂度为 </a:t>
                </a:r>
                <a:r>
                  <a:rPr lang="en-US" altLang="zh-CN" dirty="0">
                    <a:latin typeface="Courier New" panose="02070309020205020404" pitchFamily="49" charset="0"/>
                    <a:cs typeface="Courier New" panose="02070309020205020404" pitchFamily="49" charset="0"/>
                    <a:sym typeface="Wingdings" panose="05000000000000000000" pitchFamily="2" charset="2"/>
                  </a:rPr>
                  <a:t>O(n^4)</a:t>
                </a:r>
                <a:r>
                  <a:rPr lang="zh-CN" altLang="en-US" dirty="0">
                    <a:latin typeface="Courier New" panose="02070309020205020404" pitchFamily="49" charset="0"/>
                    <a:cs typeface="Courier New" panose="02070309020205020404" pitchFamily="49" charset="0"/>
                    <a:sym typeface="Wingdings" panose="05000000000000000000" pitchFamily="2" charset="2"/>
                  </a:rPr>
                  <a:t>，无法通过。</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但更大的问题在于正确性</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zh-CN" altLang="en-US" dirty="0">
                    <a:latin typeface="Courier New" panose="02070309020205020404" pitchFamily="49" charset="0"/>
                    <a:cs typeface="Courier New" panose="02070309020205020404" pitchFamily="49" charset="0"/>
                    <a:sym typeface="Wingdings" panose="05000000000000000000" pitchFamily="2" charset="2"/>
                  </a:rPr>
                  <a:t>复杂度瓶颈</a:t>
                </a:r>
                <a:r>
                  <a:rPr lang="en-US" altLang="zh-CN" dirty="0">
                    <a:latin typeface="Courier New" panose="02070309020205020404" pitchFamily="49" charset="0"/>
                    <a:cs typeface="Courier New" panose="02070309020205020404" pitchFamily="49" charset="0"/>
                    <a:sym typeface="Wingdings" panose="05000000000000000000" pitchFamily="2" charset="2"/>
                  </a:rPr>
                  <a:t>&amp;</a:t>
                </a:r>
                <a:r>
                  <a:rPr lang="zh-CN" altLang="en-US" dirty="0">
                    <a:latin typeface="Courier New" panose="02070309020205020404" pitchFamily="49" charset="0"/>
                    <a:cs typeface="Courier New" panose="02070309020205020404" pitchFamily="49" charset="0"/>
                    <a:sym typeface="Wingdings" panose="05000000000000000000" pitchFamily="2" charset="2"/>
                  </a:rPr>
                  <a:t>错误点：</a:t>
                </a:r>
                <a:endParaRPr lang="en-US" altLang="zh-CN" dirty="0">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zh-CN" altLang="en-US"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i,j</a:t>
                </a:r>
                <a:r>
                  <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sup>
                      <m:e>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e>
                        </m:d>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ASB</a:t>
                </a:r>
                <a:r>
                  <a:rPr lang="zh-CN" altLang="en-US"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i,j</a:t>
                </a:r>
                <a:r>
                  <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2</m:t>
                        </m:r>
                      </m:sup>
                      <m:e>
                        <m:nary>
                          <m:naryPr>
                            <m:chr m:val="∑"/>
                            <m:ctrlPr>
                              <a:rPr lang="en-US" altLang="zh-CN"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2</m:t>
                            </m:r>
                          </m:sub>
                          <m:sup>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sup>
                          <m:e>
                            <m:d>
                              <m:dPr>
                                <m:begChr m:val="["/>
                                <m:endChr m:val="]"/>
                                <m:ctrlP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dPr>
                              <m:e>
                                <m:r>
                                  <a:rPr lang="zh-CN" altLang="en-US" i="1">
                                    <a:solidFill>
                                      <a:srgbClr val="FF0000"/>
                                    </a:solidFill>
                                    <a:latin typeface="Cambria Math" panose="02040503050406030204" pitchFamily="18" charset="0"/>
                                    <a:cs typeface="Courier New" panose="02070309020205020404" pitchFamily="49" charset="0"/>
                                    <a:sym typeface="Wingdings" panose="05000000000000000000" pitchFamily="2" charset="2"/>
                                  </a:rPr>
                                  <m:t>区间</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e>
                            </m:d>
                            <m:r>
                              <a:rPr lang="zh-CN" altLang="en-US" i="1">
                                <a:solidFill>
                                  <a:srgbClr val="FF0000"/>
                                </a:solidFill>
                                <a:latin typeface="Cambria Math" panose="02040503050406030204" pitchFamily="18" charset="0"/>
                                <a:cs typeface="Courier New" panose="02070309020205020404" pitchFamily="49" charset="0"/>
                                <a:sym typeface="Wingdings" panose="05000000000000000000" pitchFamily="2" charset="2"/>
                              </a:rPr>
                              <m:t>为</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 </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𝑆</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 </m:t>
                            </m:r>
                            <m:r>
                              <a:rPr lang="zh-CN" altLang="en-US" i="1">
                                <a:solidFill>
                                  <a:srgbClr val="FF0000"/>
                                </a:solidFill>
                                <a:latin typeface="Cambria Math" panose="02040503050406030204" pitchFamily="18" charset="0"/>
                                <a:cs typeface="Courier New" panose="02070309020205020404" pitchFamily="49" charset="0"/>
                                <a:sym typeface="Wingdings" panose="05000000000000000000" pitchFamily="2" charset="2"/>
                              </a:rPr>
                              <m:t>型</m:t>
                            </m:r>
                            <m:r>
                              <a:rPr lang="zh-CN" altLang="en-US"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区间</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e>
                            </m:d>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𝑙</m:t>
                            </m:r>
                          </m:e>
                        </m:nary>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638044"/>
                <a:ext cx="7729728" cy="3511744"/>
              </a:xfrm>
              <a:blipFill rotWithShape="1">
                <a:blip r:embed="rId1"/>
                <a:stretch>
                  <a:fillRect l="-5" t="-7" r="3"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CSP-S2021 T2</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638044"/>
                <a:ext cx="7729728" cy="3511744"/>
              </a:xfrm>
            </p:spPr>
            <p:txBody>
              <a:bodyPr>
                <a:normAutofit/>
              </a:bodyPr>
              <a:lstStyle/>
              <a:p>
                <a:r>
                  <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zh-CN" altLang="en-US"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i,j</a:t>
                </a:r>
                <a:r>
                  <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sz="160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sup>
                      <m:e>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e>
                        </m:d>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ASB</a:t>
                </a:r>
                <a:r>
                  <a:rPr lang="zh-CN" altLang="en-US"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i,j</a:t>
                </a:r>
                <a:r>
                  <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sz="160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2</m:t>
                        </m:r>
                      </m:sup>
                      <m:e>
                        <m:nary>
                          <m:naryPr>
                            <m:chr m:val="∑"/>
                            <m:ctrlPr>
                              <a:rPr lang="en-US" altLang="zh-CN" sz="160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2</m:t>
                            </m:r>
                          </m:sub>
                          <m:sup>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sup>
                          <m:e>
                            <m:d>
                              <m:dPr>
                                <m:begChr m:val="["/>
                                <m:endChr m:val="]"/>
                                <m:ctrlP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dPr>
                              <m:e>
                                <m:r>
                                  <a:rPr lang="zh-CN" altLang="en-US" sz="1600" i="1">
                                    <a:solidFill>
                                      <a:srgbClr val="FF0000"/>
                                    </a:solidFill>
                                    <a:latin typeface="Cambria Math" panose="02040503050406030204" pitchFamily="18" charset="0"/>
                                    <a:cs typeface="Courier New" panose="02070309020205020404" pitchFamily="49" charset="0"/>
                                    <a:sym typeface="Wingdings" panose="05000000000000000000" pitchFamily="2" charset="2"/>
                                  </a:rPr>
                                  <m:t>区间</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1</m:t>
                                </m:r>
                              </m:e>
                            </m:d>
                            <m:r>
                              <a:rPr lang="zh-CN" altLang="en-US" sz="1600" i="1">
                                <a:solidFill>
                                  <a:srgbClr val="FF0000"/>
                                </a:solidFill>
                                <a:latin typeface="Cambria Math" panose="02040503050406030204" pitchFamily="18" charset="0"/>
                                <a:cs typeface="Courier New" panose="02070309020205020404" pitchFamily="49" charset="0"/>
                                <a:sym typeface="Wingdings" panose="05000000000000000000" pitchFamily="2" charset="2"/>
                              </a:rPr>
                              <m:t>为</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 </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𝑆</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 </m:t>
                            </m:r>
                            <m:r>
                              <a:rPr lang="zh-CN" altLang="en-US" sz="1600" i="1">
                                <a:solidFill>
                                  <a:srgbClr val="FF0000"/>
                                </a:solidFill>
                                <a:latin typeface="Cambria Math" panose="02040503050406030204" pitchFamily="18" charset="0"/>
                                <a:cs typeface="Courier New" panose="02070309020205020404" pitchFamily="49" charset="0"/>
                                <a:sym typeface="Wingdings" panose="05000000000000000000" pitchFamily="2" charset="2"/>
                              </a:rPr>
                              <m:t>型</m:t>
                            </m:r>
                            <m:r>
                              <a:rPr lang="zh-CN" altLang="en-US" sz="160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区间</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𝑘</m:t>
                                </m:r>
                              </m:e>
                            </m:d>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𝑓</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𝑙</m:t>
                            </m:r>
                          </m:e>
                        </m:nary>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FF0000"/>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sz="1600"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算重？如何修改？</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令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g(</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i,j</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表示不属于第二类判定超级括号序列的方案数</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AB</a:t>
                </a:r>
                <a:r>
                  <a:rPr lang="zh-CN" altLang="en-US"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a:t>
                </a:r>
                <a:r>
                  <a:rPr lang="en-US" altLang="zh-CN"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rgbClr val="00B050"/>
                    </a:solidFill>
                    <a:latin typeface="Courier New" panose="02070309020205020404" pitchFamily="49" charset="0"/>
                    <a:cs typeface="Courier New" panose="02070309020205020404" pitchFamily="49" charset="0"/>
                    <a:sym typeface="Wingdings" panose="05000000000000000000" pitchFamily="2" charset="2"/>
                  </a:rPr>
                  <a:t>i,j</a:t>
                </a:r>
                <a:r>
                  <a:rPr lang="en-US" altLang="zh-CN"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sz="160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1</m:t>
                        </m:r>
                      </m:sup>
                      <m:e>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𝑘</m:t>
                            </m:r>
                          </m:e>
                        </m:d>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𝑔</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1</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ASB</a:t>
                </a:r>
                <a:r>
                  <a:rPr lang="zh-CN" altLang="en-US"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a:t>
                </a:r>
                <a:r>
                  <a:rPr lang="en-US" altLang="zh-CN"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rgbClr val="00B050"/>
                    </a:solidFill>
                    <a:latin typeface="Courier New" panose="02070309020205020404" pitchFamily="49" charset="0"/>
                    <a:cs typeface="Courier New" panose="02070309020205020404" pitchFamily="49" charset="0"/>
                    <a:sym typeface="Wingdings" panose="05000000000000000000" pitchFamily="2" charset="2"/>
                  </a:rPr>
                  <a:t>i,j</a:t>
                </a:r>
                <a:r>
                  <a:rPr lang="en-US" altLang="zh-CN"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sz="160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2</m:t>
                        </m:r>
                      </m:sup>
                      <m:e>
                        <m:nary>
                          <m:naryPr>
                            <m:chr m:val="∑"/>
                            <m:ctrlPr>
                              <a:rPr lang="en-US" altLang="zh-CN" sz="160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2</m:t>
                            </m:r>
                          </m:sub>
                          <m:sup>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𝑗</m:t>
                            </m:r>
                          </m:sup>
                          <m:e>
                            <m:d>
                              <m:dPr>
                                <m:begChr m:val="["/>
                                <m:endChr m:val="]"/>
                                <m:ctrlP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ctrlPr>
                              </m:dPr>
                              <m:e>
                                <m:r>
                                  <a:rPr lang="zh-CN" altLang="en-US" sz="1600" i="1">
                                    <a:solidFill>
                                      <a:srgbClr val="00B050"/>
                                    </a:solidFill>
                                    <a:latin typeface="Cambria Math" panose="02040503050406030204" pitchFamily="18" charset="0"/>
                                    <a:cs typeface="Courier New" panose="02070309020205020404" pitchFamily="49" charset="0"/>
                                    <a:sym typeface="Wingdings" panose="05000000000000000000" pitchFamily="2" charset="2"/>
                                  </a:rPr>
                                  <m:t>区间</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1</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1</m:t>
                                </m:r>
                              </m:e>
                            </m:d>
                            <m:r>
                              <a:rPr lang="zh-CN" altLang="en-US" sz="1600" i="1">
                                <a:solidFill>
                                  <a:srgbClr val="00B050"/>
                                </a:solidFill>
                                <a:latin typeface="Cambria Math" panose="02040503050406030204" pitchFamily="18" charset="0"/>
                                <a:cs typeface="Courier New" panose="02070309020205020404" pitchFamily="49" charset="0"/>
                                <a:sym typeface="Wingdings" panose="05000000000000000000" pitchFamily="2" charset="2"/>
                              </a:rPr>
                              <m:t>为</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 </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𝑆</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 </m:t>
                            </m:r>
                            <m:r>
                              <a:rPr lang="zh-CN" altLang="en-US" sz="1600" i="1">
                                <a:solidFill>
                                  <a:srgbClr val="00B050"/>
                                </a:solidFill>
                                <a:latin typeface="Cambria Math" panose="02040503050406030204" pitchFamily="18" charset="0"/>
                                <a:cs typeface="Courier New" panose="02070309020205020404" pitchFamily="49" charset="0"/>
                                <a:sym typeface="Wingdings" panose="05000000000000000000" pitchFamily="2" charset="2"/>
                              </a:rPr>
                              <m:t>型</m:t>
                            </m:r>
                            <m:r>
                              <a:rPr lang="zh-CN" altLang="en-US" sz="160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区间</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𝑘</m:t>
                                </m:r>
                              </m:e>
                            </m:d>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𝑔</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𝑙</m:t>
                            </m:r>
                          </m:e>
                        </m:nary>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b="0" i="1" smtClean="0">
                            <a:solidFill>
                              <a:srgbClr val="00B050"/>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sz="1600" b="0" dirty="0">
                  <a:solidFill>
                    <a:srgbClr val="00B050"/>
                  </a:solidFill>
                  <a:latin typeface="Courier New" panose="02070309020205020404" pitchFamily="49" charset="0"/>
                  <a:cs typeface="Courier New" panose="02070309020205020404" pitchFamily="49" charset="0"/>
                  <a:sym typeface="Wingdings" panose="05000000000000000000" pitchFamily="2" charset="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638044"/>
                <a:ext cx="7729728" cy="3511744"/>
              </a:xfrm>
              <a:blipFill rotWithShape="1">
                <a:blip r:embed="rId1"/>
                <a:stretch>
                  <a:fillRect l="-5" t="-7" r="3"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CSP-S2021 T2</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638044"/>
                <a:ext cx="7729728" cy="3511744"/>
              </a:xfrm>
            </p:spPr>
            <p:txBody>
              <a:bodyPr>
                <a:normAutofit/>
              </a:bodyPr>
              <a:lstStyle/>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加速？</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注意到固定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i,j,k</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后上述转移式可化为：</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i,j</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2</m:t>
                        </m:r>
                      </m:sup>
                      <m:e>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𝑘</m:t>
                            </m:r>
                          </m:e>
                        </m:d>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nary>
                          <m:naryPr>
                            <m:chr m:val="∑"/>
                            <m:ctrlP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2</m:t>
                            </m:r>
                          </m:sub>
                          <m:sup>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𝑗</m:t>
                            </m:r>
                          </m:sup>
                          <m:e>
                            <m:d>
                              <m:dPr>
                                <m:begChr m:val="["/>
                                <m:endChr m:val="]"/>
                                <m:ctrlP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zh-CN" altLang="en-US"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区间</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1</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1</m:t>
                                </m:r>
                              </m:e>
                            </m:d>
                            <m:r>
                              <a:rPr lang="zh-CN" altLang="en-US"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为</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 </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𝑆</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 </m:t>
                            </m:r>
                            <m:r>
                              <a:rPr lang="zh-CN" altLang="en-US"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型区间</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𝑔</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e>
                        </m:nary>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满足条件的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l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是连续的？</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前缀和优化。</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复杂度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O(n^3)</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，可通过。</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638044"/>
                <a:ext cx="7729728" cy="3511744"/>
              </a:xfrm>
              <a:blipFill rotWithShape="1">
                <a:blip r:embed="rId1"/>
                <a:stretch>
                  <a:fillRect l="-5" t="-7" r="3"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树形</a:t>
            </a:r>
            <a:r>
              <a:rPr lang="en-US" altLang="zh-CN" dirty="0"/>
              <a:t>DP</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在树上的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Rabbit</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给定一棵某个白兔家族的家族树，他们要举办一场聚会。</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这个家族有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n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只白兔。</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每只白兔和他的上一代白兔不会同时参加聚会。</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第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只白兔参加聚会能获得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a[</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的开心值。</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求参加聚会的白兔获得的最大总开心值。</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n &lt;= 10^6</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Rabbit</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638044"/>
                <a:ext cx="7729728" cy="3511744"/>
              </a:xfrm>
            </p:spPr>
            <p:txBody>
              <a:bodyPr>
                <a:normAutofit lnSpcReduction="10000"/>
              </a:bodyPr>
              <a:lstStyle/>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有依赖的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01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背包？</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树形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基本思路：以子树为单位考虑。</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表示以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号点为根的子树的最大总开心值。</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无法转移，需要知道儿子选不选。</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f(i,0/1)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表示以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号点为根的子树的最大总开心值，且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号点选</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不选。</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依次考虑每个孩子的子树？</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f(u,0)=</a:t>
                </a:r>
                <a14:m>
                  <m:oMath xmlns:m="http://schemas.openxmlformats.org/officeDocument/2006/math">
                    <m:nary>
                      <m:naryPr>
                        <m:chr m:val="∑"/>
                        <m:ctrlPr>
                          <a:rPr lang="en-US" altLang="zh-CN" sz="160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𝑣</m:t>
                        </m:r>
                        <m:r>
                          <m:rPr>
                            <m:brk m:alnAt="23"/>
                          </m:rPr>
                          <a:rPr lang="zh-CN" altLang="en-US"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是</m:t>
                        </m:r>
                        <m:r>
                          <m:rPr>
                            <m:brk m:alnAt="23"/>
                          </m:r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𝑢</m:t>
                        </m:r>
                        <m:r>
                          <m:rPr>
                            <m:brk m:alnAt="23"/>
                          </m:rPr>
                          <a:rPr lang="zh-CN" altLang="en-US"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的</m:t>
                        </m:r>
                        <m:r>
                          <a:rPr lang="zh-CN" altLang="en-US" sz="160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孩子</m:t>
                        </m:r>
                      </m:sub>
                      <m:sup/>
                      <m:e>
                        <m:r>
                          <m:rPr>
                            <m:sty m:val="p"/>
                          </m:rPr>
                          <a:rPr lang="en-US" altLang="zh-CN" sz="1600" b="0" i="0"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max</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𝑣</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0</m:t>
                            </m:r>
                          </m:e>
                        </m:d>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𝑣</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1</m:t>
                            </m:r>
                          </m:e>
                        </m:d>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f(u,1)=</a:t>
                </a:r>
                <a14:m>
                  <m:oMath xmlns:m="http://schemas.openxmlformats.org/officeDocument/2006/math">
                    <m:sSub>
                      <m:sSubPr>
                        <m:ctrl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sSubPr>
                      <m:e>
                        <m:r>
                          <m:rPr>
                            <m:sty m:val="p"/>
                          </m:rPr>
                          <a:rPr lang="en-US" altLang="zh-CN" sz="1600" b="0" i="0"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a</m:t>
                        </m:r>
                      </m:e>
                      <m:sub>
                        <m:r>
                          <m:rPr>
                            <m:sty m:val="p"/>
                          </m:rPr>
                          <a:rPr lang="en-US" altLang="zh-CN" sz="1600" b="0" i="0"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u</m:t>
                        </m:r>
                      </m:sub>
                    </m:sSub>
                    <m:r>
                      <a:rPr lang="en-US" altLang="zh-CN" sz="1600" b="0" i="0"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nary>
                      <m:naryPr>
                        <m:chr m:val="∑"/>
                        <m:ctrlPr>
                          <a:rPr lang="en-US" altLang="zh-CN" sz="160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𝑣</m:t>
                        </m:r>
                        <m:r>
                          <m:rPr>
                            <m:brk m:alnAt="23"/>
                          </m:rPr>
                          <a:rPr lang="zh-CN" altLang="en-US"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是</m:t>
                        </m:r>
                        <m:r>
                          <m:rPr>
                            <m:brk m:alnAt="23"/>
                          </m:r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𝑢</m:t>
                        </m:r>
                        <m:r>
                          <m:rPr>
                            <m:brk m:alnAt="23"/>
                          </m:rPr>
                          <a:rPr lang="zh-CN" altLang="en-US" sz="1600" i="1">
                            <a:solidFill>
                              <a:schemeClr val="tx1"/>
                            </a:solidFill>
                            <a:latin typeface="Cambria Math" panose="02040503050406030204" pitchFamily="18" charset="0"/>
                            <a:cs typeface="Courier New" panose="02070309020205020404" pitchFamily="49" charset="0"/>
                            <a:sym typeface="Wingdings" panose="05000000000000000000" pitchFamily="2" charset="2"/>
                          </a:rPr>
                          <m:t>的</m:t>
                        </m:r>
                        <m:r>
                          <a:rPr lang="zh-CN" altLang="en-US" sz="160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孩子</m:t>
                        </m:r>
                      </m:sub>
                      <m:sup/>
                      <m:e>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𝑣</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sz="1600"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0</m:t>
                            </m:r>
                          </m:e>
                        </m:d>
                      </m:e>
                    </m:nary>
                  </m:oMath>
                </a14:m>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最终答案为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max{f(root,0),f(root,1)}</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638044"/>
                <a:ext cx="7729728" cy="3511744"/>
              </a:xfrm>
              <a:blipFill rotWithShape="1">
                <a:blip r:embed="rId1"/>
                <a:stretch>
                  <a:fillRect l="-5" t="-7" r="3"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CTSC1997 CLASS</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大学中有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n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门课，一个学生要从中选出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m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门课程学习。</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第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门课的先修课是第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k[</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门课。</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第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门课学分为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求选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m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门课程获得的最大学分。</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m&lt;=n&lt;=5000</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，保证先修课关系不形成环。</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CTSC1997 CLASS</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建树。</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i,j</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表示以 </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号点为根的子树内选了 </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j </a:t>
            </a:r>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个点的学分最大值。</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树形背包转移？</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依次考虑每个子树，枚举每个子树内选取几个点？</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v,k</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u,j</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 f(</a:t>
            </a:r>
            <a:r>
              <a:rPr lang="en-US" altLang="zh-CN" sz="1600"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u,j+k</a:t>
            </a:r>
            <a:r>
              <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sz="1600"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pic>
        <p:nvPicPr>
          <p:cNvPr id="9" name="图片 8"/>
          <p:cNvPicPr>
            <a:picLocks noChangeAspect="1"/>
          </p:cNvPicPr>
          <p:nvPr/>
        </p:nvPicPr>
        <p:blipFill>
          <a:blip r:embed="rId1"/>
          <a:stretch>
            <a:fillRect/>
          </a:stretch>
        </p:blipFill>
        <p:spPr>
          <a:xfrm>
            <a:off x="2392501" y="4393916"/>
            <a:ext cx="5273040" cy="2651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CTSC1997 CLASS</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复杂度似乎是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O(nm^2)</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首先复杂度不超过</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O(n^2)</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，可以看做树中点对数</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实际上复杂度是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O(nm)</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hlinkClick r:id="rId1"/>
              </a:rPr>
              <a:t>证明</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略。</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八类背包问题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a:t>
            </a:r>
            <a:r>
              <a:rPr lang="en-US" altLang="zh-CN" dirty="0"/>
              <a:t>01</a:t>
            </a:r>
            <a:r>
              <a:rPr lang="zh-CN" altLang="en-US" dirty="0"/>
              <a:t>背包</a:t>
            </a:r>
            <a:endParaRPr lang="en-US" altLang="zh-CN" dirty="0"/>
          </a:p>
          <a:p>
            <a:r>
              <a:rPr lang="zh-CN" altLang="en-US" dirty="0"/>
              <a:t>二、完全背包</a:t>
            </a:r>
            <a:endParaRPr lang="en-US" altLang="zh-CN" dirty="0"/>
          </a:p>
          <a:p>
            <a:r>
              <a:rPr lang="zh-CN" altLang="en-US" dirty="0"/>
              <a:t>三、多重背包</a:t>
            </a:r>
            <a:endParaRPr lang="en-US" altLang="zh-CN" dirty="0"/>
          </a:p>
          <a:p>
            <a:r>
              <a:rPr lang="zh-CN" altLang="en-US" dirty="0"/>
              <a:t>四、混合背包</a:t>
            </a:r>
            <a:endParaRPr lang="en-US" altLang="zh-CN" dirty="0"/>
          </a:p>
          <a:p>
            <a:r>
              <a:rPr lang="zh-CN" altLang="en-US" dirty="0"/>
              <a:t>五、二维费用背包</a:t>
            </a:r>
            <a:endParaRPr lang="en-US" altLang="zh-CN" dirty="0"/>
          </a:p>
          <a:p>
            <a:r>
              <a:rPr lang="zh-CN" altLang="en-US" dirty="0"/>
              <a:t>六、分组背包</a:t>
            </a:r>
            <a:endParaRPr lang="en-US" altLang="zh-CN" dirty="0"/>
          </a:p>
          <a:p>
            <a:r>
              <a:rPr lang="zh-CN" altLang="en-US" dirty="0"/>
              <a:t>七、有依赖的背包</a:t>
            </a:r>
            <a:endParaRPr lang="en-US" altLang="zh-CN" dirty="0"/>
          </a:p>
          <a:p>
            <a:r>
              <a:rPr lang="zh-CN" altLang="en-US" dirty="0"/>
              <a:t>八、背包方案计数</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NOIP2018D1T3</a:t>
            </a:r>
            <a:endParaRPr lang="en-US" altLang="zh-CN"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58784" y="2554601"/>
            <a:ext cx="9398937" cy="3012479"/>
          </a:xfrm>
        </p:spPr>
      </p:pic>
      <p:sp>
        <p:nvSpPr>
          <p:cNvPr id="8" name="文本框 7"/>
          <p:cNvSpPr txBox="1"/>
          <p:nvPr/>
        </p:nvSpPr>
        <p:spPr>
          <a:xfrm>
            <a:off x="2079812" y="5781731"/>
            <a:ext cx="5057795" cy="369332"/>
          </a:xfrm>
          <a:prstGeom prst="rect">
            <a:avLst/>
          </a:prstGeom>
          <a:noFill/>
        </p:spPr>
        <p:txBody>
          <a:bodyPr wrap="none" rtlCol="0">
            <a:spAutoFit/>
          </a:bodyPr>
          <a:lstStyle/>
          <a:p>
            <a:r>
              <a:rPr lang="en-US" altLang="zh-CN" dirty="0">
                <a:latin typeface="Courier New" panose="02070309020205020404" pitchFamily="49" charset="0"/>
                <a:cs typeface="Courier New" panose="02070309020205020404" pitchFamily="49" charset="0"/>
              </a:rPr>
              <a:t>2&lt;=n&lt;=50000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1&lt;=m&lt;=n-1</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1&lt;=li&lt;=10000</a:t>
            </a:r>
            <a:endParaRPr lang="zh-CN"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NOIP2018D1T3</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二分答案。</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如何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check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是否能做到在树中取</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m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条长度不小于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mid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的边不相交链？</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树形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表示以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为根的子树内最多能凑出几条满足要求的链</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g(</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表示以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为根的子树在半链配对完之后传至父亲的半链长度</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转移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半链配对</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g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的求解是优先配对后再考虑最长链作为半链上传，为什么贪心是对的？</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复杂度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O(n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logn</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logl</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数位</a:t>
            </a:r>
            <a:r>
              <a:rPr lang="en-US" altLang="zh-CN" dirty="0"/>
              <a:t>DP</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传统数位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一般询问在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a,b</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中有多少个整数满足某个特定条件。</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a,b</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往往很大，可能是</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10^18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级别或高精度。</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一般按数位从高到低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valley</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一个正整数如果从左往右数字出现递增、递减、或者先递减再递增的现象，就被称为山谷数字。</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这里的递减和递增可以出现相等的情况。</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求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1~n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内山谷数字的数量。</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n&lt;=10^100</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valley</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数位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有哪些地方经常被考虑要记进状态？</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前导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0</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？从最高位到当前位的数字是否贴着上界？</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此题还要考虑目前位在下坡还是上坡，故同时也要记录上一位数字是什么</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f(i,las,0/1,0/1,0/1)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表示目前填到第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位，上一位数字是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las</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，是否贴着上界，上坡</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下坡，目前填的数字是不是前导</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0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情况下的数量</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由于数位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的特殊性，建议采用记忆化搜索的方式编写代码。</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valley</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f(i,las,0/1,0/1,0/1)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表示考虑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1~i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位，上一位数字是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las</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，是否贴着上界，上坡</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下坡，目前填的数字是不是前导</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0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情况下的数量</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由于数位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的特殊性，建议采用记忆化搜索的方式编写代码。</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pic>
        <p:nvPicPr>
          <p:cNvPr id="12" name="图片 11"/>
          <p:cNvPicPr>
            <a:picLocks noChangeAspect="1"/>
          </p:cNvPicPr>
          <p:nvPr/>
        </p:nvPicPr>
        <p:blipFill>
          <a:blip r:embed="rId1"/>
          <a:stretch>
            <a:fillRect/>
          </a:stretch>
        </p:blipFill>
        <p:spPr>
          <a:xfrm>
            <a:off x="2356642" y="3738281"/>
            <a:ext cx="7293397" cy="31197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cnt</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求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a,b</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所有整数中，每个数码各出现多少次。</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a&lt;=b&lt;=10^12</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cnt</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数位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常用技巧：</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[1,b]</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的答案</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-[1,a-1]</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的答案。</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分别计算数码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k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出现次数：</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f(i,0/1,0/1)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表示处理到第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位，是否在前导</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0</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，是否贴上界的情况下，数码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k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出现次数。</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f(i,0/1,0/1)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转移给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f(i-1,0/1,0/1)</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，按当前这位是否为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k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分两种情况转移。</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其它更自然的做法？</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状压</a:t>
            </a:r>
            <a:r>
              <a:rPr lang="en-US" altLang="zh-CN" dirty="0"/>
              <a:t>DP</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当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转移时需要前一个部分详细状态时，可以将这一详细状态压缩成整数进行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最常见的是“详细状态”是由“是</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否”信息组成的，这时可以将状态压缩成二进制数。</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一般特点是数据范围较小。</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应熟练使用位运算对二进制数进行操作，而不是将变量展开成二进制数操作再复原回去。</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状压</a:t>
            </a:r>
            <a:r>
              <a:rPr lang="en-US" altLang="zh-CN" dirty="0"/>
              <a:t>DP</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一些基本的位运算连招：</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增加</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删去集合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内的元素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k</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S^(1&lt;&lt;k)</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判断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是否是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的子集：</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(S&amp;T)==S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或用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(S|T)==T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判断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k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是否在集合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(S&gt;&gt;k)&amp;1</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枚举所有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的非空子集（时间复杂度不退化）：</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for(</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S;i;i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=(i-1)&amp;S) ...</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集合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内有几个元素？预处理即可，</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cnt</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cnt</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[S&gt;&gt;1]+(S&amp;1)</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a:t>
            </a:r>
            <a:endParaRPr lang="zh-CN" altLang="en-US" dirty="0"/>
          </a:p>
        </p:txBody>
      </p:sp>
      <p:sp>
        <p:nvSpPr>
          <p:cNvPr id="3" name="内容占位符 2"/>
          <p:cNvSpPr>
            <a:spLocks noGrp="1"/>
          </p:cNvSpPr>
          <p:nvPr>
            <p:ph idx="1"/>
          </p:nvPr>
        </p:nvSpPr>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dirty="0"/>
              <a:t>个物品，第 </a:t>
            </a:r>
            <a:r>
              <a:rPr lang="en-US" altLang="zh-CN" dirty="0" err="1"/>
              <a:t>i</a:t>
            </a:r>
            <a:r>
              <a:rPr lang="en-US" altLang="zh-CN" dirty="0"/>
              <a:t> </a:t>
            </a:r>
            <a:r>
              <a:rPr lang="zh-CN" altLang="en-US" dirty="0"/>
              <a:t>个物品所占空间为 </a:t>
            </a:r>
            <a:r>
              <a:rPr lang="en-US" altLang="zh-CN" dirty="0"/>
              <a:t>Wi</a:t>
            </a:r>
            <a:r>
              <a:rPr lang="zh-CN" altLang="en-US" dirty="0"/>
              <a:t>，价值为</a:t>
            </a:r>
            <a:r>
              <a:rPr lang="en-US" altLang="zh-CN" dirty="0"/>
              <a:t>Ci</a:t>
            </a:r>
            <a:r>
              <a:rPr lang="zh-CN" altLang="en-US" dirty="0"/>
              <a:t>。</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SCOI2005</a:t>
            </a:r>
            <a:endParaRPr lang="en-US" altLang="zh-CN" dirty="0"/>
          </a:p>
        </p:txBody>
      </p:sp>
      <p:sp>
        <p:nvSpPr>
          <p:cNvPr id="3" name="内容占位符 2"/>
          <p:cNvSpPr>
            <a:spLocks noGrp="1"/>
          </p:cNvSpPr>
          <p:nvPr>
            <p:ph idx="1"/>
          </p:nvPr>
        </p:nvSpPr>
        <p:spPr>
          <a:xfrm>
            <a:off x="2231136" y="2638044"/>
            <a:ext cx="7729728" cy="3511744"/>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在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N*N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的棋盘中放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K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个国王，使他们互不攻击。</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一个国王能攻击到它</a:t>
            </a:r>
            <a:r>
              <a:rPr lang="zh-CN" altLang="en-US" b="0" i="0" dirty="0">
                <a:solidFill>
                  <a:srgbClr val="000000"/>
                </a:solidFill>
                <a:effectLst/>
                <a:latin typeface="Arial" panose="020B0604020202020204" pitchFamily="34" charset="0"/>
              </a:rPr>
              <a:t>上下左右，以及左上左下右上右下八个方向上附近的各一个格子，共八个格子。</a:t>
            </a:r>
            <a:endParaRPr lang="en-US" altLang="zh-CN" b="0" i="0" dirty="0">
              <a:solidFill>
                <a:srgbClr val="000000"/>
              </a:solidFill>
              <a:effectLst/>
              <a:latin typeface="Arial" panose="020B0604020202020204" pitchFamily="34" charset="0"/>
            </a:endParaRPr>
          </a:p>
          <a:p>
            <a:r>
              <a:rPr lang="zh-CN" altLang="en-US" dirty="0">
                <a:solidFill>
                  <a:srgbClr val="000000"/>
                </a:solidFill>
                <a:latin typeface="Arial" panose="020B0604020202020204" pitchFamily="34" charset="0"/>
                <a:cs typeface="Courier New" panose="02070309020205020404" pitchFamily="49" charset="0"/>
                <a:sym typeface="Wingdings" panose="05000000000000000000" pitchFamily="2" charset="2"/>
              </a:rPr>
              <a:t>求摆放方案数。</a:t>
            </a:r>
            <a:endParaRPr lang="en-US" altLang="zh-CN" dirty="0">
              <a:solidFill>
                <a:srgbClr val="000000"/>
              </a:solidFill>
              <a:latin typeface="Arial" panose="020B0604020202020204" pitchFamily="34"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N&lt;=9,K&lt;=N^2</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SCOI2005</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638043"/>
                <a:ext cx="7729728" cy="4058591"/>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考虑一行一行地摆放国王。</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在摆放一行之前，需要知道上一行所有国王的位置。</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准确来说，需要知道上一行每一个位置“是</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否”有国王。</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记“是”为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1</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，“否”为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0</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，则每一行的信息（状态）可以表示成一个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N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位二进制数。</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i,S</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表示摆放完前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行，第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行每个位置上是否有国王的状态可以表达为二进制数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的方案数。</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转移：枚举下一行如何摆放国王，即枚举下一行的状态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i,T</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14:m>
                  <m:oMath xmlns:m="http://schemas.openxmlformats.org/officeDocument/2006/math">
                    <m:nary>
                      <m:naryPr>
                        <m:chr m:val="∑"/>
                        <m:ctrlPr>
                          <a:rPr lang="en-US" altLang="zh-CN"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naryPr>
                      <m:sub>
                        <m:r>
                          <m:rPr>
                            <m:brk m:alnAt="23"/>
                          </m:rP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𝑇</m:t>
                        </m:r>
                        <m:r>
                          <m:rPr>
                            <m:brk m:alnAt="23"/>
                          </m:rPr>
                          <a:rPr lang="zh-CN" altLang="en-US" i="1">
                            <a:solidFill>
                              <a:schemeClr val="tx1"/>
                            </a:solidFill>
                            <a:latin typeface="Cambria Math" panose="02040503050406030204" pitchFamily="18" charset="0"/>
                            <a:cs typeface="Courier New" panose="02070309020205020404" pitchFamily="49" charset="0"/>
                            <a:sym typeface="Wingdings" panose="05000000000000000000" pitchFamily="2" charset="2"/>
                          </a:rPr>
                          <m:t>和</m:t>
                        </m:r>
                        <m:r>
                          <m:rPr>
                            <m:brk m:alnAt="23"/>
                          </m:rP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𝑆</m:t>
                        </m:r>
                        <m:r>
                          <m:rPr>
                            <m:brk m:alnAt="23"/>
                          </m:rPr>
                          <a:rPr lang="zh-CN" altLang="en-US" i="1">
                            <a:solidFill>
                              <a:schemeClr val="tx1"/>
                            </a:solidFill>
                            <a:latin typeface="Cambria Math" panose="02040503050406030204" pitchFamily="18" charset="0"/>
                            <a:cs typeface="Courier New" panose="02070309020205020404" pitchFamily="49" charset="0"/>
                            <a:sym typeface="Wingdings" panose="05000000000000000000" pitchFamily="2" charset="2"/>
                          </a:rPr>
                          <m:t>不</m:t>
                        </m:r>
                        <m:r>
                          <a:rPr lang="zh-CN" altLang="en-US" i="1">
                            <a:solidFill>
                              <a:schemeClr val="tx1"/>
                            </a:solidFill>
                            <a:latin typeface="Cambria Math" panose="02040503050406030204" pitchFamily="18" charset="0"/>
                            <a:cs typeface="Courier New" panose="02070309020205020404" pitchFamily="49" charset="0"/>
                            <a:sym typeface="Wingdings" panose="05000000000000000000" pitchFamily="2" charset="2"/>
                          </a:rPr>
                          <m:t>冲突</m:t>
                        </m:r>
                      </m:sub>
                      <m:sup/>
                      <m:e>
                        <m:r>
                          <m:rPr>
                            <m:sty m:val="p"/>
                          </m:rPr>
                          <a:rPr lang="en-US" altLang="zh-CN" i="1">
                            <a:solidFill>
                              <a:schemeClr val="tx1"/>
                            </a:solidFill>
                            <a:latin typeface="Cambria Math" panose="02040503050406030204" pitchFamily="18" charset="0"/>
                            <a:cs typeface="Courier New" panose="02070309020205020404" pitchFamily="49" charset="0"/>
                            <a:sym typeface="Wingdings" panose="05000000000000000000" pitchFamily="2" charset="2"/>
                          </a:rPr>
                          <m:t>f</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𝑇</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e>
                    </m:nary>
                  </m:oMath>
                </a14:m>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什么是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和</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不冲突？所有</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N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位二进制数都可以作为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和</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吗？</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638043"/>
                <a:ext cx="7729728" cy="4058591"/>
              </a:xfrm>
              <a:blipFill rotWithShape="1">
                <a:blip r:embed="rId1"/>
                <a:stretch>
                  <a:fillRect l="-5" t="-6" r="3" b="1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en-US" altLang="zh-CN" dirty="0"/>
          </a:p>
        </p:txBody>
      </p:sp>
      <p:sp>
        <p:nvSpPr>
          <p:cNvPr id="3" name="内容占位符 2"/>
          <p:cNvSpPr>
            <a:spLocks noGrp="1"/>
          </p:cNvSpPr>
          <p:nvPr>
            <p:ph idx="1"/>
          </p:nvPr>
        </p:nvSpPr>
        <p:spPr>
          <a:xfrm>
            <a:off x="2231136" y="2638043"/>
            <a:ext cx="7729728" cy="4058591"/>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高中生小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z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从第</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0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天开始需要完成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n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项作业。</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第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项作业有截止时间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和完成需要时间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C[</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小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z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不能同时完成多项作业，只有前一项作业做完了才会开始完成后一项作业。</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如果一项作业完成的时间点超过截止时间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X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天，他就会被扣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X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分。</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合理安排完成作业的顺序，求扣分最小值。</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n&lt;=20</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en-US" altLang="zh-CN" dirty="0"/>
          </a:p>
        </p:txBody>
      </p:sp>
      <p:sp>
        <p:nvSpPr>
          <p:cNvPr id="3" name="内容占位符 2"/>
          <p:cNvSpPr>
            <a:spLocks noGrp="1"/>
          </p:cNvSpPr>
          <p:nvPr>
            <p:ph idx="1"/>
          </p:nvPr>
        </p:nvSpPr>
        <p:spPr>
          <a:xfrm>
            <a:off x="2231136" y="2638043"/>
            <a:ext cx="7729728" cy="4058591"/>
          </a:xfrm>
        </p:spPr>
        <p:txBody>
          <a:bodyPr>
            <a:normAutofit/>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显然设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表示先完成集合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内的作业扣的最少分数。</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转移：枚举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之后下一步完成第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项作业。</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设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中作业的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C</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（所需时间）之和为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f(S)+max{</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t+C</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],0}  f(</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S+i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答案为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所有作业</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NOIP2021 T2</a:t>
            </a:r>
            <a:endParaRPr lang="en-US" altLang="zh-CN"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8886" y="2425515"/>
            <a:ext cx="11774228" cy="2006970"/>
          </a:xfr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498" y="4682176"/>
            <a:ext cx="6219825" cy="5238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NOIP2021 T2</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638043"/>
                <a:ext cx="7729728" cy="4058591"/>
              </a:xfrm>
            </p:spPr>
            <p:txBody>
              <a:bodyPr>
                <a:normAutofit fontScale="92500"/>
              </a:bodyPr>
              <a:lstStyle/>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按位置顺序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？按权值顺序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DP</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从小到大考虑每一种权值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x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在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中出现几次</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同样需要记录目前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二进制表示中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1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的个数</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注意到在一个二进制位加</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n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次，</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n&lt;=30</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，最多只会影响到比该位高</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4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位的位置。</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因此我们需要记录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中第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x+4~x+1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位的二进制数（或者说进位？）</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f(i,j,k0,S)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表示在权值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&lt;=</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中已经选了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j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个数放进数列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中目前有几个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1</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，此时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中第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i+4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到第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i+1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位组成的二进制数为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转移：枚举权值 </a:t>
                </a:r>
                <a:r>
                  <a:rPr lang="en-US" altLang="zh-CN"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i</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放入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l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个进数列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a</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，则</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14:m>
                  <m:oMath xmlns:m="http://schemas.openxmlformats.org/officeDocument/2006/math">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𝑓</m:t>
                    </m:r>
                    <m:d>
                      <m:dPr>
                        <m:ctrlP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0</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𝑆</m:t>
                        </m:r>
                      </m:e>
                    </m:d>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sSubSup>
                      <m:sSubSupPr>
                        <m:ctrlP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sSubSupPr>
                      <m:e>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𝑣</m:t>
                        </m:r>
                      </m:e>
                      <m:sub>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𝑖</m:t>
                        </m:r>
                      </m:sub>
                      <m:sup>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sup>
                    </m:sSubSup>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sSubSup>
                      <m:sSubSupPr>
                        <m:ctrlP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sSubSupPr>
                      <m:e>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𝐶</m:t>
                        </m:r>
                      </m:e>
                      <m:sub>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𝑛</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𝑗</m:t>
                        </m:r>
                      </m:sub>
                      <m:sup>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sup>
                    </m:sSubSup>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𝑓</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𝑖</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𝑗</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𝑘</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0</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d>
                      <m:dPr>
                        <m:ctrlP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𝑆</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e>
                    </m:d>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2</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d>
                      <m:dPr>
                        <m:ctrlP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ctrlPr>
                      </m:dPr>
                      <m:e>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𝑆</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𝑙</m:t>
                        </m:r>
                      </m:e>
                    </m:d>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1</m:t>
                    </m:r>
                    <m:r>
                      <a:rPr lang="en-US" altLang="zh-CN" b="0" i="1" smtClean="0">
                        <a:solidFill>
                          <a:schemeClr val="tx1"/>
                        </a:solidFill>
                        <a:latin typeface="Cambria Math" panose="02040503050406030204" pitchFamily="18" charset="0"/>
                        <a:cs typeface="Courier New" panose="02070309020205020404" pitchFamily="49" charset="0"/>
                        <a:sym typeface="Wingdings" panose="05000000000000000000" pitchFamily="2" charset="2"/>
                      </a:rPr>
                      <m:t>)</m:t>
                    </m:r>
                  </m:oMath>
                </a14:m>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a:p>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最终答案为 </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f(m,n,0..k,0..15)</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（不要忘了考虑最后的进位）</a:t>
                </a:r>
                <a:r>
                  <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rPr>
                  <a:t> </a:t>
                </a:r>
                <a:r>
                  <a:rPr lang="zh-CN" altLang="en-US" dirty="0">
                    <a:solidFill>
                      <a:schemeClr val="tx1"/>
                    </a:solidFill>
                    <a:latin typeface="Courier New" panose="02070309020205020404" pitchFamily="49" charset="0"/>
                    <a:cs typeface="Courier New" panose="02070309020205020404" pitchFamily="49" charset="0"/>
                    <a:sym typeface="Wingdings" panose="05000000000000000000" pitchFamily="2" charset="2"/>
                  </a:rPr>
                  <a:t>之和。</a:t>
                </a:r>
                <a:endParaRPr lang="en-US" altLang="zh-CN" dirty="0">
                  <a:solidFill>
                    <a:schemeClr val="tx1"/>
                  </a:solidFill>
                  <a:latin typeface="Courier New" panose="02070309020205020404" pitchFamily="49" charset="0"/>
                  <a:cs typeface="Courier New" panose="02070309020205020404" pitchFamily="49" charset="0"/>
                  <a:sym typeface="Wingdings" panose="05000000000000000000" pitchFamily="2" charset="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638043"/>
                <a:ext cx="7729728" cy="4058591"/>
              </a:xfrm>
              <a:blipFill rotWithShape="1">
                <a:blip r:embed="rId1"/>
                <a:stretch>
                  <a:fillRect l="-5" t="-6" r="3" b="1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PURE STRAIGHT</a:t>
            </a:r>
            <a:endParaRPr lang="en-US" altLang="zh-CN"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给定一个长度为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的序列 </a:t>
            </a:r>
            <a:r>
              <a:rPr lang="en-US" altLang="zh-CN" dirty="0">
                <a:latin typeface="Cambria Math" panose="02040503050406030204" pitchFamily="18" charset="0"/>
                <a:cs typeface="Cambria Math" panose="02040503050406030204" pitchFamily="18" charset="0"/>
                <a:sym typeface="+mn-ea"/>
              </a:rPr>
              <a:t>a</a:t>
            </a:r>
            <a:r>
              <a:rPr lang="zh-CN" altLang="en-US" dirty="0">
                <a:latin typeface="Cambria Math" panose="02040503050406030204" pitchFamily="18" charset="0"/>
                <a:cs typeface="Cambria Math" panose="02040503050406030204" pitchFamily="18" charset="0"/>
                <a:sym typeface="+mn-ea"/>
              </a:rPr>
              <a:t>，值域为 </a:t>
            </a:r>
            <a:r>
              <a:rPr lang="en-US" altLang="zh-CN" dirty="0">
                <a:latin typeface="Cambria Math" panose="02040503050406030204" pitchFamily="18" charset="0"/>
                <a:cs typeface="Cambria Math" panose="02040503050406030204" pitchFamily="18" charset="0"/>
                <a:sym typeface="+mn-ea"/>
              </a:rPr>
              <a:t>1~K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每次操作可以交换序列内相邻的元素。</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称一个序列是好的当且仅当序列中存在至少一个子段 </a:t>
            </a:r>
            <a:r>
              <a:rPr lang="en-US" altLang="zh-CN" dirty="0">
                <a:latin typeface="Cambria Math" panose="02040503050406030204" pitchFamily="18" charset="0"/>
                <a:cs typeface="Cambria Math" panose="02040503050406030204" pitchFamily="18" charset="0"/>
                <a:sym typeface="+mn-ea"/>
              </a:rPr>
              <a:t>a[i..i+K-1]</a:t>
            </a:r>
            <a:r>
              <a:rPr lang="zh-CN" altLang="en-US" dirty="0">
                <a:latin typeface="Cambria Math" panose="02040503050406030204" pitchFamily="18" charset="0"/>
                <a:cs typeface="Cambria Math" panose="02040503050406030204" pitchFamily="18" charset="0"/>
                <a:sym typeface="+mn-ea"/>
              </a:rPr>
              <a:t> 使得 </a:t>
            </a:r>
            <a:r>
              <a:rPr lang="en-US" altLang="zh-CN" dirty="0">
                <a:latin typeface="Cambria Math" panose="02040503050406030204" pitchFamily="18" charset="0"/>
                <a:cs typeface="Cambria Math" panose="02040503050406030204" pitchFamily="18" charset="0"/>
                <a:sym typeface="+mn-ea"/>
              </a:rPr>
              <a:t>a[</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]=1,a[i+1]=2,...,a[i+K-1]=K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求把给定序列变成好序列的最少操作次数。</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2&lt;=K&lt;=16</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K&lt;=N&lt;=200</a:t>
            </a:r>
            <a:r>
              <a:rPr lang="zh-CN" altLang="en-US" dirty="0">
                <a:latin typeface="Cambria Math" panose="02040503050406030204" pitchFamily="18" charset="0"/>
                <a:cs typeface="Cambria Math" panose="02040503050406030204" pitchFamily="18" charset="0"/>
                <a:sym typeface="+mn-ea"/>
              </a:rPr>
              <a:t>，保证 </a:t>
            </a:r>
            <a:r>
              <a:rPr lang="en-US" altLang="zh-CN" dirty="0">
                <a:latin typeface="Cambria Math" panose="02040503050406030204" pitchFamily="18" charset="0"/>
                <a:cs typeface="Cambria Math" panose="02040503050406030204" pitchFamily="18" charset="0"/>
                <a:sym typeface="+mn-ea"/>
              </a:rPr>
              <a:t>1..K</a:t>
            </a:r>
            <a:r>
              <a:rPr lang="zh-CN" altLang="en-US" dirty="0">
                <a:latin typeface="Cambria Math" panose="02040503050406030204" pitchFamily="18" charset="0"/>
                <a:cs typeface="Cambria Math" panose="02040503050406030204" pitchFamily="18" charset="0"/>
                <a:sym typeface="+mn-ea"/>
              </a:rPr>
              <a:t> 在序列中至少出现一次。</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PURE STRAIGHT</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先枚举子段的位置为 </a:t>
                </a:r>
                <a:r>
                  <a:rPr lang="en-US" altLang="zh-CN" dirty="0">
                    <a:latin typeface="Cambria Math" panose="02040503050406030204" pitchFamily="18" charset="0"/>
                    <a:cs typeface="Cambria Math" panose="02040503050406030204" pitchFamily="18" charset="0"/>
                    <a:sym typeface="+mn-ea"/>
                  </a:rPr>
                  <a:t>[r..r+K-1]</a:t>
                </a:r>
                <a:r>
                  <a:rPr lang="zh-CN" altLang="en-US" dirty="0">
                    <a:latin typeface="Cambria Math" panose="02040503050406030204" pitchFamily="18" charset="0"/>
                    <a:cs typeface="Cambria Math" panose="02040503050406030204" pitchFamily="18" charset="0"/>
                    <a:sym typeface="+mn-ea"/>
                  </a:rPr>
                  <a:t>，再考虑选哪些下标上的数填进去。</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假设选的数下标为 </a:t>
                </a:r>
                <a:r>
                  <a:rPr lang="en-US" altLang="zh-CN" dirty="0">
                    <a:latin typeface="Cambria Math" panose="02040503050406030204" pitchFamily="18" charset="0"/>
                    <a:cs typeface="Cambria Math" panose="02040503050406030204" pitchFamily="18" charset="0"/>
                    <a:sym typeface="+mn-ea"/>
                  </a:rPr>
                  <a:t>P1,P2,...,PK</a:t>
                </a:r>
                <a:r>
                  <a:rPr lang="zh-CN" altLang="en-US" dirty="0">
                    <a:latin typeface="Cambria Math" panose="02040503050406030204" pitchFamily="18" charset="0"/>
                    <a:cs typeface="Cambria Math" panose="02040503050406030204" pitchFamily="18" charset="0"/>
                    <a:sym typeface="+mn-ea"/>
                  </a:rPr>
                  <a:t>，这些下标上权值集合为 </a:t>
                </a:r>
                <a:r>
                  <a:rPr lang="en-US" altLang="zh-CN" dirty="0">
                    <a:latin typeface="Cambria Math" panose="02040503050406030204" pitchFamily="18" charset="0"/>
                    <a:cs typeface="Cambria Math" panose="02040503050406030204" pitchFamily="18" charset="0"/>
                    <a:sym typeface="+mn-ea"/>
                  </a:rPr>
                  <a:t>1..K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则最少总操作次数是多少？</a:t>
                </a:r>
                <a:endParaRPr lang="en-US" altLang="zh-CN" dirty="0">
                  <a:latin typeface="Cambria Math" panose="02040503050406030204" pitchFamily="18" charset="0"/>
                  <a:cs typeface="Cambria Math" panose="02040503050406030204" pitchFamily="18" charset="0"/>
                  <a:sym typeface="+mn-ea"/>
                </a:endParaRPr>
              </a:p>
              <a:p>
                <a14:m>
                  <m:oMath xmlns:m="http://schemas.openxmlformats.org/officeDocument/2006/math">
                    <m:nary>
                      <m:naryPr>
                        <m:chr m:val="∑"/>
                        <m:ctrlPr>
                          <a:rPr lang="en-US" altLang="zh-CN" i="1" smtClean="0">
                            <a:latin typeface="Cambria Math" panose="02040503050406030204" pitchFamily="18" charset="0"/>
                            <a:sym typeface="+mn-ea"/>
                          </a:rPr>
                        </m:ctrlPr>
                      </m:naryPr>
                      <m:sub>
                        <m:r>
                          <m:rPr>
                            <m:brk m:alnAt="23"/>
                          </m:rP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𝐾</m:t>
                        </m:r>
                      </m:sup>
                      <m:e>
                        <m:d>
                          <m:dPr>
                            <m:begChr m:val="|"/>
                            <m:endChr m:val="|"/>
                            <m:ctrlPr>
                              <a:rPr lang="en-US" altLang="zh-CN" b="0" i="1" smtClean="0">
                                <a:latin typeface="Cambria Math" panose="02040503050406030204" pitchFamily="18" charset="0"/>
                                <a:sym typeface="+mn-ea"/>
                              </a:rPr>
                            </m:ctrlPr>
                          </m:dPr>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e>
                        </m:d>
                        <m:r>
                          <a:rPr lang="en-US" altLang="zh-CN" b="0" i="1" smtClean="0">
                            <a:latin typeface="Cambria Math" panose="02040503050406030204" pitchFamily="18" charset="0"/>
                            <a:sym typeface="+mn-ea"/>
                          </a:rPr>
                          <m:t>+ </m:t>
                        </m:r>
                        <m:r>
                          <a:rPr lang="zh-CN" altLang="en-US" i="1">
                            <a:latin typeface="Cambria Math" panose="02040503050406030204" pitchFamily="18" charset="0"/>
                            <a:sym typeface="+mn-ea"/>
                          </a:rPr>
                          <m:t>序列</m:t>
                        </m:r>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𝐴</m:t>
                            </m:r>
                          </m:e>
                          <m:sub>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1</m:t>
                                </m:r>
                              </m:sub>
                            </m:sSub>
                          </m:sub>
                        </m:sSub>
                        <m:r>
                          <a:rPr lang="en-US" altLang="zh-CN" b="0" i="1" smtClean="0">
                            <a:latin typeface="Cambria Math" panose="02040503050406030204" pitchFamily="18" charset="0"/>
                            <a:sym typeface="+mn-ea"/>
                          </a:rPr>
                          <m:t>,</m:t>
                        </m:r>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𝐴</m:t>
                            </m:r>
                          </m:e>
                          <m:sub>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𝑃</m:t>
                                </m:r>
                              </m:e>
                              <m:sub>
                                <m:r>
                                  <a:rPr lang="en-US" altLang="zh-CN" b="0" i="1" smtClean="0">
                                    <a:latin typeface="Cambria Math" panose="02040503050406030204" pitchFamily="18" charset="0"/>
                                    <a:sym typeface="+mn-ea"/>
                                  </a:rPr>
                                  <m:t>2</m:t>
                                </m:r>
                              </m:sub>
                            </m:sSub>
                          </m:sub>
                        </m:sSub>
                        <m:r>
                          <a:rPr lang="en-US" altLang="zh-CN" b="0" i="1" smtClean="0">
                            <a:latin typeface="Cambria Math" panose="02040503050406030204" pitchFamily="18" charset="0"/>
                            <a:sym typeface="+mn-ea"/>
                          </a:rPr>
                          <m:t>,…,</m:t>
                        </m:r>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𝐴</m:t>
                            </m:r>
                          </m:e>
                          <m:sub>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𝑃</m:t>
                                </m:r>
                              </m:e>
                              <m:sub>
                                <m:r>
                                  <a:rPr lang="en-US" altLang="zh-CN" b="0" i="1" smtClean="0">
                                    <a:latin typeface="Cambria Math" panose="02040503050406030204" pitchFamily="18" charset="0"/>
                                    <a:sym typeface="+mn-ea"/>
                                  </a:rPr>
                                  <m:t>𝐾</m:t>
                                </m:r>
                              </m:sub>
                            </m:sSub>
                          </m:sub>
                        </m:sSub>
                        <m:r>
                          <a:rPr lang="en-US" altLang="zh-CN" b="0" i="1" smtClean="0">
                            <a:latin typeface="Cambria Math" panose="02040503050406030204" pitchFamily="18" charset="0"/>
                            <a:sym typeface="+mn-ea"/>
                          </a:rPr>
                          <m:t>}</m:t>
                        </m:r>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的逆序对个数，为什么？</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状压 </a:t>
                </a:r>
                <a:r>
                  <a:rPr lang="en-US" altLang="zh-CN" dirty="0">
                    <a:latin typeface="Cambria Math" panose="02040503050406030204" pitchFamily="18" charset="0"/>
                    <a:cs typeface="Cambria Math" panose="02040503050406030204" pitchFamily="18" charset="0"/>
                    <a:sym typeface="+mn-ea"/>
                  </a:rPr>
                  <a:t>DP</a:t>
                </a:r>
                <a:r>
                  <a:rPr lang="zh-CN" altLang="en-US" dirty="0">
                    <a:latin typeface="Cambria Math" panose="02040503050406030204" pitchFamily="18" charset="0"/>
                    <a:cs typeface="Cambria Math" panose="02040503050406030204" pitchFamily="18" charset="0"/>
                    <a:sym typeface="+mn-ea"/>
                  </a:rPr>
                  <a:t>，从前往后考虑每个数是否加入 </a:t>
                </a:r>
                <a:r>
                  <a:rPr lang="en-US" altLang="zh-CN" dirty="0">
                    <a:latin typeface="Cambria Math" panose="02040503050406030204" pitchFamily="18" charset="0"/>
                    <a:cs typeface="Cambria Math" panose="02040503050406030204" pitchFamily="18" charset="0"/>
                    <a:sym typeface="+mn-ea"/>
                  </a:rPr>
                  <a:t>P[]</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i,S</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表示考虑了</a:t>
                </a:r>
                <a:r>
                  <a:rPr lang="en-US" altLang="zh-CN" dirty="0">
                    <a:latin typeface="Cambria Math" panose="02040503050406030204" pitchFamily="18" charset="0"/>
                    <a:cs typeface="Cambria Math" panose="02040503050406030204" pitchFamily="18" charset="0"/>
                    <a:sym typeface="+mn-ea"/>
                  </a:rPr>
                  <a:t>a[1..i]</a:t>
                </a:r>
                <a:r>
                  <a:rPr lang="zh-CN" altLang="en-US" dirty="0">
                    <a:latin typeface="Cambria Math" panose="02040503050406030204" pitchFamily="18" charset="0"/>
                    <a:cs typeface="Cambria Math" panose="02040503050406030204" pitchFamily="18" charset="0"/>
                    <a:sym typeface="+mn-ea"/>
                  </a:rPr>
                  <a:t>，从中已经选好权值集合 </a:t>
                </a:r>
                <a:r>
                  <a:rPr lang="en-US" altLang="zh-CN" dirty="0">
                    <a:latin typeface="Cambria Math" panose="02040503050406030204" pitchFamily="18" charset="0"/>
                    <a:cs typeface="Cambria Math" panose="02040503050406030204" pitchFamily="18" charset="0"/>
                    <a:sym typeface="+mn-ea"/>
                  </a:rPr>
                  <a:t>S</a:t>
                </a:r>
                <a:r>
                  <a:rPr lang="zh-CN" altLang="en-US" dirty="0">
                    <a:latin typeface="Cambria Math" panose="02040503050406030204" pitchFamily="18" charset="0"/>
                    <a:cs typeface="Cambria Math" panose="02040503050406030204" pitchFamily="18" charset="0"/>
                    <a:sym typeface="+mn-ea"/>
                  </a:rPr>
                  <a:t> 的最少代价。</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在加入每个数的时候都能轻松算出上式的增加量。</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O(N^2*2^K)</a:t>
                </a:r>
                <a:r>
                  <a:rPr lang="zh-CN" altLang="en-US" dirty="0">
                    <a:latin typeface="Cambria Math" panose="02040503050406030204" pitchFamily="18" charset="0"/>
                    <a:cs typeface="Cambria Math" panose="02040503050406030204" pitchFamily="18" charset="0"/>
                    <a:sym typeface="+mn-ea"/>
                  </a:rPr>
                  <a:t>，需要优化。</a:t>
                </a: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90"/>
                <a:ext cx="8468360" cy="3101975"/>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PURE STRAIGHT</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89"/>
                <a:ext cx="8468360" cy="3924935"/>
              </a:xfrm>
            </p:spPr>
            <p:txBody>
              <a:bodyPr>
                <a:normAutofit lnSpcReduction="10000"/>
              </a:bodyPr>
              <a:lstStyle/>
              <a:p>
                <a:r>
                  <a:rPr lang="zh-CN" altLang="en-US" dirty="0">
                    <a:latin typeface="Cambria Math" panose="02040503050406030204" pitchFamily="18" charset="0"/>
                    <a:cs typeface="Cambria Math" panose="02040503050406030204" pitchFamily="18" charset="0"/>
                    <a:sym typeface="+mn-ea"/>
                  </a:rPr>
                  <a:t>子段的位置不用枚举，可以在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的过程中实时计算子段最优应在什么位置。</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对于一个确定的 </a:t>
                </a:r>
                <a:r>
                  <a:rPr lang="en-US" altLang="zh-CN" dirty="0">
                    <a:latin typeface="Cambria Math" panose="02040503050406030204" pitchFamily="18" charset="0"/>
                    <a:cs typeface="Cambria Math" panose="02040503050406030204" pitchFamily="18" charset="0"/>
                    <a:sym typeface="+mn-ea"/>
                  </a:rPr>
                  <a:t>P1,P2,...,PK</a:t>
                </a:r>
                <a:r>
                  <a:rPr lang="zh-CN" altLang="en-US" dirty="0">
                    <a:latin typeface="Cambria Math" panose="02040503050406030204" pitchFamily="18" charset="0"/>
                    <a:cs typeface="Cambria Math" panose="02040503050406030204" pitchFamily="18" charset="0"/>
                    <a:sym typeface="+mn-ea"/>
                  </a:rPr>
                  <a:t>，最优子段的位置应选在什么地方？</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子段的位置中央和</a:t>
                </a:r>
                <a:r>
                  <a:rPr lang="en-US" altLang="zh-CN" dirty="0">
                    <a:latin typeface="Cambria Math" panose="02040503050406030204" pitchFamily="18" charset="0"/>
                    <a:cs typeface="Cambria Math" panose="02040503050406030204" pitchFamily="18" charset="0"/>
                    <a:sym typeface="+mn-ea"/>
                  </a:rPr>
                  <a:t> P[] </a:t>
                </a:r>
                <a:r>
                  <a:rPr lang="zh-CN" altLang="en-US" dirty="0">
                    <a:latin typeface="Cambria Math" panose="02040503050406030204" pitchFamily="18" charset="0"/>
                    <a:cs typeface="Cambria Math" panose="02040503050406030204" pitchFamily="18" charset="0"/>
                    <a:sym typeface="+mn-ea"/>
                  </a:rPr>
                  <a:t>的中位数（尽量）重叠，为什么？</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调整法证明。</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那如何快速计算 </a:t>
                </a:r>
                <a14:m>
                  <m:oMath xmlns:m="http://schemas.openxmlformats.org/officeDocument/2006/math">
                    <m:nary>
                      <m:naryPr>
                        <m:chr m:val="∑"/>
                        <m:ctrlPr>
                          <a:rPr lang="en-US" altLang="zh-CN" i="1" smtClean="0">
                            <a:latin typeface="Cambria Math" panose="02040503050406030204" pitchFamily="18" charset="0"/>
                            <a:sym typeface="+mn-ea"/>
                          </a:rPr>
                        </m:ctrlPr>
                      </m:naryPr>
                      <m:sub>
                        <m:r>
                          <m:rPr>
                            <m:brk m:alnAt="23"/>
                          </m:rP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𝐾</m:t>
                        </m:r>
                      </m:sup>
                      <m:e>
                        <m:d>
                          <m:dPr>
                            <m:begChr m:val="|"/>
                            <m:endChr m:val="|"/>
                            <m:ctrlPr>
                              <a:rPr lang="en-US" altLang="zh-CN" b="0" i="1" smtClean="0">
                                <a:latin typeface="Cambria Math" panose="02040503050406030204" pitchFamily="18" charset="0"/>
                                <a:sym typeface="+mn-ea"/>
                              </a:rPr>
                            </m:ctrlPr>
                          </m:dPr>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e>
                        </m:d>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呢？</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拆绝对值，令 </a:t>
                </a:r>
                <a:r>
                  <a:rPr lang="en-US" altLang="zh-CN" dirty="0">
                    <a:latin typeface="Cambria Math" panose="02040503050406030204" pitchFamily="18" charset="0"/>
                    <a:cs typeface="Cambria Math" panose="02040503050406030204" pitchFamily="18" charset="0"/>
                    <a:sym typeface="+mn-ea"/>
                  </a:rPr>
                  <a:t>M=K/2</a:t>
                </a:r>
                <a:r>
                  <a:rPr lang="zh-CN" altLang="en-US" dirty="0">
                    <a:latin typeface="Cambria Math" panose="02040503050406030204" pitchFamily="18" charset="0"/>
                    <a:cs typeface="Cambria Math" panose="02040503050406030204" pitchFamily="18" charset="0"/>
                    <a:sym typeface="+mn-ea"/>
                  </a:rPr>
                  <a:t>上取整，代价为 </a:t>
                </a:r>
                <a14:m>
                  <m:oMath xmlns:m="http://schemas.openxmlformats.org/officeDocument/2006/math">
                    <m:nary>
                      <m:naryPr>
                        <m:chr m:val="∑"/>
                        <m:ctrlPr>
                          <a:rPr lang="zh-CN" altLang="en-US"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𝑀</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p>
                      <m:e>
                        <m:d>
                          <m:dPr>
                            <m:ctrlPr>
                              <a:rPr lang="en-US" altLang="zh-CN" b="0" i="1" smtClean="0">
                                <a:latin typeface="Cambria Math" panose="02040503050406030204" pitchFamily="18" charset="0"/>
                                <a:sym typeface="+mn-ea"/>
                              </a:rPr>
                            </m:ctrlPr>
                          </m:dPr>
                          <m:e>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e>
                        </m:d>
                        <m:r>
                          <a:rPr lang="en-US" altLang="zh-CN" b="0" i="1" smtClean="0">
                            <a:latin typeface="Cambria Math" panose="02040503050406030204" pitchFamily="18" charset="0"/>
                            <a:sym typeface="+mn-ea"/>
                          </a:rPr>
                          <m:t>+</m:t>
                        </m:r>
                        <m:nary>
                          <m:naryPr>
                            <m:chr m:val="∑"/>
                            <m:ctrlPr>
                              <a:rPr lang="en-US" altLang="zh-CN" b="0" i="1" smtClean="0">
                                <a:latin typeface="Cambria Math" panose="02040503050406030204" pitchFamily="18" charset="0"/>
                                <a:sym typeface="+mn-ea"/>
                              </a:rPr>
                            </m:ctrlPr>
                          </m:naryPr>
                          <m:sub>
                            <m:r>
                              <m:rPr>
                                <m:brk m:alnAt="23"/>
                              </m:rP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𝑀</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𝐾</m:t>
                            </m:r>
                          </m:sup>
                          <m:e>
                            <m:d>
                              <m:dPr>
                                <m:ctrlPr>
                                  <a:rPr lang="en-US" altLang="zh-CN" b="0" i="1" smtClean="0">
                                    <a:latin typeface="Cambria Math" panose="02040503050406030204" pitchFamily="18" charset="0"/>
                                    <a:sym typeface="+mn-ea"/>
                                  </a:rPr>
                                </m:ctrlPr>
                              </m:dPr>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e>
                            </m:d>
                          </m:e>
                        </m:nary>
                      </m:e>
                    </m:nary>
                  </m:oMath>
                </a14:m>
                <a:endParaRPr lang="en-US" altLang="zh-CN" dirty="0">
                  <a:latin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除了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之外，其它的和都是一个定值。</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中位数前的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以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贡献进代价，靠后的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以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贡献进代价。</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a:t>
                </a:r>
                <a:r>
                  <a:rPr lang="en-US" altLang="zh-CN" dirty="0">
                    <a:latin typeface="Cambria Math" panose="02040503050406030204" pitchFamily="18" charset="0"/>
                    <a:cs typeface="Cambria Math" panose="02040503050406030204" pitchFamily="18" charset="0"/>
                    <a:sym typeface="+mn-ea"/>
                  </a:rPr>
                  <a:t> O(N*2^K)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pPr marL="0" indent="0">
                  <a:buNone/>
                </a:pP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89"/>
                <a:ext cx="8468360" cy="3924935"/>
              </a:xfrm>
              <a:blipFill rotWithShape="1">
                <a:blip r:embed="rId1"/>
                <a:stretch>
                  <a:fillRect t="-16" b="-211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2910034"/>
            <a:ext cx="7729728" cy="1188720"/>
          </a:xfrm>
        </p:spPr>
        <p:txBody>
          <a:bodyPr/>
          <a:lstStyle/>
          <a:p>
            <a:r>
              <a:rPr lang="en-US" altLang="zh-CN" dirty="0"/>
              <a:t>Thanks</a:t>
            </a:r>
            <a:r>
              <a:rPr lang="zh-CN" altLang="en-US" dirty="0"/>
              <a:t>！</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en-US" altLang="zh-CN" dirty="0"/>
              <a:t>//01</a:t>
            </a:r>
            <a:r>
              <a:rPr lang="zh-CN" altLang="en-US" dirty="0"/>
              <a:t>背包</a:t>
            </a:r>
            <a:r>
              <a:rPr lang="en-US" altLang="zh-CN" dirty="0"/>
              <a:t>-</a:t>
            </a:r>
            <a:r>
              <a:rPr lang="zh-CN" altLang="en-US" dirty="0"/>
              <a:t>状态设计</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dirty="0"/>
              <a:t>个物品，第 </a:t>
            </a:r>
            <a:r>
              <a:rPr lang="en-US" altLang="zh-CN" dirty="0" err="1"/>
              <a:t>i</a:t>
            </a:r>
            <a:r>
              <a:rPr lang="en-US" altLang="zh-CN" dirty="0"/>
              <a:t> </a:t>
            </a:r>
            <a:r>
              <a:rPr lang="zh-CN" altLang="en-US" dirty="0"/>
              <a:t>个物品所占空间为 </a:t>
            </a:r>
            <a:r>
              <a:rPr lang="en-US" altLang="zh-CN" dirty="0"/>
              <a:t>Wi</a:t>
            </a:r>
            <a:r>
              <a:rPr lang="zh-CN" altLang="en-US" dirty="0"/>
              <a:t>，价值为</a:t>
            </a:r>
            <a:r>
              <a:rPr lang="en-US" altLang="zh-CN" dirty="0"/>
              <a:t>Ci</a:t>
            </a:r>
            <a:r>
              <a:rPr lang="zh-CN" altLang="en-US" dirty="0"/>
              <a:t>。</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CN" altLang="en-US" dirty="0">
                <a:latin typeface="+mn-ea"/>
              </a:rPr>
              <a:t>考虑 </a:t>
            </a:r>
            <a:r>
              <a:rPr lang="en-US" altLang="zh-CN" dirty="0">
                <a:latin typeface="+mn-ea"/>
              </a:rPr>
              <a:t>DP </a:t>
            </a:r>
            <a:r>
              <a:rPr lang="zh-CN" altLang="en-US" dirty="0">
                <a:latin typeface="+mn-ea"/>
              </a:rPr>
              <a:t>的状态需要记录什么。</a:t>
            </a:r>
            <a:endParaRPr lang="en-US" altLang="zh-CN" dirty="0">
              <a:latin typeface="+mn-ea"/>
            </a:endParaRPr>
          </a:p>
          <a:p>
            <a:r>
              <a:rPr lang="zh-CN" altLang="en-US" dirty="0">
                <a:latin typeface="+mn-ea"/>
              </a:rPr>
              <a:t>依次考虑每个物品是否装入背包，因此“目前考虑到哪个物品”是重要的，记作 </a:t>
            </a:r>
            <a:r>
              <a:rPr lang="en-US" altLang="zh-CN" dirty="0" err="1">
                <a:latin typeface="+mn-ea"/>
              </a:rPr>
              <a:t>i</a:t>
            </a:r>
            <a:r>
              <a:rPr lang="zh-CN" altLang="en-US" dirty="0">
                <a:latin typeface="+mn-ea"/>
              </a:rPr>
              <a:t>。</a:t>
            </a:r>
            <a:endParaRPr lang="en-US" altLang="zh-CN" dirty="0">
              <a:latin typeface="+mn-ea"/>
            </a:endParaRPr>
          </a:p>
          <a:p>
            <a:r>
              <a:rPr lang="zh-CN" altLang="en-US" dirty="0">
                <a:latin typeface="+mn-ea"/>
              </a:rPr>
              <a:t>背包的容积是一个关键的限制，因此“目前已放入背包的物品占据了多少空间”也是重要的，记作 </a:t>
            </a:r>
            <a:r>
              <a:rPr lang="en-US" altLang="zh-CN" dirty="0">
                <a:latin typeface="+mn-ea"/>
              </a:rPr>
              <a:t>j</a:t>
            </a:r>
            <a:r>
              <a:rPr lang="zh-CN" altLang="en-US" dirty="0">
                <a:latin typeface="+mn-ea"/>
              </a:rPr>
              <a:t>。</a:t>
            </a:r>
            <a:endParaRPr lang="en-US" altLang="zh-CN" dirty="0">
              <a:latin typeface="+mn-ea"/>
            </a:endParaRPr>
          </a:p>
          <a:p>
            <a:r>
              <a:rPr lang="zh-CN" altLang="en-US" dirty="0">
                <a:latin typeface="+mn-ea"/>
              </a:rPr>
              <a:t>我们需要最大化的是总价值，因此 </a:t>
            </a:r>
            <a:r>
              <a:rPr lang="en-US" altLang="zh-CN" dirty="0">
                <a:latin typeface="+mn-ea"/>
              </a:rPr>
              <a:t>DP </a:t>
            </a:r>
            <a:r>
              <a:rPr lang="zh-CN" altLang="en-US" dirty="0">
                <a:latin typeface="+mn-ea"/>
              </a:rPr>
              <a:t>值就可以设为目前已放入背包的物品的总价值。</a:t>
            </a:r>
            <a:endParaRPr lang="en-US" altLang="zh-CN" dirty="0">
              <a:latin typeface="+mn-ea"/>
            </a:endParaRPr>
          </a:p>
          <a:p>
            <a:r>
              <a:rPr lang="zh-CN" altLang="en-US" dirty="0">
                <a:latin typeface="+mn-ea"/>
              </a:rPr>
              <a:t>即 </a:t>
            </a:r>
            <a:r>
              <a:rPr lang="en-US" altLang="zh-CN" dirty="0">
                <a:latin typeface="+mn-ea"/>
              </a:rPr>
              <a:t>f(</a:t>
            </a:r>
            <a:r>
              <a:rPr lang="en-US" altLang="zh-CN" dirty="0" err="1">
                <a:latin typeface="+mn-ea"/>
              </a:rPr>
              <a:t>i,j</a:t>
            </a:r>
            <a:r>
              <a:rPr lang="en-US" altLang="zh-CN" dirty="0">
                <a:latin typeface="+mn-ea"/>
              </a:rPr>
              <a:t>) </a:t>
            </a:r>
            <a:r>
              <a:rPr lang="zh-CN" altLang="en-US" dirty="0">
                <a:latin typeface="+mn-ea"/>
              </a:rPr>
              <a:t>表示考虑完第 </a:t>
            </a:r>
            <a:r>
              <a:rPr lang="en-US" altLang="zh-CN" dirty="0">
                <a:latin typeface="+mn-ea"/>
              </a:rPr>
              <a:t>1~i </a:t>
            </a:r>
            <a:r>
              <a:rPr lang="zh-CN" altLang="en-US" dirty="0">
                <a:latin typeface="+mn-ea"/>
              </a:rPr>
              <a:t>个物品，已经占据空间 </a:t>
            </a:r>
            <a:r>
              <a:rPr lang="en-US" altLang="zh-CN" dirty="0">
                <a:latin typeface="+mn-ea"/>
              </a:rPr>
              <a:t>j</a:t>
            </a:r>
            <a:r>
              <a:rPr lang="zh-CN" altLang="en-US" dirty="0">
                <a:latin typeface="+mn-ea"/>
              </a:rPr>
              <a:t> 的情况下，已放入背包的物品的最大总价值。</a:t>
            </a:r>
            <a:endParaRPr lang="en-US" altLang="zh-CN"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en-US" altLang="zh-CN" dirty="0"/>
              <a:t>01</a:t>
            </a:r>
            <a:r>
              <a:rPr lang="zh-CN" altLang="en-US" dirty="0"/>
              <a:t>背包</a:t>
            </a:r>
            <a:r>
              <a:rPr lang="en-US" altLang="zh-CN" dirty="0"/>
              <a:t>-DP</a:t>
            </a:r>
            <a:r>
              <a:rPr lang="zh-CN" altLang="en-US" dirty="0"/>
              <a:t>转移</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dirty="0"/>
              <a:t>个物品，第 </a:t>
            </a:r>
            <a:r>
              <a:rPr lang="en-US" altLang="zh-CN" dirty="0" err="1"/>
              <a:t>i</a:t>
            </a:r>
            <a:r>
              <a:rPr lang="en-US" altLang="zh-CN" dirty="0"/>
              <a:t> </a:t>
            </a:r>
            <a:r>
              <a:rPr lang="zh-CN" altLang="en-US" dirty="0"/>
              <a:t>个物品所占空间为 </a:t>
            </a:r>
            <a:r>
              <a:rPr lang="en-US" altLang="zh-CN" dirty="0"/>
              <a:t>Wi</a:t>
            </a:r>
            <a:r>
              <a:rPr lang="zh-CN" altLang="en-US" dirty="0"/>
              <a:t>，价值为</a:t>
            </a:r>
            <a:r>
              <a:rPr lang="en-US" altLang="zh-CN" dirty="0"/>
              <a:t>Ci</a:t>
            </a:r>
            <a:r>
              <a:rPr lang="zh-CN" altLang="en-US" dirty="0"/>
              <a:t>。</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latin typeface="+mn-ea"/>
              </a:rPr>
              <a:t>f(</a:t>
            </a:r>
            <a:r>
              <a:rPr lang="en-US" altLang="zh-CN" dirty="0" err="1">
                <a:latin typeface="+mn-ea"/>
              </a:rPr>
              <a:t>i,j</a:t>
            </a:r>
            <a:r>
              <a:rPr lang="en-US" altLang="zh-CN" dirty="0">
                <a:latin typeface="+mn-ea"/>
              </a:rPr>
              <a:t>) </a:t>
            </a:r>
            <a:r>
              <a:rPr lang="zh-CN" altLang="en-US" dirty="0">
                <a:latin typeface="+mn-ea"/>
              </a:rPr>
              <a:t>表示考虑完第 </a:t>
            </a:r>
            <a:r>
              <a:rPr lang="en-US" altLang="zh-CN" dirty="0">
                <a:latin typeface="+mn-ea"/>
              </a:rPr>
              <a:t>1~i </a:t>
            </a:r>
            <a:r>
              <a:rPr lang="zh-CN" altLang="en-US" dirty="0">
                <a:latin typeface="+mn-ea"/>
              </a:rPr>
              <a:t>个物品，已经占据空间</a:t>
            </a:r>
            <a:r>
              <a:rPr lang="zh-CN" altLang="en-US" u="sng" dirty="0">
                <a:effectLst>
                  <a:outerShdw blurRad="38100" dist="38100" dir="2700000" algn="tl">
                    <a:srgbClr val="000000">
                      <a:alpha val="43137"/>
                    </a:srgbClr>
                  </a:outerShdw>
                </a:effectLst>
                <a:latin typeface="+mn-ea"/>
              </a:rPr>
              <a:t>不超过 </a:t>
            </a:r>
            <a:r>
              <a:rPr lang="en-US" altLang="zh-CN" dirty="0">
                <a:latin typeface="+mn-ea"/>
              </a:rPr>
              <a:t>j</a:t>
            </a:r>
            <a:r>
              <a:rPr lang="zh-CN" altLang="en-US" dirty="0">
                <a:latin typeface="+mn-ea"/>
              </a:rPr>
              <a:t> 的情况下，已放入背包的物品的最大总价值。</a:t>
            </a:r>
            <a:endParaRPr lang="en-US" altLang="zh-CN" dirty="0">
              <a:latin typeface="+mn-ea"/>
            </a:endParaRPr>
          </a:p>
          <a:p>
            <a:r>
              <a:rPr lang="en-US" altLang="zh-CN" dirty="0">
                <a:latin typeface="+mn-ea"/>
              </a:rPr>
              <a:t>1.</a:t>
            </a:r>
            <a:r>
              <a:rPr lang="zh-CN" altLang="en-US" dirty="0">
                <a:latin typeface="+mn-ea"/>
              </a:rPr>
              <a:t>初值：</a:t>
            </a:r>
            <a:r>
              <a:rPr lang="en-US" altLang="zh-CN" dirty="0">
                <a:latin typeface="+mn-ea"/>
              </a:rPr>
              <a:t>f(0,…)=0</a:t>
            </a:r>
            <a:endParaRPr lang="en-US" altLang="zh-CN" dirty="0">
              <a:latin typeface="+mn-ea"/>
            </a:endParaRPr>
          </a:p>
          <a:p>
            <a:r>
              <a:rPr lang="en-US" altLang="zh-CN" dirty="0">
                <a:latin typeface="+mn-ea"/>
              </a:rPr>
              <a:t>2.</a:t>
            </a:r>
            <a:r>
              <a:rPr lang="zh-CN" altLang="en-US" dirty="0">
                <a:latin typeface="+mn-ea"/>
              </a:rPr>
              <a:t>转移：分类讨论第 </a:t>
            </a:r>
            <a:r>
              <a:rPr lang="en-US" altLang="zh-CN" dirty="0" err="1">
                <a:latin typeface="+mn-ea"/>
              </a:rPr>
              <a:t>i</a:t>
            </a:r>
            <a:r>
              <a:rPr lang="en-US" altLang="zh-CN" dirty="0">
                <a:latin typeface="+mn-ea"/>
              </a:rPr>
              <a:t> </a:t>
            </a:r>
            <a:r>
              <a:rPr lang="zh-CN" altLang="en-US" dirty="0">
                <a:latin typeface="+mn-ea"/>
              </a:rPr>
              <a:t>个物品是否选择放进背包。</a:t>
            </a:r>
            <a:endParaRPr lang="en-US" altLang="zh-CN" dirty="0">
              <a:latin typeface="+mn-ea"/>
            </a:endParaRPr>
          </a:p>
          <a:p>
            <a:r>
              <a:rPr lang="zh-CN" altLang="en-US" dirty="0">
                <a:latin typeface="+mn-ea"/>
              </a:rPr>
              <a:t>如果不选，价值为 </a:t>
            </a:r>
            <a:r>
              <a:rPr lang="en-US" altLang="zh-CN" dirty="0">
                <a:latin typeface="+mn-ea"/>
              </a:rPr>
              <a:t>f(i-1,j)</a:t>
            </a:r>
            <a:endParaRPr lang="en-US" altLang="zh-CN" dirty="0">
              <a:latin typeface="+mn-ea"/>
            </a:endParaRPr>
          </a:p>
          <a:p>
            <a:r>
              <a:rPr lang="zh-CN" altLang="en-US" dirty="0">
                <a:latin typeface="+mn-ea"/>
              </a:rPr>
              <a:t>如果选，价值为 </a:t>
            </a:r>
            <a:r>
              <a:rPr lang="en-US" altLang="zh-CN" dirty="0">
                <a:latin typeface="+mn-ea"/>
              </a:rPr>
              <a:t>f(i-1,j-Wi)+Ci</a:t>
            </a:r>
            <a:endParaRPr lang="en-US" altLang="zh-CN" dirty="0">
              <a:latin typeface="+mn-ea"/>
            </a:endParaRPr>
          </a:p>
          <a:p>
            <a:r>
              <a:rPr lang="zh-CN" altLang="en-US" dirty="0">
                <a:latin typeface="+mn-ea"/>
              </a:rPr>
              <a:t>最大化价值。</a:t>
            </a:r>
            <a:endParaRPr lang="en-US" altLang="zh-CN" dirty="0">
              <a:latin typeface="+mn-ea"/>
            </a:endParaRPr>
          </a:p>
          <a:p>
            <a:r>
              <a:rPr lang="en-US" altLang="zh-CN" dirty="0">
                <a:latin typeface="+mn-ea"/>
              </a:rPr>
              <a:t>f(</a:t>
            </a:r>
            <a:r>
              <a:rPr lang="en-US" altLang="zh-CN" dirty="0" err="1">
                <a:latin typeface="+mn-ea"/>
              </a:rPr>
              <a:t>i,j</a:t>
            </a:r>
            <a:r>
              <a:rPr lang="en-US" altLang="zh-CN" dirty="0">
                <a:latin typeface="+mn-ea"/>
              </a:rPr>
              <a:t>)=max{f(i-1,j),f(i-1,j-Wi)+Ci}</a:t>
            </a:r>
            <a:endParaRPr lang="en-US" altLang="zh-CN" dirty="0">
              <a:latin typeface="+mn-ea"/>
            </a:endParaRPr>
          </a:p>
          <a:p>
            <a:r>
              <a:rPr lang="en-US" altLang="zh-CN" dirty="0">
                <a:latin typeface="+mn-ea"/>
              </a:rPr>
              <a:t>3.</a:t>
            </a:r>
            <a:r>
              <a:rPr lang="zh-CN" altLang="en-US" dirty="0">
                <a:latin typeface="+mn-ea"/>
              </a:rPr>
              <a:t>结果：最终答案为 </a:t>
            </a:r>
            <a:r>
              <a:rPr lang="en-US" altLang="zh-CN" dirty="0">
                <a:latin typeface="+mn-ea"/>
              </a:rPr>
              <a:t>f(N,M)</a:t>
            </a:r>
            <a:endParaRPr lang="en-US" altLang="zh-CN"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439398"/>
            <a:ext cx="7729728" cy="1188720"/>
          </a:xfrm>
        </p:spPr>
        <p:txBody>
          <a:bodyPr/>
          <a:lstStyle/>
          <a:p>
            <a:r>
              <a:rPr lang="en-US" altLang="zh-CN" dirty="0"/>
              <a:t>01</a:t>
            </a:r>
            <a:r>
              <a:rPr lang="zh-CN" altLang="en-US" dirty="0"/>
              <a:t>背包</a:t>
            </a:r>
            <a:r>
              <a:rPr lang="en-US" altLang="zh-CN" dirty="0"/>
              <a:t>-</a:t>
            </a:r>
            <a:r>
              <a:rPr lang="zh-CN" altLang="en-US" dirty="0"/>
              <a:t>代码实现</a:t>
            </a:r>
            <a:endParaRPr lang="zh-CN" altLang="en-US" dirty="0"/>
          </a:p>
        </p:txBody>
      </p:sp>
      <p:sp>
        <p:nvSpPr>
          <p:cNvPr id="3" name="内容占位符 2"/>
          <p:cNvSpPr>
            <a:spLocks noGrp="1"/>
          </p:cNvSpPr>
          <p:nvPr>
            <p:ph idx="1"/>
          </p:nvPr>
        </p:nvSpPr>
        <p:spPr>
          <a:xfrm>
            <a:off x="891450" y="2003898"/>
            <a:ext cx="4857597" cy="3833406"/>
          </a:xfrm>
          <a:ln w="63500">
            <a:solidFill>
              <a:schemeClr val="accent1"/>
            </a:solidFill>
          </a:ln>
        </p:spPr>
        <p:txBody>
          <a:bodyPr>
            <a:normAutofit/>
          </a:bodyPr>
          <a:lstStyle/>
          <a:p>
            <a:r>
              <a:rPr lang="zh-CN" altLang="en-US" dirty="0"/>
              <a:t>有一个背包，容积为 </a:t>
            </a:r>
            <a:r>
              <a:rPr lang="en-US" altLang="zh-CN" dirty="0"/>
              <a:t>M</a:t>
            </a:r>
            <a:r>
              <a:rPr lang="zh-CN" altLang="en-US" dirty="0"/>
              <a:t>。</a:t>
            </a:r>
            <a:endParaRPr lang="en-US" altLang="zh-CN" dirty="0"/>
          </a:p>
          <a:p>
            <a:r>
              <a:rPr lang="zh-CN" altLang="en-US" dirty="0"/>
              <a:t>有 </a:t>
            </a:r>
            <a:r>
              <a:rPr lang="en-US" altLang="zh-CN" dirty="0"/>
              <a:t>N </a:t>
            </a:r>
            <a:r>
              <a:rPr lang="zh-CN" altLang="en-US" dirty="0"/>
              <a:t>个物品，第 </a:t>
            </a:r>
            <a:r>
              <a:rPr lang="en-US" altLang="zh-CN" dirty="0" err="1"/>
              <a:t>i</a:t>
            </a:r>
            <a:r>
              <a:rPr lang="en-US" altLang="zh-CN" dirty="0"/>
              <a:t> </a:t>
            </a:r>
            <a:r>
              <a:rPr lang="zh-CN" altLang="en-US" dirty="0"/>
              <a:t>个物品所占空间为 </a:t>
            </a:r>
            <a:r>
              <a:rPr lang="en-US" altLang="zh-CN" dirty="0"/>
              <a:t>Wi</a:t>
            </a:r>
            <a:r>
              <a:rPr lang="zh-CN" altLang="en-US" dirty="0"/>
              <a:t>，价值为</a:t>
            </a:r>
            <a:r>
              <a:rPr lang="en-US" altLang="zh-CN" dirty="0"/>
              <a:t>Ci</a:t>
            </a:r>
            <a:r>
              <a:rPr lang="zh-CN" altLang="en-US" dirty="0"/>
              <a:t>。</a:t>
            </a:r>
            <a:endParaRPr lang="en-US" altLang="zh-CN" dirty="0"/>
          </a:p>
          <a:p>
            <a:r>
              <a:rPr lang="zh-CN" altLang="en-US" dirty="0"/>
              <a:t>合理地选择若干物品装进背包，使得背包内物品总价值最大。</a:t>
            </a:r>
            <a:endParaRPr lang="en-US" altLang="zh-CN" dirty="0"/>
          </a:p>
          <a:p>
            <a:r>
              <a:rPr lang="zh-CN" altLang="en-US" dirty="0"/>
              <a:t>求最大价值。</a:t>
            </a:r>
            <a:endParaRPr lang="en-US" altLang="zh-CN" dirty="0"/>
          </a:p>
        </p:txBody>
      </p:sp>
      <p:sp>
        <p:nvSpPr>
          <p:cNvPr id="4" name="内容占位符 2"/>
          <p:cNvSpPr txBox="1"/>
          <p:nvPr/>
        </p:nvSpPr>
        <p:spPr>
          <a:xfrm>
            <a:off x="5955876" y="2003898"/>
            <a:ext cx="5201750" cy="3833406"/>
          </a:xfrm>
          <a:prstGeom prst="rect">
            <a:avLst/>
          </a:prstGeom>
          <a:ln w="63500">
            <a:solidFill>
              <a:srgbClr val="00B0F0"/>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r>
              <a:rPr lang="zh-CN" altLang="en-US" dirty="0">
                <a:latin typeface="+mn-ea"/>
              </a:rPr>
              <a:t>这种实现方式空间复杂度为</a:t>
            </a:r>
            <a:r>
              <a:rPr lang="en-US" altLang="zh-CN" dirty="0">
                <a:latin typeface="+mn-ea"/>
              </a:rPr>
              <a:t>O(NM)</a:t>
            </a:r>
            <a:r>
              <a:rPr lang="zh-CN" altLang="en-US" dirty="0">
                <a:latin typeface="+mn-ea"/>
              </a:rPr>
              <a:t>，而我们通常采用以下空间复杂度为</a:t>
            </a:r>
            <a:r>
              <a:rPr lang="en-US" altLang="zh-CN" dirty="0">
                <a:latin typeface="+mn-ea"/>
              </a:rPr>
              <a:t>O(M)</a:t>
            </a:r>
            <a:r>
              <a:rPr lang="zh-CN" altLang="en-US" dirty="0">
                <a:latin typeface="+mn-ea"/>
              </a:rPr>
              <a:t>的方式</a:t>
            </a:r>
            <a:endParaRPr lang="en-US" altLang="zh-CN" dirty="0">
              <a:latin typeface="+mn-ea"/>
            </a:endParaRPr>
          </a:p>
          <a:p>
            <a:endParaRPr lang="en-US" altLang="zh-CN" dirty="0">
              <a:latin typeface="+mn-ea"/>
            </a:endParaRPr>
          </a:p>
        </p:txBody>
      </p:sp>
      <p:pic>
        <p:nvPicPr>
          <p:cNvPr id="14" name="图片 13"/>
          <p:cNvPicPr>
            <a:picLocks noChangeAspect="1"/>
          </p:cNvPicPr>
          <p:nvPr/>
        </p:nvPicPr>
        <p:blipFill>
          <a:blip r:embed="rId1"/>
          <a:stretch>
            <a:fillRect/>
          </a:stretch>
        </p:blipFill>
        <p:spPr>
          <a:xfrm>
            <a:off x="5835947" y="1628118"/>
            <a:ext cx="5719279" cy="2198451"/>
          </a:xfrm>
          <a:prstGeom prst="rect">
            <a:avLst/>
          </a:prstGeom>
        </p:spPr>
      </p:pic>
      <p:pic>
        <p:nvPicPr>
          <p:cNvPr id="18" name="图片 17"/>
          <p:cNvPicPr>
            <a:picLocks noChangeAspect="1"/>
          </p:cNvPicPr>
          <p:nvPr/>
        </p:nvPicPr>
        <p:blipFill>
          <a:blip r:embed="rId2"/>
          <a:stretch>
            <a:fillRect/>
          </a:stretch>
        </p:blipFill>
        <p:spPr>
          <a:xfrm>
            <a:off x="5955876" y="4330722"/>
            <a:ext cx="5273040" cy="1798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e5bc8cf6-8e07-4bb2-85c2-eb7c8331aef4"/>
  <p:tag name="COMMONDATA" val="eyJoZGlkIjoiYjY0MWE3NTRlNjU4MmU2NTJhOWYyODJhNmJmYWViZWQifQ=="/>
</p:tagLst>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10517</Words>
  <Application>WPS 演示</Application>
  <PresentationFormat>宽屏</PresentationFormat>
  <Paragraphs>621</Paragraphs>
  <Slides>69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69</vt:i4>
      </vt:variant>
    </vt:vector>
  </HeadingPairs>
  <TitlesOfParts>
    <vt:vector size="81" baseType="lpstr">
      <vt:lpstr>Arial</vt:lpstr>
      <vt:lpstr>宋体</vt:lpstr>
      <vt:lpstr>Wingdings</vt:lpstr>
      <vt:lpstr>Fira Sans</vt:lpstr>
      <vt:lpstr>Calibri</vt:lpstr>
      <vt:lpstr>华文中宋</vt:lpstr>
      <vt:lpstr>Gill Sans MT</vt:lpstr>
      <vt:lpstr>微软雅黑</vt:lpstr>
      <vt:lpstr>Arial Unicode MS</vt:lpstr>
      <vt:lpstr>Courier New</vt:lpstr>
      <vt:lpstr>Cambria Math</vt:lpstr>
      <vt:lpstr>包裹</vt:lpstr>
      <vt:lpstr>动态规划1</vt:lpstr>
      <vt:lpstr>动态规划(Dynamic programming)？</vt:lpstr>
      <vt:lpstr>讲课内容</vt:lpstr>
      <vt:lpstr>讲课内容</vt:lpstr>
      <vt:lpstr>八类背包问题</vt:lpstr>
      <vt:lpstr>01背包</vt:lpstr>
      <vt:lpstr>//01背包-状态设计</vt:lpstr>
      <vt:lpstr>01背包-DP转移</vt:lpstr>
      <vt:lpstr>01背包-代码实现</vt:lpstr>
      <vt:lpstr>完全背包</vt:lpstr>
      <vt:lpstr>完全背包</vt:lpstr>
      <vt:lpstr>完全背包</vt:lpstr>
      <vt:lpstr>多重背包</vt:lpstr>
      <vt:lpstr>多重背包</vt:lpstr>
      <vt:lpstr>多重背包</vt:lpstr>
      <vt:lpstr>混合背包</vt:lpstr>
      <vt:lpstr>混合背包</vt:lpstr>
      <vt:lpstr>二维费用背包</vt:lpstr>
      <vt:lpstr>二维费用背包</vt:lpstr>
      <vt:lpstr>有依赖的背包</vt:lpstr>
      <vt:lpstr>背包方案计数</vt:lpstr>
      <vt:lpstr>背包方案计数</vt:lpstr>
      <vt:lpstr>prime</vt:lpstr>
      <vt:lpstr>prime</vt:lpstr>
      <vt:lpstr>NOIP2018D1T2</vt:lpstr>
      <vt:lpstr>NOIP2018D1T2 Solution</vt:lpstr>
      <vt:lpstr>NOIP2018D1T2 Solution</vt:lpstr>
      <vt:lpstr>jumping sequence</vt:lpstr>
      <vt:lpstr>jumping sequence</vt:lpstr>
      <vt:lpstr>jumping sequence</vt:lpstr>
      <vt:lpstr>sum</vt:lpstr>
      <vt:lpstr>sum</vt:lpstr>
      <vt:lpstr>sum</vt:lpstr>
      <vt:lpstr>区间DP</vt:lpstr>
      <vt:lpstr>stone</vt:lpstr>
      <vt:lpstr>stone</vt:lpstr>
      <vt:lpstr>Wolf</vt:lpstr>
      <vt:lpstr>Wolf</vt:lpstr>
      <vt:lpstr>CSP-S2021 T2</vt:lpstr>
      <vt:lpstr>CSP-S2021 T2</vt:lpstr>
      <vt:lpstr>CSP-S2021 T2</vt:lpstr>
      <vt:lpstr>CSP-S2021 T2</vt:lpstr>
      <vt:lpstr>CSP-S2021 T2</vt:lpstr>
      <vt:lpstr>树形DP</vt:lpstr>
      <vt:lpstr>Rabbit</vt:lpstr>
      <vt:lpstr>Rabbit</vt:lpstr>
      <vt:lpstr>CTSC1997 CLASS</vt:lpstr>
      <vt:lpstr>CTSC1997 CLASS</vt:lpstr>
      <vt:lpstr>CTSC1997 CLASS</vt:lpstr>
      <vt:lpstr>NOIP2018D1T3</vt:lpstr>
      <vt:lpstr>NOIP2018D1T3</vt:lpstr>
      <vt:lpstr>数位DP</vt:lpstr>
      <vt:lpstr>valley</vt:lpstr>
      <vt:lpstr>valley</vt:lpstr>
      <vt:lpstr>valley</vt:lpstr>
      <vt:lpstr>cnt</vt:lpstr>
      <vt:lpstr>cnt</vt:lpstr>
      <vt:lpstr>状压DP</vt:lpstr>
      <vt:lpstr>状压DP</vt:lpstr>
      <vt:lpstr>SCOI2005</vt:lpstr>
      <vt:lpstr>SCOI2005</vt:lpstr>
      <vt:lpstr>HOMEWORK</vt:lpstr>
      <vt:lpstr>HOMEWORK</vt:lpstr>
      <vt:lpstr>NOIP2021 T2</vt:lpstr>
      <vt:lpstr>NOIP2021 T2</vt:lpstr>
      <vt:lpstr>PURE STRAIGHT</vt:lpstr>
      <vt:lpstr>PURE STRAIGHT</vt:lpstr>
      <vt:lpstr>PURE STRAIGHT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动态规划1</dc:title>
  <dc:creator>刘星佳</dc:creator>
  <cp:lastModifiedBy>Forever</cp:lastModifiedBy>
  <cp:revision>26</cp:revision>
  <dcterms:created xsi:type="dcterms:W3CDTF">2023-07-01T03:26:00Z</dcterms:created>
  <dcterms:modified xsi:type="dcterms:W3CDTF">2023-07-16T05:07:16Z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42CDA8CB9FDE4868B7DF2C4F1688B3F4_12</vt:lpwstr>
  </property>
  <property fmtid="{D5CDD505-2E9C-101B-9397-08002B2CF9AE}" pid="3" name="KSOProductBuildVer">
    <vt:lpwstr>2052-12.1.0.15120</vt:lpwstr>
  </property>
</Properties>
</file>