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09" r:id="rId3"/>
    <p:sldId id="421" r:id="rId4"/>
    <p:sldId id="423" r:id="rId5"/>
    <p:sldId id="746" r:id="rId6"/>
    <p:sldId id="426" r:id="rId7"/>
    <p:sldId id="747" r:id="rId8"/>
    <p:sldId id="903" r:id="rId9"/>
    <p:sldId id="904" r:id="rId11"/>
    <p:sldId id="985" r:id="rId12"/>
    <p:sldId id="905" r:id="rId13"/>
    <p:sldId id="906" r:id="rId14"/>
    <p:sldId id="907" r:id="rId15"/>
    <p:sldId id="908" r:id="rId16"/>
    <p:sldId id="909" r:id="rId17"/>
    <p:sldId id="910" r:id="rId18"/>
    <p:sldId id="911" r:id="rId19"/>
    <p:sldId id="912" r:id="rId20"/>
    <p:sldId id="913" r:id="rId21"/>
    <p:sldId id="914" r:id="rId22"/>
    <p:sldId id="916" r:id="rId23"/>
    <p:sldId id="917" r:id="rId24"/>
    <p:sldId id="918" r:id="rId25"/>
    <p:sldId id="919" r:id="rId26"/>
    <p:sldId id="920" r:id="rId27"/>
    <p:sldId id="921" r:id="rId28"/>
    <p:sldId id="922" r:id="rId29"/>
    <p:sldId id="923" r:id="rId30"/>
    <p:sldId id="924" r:id="rId31"/>
    <p:sldId id="925" r:id="rId32"/>
    <p:sldId id="926" r:id="rId33"/>
    <p:sldId id="928" r:id="rId34"/>
    <p:sldId id="929" r:id="rId35"/>
    <p:sldId id="930" r:id="rId36"/>
    <p:sldId id="931" r:id="rId37"/>
    <p:sldId id="932" r:id="rId38"/>
    <p:sldId id="933" r:id="rId39"/>
    <p:sldId id="934" r:id="rId40"/>
    <p:sldId id="935" r:id="rId41"/>
    <p:sldId id="937" r:id="rId42"/>
    <p:sldId id="938" r:id="rId43"/>
    <p:sldId id="939" r:id="rId44"/>
    <p:sldId id="940" r:id="rId45"/>
    <p:sldId id="941" r:id="rId46"/>
    <p:sldId id="942" r:id="rId47"/>
    <p:sldId id="943" r:id="rId48"/>
    <p:sldId id="944" r:id="rId49"/>
    <p:sldId id="945" r:id="rId50"/>
    <p:sldId id="946" r:id="rId51"/>
    <p:sldId id="947" r:id="rId52"/>
    <p:sldId id="948" r:id="rId53"/>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7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10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00b0f0"/>
      <inkml:brushProperty name="ignorePressure" value="0"/>
    </inkml:brush>
  </inkml:definitions>
  <inkml:trace contextRef="#ctx0" brushRef="#br0">191 529,'-3'0,"0"1,0-1,0 3,1 0,-1-1,0 1,0-1,1 1,0 0,-1 1,2-1,-2 1,1 1,1-1,1-1,0 1,1 0,1 0,2-2,0 1,0-1,-1-1,0 0,0-1,0-1,1-3,-1 3,-2-2,2 1,0-2,-1 0,0 1,0-2,-1 2,0-1,1 1,-2 0,0 0,0 0,-1 0,-2 0,-1 3,0 1,0-1,1 0,0-4,-3 1,1 0,0-2,2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1660 558,'2'4,"2"-1,-1 1,1 0,-2 0,1 0,0-1,-1 1,0-1,1 1,-2-1,2 0,-2 1,0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1654 588,'5'1,"-2"-1,0 1,1-1,0 0,-1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00b0f0"/>
      <inkml:brushProperty name="ignorePressure" value="0"/>
    </inkml:brush>
  </inkml:definitions>
  <inkml:trace contextRef="#ctx0" brushRef="#br0">823 110,'-4'0,"-5"0,2 0,2 0,-2 0,3 0,1 1,-1 1,0 2,0-1,3 0,-3-1,1 2,0 0,2 0,-1 1,1-1,0 2,1-1,0 1,0 1,1 0,2-2,0 0,0-1,0-1,1 0,3 1,-2-2,-2-1,0 0,2 0,-2-1,0 0,0 0,0-1,0 1,1-2,1 0,-1 2,-1-1,3 0,-3-1,1-2,-3 1,2-3,-1 1,-1-2,-1 0,0 0,0 3,0 0,-1-1,-1 1,1 0,-2 0,-1 0,1 0,-1 1,0 0,1 0,0 3,-1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00b0f0"/>
      <inkml:brushProperty name="ignorePressure" value="0"/>
    </inkml:brush>
  </inkml:definitions>
  <inkml:trace contextRef="#ctx0" brushRef="#br0">772 577,'4'-4,"-3"7,-1 0,-3-5,3-1,-1 0,4 3,-3 3,0 0,0 0,-3-1,-1-2,1 0,0 0,0-3,2 0,1 0,3 2,1 1,-1 0,-1 3,-1 0,-4-1,1-5,2 0,3 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975 916,'3'2,"0"-1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898 920,'3'1,"0"1,0-1,0 1,0-1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916 933,'3'0,"0"1,0-1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1622 450,'4'0,"-1"0,2 0,0 0,2 0,0 0,2 0,1 0,8 0,-8 0,1 0,0 0,-2 0,-1 0,-1 0,0 0,-3 0,0 0,-1 0,2-1,-1 0,-1 1,1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1595 528,'3'2,"0"1,0-1,1 2,-1-1,-1 0,1-4,0-2,1 1,-2-2,2 2,0-1,0 0,0 1,-1 5,0-1,-1 2,1-3,-1 3,1-1,0-2,8-4,-7 1,1 0,-2 1,0 0,1-1,-1 0,0 6,-1-1,-1 1,3-3,3-5,4-3,-5 5,-1 0,-2 0,-3 6,3-1,0 0,-3-6,2 0,0 0,1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4T18:11:1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1659 555,'0'3,"-2"2,-1 6,0-5,0 0,1 1,-1-1,1-1,1-2,0 0,0 0,0 0,0-7,2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lstStyle/>
          <a:p>
            <a:pPr lvl="0">
              <a:spcBef>
                <a:spcPct val="0"/>
              </a:spcBef>
            </a:pPr>
            <a:r>
              <a:rPr lang="zh-CN" altLang="en-US" dirty="0"/>
              <a:t>从阶段、状态、子问题、策略。的角度来思考</a:t>
            </a:r>
            <a:r>
              <a:rPr lang="en-US" altLang="zh-CN" dirty="0"/>
              <a:t>..</a:t>
            </a:r>
            <a:r>
              <a:rPr lang="zh-CN" altLang="en-US" dirty="0"/>
              <a:t>强调第</a:t>
            </a:r>
            <a:r>
              <a:rPr lang="en-US" altLang="zh-CN" dirty="0"/>
              <a:t>1</a:t>
            </a:r>
            <a:r>
              <a:rPr lang="zh-CN" altLang="en-US" dirty="0"/>
              <a:t>行，参考第</a:t>
            </a:r>
            <a:r>
              <a:rPr lang="en-US" altLang="zh-CN" dirty="0"/>
              <a:t>0</a:t>
            </a:r>
            <a:r>
              <a:rPr lang="zh-CN" altLang="en-US" dirty="0"/>
              <a:t>行。</a:t>
            </a:r>
            <a:endParaRPr lang="zh-CN" altLang="en-US" dirty="0"/>
          </a:p>
        </p:txBody>
      </p:sp>
      <p:sp>
        <p:nvSpPr>
          <p:cNvPr id="14339"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lstStyle/>
          <a:p>
            <a:pPr lvl="0">
              <a:spcBef>
                <a:spcPct val="0"/>
              </a:spcBef>
            </a:pPr>
            <a:r>
              <a:rPr lang="zh-CN" altLang="en-US" dirty="0"/>
              <a:t>从阶段、状态、子问题、策略。的角度来思考</a:t>
            </a:r>
            <a:r>
              <a:rPr lang="en-US" altLang="zh-CN" dirty="0"/>
              <a:t>..</a:t>
            </a:r>
            <a:r>
              <a:rPr lang="zh-CN" altLang="en-US" dirty="0"/>
              <a:t>强调第</a:t>
            </a:r>
            <a:r>
              <a:rPr lang="en-US" altLang="zh-CN" dirty="0"/>
              <a:t>1</a:t>
            </a:r>
            <a:r>
              <a:rPr lang="zh-CN" altLang="en-US" dirty="0"/>
              <a:t>行，参考第</a:t>
            </a:r>
            <a:r>
              <a:rPr lang="en-US" altLang="zh-CN" dirty="0"/>
              <a:t>0</a:t>
            </a:r>
            <a:r>
              <a:rPr lang="zh-CN" altLang="en-US" dirty="0"/>
              <a:t>行。</a:t>
            </a:r>
            <a:endParaRPr lang="zh-CN" altLang="en-US" dirty="0"/>
          </a:p>
        </p:txBody>
      </p:sp>
      <p:sp>
        <p:nvSpPr>
          <p:cNvPr id="14339"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miter/>
          </a:ln>
        </p:spPr>
      </p:sp>
      <p:sp>
        <p:nvSpPr>
          <p:cNvPr id="16386" name="备注占位符 2"/>
          <p:cNvSpPr>
            <a:spLocks noGrp="1"/>
          </p:cNvSpPr>
          <p:nvPr>
            <p:ph type="body"/>
          </p:nvPr>
        </p:nvSpPr>
        <p:spPr/>
        <p:txBody>
          <a:bodyPr wrap="square" lIns="91440" tIns="45720" rIns="91440" bIns="45720" anchor="t"/>
          <a:lstStyle/>
          <a:p>
            <a:pPr lvl="0">
              <a:spcBef>
                <a:spcPct val="0"/>
              </a:spcBef>
            </a:pPr>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a:miter/>
          </a:ln>
        </p:spPr>
      </p:sp>
      <p:sp>
        <p:nvSpPr>
          <p:cNvPr id="21506" name="备注占位符 2"/>
          <p:cNvSpPr>
            <a:spLocks noGrp="1"/>
          </p:cNvSpPr>
          <p:nvPr>
            <p:ph type="body"/>
          </p:nvPr>
        </p:nvSpPr>
        <p:spPr/>
        <p:txBody>
          <a:bodyPr wrap="square" lIns="91440" tIns="45720" rIns="91440" bIns="45720" anchor="t"/>
          <a:lstStyle/>
          <a:p>
            <a:pPr lvl="0">
              <a:spcBef>
                <a:spcPct val="0"/>
              </a:spcBef>
            </a:pPr>
            <a:r>
              <a:rPr lang="zh-CN" altLang="en-US" dirty="0"/>
              <a:t>从阶段、状态、子问题、策略。的角度来思考</a:t>
            </a:r>
            <a:r>
              <a:rPr lang="en-US" altLang="zh-CN" dirty="0"/>
              <a:t>..</a:t>
            </a:r>
            <a:r>
              <a:rPr lang="zh-CN" altLang="en-US" dirty="0"/>
              <a:t>强调第</a:t>
            </a:r>
            <a:r>
              <a:rPr lang="en-US" altLang="zh-CN" dirty="0"/>
              <a:t>1</a:t>
            </a:r>
            <a:r>
              <a:rPr lang="zh-CN" altLang="en-US" dirty="0"/>
              <a:t>行，参考第</a:t>
            </a:r>
            <a:r>
              <a:rPr lang="en-US" altLang="zh-CN" dirty="0"/>
              <a:t>0</a:t>
            </a:r>
            <a:r>
              <a:rPr lang="zh-CN" altLang="en-US" dirty="0"/>
              <a:t>行。</a:t>
            </a:r>
            <a:endParaRPr lang="zh-CN" altLang="en-US" dirty="0"/>
          </a:p>
        </p:txBody>
      </p:sp>
      <p:sp>
        <p:nvSpPr>
          <p:cNvPr id="21507"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a:miter/>
          </a:ln>
        </p:spPr>
      </p:sp>
      <p:sp>
        <p:nvSpPr>
          <p:cNvPr id="30722" name="备注占位符 2"/>
          <p:cNvSpPr>
            <a:spLocks noGrp="1"/>
          </p:cNvSpPr>
          <p:nvPr>
            <p:ph type="body"/>
          </p:nvPr>
        </p:nvSpPr>
        <p:spPr/>
        <p:txBody>
          <a:bodyPr wrap="square" lIns="91440" tIns="45720" rIns="91440" bIns="45720" anchor="t"/>
          <a:lstStyle/>
          <a:p>
            <a:pPr lvl="0">
              <a:spcBef>
                <a:spcPct val="0"/>
              </a:spcBef>
            </a:pPr>
            <a:r>
              <a:rPr lang="zh-CN" altLang="en-US" dirty="0"/>
              <a:t>从阶段、状态、子问题、策略。的角度来思考</a:t>
            </a:r>
            <a:r>
              <a:rPr lang="en-US" altLang="zh-CN" dirty="0"/>
              <a:t>..</a:t>
            </a:r>
            <a:r>
              <a:rPr lang="zh-CN" altLang="en-US" dirty="0"/>
              <a:t>强调第</a:t>
            </a:r>
            <a:r>
              <a:rPr lang="en-US" altLang="zh-CN" dirty="0"/>
              <a:t>1</a:t>
            </a:r>
            <a:r>
              <a:rPr lang="zh-CN" altLang="en-US" dirty="0"/>
              <a:t>行，参考第</a:t>
            </a:r>
            <a:r>
              <a:rPr lang="en-US" altLang="zh-CN" dirty="0"/>
              <a:t>0</a:t>
            </a:r>
            <a:r>
              <a:rPr lang="zh-CN" altLang="en-US" dirty="0"/>
              <a:t>行。</a:t>
            </a:r>
            <a:endParaRPr lang="zh-CN" altLang="en-US" dirty="0"/>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a:miter/>
          </a:ln>
        </p:spPr>
      </p:sp>
      <p:sp>
        <p:nvSpPr>
          <p:cNvPr id="45058" name="备注占位符 2"/>
          <p:cNvSpPr>
            <a:spLocks noGrp="1"/>
          </p:cNvSpPr>
          <p:nvPr>
            <p:ph type="body"/>
          </p:nvPr>
        </p:nvSpPr>
        <p:spPr/>
        <p:txBody>
          <a:bodyPr wrap="square" lIns="91440" tIns="45720" rIns="91440" bIns="45720" anchor="t"/>
          <a:lstStyle/>
          <a:p>
            <a:pPr lvl="0">
              <a:spcBef>
                <a:spcPct val="0"/>
              </a:spcBef>
            </a:pPr>
            <a:r>
              <a:rPr lang="zh-CN" altLang="en-US" dirty="0"/>
              <a:t>从阶段、状态、子问题、策略。的角度来思考</a:t>
            </a:r>
            <a:r>
              <a:rPr lang="en-US" altLang="zh-CN" dirty="0"/>
              <a:t>..</a:t>
            </a:r>
            <a:r>
              <a:rPr lang="zh-CN" altLang="en-US" dirty="0"/>
              <a:t>强调第</a:t>
            </a:r>
            <a:r>
              <a:rPr lang="en-US" altLang="zh-CN" dirty="0"/>
              <a:t>1</a:t>
            </a:r>
            <a:r>
              <a:rPr lang="zh-CN" altLang="en-US" dirty="0"/>
              <a:t>行，参考第</a:t>
            </a:r>
            <a:r>
              <a:rPr lang="en-US" altLang="zh-CN" dirty="0"/>
              <a:t>0</a:t>
            </a:r>
            <a:r>
              <a:rPr lang="zh-CN" altLang="en-US" dirty="0"/>
              <a:t>行。</a:t>
            </a:r>
            <a:endParaRPr lang="zh-CN" altLang="en-US" dirty="0"/>
          </a:p>
        </p:txBody>
      </p:sp>
      <p:sp>
        <p:nvSpPr>
          <p:cNvPr id="45059"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a:miter/>
          </a:ln>
        </p:spPr>
      </p:sp>
      <p:sp>
        <p:nvSpPr>
          <p:cNvPr id="47106" name="备注占位符 2"/>
          <p:cNvSpPr>
            <a:spLocks noGrp="1"/>
          </p:cNvSpPr>
          <p:nvPr>
            <p:ph type="body"/>
          </p:nvPr>
        </p:nvSpPr>
        <p:spPr/>
        <p:txBody>
          <a:bodyPr wrap="square" lIns="91440" tIns="45720" rIns="91440" bIns="45720" anchor="t"/>
          <a:lstStyle/>
          <a:p>
            <a:pPr lvl="0">
              <a:spcBef>
                <a:spcPct val="0"/>
              </a:spcBef>
            </a:pPr>
            <a:endParaRPr lang="zh-CN" altLang="en-US" dirty="0"/>
          </a:p>
        </p:txBody>
      </p:sp>
      <p:sp>
        <p:nvSpPr>
          <p:cNvPr id="47107" name="灯片编号占位符 3"/>
          <p:cNvSpPr>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lum bright="24000" contrast="12000"/>
          </a:blip>
          <a:stretch>
            <a:fillRect/>
          </a:stretch>
        </p:blipFill>
        <p:spPr>
          <a:xfrm>
            <a:off x="0" y="0"/>
            <a:ext cx="12192000" cy="6858635"/>
          </a:xfrm>
          <a:prstGeom prst="rect">
            <a:avLst/>
          </a:prstGeom>
        </p:spPr>
      </p:pic>
      <p:sp>
        <p:nvSpPr>
          <p:cNvPr id="2" name="标题 1"/>
          <p:cNvSpPr>
            <a:spLocks noGrp="1"/>
          </p:cNvSpPr>
          <p:nvPr>
            <p:ph type="ctrTitle" hasCustomPrompt="1"/>
            <p:custDataLst>
              <p:tags r:id="rId3"/>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2">
                    <a:lumMod val="75000"/>
                    <a:lumOff val="2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b="1"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10" name="文本框 9"/>
          <p:cNvSpPr txBox="1"/>
          <p:nvPr userDrawn="1"/>
        </p:nvSpPr>
        <p:spPr>
          <a:xfrm>
            <a:off x="8764905" y="0"/>
            <a:ext cx="3427095" cy="245110"/>
          </a:xfrm>
          <a:prstGeom prst="rect">
            <a:avLst/>
          </a:prstGeom>
          <a:noFill/>
        </p:spPr>
        <p:txBody>
          <a:bodyPr wrap="square" rtlCol="0">
            <a:spAutoFit/>
          </a:bodyPr>
          <a:p>
            <a:r>
              <a:rPr lang="zh-CN" altLang="zh-CN" sz="1000"/>
              <a:t>不断</a:t>
            </a:r>
            <a:r>
              <a:rPr lang="zh-CN" altLang="zh-CN" sz="1000" b="1">
                <a:solidFill>
                  <a:srgbClr val="FF0000"/>
                </a:solidFill>
              </a:rPr>
              <a:t>学习</a:t>
            </a:r>
            <a:r>
              <a:rPr lang="zh-CN" altLang="zh-CN" sz="1000"/>
              <a:t>，不断</a:t>
            </a:r>
            <a:r>
              <a:rPr lang="zh-CN" altLang="zh-CN" sz="1000" b="1">
                <a:solidFill>
                  <a:srgbClr val="FF0000"/>
                </a:solidFill>
              </a:rPr>
              <a:t>前行</a:t>
            </a:r>
            <a:r>
              <a:rPr lang="zh-CN" altLang="zh-CN" sz="1000"/>
              <a:t>，用</a:t>
            </a:r>
            <a:r>
              <a:rPr lang="zh-CN" altLang="zh-CN" sz="1000" b="1">
                <a:solidFill>
                  <a:srgbClr val="FF0000"/>
                </a:solidFill>
              </a:rPr>
              <a:t>思维</a:t>
            </a:r>
            <a:r>
              <a:rPr lang="zh-CN" altLang="zh-CN" sz="1000"/>
              <a:t>、用</a:t>
            </a:r>
            <a:r>
              <a:rPr lang="zh-CN" altLang="zh-CN" sz="1000" b="1">
                <a:solidFill>
                  <a:srgbClr val="FF0000"/>
                </a:solidFill>
              </a:rPr>
              <a:t>代码</a:t>
            </a:r>
            <a:r>
              <a:rPr lang="zh-CN" altLang="zh-CN" sz="1000" b="1">
                <a:solidFill>
                  <a:schemeClr val="accent1">
                    <a:lumMod val="75000"/>
                  </a:schemeClr>
                </a:solidFill>
              </a:rPr>
              <a:t>创造</a:t>
            </a:r>
            <a:r>
              <a:rPr lang="zh-CN" altLang="zh-CN" sz="1000"/>
              <a:t>属于你的</a:t>
            </a:r>
            <a:r>
              <a:rPr lang="zh-CN" altLang="zh-CN" sz="1000" b="1">
                <a:solidFill>
                  <a:schemeClr val="accent1">
                    <a:lumMod val="75000"/>
                  </a:schemeClr>
                </a:solidFill>
              </a:rPr>
              <a:t>世界 </a:t>
            </a:r>
            <a:r>
              <a:rPr lang="zh-CN" altLang="zh-CN" sz="1000"/>
              <a:t> </a:t>
            </a:r>
            <a:endParaRPr lang="zh-CN" altLang="zh-CN"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srcRect b="4738"/>
          <a:stretch>
            <a:fillRect/>
          </a:stretch>
        </p:blipFill>
        <p:spPr>
          <a:xfrm>
            <a:off x="0" y="-81915"/>
            <a:ext cx="12383135" cy="6970395"/>
          </a:xfrm>
          <a:prstGeom prst="rect">
            <a:avLst/>
          </a:prstGeom>
        </p:spPr>
      </p:pic>
      <p:sp>
        <p:nvSpPr>
          <p:cNvPr id="2" name="标题 1"/>
          <p:cNvSpPr>
            <a:spLocks noGrp="1"/>
          </p:cNvSpPr>
          <p:nvPr>
            <p:ph type="title"/>
            <p:custDataLst>
              <p:tags r:id="rId3"/>
            </p:custDataLst>
          </p:nvPr>
        </p:nvSpPr>
        <p:spPr>
          <a:xfrm>
            <a:off x="751275" y="1189425"/>
            <a:ext cx="10969200" cy="705600"/>
          </a:xfrm>
        </p:spPr>
        <p:txBody>
          <a:bodyPr vert="horz" lIns="90000" tIns="46800" rIns="90000" bIns="46800" rtlCol="0" anchor="ctr" anchorCtr="0">
            <a:noAutofit/>
          </a:bodyPr>
          <a:lstStyle>
            <a:lvl1pPr marL="0" marR="0" algn="l" defTabSz="914400" rtl="0" eaLnBrk="1" fontAlgn="auto" latinLnBrk="0" hangingPunct="1">
              <a:lnSpc>
                <a:spcPct val="100000"/>
              </a:lnSpc>
              <a:buNone/>
              <a:defRPr kumimoji="0" lang="zh-CN" altLang="en-US" sz="4000" b="1" i="0" u="none" strike="noStrike" kern="1200" cap="none" spc="300" normalizeH="0" baseline="0" noProof="1" dirty="0">
                <a:solidFill>
                  <a:schemeClr val="accent1">
                    <a:lumMod val="50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751275" y="1894895"/>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8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8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20000"/>
              </a:lnSpc>
              <a:spcBef>
                <a:spcPts val="0"/>
              </a:spcBef>
              <a:spcAft>
                <a:spcPts val="300"/>
              </a:spcAft>
              <a:buFont typeface="Wingdings" panose="05000000000000000000"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11" name="图片 10"/>
          <p:cNvPicPr>
            <a:picLocks noChangeAspect="1"/>
          </p:cNvPicPr>
          <p:nvPr userDrawn="1"/>
        </p:nvPicPr>
        <p:blipFill>
          <a:blip r:embed="rId8"/>
          <a:stretch>
            <a:fillRect/>
          </a:stretch>
        </p:blipFill>
        <p:spPr>
          <a:xfrm>
            <a:off x="6638925" y="-24765"/>
            <a:ext cx="548005" cy="462915"/>
          </a:xfrm>
          <a:prstGeom prst="rect">
            <a:avLst/>
          </a:prstGeom>
        </p:spPr>
      </p:pic>
      <p:sp>
        <p:nvSpPr>
          <p:cNvPr id="14" name="文本框 13"/>
          <p:cNvSpPr txBox="1"/>
          <p:nvPr userDrawn="1"/>
        </p:nvSpPr>
        <p:spPr>
          <a:xfrm>
            <a:off x="7186930" y="0"/>
            <a:ext cx="3427095" cy="245110"/>
          </a:xfrm>
          <a:prstGeom prst="rect">
            <a:avLst/>
          </a:prstGeom>
          <a:noFill/>
        </p:spPr>
        <p:txBody>
          <a:bodyPr wrap="square" rtlCol="0">
            <a:spAutoFit/>
          </a:bodyPr>
          <a:p>
            <a:r>
              <a:rPr lang="zh-CN" altLang="zh-CN" sz="1000"/>
              <a:t>不断</a:t>
            </a:r>
            <a:r>
              <a:rPr lang="zh-CN" altLang="zh-CN" sz="1000" b="1">
                <a:solidFill>
                  <a:srgbClr val="FF0000"/>
                </a:solidFill>
              </a:rPr>
              <a:t>学习</a:t>
            </a:r>
            <a:r>
              <a:rPr lang="zh-CN" altLang="zh-CN" sz="1000"/>
              <a:t>，不断</a:t>
            </a:r>
            <a:r>
              <a:rPr lang="zh-CN" altLang="zh-CN" sz="1000" b="1">
                <a:solidFill>
                  <a:srgbClr val="FF0000"/>
                </a:solidFill>
              </a:rPr>
              <a:t>前行</a:t>
            </a:r>
            <a:r>
              <a:rPr lang="zh-CN" altLang="zh-CN" sz="1000"/>
              <a:t>，用</a:t>
            </a:r>
            <a:r>
              <a:rPr lang="zh-CN" altLang="zh-CN" sz="1000" b="1">
                <a:solidFill>
                  <a:srgbClr val="FF0000"/>
                </a:solidFill>
              </a:rPr>
              <a:t>思维</a:t>
            </a:r>
            <a:r>
              <a:rPr lang="zh-CN" altLang="zh-CN" sz="1000"/>
              <a:t>、用</a:t>
            </a:r>
            <a:r>
              <a:rPr lang="zh-CN" altLang="zh-CN" sz="1000" b="1">
                <a:solidFill>
                  <a:srgbClr val="FF0000"/>
                </a:solidFill>
              </a:rPr>
              <a:t>代码</a:t>
            </a:r>
            <a:r>
              <a:rPr lang="zh-CN" altLang="zh-CN" sz="1000" b="1">
                <a:solidFill>
                  <a:schemeClr val="accent1">
                    <a:lumMod val="75000"/>
                  </a:schemeClr>
                </a:solidFill>
              </a:rPr>
              <a:t>创造</a:t>
            </a:r>
            <a:r>
              <a:rPr lang="zh-CN" altLang="zh-CN" sz="1000"/>
              <a:t>属于你的</a:t>
            </a:r>
            <a:r>
              <a:rPr lang="zh-CN" altLang="zh-CN" sz="1000" b="1">
                <a:solidFill>
                  <a:schemeClr val="accent1">
                    <a:lumMod val="75000"/>
                  </a:schemeClr>
                </a:solidFill>
              </a:rPr>
              <a:t>世界</a:t>
            </a:r>
            <a:r>
              <a:rPr lang="zh-CN" altLang="zh-CN" sz="1000" b="1">
                <a:solidFill>
                  <a:schemeClr val="accent2">
                    <a:lumMod val="50000"/>
                  </a:schemeClr>
                </a:solidFill>
              </a:rPr>
              <a:t> </a:t>
            </a:r>
            <a:r>
              <a:rPr lang="zh-CN" altLang="zh-CN" sz="1000"/>
              <a:t> </a:t>
            </a:r>
            <a:endParaRPr lang="zh-CN" altLang="zh-CN"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4000" b="1" u="none" strike="noStrike" kern="1200" cap="none" spc="300" normalizeH="0" baseline="0">
          <a:solidFill>
            <a:schemeClr val="tx2">
              <a:lumMod val="75000"/>
              <a:lumOff val="2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3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2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9" Type="http://schemas.openxmlformats.org/officeDocument/2006/relationships/customXml" Target="../ink/ink2.xml"/><Relationship Id="rId8" Type="http://schemas.openxmlformats.org/officeDocument/2006/relationships/image" Target="../media/image6.png"/><Relationship Id="rId7" Type="http://schemas.openxmlformats.org/officeDocument/2006/relationships/customXml" Target="../ink/ink1.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0" Type="http://schemas.openxmlformats.org/officeDocument/2006/relationships/notesSlide" Target="../notesSlides/notesSlide2.xml"/><Relationship Id="rId2" Type="http://schemas.openxmlformats.org/officeDocument/2006/relationships/image" Target="../media/image5.png"/><Relationship Id="rId19" Type="http://schemas.openxmlformats.org/officeDocument/2006/relationships/slideLayout" Target="../slideLayouts/slideLayout2.xml"/><Relationship Id="rId18" Type="http://schemas.openxmlformats.org/officeDocument/2006/relationships/image" Target="../media/image11.png"/><Relationship Id="rId17" Type="http://schemas.openxmlformats.org/officeDocument/2006/relationships/customXml" Target="../ink/ink6.xml"/><Relationship Id="rId16" Type="http://schemas.openxmlformats.org/officeDocument/2006/relationships/image" Target="../media/image10.png"/><Relationship Id="rId15" Type="http://schemas.openxmlformats.org/officeDocument/2006/relationships/customXml" Target="../ink/ink5.xml"/><Relationship Id="rId14" Type="http://schemas.openxmlformats.org/officeDocument/2006/relationships/image" Target="../media/image9.png"/><Relationship Id="rId13" Type="http://schemas.openxmlformats.org/officeDocument/2006/relationships/customXml" Target="../ink/ink4.xml"/><Relationship Id="rId12" Type="http://schemas.openxmlformats.org/officeDocument/2006/relationships/image" Target="../media/image8.png"/><Relationship Id="rId11" Type="http://schemas.openxmlformats.org/officeDocument/2006/relationships/customXml" Target="../ink/ink3.xml"/><Relationship Id="rId10" Type="http://schemas.openxmlformats.org/officeDocument/2006/relationships/image" Target="../media/image7.png"/><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image" Target="../media/image5.png"/><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4.jpeg"/><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95.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98.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customXml" Target="../ink/ink8.xml"/><Relationship Id="rId7" Type="http://schemas.openxmlformats.org/officeDocument/2006/relationships/image" Target="../media/image17.png"/><Relationship Id="rId6" Type="http://schemas.openxmlformats.org/officeDocument/2006/relationships/customXml" Target="../ink/ink7.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image" Target="../media/image16.png"/><Relationship Id="rId16" Type="http://schemas.openxmlformats.org/officeDocument/2006/relationships/slideLayout" Target="../slideLayouts/slideLayout2.xml"/><Relationship Id="rId15" Type="http://schemas.openxmlformats.org/officeDocument/2006/relationships/image" Target="../media/image21.png"/><Relationship Id="rId14" Type="http://schemas.openxmlformats.org/officeDocument/2006/relationships/customXml" Target="../ink/ink11.xml"/><Relationship Id="rId13" Type="http://schemas.openxmlformats.org/officeDocument/2006/relationships/image" Target="../media/image20.png"/><Relationship Id="rId12" Type="http://schemas.openxmlformats.org/officeDocument/2006/relationships/customXml" Target="../ink/ink10.xml"/><Relationship Id="rId11" Type="http://schemas.openxmlformats.org/officeDocument/2006/relationships/image" Target="../media/image19.png"/><Relationship Id="rId10" Type="http://schemas.openxmlformats.org/officeDocument/2006/relationships/customXml" Target="../ink/ink9.xml"/><Relationship Id="rId1" Type="http://schemas.openxmlformats.org/officeDocument/2006/relationships/tags" Target="../tags/tag9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1581785"/>
            <a:ext cx="9799200" cy="2570400"/>
          </a:xfrm>
        </p:spPr>
        <p:txBody>
          <a:bodyPr>
            <a:normAutofit fontScale="90000"/>
          </a:bodyPr>
          <a:p>
            <a:r>
              <a:rPr lang="zh-CN" altLang="zh-CN"/>
              <a:t>基础动态规划</a:t>
            </a:r>
            <a:br>
              <a:rPr lang="zh-CN" altLang="zh-CN"/>
            </a:br>
            <a:br>
              <a:rPr lang="zh-CN" altLang="zh-CN"/>
            </a:br>
            <a:r>
              <a:rPr lang="en-US" altLang="zh-CN"/>
              <a:t>             </a:t>
            </a:r>
            <a:r>
              <a:rPr lang="en-US" altLang="zh-CN">
                <a:solidFill>
                  <a:srgbClr val="C00000"/>
                </a:solidFill>
              </a:rPr>
              <a:t>——</a:t>
            </a:r>
            <a:r>
              <a:rPr lang="zh-CN" altLang="en-US">
                <a:solidFill>
                  <a:srgbClr val="C00000"/>
                </a:solidFill>
              </a:rPr>
              <a:t>背包</a:t>
            </a:r>
            <a:r>
              <a:rPr lang="en-US" altLang="zh-CN">
                <a:solidFill>
                  <a:srgbClr val="C00000"/>
                </a:solidFill>
              </a:rPr>
              <a:t>DP</a:t>
            </a:r>
            <a:r>
              <a:rPr lang="en-US" altLang="zh-CN"/>
              <a:t>  </a:t>
            </a:r>
            <a:endParaRPr lang="en-US" altLang="zh-CN"/>
          </a:p>
        </p:txBody>
      </p:sp>
      <p:sp>
        <p:nvSpPr>
          <p:cNvPr id="3" name="标题 1"/>
          <p:cNvSpPr>
            <a:spLocks noGrp="1"/>
          </p:cNvSpPr>
          <p:nvPr>
            <p:custDataLst>
              <p:tags r:id="rId2"/>
            </p:custDataLst>
          </p:nvPr>
        </p:nvSpPr>
        <p:spPr>
          <a:xfrm>
            <a:off x="1283335" y="5170805"/>
            <a:ext cx="9799320" cy="628650"/>
          </a:xfrm>
          <a:prstGeom prst="rect">
            <a:avLst/>
          </a:prstGeom>
        </p:spPr>
        <p:txBody>
          <a:bodyPr vert="horz" lIns="90000" tIns="46800" rIns="90000" bIns="46800" rtlCol="0" anchor="b" anchorCtr="0">
            <a:normAutofit fontScale="90000" lnSpcReduction="10000"/>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2">
                    <a:lumMod val="75000"/>
                    <a:lumOff val="25000"/>
                  </a:schemeClr>
                </a:solidFill>
                <a:effectLst/>
                <a:uFillTx/>
                <a:latin typeface="Arial" panose="020B0604020202020204" pitchFamily="34" charset="0"/>
                <a:ea typeface="微软雅黑" panose="020B0503020204020204" pitchFamily="34" charset="-122"/>
                <a:cs typeface="+mj-cs"/>
              </a:defRPr>
            </a:lvl1pPr>
          </a:lstStyle>
          <a:p>
            <a:r>
              <a:rPr lang="zh-CN" altLang="zh-CN" sz="2000"/>
              <a:t>福州三牧中学</a:t>
            </a:r>
            <a:r>
              <a:rPr lang="en-US" altLang="zh-CN" sz="2000"/>
              <a:t>      </a:t>
            </a:r>
            <a:r>
              <a:rPr lang="zh-CN" altLang="en-US" sz="2000"/>
              <a:t>孙小珍</a:t>
            </a:r>
            <a:r>
              <a:rPr lang="en-US" altLang="zh-CN" sz="2000"/>
              <a:t>   </a:t>
            </a:r>
            <a:endParaRPr lang="en-US" altLang="zh-CN" sz="2000"/>
          </a:p>
          <a:p>
            <a:r>
              <a:rPr lang="en-US" altLang="zh-CN" sz="2000"/>
              <a:t>2023.7.11</a:t>
            </a:r>
            <a:endParaRPr lang="en-US" altLang="zh-CN" sz="20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动态规划</a:t>
            </a:r>
            <a:r>
              <a:rPr lang="en-US" altLang="zh-CN"/>
              <a:t> DP(</a:t>
            </a:r>
            <a:r>
              <a:rPr lang="zh-CN" altLang="en-US"/>
              <a:t>多阶段决策）</a:t>
            </a:r>
            <a:endParaRPr lang="zh-CN" altLang="en-US"/>
          </a:p>
        </p:txBody>
      </p:sp>
      <p:sp>
        <p:nvSpPr>
          <p:cNvPr id="3" name="内容占位符 2"/>
          <p:cNvSpPr>
            <a:spLocks noGrp="1"/>
          </p:cNvSpPr>
          <p:nvPr>
            <p:ph idx="1"/>
          </p:nvPr>
        </p:nvSpPr>
        <p:spPr/>
        <p:txBody>
          <a:bodyPr>
            <a:normAutofit fontScale="70000"/>
          </a:bodyPr>
          <a:p>
            <a:r>
              <a:rPr lang="zh-CN" altLang="en-US"/>
              <a:t>它不是算法</a:t>
            </a:r>
            <a:r>
              <a:rPr lang="en-US" altLang="zh-CN"/>
              <a:t>,</a:t>
            </a:r>
            <a:r>
              <a:rPr lang="zh-CN" altLang="en-US"/>
              <a:t>它是一种决策</a:t>
            </a:r>
            <a:endParaRPr lang="zh-CN" altLang="en-US"/>
          </a:p>
          <a:p>
            <a:r>
              <a:rPr lang="zh-CN" altLang="en-US"/>
              <a:t>分析</a:t>
            </a:r>
            <a:r>
              <a:rPr lang="en-US" altLang="zh-CN"/>
              <a:t>DP</a:t>
            </a:r>
            <a:r>
              <a:rPr lang="zh-CN" altLang="en-US"/>
              <a:t>把握六要素（</a:t>
            </a:r>
            <a:r>
              <a:rPr lang="en-US" altLang="zh-CN"/>
              <a:t>DP</a:t>
            </a:r>
            <a:r>
              <a:rPr lang="zh-CN" altLang="en-US"/>
              <a:t>性质</a:t>
            </a:r>
            <a:r>
              <a:rPr lang="en-US" altLang="zh-CN"/>
              <a:t>1 </a:t>
            </a:r>
            <a:r>
              <a:rPr lang="zh-CN" altLang="en-US">
                <a:highlight>
                  <a:srgbClr val="FFFF00"/>
                </a:highlight>
              </a:rPr>
              <a:t>无后效性</a:t>
            </a:r>
            <a:r>
              <a:rPr lang="zh-CN" altLang="en-US"/>
              <a:t>：只与前一个阶段有关系，与未来无关</a:t>
            </a:r>
            <a:r>
              <a:rPr lang="en-US" altLang="zh-CN"/>
              <a:t>   ;DP</a:t>
            </a:r>
            <a:r>
              <a:rPr lang="zh-CN" altLang="en-US"/>
              <a:t>性质</a:t>
            </a:r>
            <a:r>
              <a:rPr lang="en-US" altLang="zh-CN"/>
              <a:t>2</a:t>
            </a:r>
            <a:r>
              <a:rPr lang="zh-CN" altLang="en-US"/>
              <a:t>：</a:t>
            </a:r>
            <a:r>
              <a:rPr lang="zh-CN" altLang="en-US">
                <a:highlight>
                  <a:srgbClr val="FFFF00"/>
                </a:highlight>
              </a:rPr>
              <a:t>最优子结构</a:t>
            </a:r>
            <a:r>
              <a:rPr lang="zh-CN" altLang="en-US"/>
              <a:t>）</a:t>
            </a:r>
            <a:endParaRPr lang="zh-CN" altLang="en-US"/>
          </a:p>
          <a:p>
            <a:r>
              <a:rPr lang="en-US" altLang="zh-CN"/>
              <a:t>     1</a:t>
            </a:r>
            <a:r>
              <a:rPr lang="zh-CN" altLang="en-US"/>
              <a:t>、阶段</a:t>
            </a:r>
            <a:endParaRPr lang="zh-CN" altLang="en-US"/>
          </a:p>
          <a:p>
            <a:r>
              <a:rPr lang="en-US" altLang="zh-CN"/>
              <a:t>     2</a:t>
            </a:r>
            <a:r>
              <a:rPr lang="zh-CN" altLang="en-US"/>
              <a:t>、状态</a:t>
            </a:r>
            <a:endParaRPr lang="zh-CN" altLang="en-US"/>
          </a:p>
          <a:p>
            <a:r>
              <a:rPr lang="en-US" altLang="zh-CN"/>
              <a:t>    3</a:t>
            </a:r>
            <a:r>
              <a:rPr lang="zh-CN" altLang="en-US"/>
              <a:t>、决策</a:t>
            </a:r>
            <a:endParaRPr lang="zh-CN" altLang="en-US"/>
          </a:p>
          <a:p>
            <a:r>
              <a:rPr lang="en-US" altLang="zh-CN"/>
              <a:t>     4</a:t>
            </a:r>
            <a:r>
              <a:rPr lang="zh-CN" altLang="en-US"/>
              <a:t>、</a:t>
            </a:r>
            <a:r>
              <a:rPr lang="zh-CN" altLang="en-US"/>
              <a:t>状态转移方程</a:t>
            </a:r>
            <a:endParaRPr lang="zh-CN" altLang="en-US"/>
          </a:p>
          <a:p>
            <a:r>
              <a:rPr lang="en-US" altLang="zh-CN"/>
              <a:t>     5</a:t>
            </a:r>
            <a:r>
              <a:rPr lang="zh-CN" altLang="en-US"/>
              <a:t>、边界值（初始值）</a:t>
            </a:r>
            <a:endParaRPr lang="zh-CN" altLang="en-US"/>
          </a:p>
          <a:p>
            <a:r>
              <a:rPr lang="zh-CN" altLang="en-US"/>
              <a:t> </a:t>
            </a:r>
            <a:r>
              <a:rPr lang="en-US" altLang="zh-CN"/>
              <a:t>     6</a:t>
            </a:r>
            <a:r>
              <a:rPr lang="zh-CN" altLang="en-US"/>
              <a:t>、目标值（所求的答案）</a:t>
            </a:r>
            <a:endParaRPr lang="zh-CN" altLang="en-US"/>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9218" name="内容占位符 2"/>
          <p:cNvSpPr>
            <a:spLocks noGrp="1"/>
          </p:cNvSpPr>
          <p:nvPr>
            <p:ph idx="1"/>
          </p:nvPr>
        </p:nvSpPr>
        <p:spPr/>
        <p:txBody>
          <a:bodyPr anchor="t"/>
          <a:lstStyle/>
          <a:p>
            <a:r>
              <a:rPr lang="zh-CN" sz="2800">
                <a:latin typeface="楷体" panose="02010609060101010101" charset="-122"/>
                <a:ea typeface="楷体" panose="02010609060101010101" charset="-122"/>
                <a:cs typeface="楷体" panose="02010609060101010101" charset="-122"/>
                <a:sym typeface="+mn-ea"/>
              </a:rPr>
              <a:t>贪心：</a:t>
            </a:r>
            <a:r>
              <a:rPr lang="zh-CN" altLang="en-US" sz="2800">
                <a:latin typeface="楷体" panose="02010609060101010101" charset="-122"/>
                <a:ea typeface="楷体" panose="02010609060101010101" charset="-122"/>
                <a:cs typeface="楷体" panose="02010609060101010101" charset="-122"/>
                <a:sym typeface="+mn-ea"/>
              </a:rPr>
              <a:t>优先选择</a:t>
            </a:r>
            <a:r>
              <a:rPr lang="en-US" altLang="zh-CN" sz="2800">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sym typeface="+mn-ea"/>
              </a:rPr>
              <a:t>性价比</a:t>
            </a:r>
            <a:r>
              <a:rPr lang="en-US" altLang="zh-CN" sz="2800">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sym typeface="+mn-ea"/>
              </a:rPr>
              <a:t>（即每公斤价值尽量高）的物品</a:t>
            </a:r>
            <a:r>
              <a:rPr lang="zh-CN" sz="2800">
                <a:latin typeface="楷体" panose="02010609060101010101" charset="-122"/>
                <a:ea typeface="楷体" panose="02010609060101010101" charset="-122"/>
                <a:cs typeface="楷体" panose="02010609060101010101" charset="-122"/>
                <a:sym typeface="+mn-ea"/>
              </a:rPr>
              <a:t>。</a:t>
            </a:r>
            <a:endParaRPr lang="zh-CN"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反例：我们有一个可以容纳重量为</a:t>
            </a:r>
            <a:r>
              <a:rPr lang="en-US" altLang="zh-CN" sz="2800">
                <a:latin typeface="楷体" panose="02010609060101010101" charset="-122"/>
                <a:ea typeface="楷体" panose="02010609060101010101" charset="-122"/>
                <a:cs typeface="楷体" panose="02010609060101010101" charset="-122"/>
              </a:rPr>
              <a:t>19</a:t>
            </a:r>
            <a:r>
              <a:rPr lang="zh-CN" altLang="en-US" sz="2800">
                <a:latin typeface="楷体" panose="02010609060101010101" charset="-122"/>
                <a:ea typeface="楷体" panose="02010609060101010101" charset="-122"/>
                <a:cs typeface="楷体" panose="02010609060101010101" charset="-122"/>
              </a:rPr>
              <a:t>的背包：</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p:txBody>
      </p:sp>
      <p:graphicFrame>
        <p:nvGraphicFramePr>
          <p:cNvPr id="4" name="表格 3"/>
          <p:cNvGraphicFramePr/>
          <p:nvPr>
            <p:custDataLst>
              <p:tags r:id="rId1"/>
            </p:custDataLst>
          </p:nvPr>
        </p:nvGraphicFramePr>
        <p:xfrm>
          <a:off x="1785303" y="3505518"/>
          <a:ext cx="6456045" cy="2646045"/>
        </p:xfrm>
        <a:graphic>
          <a:graphicData uri="http://schemas.openxmlformats.org/drawingml/2006/table">
            <a:tbl>
              <a:tblPr firstRow="1" bandRow="1">
                <a:tableStyleId>{5C22544A-7EE6-4342-B048-85BDC9FD1C3A}</a:tableStyleId>
              </a:tblPr>
              <a:tblGrid>
                <a:gridCol w="2152015"/>
                <a:gridCol w="2152015"/>
                <a:gridCol w="2152015"/>
              </a:tblGrid>
              <a:tr h="882015">
                <a:tc>
                  <a:txBody>
                    <a:bodyPr/>
                    <a:lstStyle/>
                    <a:p>
                      <a:pPr>
                        <a:buNone/>
                      </a:pPr>
                      <a:r>
                        <a:rPr lang="zh-CN" altLang="en-US" sz="3200">
                          <a:latin typeface="楷体" panose="02010609060101010101" charset="-122"/>
                          <a:ea typeface="楷体" panose="02010609060101010101" charset="-122"/>
                        </a:rPr>
                        <a:t>物品</a:t>
                      </a:r>
                      <a:endParaRPr lang="zh-CN" altLang="en-US" sz="3200">
                        <a:latin typeface="楷体" panose="02010609060101010101" charset="-122"/>
                        <a:ea typeface="楷体" panose="02010609060101010101" charset="-122"/>
                      </a:endParaRPr>
                    </a:p>
                  </a:txBody>
                  <a:tcPr/>
                </a:tc>
                <a:tc>
                  <a:txBody>
                    <a:bodyPr/>
                    <a:lstStyle/>
                    <a:p>
                      <a:pPr>
                        <a:buNone/>
                      </a:pPr>
                      <a:r>
                        <a:rPr lang="zh-CN" altLang="en-US" sz="3200">
                          <a:latin typeface="楷体" panose="02010609060101010101" charset="-122"/>
                          <a:ea typeface="楷体" panose="02010609060101010101" charset="-122"/>
                        </a:rPr>
                        <a:t>重量</a:t>
                      </a:r>
                      <a:endParaRPr lang="zh-CN" altLang="en-US" sz="3200">
                        <a:latin typeface="楷体" panose="02010609060101010101" charset="-122"/>
                        <a:ea typeface="楷体" panose="02010609060101010101" charset="-122"/>
                      </a:endParaRPr>
                    </a:p>
                  </a:txBody>
                  <a:tcPr/>
                </a:tc>
                <a:tc>
                  <a:txBody>
                    <a:bodyPr/>
                    <a:lstStyle/>
                    <a:p>
                      <a:pPr>
                        <a:buNone/>
                      </a:pPr>
                      <a:r>
                        <a:rPr lang="zh-CN" altLang="en-US" sz="3200">
                          <a:latin typeface="楷体" panose="02010609060101010101" charset="-122"/>
                          <a:ea typeface="楷体" panose="02010609060101010101" charset="-122"/>
                        </a:rPr>
                        <a:t>价值</a:t>
                      </a:r>
                      <a:endParaRPr lang="zh-CN" altLang="en-US" sz="3200">
                        <a:latin typeface="楷体" panose="02010609060101010101" charset="-122"/>
                        <a:ea typeface="楷体" panose="02010609060101010101" charset="-122"/>
                      </a:endParaRPr>
                    </a:p>
                  </a:txBody>
                  <a:tcPr/>
                </a:tc>
              </a:tr>
              <a:tr h="882015">
                <a:tc>
                  <a:txBody>
                    <a:bodyPr/>
                    <a:lstStyle/>
                    <a:p>
                      <a:pPr>
                        <a:buNone/>
                      </a:pPr>
                      <a:r>
                        <a:rPr lang="en-US" altLang="zh-CN" sz="3200">
                          <a:latin typeface="楷体" panose="02010609060101010101" charset="-122"/>
                          <a:ea typeface="楷体" panose="02010609060101010101" charset="-122"/>
                        </a:rPr>
                        <a:t>1</a:t>
                      </a:r>
                      <a:endParaRPr lang="en-US" altLang="zh-CN" sz="3200">
                        <a:latin typeface="楷体" panose="02010609060101010101" charset="-122"/>
                        <a:ea typeface="楷体" panose="02010609060101010101" charset="-122"/>
                      </a:endParaRPr>
                    </a:p>
                  </a:txBody>
                  <a:tcPr/>
                </a:tc>
                <a:tc>
                  <a:txBody>
                    <a:bodyPr/>
                    <a:lstStyle/>
                    <a:p>
                      <a:pPr>
                        <a:buNone/>
                      </a:pPr>
                      <a:r>
                        <a:rPr lang="en-US" altLang="zh-CN" sz="3200">
                          <a:latin typeface="楷体" panose="02010609060101010101" charset="-122"/>
                          <a:ea typeface="楷体" panose="02010609060101010101" charset="-122"/>
                        </a:rPr>
                        <a:t>10</a:t>
                      </a:r>
                      <a:endParaRPr lang="en-US" altLang="zh-CN" sz="3200">
                        <a:latin typeface="楷体" panose="02010609060101010101" charset="-122"/>
                        <a:ea typeface="楷体" panose="02010609060101010101" charset="-122"/>
                      </a:endParaRPr>
                    </a:p>
                  </a:txBody>
                  <a:tcPr/>
                </a:tc>
                <a:tc>
                  <a:txBody>
                    <a:bodyPr/>
                    <a:lstStyle/>
                    <a:p>
                      <a:pPr>
                        <a:buNone/>
                      </a:pPr>
                      <a:r>
                        <a:rPr lang="en-US" altLang="zh-CN" sz="3200">
                          <a:latin typeface="楷体" panose="02010609060101010101" charset="-122"/>
                          <a:ea typeface="楷体" panose="02010609060101010101" charset="-122"/>
                        </a:rPr>
                        <a:t>100</a:t>
                      </a:r>
                      <a:endParaRPr lang="en-US" altLang="zh-CN" sz="3200">
                        <a:latin typeface="楷体" panose="02010609060101010101" charset="-122"/>
                        <a:ea typeface="楷体" panose="02010609060101010101" charset="-122"/>
                      </a:endParaRPr>
                    </a:p>
                  </a:txBody>
                  <a:tcPr/>
                </a:tc>
              </a:tr>
              <a:tr h="882015">
                <a:tc>
                  <a:txBody>
                    <a:bodyPr/>
                    <a:lstStyle/>
                    <a:p>
                      <a:pPr>
                        <a:buNone/>
                      </a:pPr>
                      <a:r>
                        <a:rPr lang="en-US" altLang="zh-CN" sz="3200">
                          <a:latin typeface="楷体" panose="02010609060101010101" charset="-122"/>
                          <a:ea typeface="楷体" panose="02010609060101010101" charset="-122"/>
                        </a:rPr>
                        <a:t>2</a:t>
                      </a:r>
                      <a:endParaRPr lang="en-US" altLang="zh-CN" sz="3200">
                        <a:latin typeface="楷体" panose="02010609060101010101" charset="-122"/>
                        <a:ea typeface="楷体" panose="02010609060101010101" charset="-122"/>
                      </a:endParaRPr>
                    </a:p>
                  </a:txBody>
                  <a:tcPr/>
                </a:tc>
                <a:tc>
                  <a:txBody>
                    <a:bodyPr/>
                    <a:lstStyle/>
                    <a:p>
                      <a:pPr>
                        <a:buNone/>
                      </a:pPr>
                      <a:r>
                        <a:rPr lang="en-US" altLang="zh-CN" sz="3200">
                          <a:latin typeface="楷体" panose="02010609060101010101" charset="-122"/>
                          <a:ea typeface="楷体" panose="02010609060101010101" charset="-122"/>
                        </a:rPr>
                        <a:t>15</a:t>
                      </a:r>
                      <a:endParaRPr lang="en-US" altLang="zh-CN" sz="3200">
                        <a:latin typeface="楷体" panose="02010609060101010101" charset="-122"/>
                        <a:ea typeface="楷体" panose="02010609060101010101" charset="-122"/>
                      </a:endParaRPr>
                    </a:p>
                  </a:txBody>
                  <a:tcPr/>
                </a:tc>
                <a:tc>
                  <a:txBody>
                    <a:bodyPr/>
                    <a:lstStyle/>
                    <a:p>
                      <a:pPr>
                        <a:buNone/>
                      </a:pPr>
                      <a:r>
                        <a:rPr lang="en-US" altLang="zh-CN" sz="3200">
                          <a:latin typeface="楷体" panose="02010609060101010101" charset="-122"/>
                          <a:ea typeface="楷体" panose="02010609060101010101" charset="-122"/>
                        </a:rPr>
                        <a:t>120</a:t>
                      </a:r>
                      <a:endParaRPr lang="en-US" altLang="zh-CN" sz="3200">
                        <a:latin typeface="楷体" panose="02010609060101010101" charset="-122"/>
                        <a:ea typeface="楷体" panose="02010609060101010101" charset="-122"/>
                      </a:endParaRPr>
                    </a:p>
                  </a:txBody>
                  <a:tcPr/>
                </a:tc>
              </a:tr>
            </a:tbl>
          </a:graphicData>
        </a:graphic>
      </p:graphicFrame>
      <p:sp>
        <p:nvSpPr>
          <p:cNvPr id="5" name="文本框 4"/>
          <p:cNvSpPr txBox="1"/>
          <p:nvPr/>
        </p:nvSpPr>
        <p:spPr>
          <a:xfrm>
            <a:off x="8438515" y="4500880"/>
            <a:ext cx="1446213" cy="368300"/>
          </a:xfrm>
          <a:prstGeom prst="rect">
            <a:avLst/>
          </a:prstGeom>
          <a:noFill/>
          <a:ln w="9525">
            <a:noFill/>
          </a:ln>
        </p:spPr>
        <p:txBody>
          <a:bodyPr wrap="square" anchor="t">
            <a:spAutoFit/>
          </a:bodyPr>
          <a:lstStyle/>
          <a:p>
            <a:r>
              <a:rPr lang="zh-CN" altLang="en-US">
                <a:latin typeface="楷体" panose="02010609060101010101" charset="-122"/>
                <a:ea typeface="楷体" panose="02010609060101010101" charset="-122"/>
                <a:cs typeface="楷体" panose="02010609060101010101" charset="-122"/>
              </a:rPr>
              <a:t>性价比：</a:t>
            </a:r>
            <a:r>
              <a:rPr lang="en-US" altLang="zh-CN">
                <a:latin typeface="楷体" panose="02010609060101010101" charset="-122"/>
                <a:ea typeface="楷体" panose="02010609060101010101" charset="-122"/>
                <a:cs typeface="楷体" panose="02010609060101010101" charset="-122"/>
              </a:rPr>
              <a:t>10</a:t>
            </a:r>
            <a:endParaRPr lang="en-US" altLang="zh-CN">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8438515" y="5466080"/>
            <a:ext cx="1446213" cy="368300"/>
          </a:xfrm>
          <a:prstGeom prst="rect">
            <a:avLst/>
          </a:prstGeom>
          <a:noFill/>
          <a:ln w="9525">
            <a:noFill/>
          </a:ln>
        </p:spPr>
        <p:txBody>
          <a:bodyPr wrap="square" anchor="t">
            <a:spAutoFit/>
          </a:bodyPr>
          <a:lstStyle/>
          <a:p>
            <a:r>
              <a:rPr lang="zh-CN" altLang="en-US">
                <a:latin typeface="楷体" panose="02010609060101010101" charset="-122"/>
                <a:ea typeface="楷体" panose="02010609060101010101" charset="-122"/>
                <a:cs typeface="楷体" panose="02010609060101010101" charset="-122"/>
              </a:rPr>
              <a:t>性价比：</a:t>
            </a:r>
            <a:r>
              <a:rPr lang="en-US" altLang="zh-CN">
                <a:latin typeface="楷体" panose="02010609060101010101" charset="-122"/>
                <a:ea typeface="楷体" panose="02010609060101010101" charset="-122"/>
                <a:cs typeface="楷体" panose="02010609060101010101" charset="-122"/>
              </a:rPr>
              <a:t>8</a:t>
            </a:r>
            <a:endParaRPr lang="en-US" altLang="zh-CN">
              <a:latin typeface="楷体" panose="02010609060101010101" charset="-122"/>
              <a:ea typeface="楷体" panose="02010609060101010101" charset="-122"/>
              <a:cs typeface="楷体" panose="02010609060101010101" charset="-122"/>
            </a:endParaRPr>
          </a:p>
        </p:txBody>
      </p:sp>
      <p:sp>
        <p:nvSpPr>
          <p:cNvPr id="7" name="云形标注 6"/>
          <p:cNvSpPr/>
          <p:nvPr/>
        </p:nvSpPr>
        <p:spPr>
          <a:xfrm>
            <a:off x="8689340" y="3254693"/>
            <a:ext cx="1512888" cy="93503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latin typeface="楷体" panose="02010609060101010101" charset="-122"/>
                <a:ea typeface="楷体" panose="02010609060101010101" charset="-122"/>
              </a:rPr>
              <a:t>优先放入性价比高的？</a:t>
            </a:r>
            <a:endParaRPr lang="zh-CN" altLang="en-US" strike="noStrike" noProof="1">
              <a:solidFill>
                <a:srgbClr val="FF0000"/>
              </a:solidFill>
              <a:latin typeface="楷体" panose="02010609060101010101" charset="-122"/>
              <a:ea typeface="楷体" panose="0201060906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blinds(horizontal)">
                                      <p:cBhvr>
                                        <p:cTn id="7" dur="500"/>
                                        <p:tgtEl>
                                          <p:spTgt spid="92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10242" name="内容占位符 2"/>
          <p:cNvSpPr>
            <a:spLocks noGrp="1"/>
          </p:cNvSpPr>
          <p:nvPr>
            <p:ph idx="1"/>
          </p:nvPr>
        </p:nvSpPr>
        <p:spPr/>
        <p:txBody>
          <a:bodyPr anchor="t"/>
          <a:lstStyle/>
          <a:p>
            <a:r>
              <a:rPr lang="zh-CN" altLang="en-US" sz="3200">
                <a:latin typeface="楷体" panose="02010609060101010101" charset="-122"/>
                <a:ea typeface="楷体" panose="02010609060101010101" charset="-122"/>
                <a:cs typeface="楷体" panose="02010609060101010101" charset="-122"/>
              </a:rPr>
              <a:t>原因在于第一种方案背包</a:t>
            </a:r>
            <a:r>
              <a:rPr lang="en-US" altLang="zh-CN" sz="3200">
                <a:latin typeface="楷体" panose="02010609060101010101" charset="-122"/>
                <a:ea typeface="楷体" panose="02010609060101010101" charset="-122"/>
                <a:cs typeface="楷体" panose="02010609060101010101" charset="-122"/>
              </a:rPr>
              <a:t>“</a:t>
            </a:r>
            <a:r>
              <a:rPr lang="zh-CN" altLang="en-US" sz="3200">
                <a:latin typeface="楷体" panose="02010609060101010101" charset="-122"/>
                <a:ea typeface="楷体" panose="02010609060101010101" charset="-122"/>
                <a:cs typeface="楷体" panose="02010609060101010101" charset="-122"/>
              </a:rPr>
              <a:t>空</a:t>
            </a:r>
            <a:r>
              <a:rPr lang="en-US" altLang="zh-CN" sz="3200">
                <a:latin typeface="楷体" panose="02010609060101010101" charset="-122"/>
                <a:ea typeface="楷体" panose="02010609060101010101" charset="-122"/>
                <a:cs typeface="楷体" panose="02010609060101010101" charset="-122"/>
              </a:rPr>
              <a:t>”</a:t>
            </a:r>
            <a:r>
              <a:rPr lang="zh-CN" altLang="en-US" sz="3200">
                <a:latin typeface="楷体" panose="02010609060101010101" charset="-122"/>
                <a:ea typeface="楷体" panose="02010609060101010101" charset="-122"/>
                <a:cs typeface="楷体" panose="02010609060101010101" charset="-122"/>
              </a:rPr>
              <a:t>的空间太大了。第一件</a:t>
            </a:r>
            <a:r>
              <a:rPr lang="en-US" altLang="zh-CN" sz="3200">
                <a:latin typeface="楷体" panose="02010609060101010101" charset="-122"/>
                <a:ea typeface="楷体" panose="02010609060101010101" charset="-122"/>
                <a:cs typeface="楷体" panose="02010609060101010101" charset="-122"/>
              </a:rPr>
              <a:t>“</a:t>
            </a:r>
            <a:r>
              <a:rPr lang="zh-CN" altLang="en-US" sz="3200">
                <a:latin typeface="楷体" panose="02010609060101010101" charset="-122"/>
                <a:ea typeface="楷体" panose="02010609060101010101" charset="-122"/>
                <a:cs typeface="楷体" panose="02010609060101010101" charset="-122"/>
              </a:rPr>
              <a:t>性价比</a:t>
            </a:r>
            <a:r>
              <a:rPr lang="en-US" altLang="zh-CN" sz="3200">
                <a:latin typeface="楷体" panose="02010609060101010101" charset="-122"/>
                <a:ea typeface="楷体" panose="02010609060101010101" charset="-122"/>
                <a:cs typeface="楷体" panose="02010609060101010101" charset="-122"/>
              </a:rPr>
              <a:t>”</a:t>
            </a:r>
            <a:r>
              <a:rPr lang="zh-CN" altLang="en-US" sz="3200">
                <a:latin typeface="楷体" panose="02010609060101010101" charset="-122"/>
                <a:ea typeface="楷体" panose="02010609060101010101" charset="-122"/>
                <a:cs typeface="楷体" panose="02010609060101010101" charset="-122"/>
              </a:rPr>
              <a:t>最高的物品放入背包，使得背包内放不下其它任何物品了。</a:t>
            </a:r>
            <a:endParaRPr lang="zh-CN" altLang="en-US" sz="3200">
              <a:latin typeface="楷体" panose="02010609060101010101" charset="-122"/>
              <a:ea typeface="楷体" panose="02010609060101010101" charset="-122"/>
              <a:cs typeface="楷体" panose="02010609060101010101" charset="-122"/>
            </a:endParaRPr>
          </a:p>
        </p:txBody>
      </p:sp>
      <p:sp>
        <p:nvSpPr>
          <p:cNvPr id="4" name="矩形 3"/>
          <p:cNvSpPr/>
          <p:nvPr/>
        </p:nvSpPr>
        <p:spPr>
          <a:xfrm>
            <a:off x="2907665" y="3722688"/>
            <a:ext cx="1282700" cy="233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cxnSp>
        <p:nvCxnSpPr>
          <p:cNvPr id="5" name="直接连接符 4"/>
          <p:cNvCxnSpPr>
            <a:stCxn id="4" idx="1"/>
            <a:endCxn id="4" idx="3"/>
          </p:cNvCxnSpPr>
          <p:nvPr/>
        </p:nvCxnSpPr>
        <p:spPr>
          <a:xfrm>
            <a:off x="2907665" y="4887913"/>
            <a:ext cx="1282700" cy="0"/>
          </a:xfrm>
          <a:prstGeom prst="line">
            <a:avLst/>
          </a:prstGeom>
        </p:spPr>
        <p:style>
          <a:lnRef idx="3">
            <a:schemeClr val="dk1"/>
          </a:lnRef>
          <a:fillRef idx="0">
            <a:schemeClr val="dk1"/>
          </a:fillRef>
          <a:effectRef idx="2">
            <a:schemeClr val="dk1"/>
          </a:effectRef>
          <a:fontRef idx="minor">
            <a:schemeClr val="tx1"/>
          </a:fontRef>
        </p:style>
      </p:cxnSp>
      <p:sp>
        <p:nvSpPr>
          <p:cNvPr id="6" name="矩形 5"/>
          <p:cNvSpPr/>
          <p:nvPr/>
        </p:nvSpPr>
        <p:spPr>
          <a:xfrm>
            <a:off x="7433628" y="3700463"/>
            <a:ext cx="1301750" cy="232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cxnSp>
        <p:nvCxnSpPr>
          <p:cNvPr id="7" name="直接连接符 6"/>
          <p:cNvCxnSpPr>
            <a:stCxn id="4" idx="1"/>
            <a:endCxn id="4" idx="3"/>
          </p:cNvCxnSpPr>
          <p:nvPr/>
        </p:nvCxnSpPr>
        <p:spPr>
          <a:xfrm>
            <a:off x="2907348" y="4888230"/>
            <a:ext cx="1282700" cy="0"/>
          </a:xfrm>
          <a:prstGeom prst="line">
            <a:avLst/>
          </a:prstGeom>
        </p:spPr>
        <p:style>
          <a:lnRef idx="3">
            <a:schemeClr val="dk1"/>
          </a:lnRef>
          <a:fillRef idx="0">
            <a:schemeClr val="dk1"/>
          </a:fillRef>
          <a:effectRef idx="2">
            <a:schemeClr val="dk1"/>
          </a:effectRef>
          <a:fontRef idx="minor">
            <a:schemeClr val="tx1"/>
          </a:fontRef>
        </p:style>
      </p:cxnSp>
      <p:sp>
        <p:nvSpPr>
          <p:cNvPr id="10247" name="文本框 7"/>
          <p:cNvSpPr txBox="1"/>
          <p:nvPr/>
        </p:nvSpPr>
        <p:spPr>
          <a:xfrm>
            <a:off x="2969578" y="5243513"/>
            <a:ext cx="11588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重量：</a:t>
            </a:r>
            <a:r>
              <a:rPr lang="en-US" altLang="zh-CN">
                <a:latin typeface="Arial" panose="020B0604020202020204" pitchFamily="34" charset="0"/>
                <a:ea typeface="宋体" panose="02010600030101010101" pitchFamily="2" charset="-122"/>
              </a:rPr>
              <a:t>10</a:t>
            </a:r>
            <a:endParaRPr lang="en-US" altLang="zh-CN">
              <a:latin typeface="Arial" panose="020B0604020202020204" pitchFamily="34" charset="0"/>
              <a:ea typeface="宋体" panose="02010600030101010101" pitchFamily="2" charset="-122"/>
            </a:endParaRPr>
          </a:p>
        </p:txBody>
      </p:sp>
      <p:sp>
        <p:nvSpPr>
          <p:cNvPr id="10248" name="文本框 8"/>
          <p:cNvSpPr txBox="1"/>
          <p:nvPr/>
        </p:nvSpPr>
        <p:spPr>
          <a:xfrm>
            <a:off x="2969578" y="4098925"/>
            <a:ext cx="11588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空：</a:t>
            </a:r>
            <a:r>
              <a:rPr lang="en-US" altLang="zh-CN">
                <a:latin typeface="Arial" panose="020B0604020202020204" pitchFamily="34" charset="0"/>
                <a:ea typeface="宋体" panose="02010600030101010101" pitchFamily="2" charset="-122"/>
              </a:rPr>
              <a:t>9</a:t>
            </a:r>
            <a:endParaRPr lang="en-US" altLang="zh-CN">
              <a:latin typeface="Arial" panose="020B0604020202020204" pitchFamily="34" charset="0"/>
              <a:ea typeface="宋体" panose="02010600030101010101" pitchFamily="2" charset="-122"/>
            </a:endParaRPr>
          </a:p>
        </p:txBody>
      </p:sp>
      <p:sp>
        <p:nvSpPr>
          <p:cNvPr id="10249" name="文本框 9"/>
          <p:cNvSpPr txBox="1"/>
          <p:nvPr/>
        </p:nvSpPr>
        <p:spPr>
          <a:xfrm>
            <a:off x="7505065" y="3948113"/>
            <a:ext cx="11588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空：</a:t>
            </a:r>
            <a:r>
              <a:rPr lang="en-US" altLang="zh-CN">
                <a:latin typeface="Arial" panose="020B0604020202020204" pitchFamily="34" charset="0"/>
                <a:ea typeface="宋体" panose="02010600030101010101" pitchFamily="2" charset="-122"/>
              </a:rPr>
              <a:t>4</a:t>
            </a:r>
            <a:endParaRPr lang="en-US" altLang="zh-CN">
              <a:latin typeface="Arial" panose="020B0604020202020204" pitchFamily="34" charset="0"/>
              <a:ea typeface="宋体" panose="02010600030101010101" pitchFamily="2" charset="-122"/>
            </a:endParaRPr>
          </a:p>
        </p:txBody>
      </p:sp>
      <p:sp>
        <p:nvSpPr>
          <p:cNvPr id="10250" name="文本框 10"/>
          <p:cNvSpPr txBox="1"/>
          <p:nvPr/>
        </p:nvSpPr>
        <p:spPr>
          <a:xfrm>
            <a:off x="7505065" y="5243513"/>
            <a:ext cx="11588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重量：</a:t>
            </a:r>
            <a:r>
              <a:rPr lang="en-US" altLang="zh-CN">
                <a:latin typeface="Arial" panose="020B0604020202020204" pitchFamily="34" charset="0"/>
                <a:ea typeface="宋体" panose="02010600030101010101" pitchFamily="2" charset="-122"/>
              </a:rPr>
              <a:t>15</a:t>
            </a:r>
            <a:endParaRPr lang="en-US" altLang="zh-CN">
              <a:latin typeface="Arial" panose="020B0604020202020204" pitchFamily="34" charset="0"/>
              <a:ea typeface="宋体" panose="02010600030101010101" pitchFamily="2" charset="-122"/>
            </a:endParaRPr>
          </a:p>
        </p:txBody>
      </p:sp>
      <p:sp>
        <p:nvSpPr>
          <p:cNvPr id="13" name="椭圆形标注 12"/>
          <p:cNvSpPr/>
          <p:nvPr/>
        </p:nvSpPr>
        <p:spPr>
          <a:xfrm>
            <a:off x="4479290" y="4022725"/>
            <a:ext cx="1871663" cy="863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总价值：</a:t>
            </a:r>
            <a:r>
              <a:rPr lang="en-US" altLang="zh-CN" strike="noStrike" noProof="1">
                <a:solidFill>
                  <a:srgbClr val="FF0000"/>
                </a:solidFill>
              </a:rPr>
              <a:t>100</a:t>
            </a:r>
            <a:endParaRPr lang="en-US" altLang="zh-CN" strike="noStrike" noProof="1">
              <a:solidFill>
                <a:srgbClr val="FF0000"/>
              </a:solidFill>
            </a:endParaRPr>
          </a:p>
        </p:txBody>
      </p:sp>
      <p:sp>
        <p:nvSpPr>
          <p:cNvPr id="14" name="椭圆形标注 13"/>
          <p:cNvSpPr/>
          <p:nvPr/>
        </p:nvSpPr>
        <p:spPr>
          <a:xfrm>
            <a:off x="8735378" y="4024313"/>
            <a:ext cx="1871663" cy="863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总价值：</a:t>
            </a:r>
            <a:r>
              <a:rPr lang="en-US" altLang="zh-CN" strike="noStrike" noProof="1">
                <a:solidFill>
                  <a:srgbClr val="FF0000"/>
                </a:solidFill>
              </a:rPr>
              <a:t>120</a:t>
            </a:r>
            <a:endParaRPr lang="en-US" altLang="zh-CN" strike="noStrike" noProof="1">
              <a:solidFill>
                <a:srgbClr val="FF0000"/>
              </a:solidFill>
            </a:endParaRPr>
          </a:p>
        </p:txBody>
      </p:sp>
      <p:cxnSp>
        <p:nvCxnSpPr>
          <p:cNvPr id="2" name="直接连接符 1"/>
          <p:cNvCxnSpPr/>
          <p:nvPr/>
        </p:nvCxnSpPr>
        <p:spPr>
          <a:xfrm>
            <a:off x="7433628" y="4316730"/>
            <a:ext cx="1282700" cy="0"/>
          </a:xfrm>
          <a:prstGeom prst="line">
            <a:avLst/>
          </a:prstGeom>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noAutofit/>
          </a:bodyPr>
          <a:lstStyle/>
          <a:p>
            <a:r>
              <a:rPr lang="zh-CN" altLang="en-US" sz="2800">
                <a:latin typeface="楷体" panose="02010609060101010101" charset="-122"/>
                <a:ea typeface="楷体" panose="02010609060101010101" charset="-122"/>
                <a:cs typeface="楷体" panose="02010609060101010101" charset="-122"/>
              </a:rPr>
              <a:t>背包问题中，每件物品都有</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放</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或者</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不放</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两种决策。是一个很明显的多阶段决策问题。由于上述贪心的方法是错误的，因此考虑用动态规划来求解。</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状态设计？</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我们按物品划分了阶段，</a:t>
            </a:r>
            <a:r>
              <a:rPr lang="en-US" altLang="zh-CN" sz="2800">
                <a:latin typeface="楷体" panose="02010609060101010101" charset="-122"/>
                <a:ea typeface="楷体" panose="02010609060101010101" charset="-122"/>
                <a:cs typeface="楷体" panose="02010609060101010101" charset="-122"/>
              </a:rPr>
              <a:t>f[i]</a:t>
            </a:r>
            <a:r>
              <a:rPr lang="zh-CN" altLang="en-US" sz="2800">
                <a:latin typeface="楷体" panose="02010609060101010101" charset="-122"/>
                <a:ea typeface="楷体" panose="02010609060101010101" charset="-122"/>
                <a:cs typeface="楷体" panose="02010609060101010101" charset="-122"/>
              </a:rPr>
              <a:t>表示前</a:t>
            </a:r>
            <a:r>
              <a:rPr lang="en-US" altLang="zh-CN" sz="2800">
                <a:latin typeface="楷体" panose="02010609060101010101" charset="-122"/>
                <a:ea typeface="楷体" panose="02010609060101010101" charset="-122"/>
                <a:cs typeface="楷体" panose="02010609060101010101" charset="-122"/>
              </a:rPr>
              <a:t>i</a:t>
            </a:r>
            <a:r>
              <a:rPr lang="zh-CN" altLang="en-US" sz="2800">
                <a:latin typeface="楷体" panose="02010609060101010101" charset="-122"/>
                <a:ea typeface="楷体" panose="02010609060101010101" charset="-122"/>
                <a:cs typeface="楷体" panose="02010609060101010101" charset="-122"/>
              </a:rPr>
              <a:t>件物品，放进背包中带来的最大价值？不满足无后效性原则，我们还需知道当前背包内物品的重量是多少。</a:t>
            </a:r>
            <a:endParaRPr lang="zh-CN" altLang="en-US" sz="28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876300" y="1852295"/>
            <a:ext cx="7594600" cy="4319905"/>
          </a:xfrm>
        </p:spPr>
        <p:txBody>
          <a:bodyPr anchor="t"/>
          <a:lstStyle/>
          <a:p>
            <a:r>
              <a:rPr lang="zh-CN" altLang="en-US" sz="3200">
                <a:latin typeface="楷体" panose="02010609060101010101" charset="-122"/>
                <a:ea typeface="楷体" panose="02010609060101010101" charset="-122"/>
                <a:cs typeface="楷体" panose="02010609060101010101" charset="-122"/>
              </a:rPr>
              <a:t>状态设计：</a:t>
            </a:r>
            <a:endParaRPr lang="zh-CN" altLang="en-US" sz="3200">
              <a:latin typeface="楷体" panose="02010609060101010101" charset="-122"/>
              <a:ea typeface="楷体" panose="02010609060101010101" charset="-122"/>
              <a:cs typeface="楷体" panose="02010609060101010101" charset="-122"/>
            </a:endParaRPr>
          </a:p>
          <a:p>
            <a:r>
              <a:rPr lang="en-US" altLang="zh-CN" sz="3200">
                <a:latin typeface="楷体" panose="02010609060101010101" charset="-122"/>
                <a:ea typeface="楷体" panose="02010609060101010101" charset="-122"/>
                <a:cs typeface="楷体" panose="02010609060101010101" charset="-122"/>
              </a:rPr>
              <a:t>f[i][j]</a:t>
            </a:r>
            <a:r>
              <a:rPr lang="zh-CN" altLang="en-US" sz="3200">
                <a:latin typeface="楷体" panose="02010609060101010101" charset="-122"/>
                <a:ea typeface="楷体" panose="02010609060101010101" charset="-122"/>
                <a:cs typeface="楷体" panose="02010609060101010101" charset="-122"/>
              </a:rPr>
              <a:t>表示，前</a:t>
            </a:r>
            <a:r>
              <a:rPr lang="en-US" altLang="zh-CN" sz="3200">
                <a:latin typeface="楷体" panose="02010609060101010101" charset="-122"/>
                <a:ea typeface="楷体" panose="02010609060101010101" charset="-122"/>
                <a:cs typeface="楷体" panose="02010609060101010101" charset="-122"/>
              </a:rPr>
              <a:t>i</a:t>
            </a:r>
            <a:r>
              <a:rPr lang="zh-CN" altLang="en-US" sz="3200">
                <a:latin typeface="楷体" panose="02010609060101010101" charset="-122"/>
                <a:ea typeface="楷体" panose="02010609060101010101" charset="-122"/>
                <a:cs typeface="楷体" panose="02010609060101010101" charset="-122"/>
              </a:rPr>
              <a:t>件物品，选择的物品重量不超过</a:t>
            </a:r>
            <a:r>
              <a:rPr lang="en-US" altLang="zh-CN" sz="3200">
                <a:latin typeface="楷体" panose="02010609060101010101" charset="-122"/>
                <a:ea typeface="楷体" panose="02010609060101010101" charset="-122"/>
                <a:cs typeface="楷体" panose="02010609060101010101" charset="-122"/>
              </a:rPr>
              <a:t>j(</a:t>
            </a:r>
            <a:r>
              <a:rPr lang="zh-CN" altLang="en-US" sz="3200">
                <a:latin typeface="楷体" panose="02010609060101010101" charset="-122"/>
                <a:ea typeface="楷体" panose="02010609060101010101" charset="-122"/>
                <a:cs typeface="楷体" panose="02010609060101010101" charset="-122"/>
              </a:rPr>
              <a:t>或者说放入容积为</a:t>
            </a:r>
            <a:r>
              <a:rPr lang="en-US" altLang="zh-CN" sz="3200">
                <a:latin typeface="楷体" panose="02010609060101010101" charset="-122"/>
                <a:ea typeface="楷体" panose="02010609060101010101" charset="-122"/>
                <a:cs typeface="楷体" panose="02010609060101010101" charset="-122"/>
              </a:rPr>
              <a:t>j</a:t>
            </a:r>
            <a:r>
              <a:rPr lang="zh-CN" altLang="en-US" sz="3200">
                <a:latin typeface="楷体" panose="02010609060101010101" charset="-122"/>
                <a:ea typeface="楷体" panose="02010609060101010101" charset="-122"/>
                <a:cs typeface="楷体" panose="02010609060101010101" charset="-122"/>
              </a:rPr>
              <a:t>的背包中，可以不放满</a:t>
            </a:r>
            <a:r>
              <a:rPr lang="en-US" altLang="zh-CN" sz="3200">
                <a:latin typeface="楷体" panose="02010609060101010101" charset="-122"/>
                <a:ea typeface="楷体" panose="02010609060101010101" charset="-122"/>
                <a:cs typeface="楷体" panose="02010609060101010101" charset="-122"/>
              </a:rPr>
              <a:t>)</a:t>
            </a:r>
            <a:r>
              <a:rPr lang="zh-CN" altLang="en-US" sz="3200">
                <a:latin typeface="楷体" panose="02010609060101010101" charset="-122"/>
                <a:ea typeface="楷体" panose="02010609060101010101" charset="-122"/>
                <a:cs typeface="楷体" panose="02010609060101010101" charset="-122"/>
              </a:rPr>
              <a:t>，带来的最大价值。</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我们一起来模拟一个的决策过程：</a:t>
            </a:r>
            <a:endParaRPr lang="zh-CN" altLang="en-US" sz="3200">
              <a:latin typeface="楷体" panose="02010609060101010101" charset="-122"/>
              <a:ea typeface="楷体" panose="02010609060101010101" charset="-122"/>
              <a:cs typeface="楷体" panose="02010609060101010101" charset="-122"/>
            </a:endParaRPr>
          </a:p>
        </p:txBody>
      </p:sp>
      <p:pic>
        <p:nvPicPr>
          <p:cNvPr id="8374" name="Picture 3"/>
          <p:cNvPicPr>
            <a:picLocks noChangeAspect="1"/>
          </p:cNvPicPr>
          <p:nvPr/>
        </p:nvPicPr>
        <p:blipFill>
          <a:blip r:embed="rId1"/>
          <a:stretch>
            <a:fillRect/>
          </a:stretch>
        </p:blipFill>
        <p:spPr>
          <a:xfrm>
            <a:off x="9077643" y="2223453"/>
            <a:ext cx="1474787" cy="2411412"/>
          </a:xfrm>
          <a:prstGeom prst="rect">
            <a:avLst/>
          </a:prstGeom>
          <a:noFill/>
          <a:ln w="9525">
            <a:noFill/>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74"/>
                                        </p:tgtEl>
                                        <p:attrNameLst>
                                          <p:attrName>style.visibility</p:attrName>
                                        </p:attrNameLst>
                                      </p:cBhvr>
                                      <p:to>
                                        <p:strVal val="visible"/>
                                      </p:to>
                                    </p:set>
                                    <p:animEffect transition="in" filter="blinds(horizontal)">
                                      <p:cBhvr>
                                        <p:cTn id="17" dur="500"/>
                                        <p:tgtEl>
                                          <p:spTgt spid="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格 8193"/>
          <p:cNvGraphicFramePr/>
          <p:nvPr>
            <p:custDataLst>
              <p:tags r:id="rId1"/>
            </p:custDataLst>
          </p:nvPr>
        </p:nvGraphicFramePr>
        <p:xfrm>
          <a:off x="506730" y="675640"/>
          <a:ext cx="9078595" cy="1341120"/>
        </p:xfrm>
        <a:graphic>
          <a:graphicData uri="http://schemas.openxmlformats.org/drawingml/2006/table">
            <a:tbl>
              <a:tblPr/>
              <a:tblGrid>
                <a:gridCol w="1230630"/>
                <a:gridCol w="690245"/>
                <a:gridCol w="654050"/>
                <a:gridCol w="730250"/>
                <a:gridCol w="730250"/>
                <a:gridCol w="728345"/>
                <a:gridCol w="730250"/>
                <a:gridCol w="730250"/>
                <a:gridCol w="730250"/>
                <a:gridCol w="728345"/>
                <a:gridCol w="730250"/>
                <a:gridCol w="665480"/>
              </a:tblGrid>
              <a:tr h="62738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fontAlgn="t" hangingPunct="1">
                        <a:buNone/>
                      </a:pPr>
                      <a:endParaRPr lang="zh-CN" altLang="en-US" sz="3200" dirty="0">
                        <a:solidFill>
                          <a:srgbClr val="000000"/>
                        </a:solidFill>
                        <a:latin typeface="宋体" panose="02010600030101010101" pitchFamily="2" charset="-122"/>
                      </a:endParaRPr>
                    </a:p>
                  </a:txBody>
                  <a:tcPr marL="6824" marR="6824" marT="6824"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w="6350" cap="flat" cmpd="sng">
                      <a:solidFill>
                        <a:srgbClr val="000000"/>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2</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3</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4</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5</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6</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7</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8</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9</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7137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800" dirty="0">
                          <a:solidFill>
                            <a:srgbClr val="000000"/>
                          </a:solidFill>
                          <a:latin typeface="宋体" panose="02010600030101010101" pitchFamily="2" charset="-122"/>
                        </a:rPr>
                        <a:t>0</a:t>
                      </a:r>
                      <a:endParaRPr lang="en-US" altLang="zh-CN" sz="28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355" name="TextBox 4"/>
          <p:cNvSpPr txBox="1"/>
          <p:nvPr/>
        </p:nvSpPr>
        <p:spPr>
          <a:xfrm>
            <a:off x="1048068" y="76454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重量</a:t>
            </a:r>
            <a:endParaRPr lang="zh-CN" altLang="en-US" sz="2400" b="1" dirty="0">
              <a:latin typeface="Calibri" panose="020F0502020204030204" charset="0"/>
              <a:ea typeface="宋体" panose="02010600030101010101" pitchFamily="2" charset="-122"/>
            </a:endParaRPr>
          </a:p>
        </p:txBody>
      </p:sp>
      <p:sp>
        <p:nvSpPr>
          <p:cNvPr id="13356" name="TextBox 5"/>
          <p:cNvSpPr txBox="1"/>
          <p:nvPr/>
        </p:nvSpPr>
        <p:spPr>
          <a:xfrm>
            <a:off x="506730" y="93599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物品</a:t>
            </a:r>
            <a:endParaRPr lang="zh-CN" altLang="en-US" sz="2400" b="1" dirty="0">
              <a:latin typeface="Calibri" panose="020F0502020204030204" charset="0"/>
              <a:ea typeface="宋体" panose="02010600030101010101" pitchFamily="2" charset="-122"/>
            </a:endParaRPr>
          </a:p>
        </p:txBody>
      </p:sp>
      <p:sp>
        <p:nvSpPr>
          <p:cNvPr id="8" name="TextBox 7"/>
          <p:cNvSpPr txBox="1"/>
          <p:nvPr/>
        </p:nvSpPr>
        <p:spPr>
          <a:xfrm>
            <a:off x="1838643" y="1440815"/>
            <a:ext cx="751014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0      0     0    0      0      0     0       0     0      0     0</a:t>
            </a:r>
            <a:endParaRPr lang="zh-CN" altLang="en-US" sz="3200" b="1" dirty="0">
              <a:latin typeface="Calibri" panose="020F0502020204030204" charset="0"/>
              <a:ea typeface="宋体" panose="02010600030101010101" pitchFamily="2" charset="-122"/>
            </a:endParaRPr>
          </a:p>
        </p:txBody>
      </p:sp>
      <p:graphicFrame>
        <p:nvGraphicFramePr>
          <p:cNvPr id="8239" name="表格 8238"/>
          <p:cNvGraphicFramePr/>
          <p:nvPr/>
        </p:nvGraphicFramePr>
        <p:xfrm>
          <a:off x="506730" y="204565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1</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267" name="表格 8266"/>
          <p:cNvGraphicFramePr/>
          <p:nvPr/>
        </p:nvGraphicFramePr>
        <p:xfrm>
          <a:off x="500380" y="266477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2</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 name="TextBox 11"/>
          <p:cNvSpPr txBox="1"/>
          <p:nvPr/>
        </p:nvSpPr>
        <p:spPr>
          <a:xfrm>
            <a:off x="1838643" y="20170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3" name="TextBox 12"/>
          <p:cNvSpPr txBox="1"/>
          <p:nvPr/>
        </p:nvSpPr>
        <p:spPr>
          <a:xfrm>
            <a:off x="2529205" y="20170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4" name="TextBox 13"/>
          <p:cNvSpPr txBox="1"/>
          <p:nvPr/>
        </p:nvSpPr>
        <p:spPr>
          <a:xfrm>
            <a:off x="3207068" y="20170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15" name="TextBox 14"/>
          <p:cNvSpPr txBox="1"/>
          <p:nvPr/>
        </p:nvSpPr>
        <p:spPr>
          <a:xfrm>
            <a:off x="3927793" y="2017078"/>
            <a:ext cx="572293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1   1  1   1   1  1   1  1     </a:t>
            </a:r>
            <a:endParaRPr lang="zh-CN" altLang="en-US" sz="3200" b="1" dirty="0">
              <a:latin typeface="黑体" panose="02010609060101010101" charset="-122"/>
              <a:ea typeface="黑体" panose="02010609060101010101" charset="-122"/>
            </a:endParaRPr>
          </a:p>
        </p:txBody>
      </p:sp>
      <p:sp>
        <p:nvSpPr>
          <p:cNvPr id="16" name="TextBox 15"/>
          <p:cNvSpPr txBox="1"/>
          <p:nvPr/>
        </p:nvSpPr>
        <p:spPr>
          <a:xfrm>
            <a:off x="1838643" y="265525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7" name="TextBox 16"/>
          <p:cNvSpPr txBox="1"/>
          <p:nvPr/>
        </p:nvSpPr>
        <p:spPr>
          <a:xfrm>
            <a:off x="2529205" y="26647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8" name="TextBox 17"/>
          <p:cNvSpPr txBox="1"/>
          <p:nvPr/>
        </p:nvSpPr>
        <p:spPr>
          <a:xfrm>
            <a:off x="10344785" y="4276090"/>
            <a:ext cx="1714500" cy="1938020"/>
          </a:xfrm>
          <a:prstGeom prst="rect">
            <a:avLst/>
          </a:prstGeom>
          <a:solidFill>
            <a:schemeClr val="bg1">
              <a:lumMod val="85000"/>
            </a:schemeClr>
          </a:solidFill>
          <a:ln w="9525">
            <a:noFill/>
          </a:ln>
        </p:spPr>
        <p:txBody>
          <a:bodyPr wrap="none" anchor="t">
            <a:spAutoFit/>
          </a:bodyPr>
          <a:lstStyle/>
          <a:p>
            <a:r>
              <a:rPr lang="zh-CN" altLang="en-US" sz="4000" b="1" dirty="0">
                <a:latin typeface="黑体" panose="02010609060101010101" charset="-122"/>
                <a:ea typeface="黑体" panose="02010609060101010101" charset="-122"/>
              </a:rPr>
              <a:t>决策：</a:t>
            </a:r>
            <a:endParaRPr lang="zh-CN" altLang="en-US"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选</a:t>
            </a:r>
            <a:endParaRPr lang="en-US" altLang="zh-CN"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不选</a:t>
            </a:r>
            <a:endParaRPr lang="zh-CN" altLang="en-US" sz="4000" b="1" dirty="0">
              <a:latin typeface="黑体" panose="02010609060101010101" charset="-122"/>
              <a:ea typeface="黑体" panose="02010609060101010101" charset="-122"/>
            </a:endParaRPr>
          </a:p>
        </p:txBody>
      </p:sp>
      <p:sp>
        <p:nvSpPr>
          <p:cNvPr id="19" name="TextBox 18"/>
          <p:cNvSpPr txBox="1"/>
          <p:nvPr/>
        </p:nvSpPr>
        <p:spPr>
          <a:xfrm>
            <a:off x="3178493" y="26647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graphicFrame>
        <p:nvGraphicFramePr>
          <p:cNvPr id="8303" name="表格 8302"/>
          <p:cNvGraphicFramePr/>
          <p:nvPr/>
        </p:nvGraphicFramePr>
        <p:xfrm>
          <a:off x="514668" y="325532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3</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1" name="TextBox 20"/>
          <p:cNvSpPr txBox="1"/>
          <p:nvPr/>
        </p:nvSpPr>
        <p:spPr>
          <a:xfrm>
            <a:off x="3927793"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2" name="TextBox 21"/>
          <p:cNvSpPr txBox="1"/>
          <p:nvPr/>
        </p:nvSpPr>
        <p:spPr>
          <a:xfrm>
            <a:off x="4646930"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3" name="TextBox 22"/>
          <p:cNvSpPr txBox="1"/>
          <p:nvPr/>
        </p:nvSpPr>
        <p:spPr>
          <a:xfrm>
            <a:off x="5324793"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a:t>
            </a:r>
            <a:endParaRPr lang="zh-CN" altLang="en-US" sz="3200" b="1" dirty="0">
              <a:latin typeface="黑体" panose="02010609060101010101" charset="-122"/>
              <a:ea typeface="黑体" panose="02010609060101010101" charset="-122"/>
            </a:endParaRPr>
          </a:p>
        </p:txBody>
      </p:sp>
      <p:sp>
        <p:nvSpPr>
          <p:cNvPr id="24" name="TextBox 23"/>
          <p:cNvSpPr txBox="1"/>
          <p:nvPr/>
        </p:nvSpPr>
        <p:spPr>
          <a:xfrm>
            <a:off x="6101080" y="2664778"/>
            <a:ext cx="3563938"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4   4   4  4  4      </a:t>
            </a:r>
            <a:endParaRPr lang="zh-CN" altLang="en-US" sz="3200" b="1" dirty="0">
              <a:latin typeface="黑体" panose="02010609060101010101" charset="-122"/>
              <a:ea typeface="黑体" panose="02010609060101010101" charset="-122"/>
            </a:endParaRPr>
          </a:p>
        </p:txBody>
      </p:sp>
      <p:sp>
        <p:nvSpPr>
          <p:cNvPr id="25" name="TextBox 24"/>
          <p:cNvSpPr txBox="1"/>
          <p:nvPr/>
        </p:nvSpPr>
        <p:spPr>
          <a:xfrm>
            <a:off x="1838643" y="3231515"/>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6" name="TextBox 25"/>
          <p:cNvSpPr txBox="1"/>
          <p:nvPr/>
        </p:nvSpPr>
        <p:spPr>
          <a:xfrm>
            <a:off x="2529205" y="3231515"/>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7" name="TextBox 26"/>
          <p:cNvSpPr txBox="1"/>
          <p:nvPr/>
        </p:nvSpPr>
        <p:spPr>
          <a:xfrm>
            <a:off x="3207068" y="3241040"/>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28" name="TextBox 27"/>
          <p:cNvSpPr txBox="1"/>
          <p:nvPr/>
        </p:nvSpPr>
        <p:spPr>
          <a:xfrm>
            <a:off x="3927793"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9" name="TextBox 28"/>
          <p:cNvSpPr txBox="1"/>
          <p:nvPr/>
        </p:nvSpPr>
        <p:spPr>
          <a:xfrm>
            <a:off x="4646930" y="323151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0" name="TextBox 29"/>
          <p:cNvSpPr txBox="1"/>
          <p:nvPr/>
        </p:nvSpPr>
        <p:spPr>
          <a:xfrm>
            <a:off x="5367655"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1" name="TextBox 30"/>
          <p:cNvSpPr txBox="1"/>
          <p:nvPr/>
        </p:nvSpPr>
        <p:spPr>
          <a:xfrm>
            <a:off x="6174105"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32" name="TextBox 31"/>
          <p:cNvSpPr txBox="1"/>
          <p:nvPr/>
        </p:nvSpPr>
        <p:spPr>
          <a:xfrm>
            <a:off x="6921818" y="3241040"/>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3" name="TextBox 32"/>
          <p:cNvSpPr txBox="1"/>
          <p:nvPr/>
        </p:nvSpPr>
        <p:spPr>
          <a:xfrm>
            <a:off x="7642543"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4" name="TextBox 33"/>
          <p:cNvSpPr txBox="1"/>
          <p:nvPr/>
        </p:nvSpPr>
        <p:spPr>
          <a:xfrm>
            <a:off x="8318818" y="3231515"/>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sp>
        <p:nvSpPr>
          <p:cNvPr id="35" name="TextBox 34"/>
          <p:cNvSpPr txBox="1"/>
          <p:nvPr/>
        </p:nvSpPr>
        <p:spPr>
          <a:xfrm>
            <a:off x="9003030"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graphicFrame>
        <p:nvGraphicFramePr>
          <p:cNvPr id="8346" name="表格 8345"/>
          <p:cNvGraphicFramePr/>
          <p:nvPr/>
        </p:nvGraphicFramePr>
        <p:xfrm>
          <a:off x="514668" y="381730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4</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3493" name="Picture 3"/>
          <p:cNvPicPr>
            <a:picLocks noChangeAspect="1"/>
          </p:cNvPicPr>
          <p:nvPr/>
        </p:nvPicPr>
        <p:blipFill>
          <a:blip r:embed="rId2"/>
          <a:stretch>
            <a:fillRect/>
          </a:stretch>
        </p:blipFill>
        <p:spPr>
          <a:xfrm>
            <a:off x="10118725" y="764223"/>
            <a:ext cx="1655763" cy="2705100"/>
          </a:xfrm>
          <a:prstGeom prst="rect">
            <a:avLst/>
          </a:prstGeom>
          <a:noFill/>
          <a:ln w="9525">
            <a:noFill/>
          </a:ln>
        </p:spPr>
      </p:pic>
      <p:sp>
        <p:nvSpPr>
          <p:cNvPr id="42" name="TextBox 41"/>
          <p:cNvSpPr txBox="1"/>
          <p:nvPr/>
        </p:nvSpPr>
        <p:spPr>
          <a:xfrm>
            <a:off x="1810068" y="3888740"/>
            <a:ext cx="773747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0      0     1      3      5     5      6      9      9    10   12</a:t>
            </a:r>
            <a:endParaRPr lang="zh-CN" altLang="en-US" sz="3200" b="1" dirty="0">
              <a:latin typeface="Calibri" panose="020F0502020204030204" charset="0"/>
              <a:ea typeface="宋体" panose="02010600030101010101" pitchFamily="2" charset="-122"/>
            </a:endParaRPr>
          </a:p>
        </p:txBody>
      </p:sp>
      <p:sp>
        <p:nvSpPr>
          <p:cNvPr id="2" name="文本框 1"/>
          <p:cNvSpPr txBox="1"/>
          <p:nvPr/>
        </p:nvSpPr>
        <p:spPr>
          <a:xfrm>
            <a:off x="1774825" y="14605"/>
            <a:ext cx="6515100" cy="368300"/>
          </a:xfrm>
          <a:prstGeom prst="rect">
            <a:avLst/>
          </a:prstGeom>
          <a:solidFill>
            <a:srgbClr val="92D050"/>
          </a:solidFill>
        </p:spPr>
        <p:txBody>
          <a:bodyPr wrap="square" rtlCol="0">
            <a:spAutoFit/>
          </a:bodyPr>
          <a:p>
            <a:r>
              <a:rPr lang="zh-CN" altLang="en-US"/>
              <a:t>多阶段决策过程</a:t>
            </a:r>
            <a:r>
              <a:rPr lang="en-US" altLang="zh-CN"/>
              <a:t>   dp[i][j]</a:t>
            </a:r>
            <a:r>
              <a:rPr lang="zh-CN" altLang="en-US"/>
              <a:t>存储的是放置的情况，背包最大价值</a:t>
            </a:r>
            <a:r>
              <a:rPr lang="en-US" altLang="zh-CN"/>
              <a:t>   </a:t>
            </a:r>
            <a:endParaRPr lang="en-US" altLang="zh-CN"/>
          </a:p>
        </p:txBody>
      </p:sp>
      <p:sp>
        <p:nvSpPr>
          <p:cNvPr id="3" name="文本框 2"/>
          <p:cNvSpPr txBox="1"/>
          <p:nvPr>
            <p:custDataLst>
              <p:tags r:id="rId3"/>
            </p:custDataLst>
          </p:nvPr>
        </p:nvSpPr>
        <p:spPr>
          <a:xfrm>
            <a:off x="7890510" y="481965"/>
            <a:ext cx="3461385" cy="368300"/>
          </a:xfrm>
          <a:prstGeom prst="rect">
            <a:avLst/>
          </a:prstGeom>
          <a:solidFill>
            <a:srgbClr val="92D050"/>
          </a:solidFill>
        </p:spPr>
        <p:txBody>
          <a:bodyPr wrap="square" rtlCol="0">
            <a:spAutoFit/>
          </a:bodyPr>
          <a:p>
            <a:r>
              <a:rPr lang="zh-CN" altLang="en-US"/>
              <a:t>背包容量可能值</a:t>
            </a:r>
            <a:r>
              <a:rPr lang="en-US" altLang="zh-CN"/>
              <a:t>0</a:t>
            </a:r>
            <a:r>
              <a:rPr lang="zh-CN" altLang="en-US"/>
              <a:t>，</a:t>
            </a:r>
            <a:r>
              <a:rPr lang="en-US" altLang="zh-CN"/>
              <a:t>1,2.</a:t>
            </a:r>
            <a:r>
              <a:rPr lang="zh-CN" altLang="en-US"/>
              <a:t>。。</a:t>
            </a:r>
            <a:r>
              <a:rPr lang="en-US" altLang="zh-CN"/>
              <a:t>10</a:t>
            </a:r>
            <a:endParaRPr lang="en-US" altLang="zh-CN"/>
          </a:p>
        </p:txBody>
      </p:sp>
      <p:sp>
        <p:nvSpPr>
          <p:cNvPr id="4" name="文本框 3"/>
          <p:cNvSpPr txBox="1"/>
          <p:nvPr>
            <p:custDataLst>
              <p:tags r:id="rId4"/>
            </p:custDataLst>
          </p:nvPr>
        </p:nvSpPr>
        <p:spPr>
          <a:xfrm>
            <a:off x="293370" y="1437005"/>
            <a:ext cx="421640" cy="2584450"/>
          </a:xfrm>
          <a:prstGeom prst="rect">
            <a:avLst/>
          </a:prstGeom>
          <a:solidFill>
            <a:srgbClr val="92D050"/>
          </a:solidFill>
        </p:spPr>
        <p:txBody>
          <a:bodyPr wrap="square" rtlCol="0">
            <a:spAutoFit/>
          </a:bodyPr>
          <a:p>
            <a:r>
              <a:rPr lang="zh-CN"/>
              <a:t>物品序号</a:t>
            </a:r>
            <a:r>
              <a:rPr lang="en-US" altLang="zh-CN"/>
              <a:t>0 123 4</a:t>
            </a:r>
            <a:endParaRPr lang="en-US" altLang="zh-CN"/>
          </a:p>
        </p:txBody>
      </p:sp>
      <p:sp>
        <p:nvSpPr>
          <p:cNvPr id="5" name="文本框 4"/>
          <p:cNvSpPr txBox="1"/>
          <p:nvPr>
            <p:custDataLst>
              <p:tags r:id="rId5"/>
            </p:custDataLst>
          </p:nvPr>
        </p:nvSpPr>
        <p:spPr>
          <a:xfrm>
            <a:off x="9198610" y="3529330"/>
            <a:ext cx="3310890" cy="645160"/>
          </a:xfrm>
          <a:prstGeom prst="rect">
            <a:avLst/>
          </a:prstGeom>
          <a:solidFill>
            <a:srgbClr val="92D050"/>
          </a:solidFill>
        </p:spPr>
        <p:txBody>
          <a:bodyPr wrap="square" rtlCol="0">
            <a:spAutoFit/>
          </a:bodyPr>
          <a:p>
            <a:r>
              <a:rPr lang="en-US"/>
              <a:t>dp[i][j]</a:t>
            </a:r>
            <a:r>
              <a:rPr lang="zh-CN" altLang="en-US"/>
              <a:t>答案受</a:t>
            </a:r>
            <a:r>
              <a:rPr lang="en-US" altLang="zh-CN"/>
              <a:t>dp[i-1][]</a:t>
            </a:r>
            <a:r>
              <a:rPr lang="zh-CN" altLang="en-US"/>
              <a:t>值影响</a:t>
            </a:r>
            <a:endParaRPr lang="zh-CN" altLang="en-US"/>
          </a:p>
          <a:p>
            <a:r>
              <a:rPr lang="zh-CN" altLang="en-US"/>
              <a:t> </a:t>
            </a:r>
            <a:r>
              <a:rPr lang="en-US" altLang="zh-CN"/>
              <a:t> </a:t>
            </a:r>
            <a:r>
              <a:rPr lang="zh-CN" altLang="en-US"/>
              <a:t>依赖于前一个阶段的影响</a:t>
            </a:r>
            <a:r>
              <a:rPr lang="en-US" altLang="zh-CN"/>
              <a:t> </a:t>
            </a:r>
            <a:endParaRPr lang="en-US" altLang="zh-CN"/>
          </a:p>
        </p:txBody>
      </p:sp>
      <p:sp>
        <p:nvSpPr>
          <p:cNvPr id="43" name="TextBox 17"/>
          <p:cNvSpPr txBox="1"/>
          <p:nvPr>
            <p:custDataLst>
              <p:tags r:id="rId6"/>
            </p:custDataLst>
          </p:nvPr>
        </p:nvSpPr>
        <p:spPr>
          <a:xfrm>
            <a:off x="449580" y="4276090"/>
            <a:ext cx="1390015" cy="2245360"/>
          </a:xfrm>
          <a:prstGeom prst="rect">
            <a:avLst/>
          </a:prstGeom>
          <a:solidFill>
            <a:schemeClr val="bg1">
              <a:lumMod val="85000"/>
            </a:schemeClr>
          </a:solidFill>
          <a:ln w="9525">
            <a:noFill/>
          </a:ln>
        </p:spPr>
        <p:txBody>
          <a:bodyPr wrap="square" anchor="t">
            <a:spAutoFit/>
          </a:bodyPr>
          <a:p>
            <a:r>
              <a:rPr lang="zh-CN" sz="2800" b="1" dirty="0">
                <a:latin typeface="黑体" panose="02010609060101010101" charset="-122"/>
                <a:ea typeface="黑体" panose="02010609060101010101" charset="-122"/>
              </a:rPr>
              <a:t>物品：</a:t>
            </a:r>
            <a:r>
              <a:rPr lang="zh-CN" sz="2800" b="1" dirty="0">
                <a:highlight>
                  <a:srgbClr val="FFFF00"/>
                </a:highlight>
                <a:latin typeface="黑体" panose="02010609060101010101" charset="-122"/>
                <a:ea typeface="黑体" panose="02010609060101010101" charset="-122"/>
              </a:rPr>
              <a:t>阶段</a:t>
            </a:r>
            <a:r>
              <a:rPr lang="zh-CN" sz="2800" b="1" dirty="0">
                <a:latin typeface="黑体" panose="02010609060101010101" charset="-122"/>
                <a:ea typeface="黑体" panose="02010609060101010101" charset="-122"/>
              </a:rPr>
              <a:t>（一个物品按顺序放）</a:t>
            </a:r>
            <a:endParaRPr lang="zh-CN" sz="2800" b="1" dirty="0">
              <a:latin typeface="黑体" panose="02010609060101010101" charset="-122"/>
              <a:ea typeface="黑体" panose="02010609060101010101" charset="-122"/>
            </a:endParaRPr>
          </a:p>
        </p:txBody>
      </p:sp>
      <mc:AlternateContent xmlns:mc="http://schemas.openxmlformats.org/markup-compatibility/2006" xmlns:p14="http://schemas.microsoft.com/office/powerpoint/2010/main">
        <mc:Choice Requires="p14">
          <p:contentPart r:id="rId7" p14:bwMode="auto">
            <p14:nvContentPartPr>
              <p14:cNvPr id="46" name="墨迹 45"/>
              <p14:cNvContentPartPr/>
              <p14:nvPr/>
            </p14:nvContentPartPr>
            <p14:xfrm>
              <a:off x="977900" y="3327400"/>
              <a:ext cx="323850" cy="438150"/>
            </p14:xfrm>
          </p:contentPart>
        </mc:Choice>
        <mc:Fallback xmlns="">
          <p:pic>
            <p:nvPicPr>
              <p:cNvPr id="46" name="墨迹 45"/>
            </p:nvPicPr>
            <p:blipFill>
              <a:blip r:embed="rId8"/>
            </p:blipFill>
            <p:spPr>
              <a:xfrm>
                <a:off x="977900" y="3327400"/>
                <a:ext cx="323850" cy="438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7" name="墨迹 46"/>
              <p14:cNvContentPartPr/>
              <p14:nvPr/>
            </p14:nvContentPartPr>
            <p14:xfrm>
              <a:off x="4800600" y="698500"/>
              <a:ext cx="577850" cy="609600"/>
            </p14:xfrm>
          </p:contentPart>
        </mc:Choice>
        <mc:Fallback xmlns="">
          <p:pic>
            <p:nvPicPr>
              <p:cNvPr id="47" name="墨迹 46"/>
            </p:nvPicPr>
            <p:blipFill>
              <a:blip r:embed="rId10"/>
            </p:blipFill>
            <p:spPr>
              <a:xfrm>
                <a:off x="4800600" y="698500"/>
                <a:ext cx="577850" cy="6096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1" name="墨迹 50"/>
              <p14:cNvContentPartPr/>
              <p14:nvPr/>
            </p14:nvContentPartPr>
            <p14:xfrm>
              <a:off x="4819650" y="3625850"/>
              <a:ext cx="114300" cy="69850"/>
            </p14:xfrm>
          </p:contentPart>
        </mc:Choice>
        <mc:Fallback xmlns="">
          <p:pic>
            <p:nvPicPr>
              <p:cNvPr id="51" name="墨迹 50"/>
            </p:nvPicPr>
            <p:blipFill>
              <a:blip r:embed="rId12"/>
            </p:blipFill>
            <p:spPr>
              <a:xfrm>
                <a:off x="4819650" y="3625850"/>
                <a:ext cx="114300" cy="698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55" name="墨迹 54"/>
              <p14:cNvContentPartPr/>
              <p14:nvPr/>
            </p14:nvContentPartPr>
            <p14:xfrm>
              <a:off x="6191250" y="5816600"/>
              <a:ext cx="38100" cy="19050"/>
            </p14:xfrm>
          </p:contentPart>
        </mc:Choice>
        <mc:Fallback xmlns="">
          <p:pic>
            <p:nvPicPr>
              <p:cNvPr id="55" name="墨迹 54"/>
            </p:nvPicPr>
            <p:blipFill>
              <a:blip r:embed="rId14"/>
            </p:blipFill>
            <p:spPr>
              <a:xfrm>
                <a:off x="6191250" y="5816600"/>
                <a:ext cx="38100" cy="190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7" name="墨迹 56"/>
              <p14:cNvContentPartPr/>
              <p14:nvPr/>
            </p14:nvContentPartPr>
            <p14:xfrm>
              <a:off x="5702300" y="5842000"/>
              <a:ext cx="95250" cy="44450"/>
            </p14:xfrm>
          </p:contentPart>
        </mc:Choice>
        <mc:Fallback xmlns="">
          <p:pic>
            <p:nvPicPr>
              <p:cNvPr id="57" name="墨迹 56"/>
            </p:nvPicPr>
            <p:blipFill>
              <a:blip r:embed="rId16"/>
            </p:blipFill>
            <p:spPr>
              <a:xfrm>
                <a:off x="5702300" y="5842000"/>
                <a:ext cx="95250" cy="444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8" name="墨迹 57"/>
              <p14:cNvContentPartPr/>
              <p14:nvPr/>
            </p14:nvContentPartPr>
            <p14:xfrm>
              <a:off x="5816600" y="5924550"/>
              <a:ext cx="57150" cy="6350"/>
            </p14:xfrm>
          </p:contentPart>
        </mc:Choice>
        <mc:Fallback xmlns="">
          <p:pic>
            <p:nvPicPr>
              <p:cNvPr id="58" name="墨迹 57"/>
            </p:nvPicPr>
            <p:blipFill>
              <a:blip r:embed="rId18"/>
            </p:blipFill>
            <p:spPr>
              <a:xfrm>
                <a:off x="5816600" y="5924550"/>
                <a:ext cx="57150" cy="63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3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34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P spid="17" grpId="0"/>
      <p:bldP spid="19"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格 8193"/>
          <p:cNvGraphicFramePr/>
          <p:nvPr>
            <p:custDataLst>
              <p:tags r:id="rId1"/>
            </p:custDataLst>
          </p:nvPr>
        </p:nvGraphicFramePr>
        <p:xfrm>
          <a:off x="506730" y="675640"/>
          <a:ext cx="9078595" cy="1341120"/>
        </p:xfrm>
        <a:graphic>
          <a:graphicData uri="http://schemas.openxmlformats.org/drawingml/2006/table">
            <a:tbl>
              <a:tblPr/>
              <a:tblGrid>
                <a:gridCol w="1230630"/>
                <a:gridCol w="690245"/>
                <a:gridCol w="654050"/>
                <a:gridCol w="730250"/>
                <a:gridCol w="730250"/>
                <a:gridCol w="728345"/>
                <a:gridCol w="730250"/>
                <a:gridCol w="730250"/>
                <a:gridCol w="730250"/>
                <a:gridCol w="728345"/>
                <a:gridCol w="730250"/>
                <a:gridCol w="665480"/>
              </a:tblGrid>
              <a:tr h="62738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fontAlgn="t" hangingPunct="1">
                        <a:buNone/>
                      </a:pPr>
                      <a:endParaRPr lang="zh-CN" altLang="en-US" sz="3200" dirty="0">
                        <a:solidFill>
                          <a:srgbClr val="000000"/>
                        </a:solidFill>
                        <a:latin typeface="宋体" panose="02010600030101010101" pitchFamily="2" charset="-122"/>
                      </a:endParaRPr>
                    </a:p>
                  </a:txBody>
                  <a:tcPr marL="6824" marR="6824" marT="6824"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w="6350" cap="flat" cmpd="sng">
                      <a:solidFill>
                        <a:srgbClr val="000000"/>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2</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3</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4</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5</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6</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7</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8</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9</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7137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800" dirty="0">
                          <a:solidFill>
                            <a:srgbClr val="000000"/>
                          </a:solidFill>
                          <a:latin typeface="宋体" panose="02010600030101010101" pitchFamily="2" charset="-122"/>
                        </a:rPr>
                        <a:t>0</a:t>
                      </a:r>
                      <a:endParaRPr lang="en-US" altLang="zh-CN" sz="28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355" name="TextBox 4"/>
          <p:cNvSpPr txBox="1"/>
          <p:nvPr/>
        </p:nvSpPr>
        <p:spPr>
          <a:xfrm>
            <a:off x="1048068" y="76454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重量</a:t>
            </a:r>
            <a:endParaRPr lang="zh-CN" altLang="en-US" sz="2400" b="1" dirty="0">
              <a:latin typeface="Calibri" panose="020F0502020204030204" charset="0"/>
              <a:ea typeface="宋体" panose="02010600030101010101" pitchFamily="2" charset="-122"/>
            </a:endParaRPr>
          </a:p>
        </p:txBody>
      </p:sp>
      <p:sp>
        <p:nvSpPr>
          <p:cNvPr id="13356" name="TextBox 5"/>
          <p:cNvSpPr txBox="1"/>
          <p:nvPr/>
        </p:nvSpPr>
        <p:spPr>
          <a:xfrm>
            <a:off x="506730" y="93599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物品</a:t>
            </a:r>
            <a:endParaRPr lang="zh-CN" altLang="en-US" sz="2400" b="1" dirty="0">
              <a:latin typeface="Calibri" panose="020F0502020204030204" charset="0"/>
              <a:ea typeface="宋体" panose="02010600030101010101" pitchFamily="2" charset="-122"/>
            </a:endParaRPr>
          </a:p>
        </p:txBody>
      </p:sp>
      <p:sp>
        <p:nvSpPr>
          <p:cNvPr id="8" name="TextBox 7"/>
          <p:cNvSpPr txBox="1"/>
          <p:nvPr/>
        </p:nvSpPr>
        <p:spPr>
          <a:xfrm>
            <a:off x="1838643" y="1440815"/>
            <a:ext cx="751014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0      0     0    0      0      0     0       0     0      0     0</a:t>
            </a:r>
            <a:endParaRPr lang="zh-CN" altLang="en-US" sz="3200" b="1" dirty="0">
              <a:latin typeface="Calibri" panose="020F0502020204030204" charset="0"/>
              <a:ea typeface="宋体" panose="02010600030101010101" pitchFamily="2" charset="-122"/>
            </a:endParaRPr>
          </a:p>
        </p:txBody>
      </p:sp>
      <p:graphicFrame>
        <p:nvGraphicFramePr>
          <p:cNvPr id="8239" name="表格 8238"/>
          <p:cNvGraphicFramePr/>
          <p:nvPr/>
        </p:nvGraphicFramePr>
        <p:xfrm>
          <a:off x="506730" y="204565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1</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267" name="表格 8266"/>
          <p:cNvGraphicFramePr/>
          <p:nvPr/>
        </p:nvGraphicFramePr>
        <p:xfrm>
          <a:off x="500380" y="266477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2</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 name="TextBox 11"/>
          <p:cNvSpPr txBox="1"/>
          <p:nvPr/>
        </p:nvSpPr>
        <p:spPr>
          <a:xfrm>
            <a:off x="1838643" y="20170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3" name="TextBox 12"/>
          <p:cNvSpPr txBox="1"/>
          <p:nvPr/>
        </p:nvSpPr>
        <p:spPr>
          <a:xfrm>
            <a:off x="2529205" y="20170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4" name="TextBox 13"/>
          <p:cNvSpPr txBox="1"/>
          <p:nvPr/>
        </p:nvSpPr>
        <p:spPr>
          <a:xfrm>
            <a:off x="3207068" y="20170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15" name="TextBox 14"/>
          <p:cNvSpPr txBox="1"/>
          <p:nvPr/>
        </p:nvSpPr>
        <p:spPr>
          <a:xfrm>
            <a:off x="3927793" y="2017078"/>
            <a:ext cx="572293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1   1  1   1   1  1   1  1     </a:t>
            </a:r>
            <a:endParaRPr lang="zh-CN" altLang="en-US" sz="3200" b="1" dirty="0">
              <a:latin typeface="黑体" panose="02010609060101010101" charset="-122"/>
              <a:ea typeface="黑体" panose="02010609060101010101" charset="-122"/>
            </a:endParaRPr>
          </a:p>
        </p:txBody>
      </p:sp>
      <p:sp>
        <p:nvSpPr>
          <p:cNvPr id="16" name="TextBox 15"/>
          <p:cNvSpPr txBox="1"/>
          <p:nvPr/>
        </p:nvSpPr>
        <p:spPr>
          <a:xfrm>
            <a:off x="1838643" y="265525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7" name="TextBox 16"/>
          <p:cNvSpPr txBox="1"/>
          <p:nvPr/>
        </p:nvSpPr>
        <p:spPr>
          <a:xfrm>
            <a:off x="2529205" y="26647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8" name="TextBox 17"/>
          <p:cNvSpPr txBox="1"/>
          <p:nvPr/>
        </p:nvSpPr>
        <p:spPr>
          <a:xfrm>
            <a:off x="10344785" y="4276090"/>
            <a:ext cx="1714500" cy="1938020"/>
          </a:xfrm>
          <a:prstGeom prst="rect">
            <a:avLst/>
          </a:prstGeom>
          <a:solidFill>
            <a:schemeClr val="bg1">
              <a:lumMod val="85000"/>
            </a:schemeClr>
          </a:solidFill>
          <a:ln w="9525">
            <a:noFill/>
          </a:ln>
        </p:spPr>
        <p:txBody>
          <a:bodyPr wrap="none" anchor="t">
            <a:spAutoFit/>
          </a:bodyPr>
          <a:lstStyle/>
          <a:p>
            <a:r>
              <a:rPr lang="zh-CN" altLang="en-US" sz="4000" b="1" dirty="0">
                <a:latin typeface="黑体" panose="02010609060101010101" charset="-122"/>
                <a:ea typeface="黑体" panose="02010609060101010101" charset="-122"/>
              </a:rPr>
              <a:t>决策：</a:t>
            </a:r>
            <a:endParaRPr lang="zh-CN" altLang="en-US"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选</a:t>
            </a:r>
            <a:endParaRPr lang="en-US" altLang="zh-CN"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不选</a:t>
            </a:r>
            <a:endParaRPr lang="zh-CN" altLang="en-US" sz="4000" b="1" dirty="0">
              <a:latin typeface="黑体" panose="02010609060101010101" charset="-122"/>
              <a:ea typeface="黑体" panose="02010609060101010101" charset="-122"/>
            </a:endParaRPr>
          </a:p>
        </p:txBody>
      </p:sp>
      <p:sp>
        <p:nvSpPr>
          <p:cNvPr id="19" name="TextBox 18"/>
          <p:cNvSpPr txBox="1"/>
          <p:nvPr/>
        </p:nvSpPr>
        <p:spPr>
          <a:xfrm>
            <a:off x="3178493" y="26647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graphicFrame>
        <p:nvGraphicFramePr>
          <p:cNvPr id="8303" name="表格 8302"/>
          <p:cNvGraphicFramePr/>
          <p:nvPr/>
        </p:nvGraphicFramePr>
        <p:xfrm>
          <a:off x="514668" y="325532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3</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1" name="TextBox 20"/>
          <p:cNvSpPr txBox="1"/>
          <p:nvPr/>
        </p:nvSpPr>
        <p:spPr>
          <a:xfrm>
            <a:off x="3927793"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2" name="TextBox 21"/>
          <p:cNvSpPr txBox="1"/>
          <p:nvPr/>
        </p:nvSpPr>
        <p:spPr>
          <a:xfrm>
            <a:off x="4646930"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3" name="TextBox 22"/>
          <p:cNvSpPr txBox="1"/>
          <p:nvPr/>
        </p:nvSpPr>
        <p:spPr>
          <a:xfrm>
            <a:off x="5324793" y="266477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a:t>
            </a:r>
            <a:endParaRPr lang="zh-CN" altLang="en-US" sz="3200" b="1" dirty="0">
              <a:latin typeface="黑体" panose="02010609060101010101" charset="-122"/>
              <a:ea typeface="黑体" panose="02010609060101010101" charset="-122"/>
            </a:endParaRPr>
          </a:p>
        </p:txBody>
      </p:sp>
      <p:sp>
        <p:nvSpPr>
          <p:cNvPr id="24" name="TextBox 23"/>
          <p:cNvSpPr txBox="1"/>
          <p:nvPr/>
        </p:nvSpPr>
        <p:spPr>
          <a:xfrm>
            <a:off x="6101080" y="2664778"/>
            <a:ext cx="3563938"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4   4   4  4  4      </a:t>
            </a:r>
            <a:endParaRPr lang="zh-CN" altLang="en-US" sz="3200" b="1" dirty="0">
              <a:latin typeface="黑体" panose="02010609060101010101" charset="-122"/>
              <a:ea typeface="黑体" panose="02010609060101010101" charset="-122"/>
            </a:endParaRPr>
          </a:p>
        </p:txBody>
      </p:sp>
      <p:sp>
        <p:nvSpPr>
          <p:cNvPr id="25" name="TextBox 24"/>
          <p:cNvSpPr txBox="1"/>
          <p:nvPr/>
        </p:nvSpPr>
        <p:spPr>
          <a:xfrm>
            <a:off x="1838643" y="3231515"/>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6" name="TextBox 25"/>
          <p:cNvSpPr txBox="1"/>
          <p:nvPr/>
        </p:nvSpPr>
        <p:spPr>
          <a:xfrm>
            <a:off x="2529205" y="3231515"/>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7" name="TextBox 26"/>
          <p:cNvSpPr txBox="1"/>
          <p:nvPr/>
        </p:nvSpPr>
        <p:spPr>
          <a:xfrm>
            <a:off x="3207068" y="3241040"/>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28" name="TextBox 27"/>
          <p:cNvSpPr txBox="1"/>
          <p:nvPr/>
        </p:nvSpPr>
        <p:spPr>
          <a:xfrm>
            <a:off x="3927793"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9" name="TextBox 28"/>
          <p:cNvSpPr txBox="1"/>
          <p:nvPr/>
        </p:nvSpPr>
        <p:spPr>
          <a:xfrm>
            <a:off x="4646930" y="323151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0" name="TextBox 29"/>
          <p:cNvSpPr txBox="1"/>
          <p:nvPr/>
        </p:nvSpPr>
        <p:spPr>
          <a:xfrm>
            <a:off x="5367655"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1" name="TextBox 30"/>
          <p:cNvSpPr txBox="1"/>
          <p:nvPr/>
        </p:nvSpPr>
        <p:spPr>
          <a:xfrm>
            <a:off x="6174105"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32" name="TextBox 31"/>
          <p:cNvSpPr txBox="1"/>
          <p:nvPr/>
        </p:nvSpPr>
        <p:spPr>
          <a:xfrm>
            <a:off x="6921818" y="3241040"/>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3" name="TextBox 32"/>
          <p:cNvSpPr txBox="1"/>
          <p:nvPr/>
        </p:nvSpPr>
        <p:spPr>
          <a:xfrm>
            <a:off x="7642543"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4" name="TextBox 33"/>
          <p:cNvSpPr txBox="1"/>
          <p:nvPr/>
        </p:nvSpPr>
        <p:spPr>
          <a:xfrm>
            <a:off x="8318818" y="3231515"/>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sp>
        <p:nvSpPr>
          <p:cNvPr id="35" name="TextBox 34"/>
          <p:cNvSpPr txBox="1"/>
          <p:nvPr/>
        </p:nvSpPr>
        <p:spPr>
          <a:xfrm>
            <a:off x="9003030" y="32410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graphicFrame>
        <p:nvGraphicFramePr>
          <p:cNvPr id="8346" name="表格 8345"/>
          <p:cNvGraphicFramePr/>
          <p:nvPr/>
        </p:nvGraphicFramePr>
        <p:xfrm>
          <a:off x="514668" y="381730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4</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3493" name="Picture 3"/>
          <p:cNvPicPr>
            <a:picLocks noChangeAspect="1"/>
          </p:cNvPicPr>
          <p:nvPr/>
        </p:nvPicPr>
        <p:blipFill>
          <a:blip r:embed="rId2"/>
          <a:stretch>
            <a:fillRect/>
          </a:stretch>
        </p:blipFill>
        <p:spPr>
          <a:xfrm>
            <a:off x="10118725" y="764223"/>
            <a:ext cx="1655763" cy="2705100"/>
          </a:xfrm>
          <a:prstGeom prst="rect">
            <a:avLst/>
          </a:prstGeom>
          <a:noFill/>
          <a:ln w="9525">
            <a:noFill/>
          </a:ln>
        </p:spPr>
      </p:pic>
      <p:sp>
        <p:nvSpPr>
          <p:cNvPr id="42" name="TextBox 41"/>
          <p:cNvSpPr txBox="1"/>
          <p:nvPr/>
        </p:nvSpPr>
        <p:spPr>
          <a:xfrm>
            <a:off x="1810068" y="3888740"/>
            <a:ext cx="773747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0      0     1      3      5     5      6      9      9    10   12</a:t>
            </a:r>
            <a:endParaRPr lang="zh-CN" altLang="en-US" sz="3200" b="1" dirty="0">
              <a:latin typeface="Calibri" panose="020F0502020204030204" charset="0"/>
              <a:ea typeface="宋体" panose="02010600030101010101" pitchFamily="2" charset="-122"/>
            </a:endParaRPr>
          </a:p>
        </p:txBody>
      </p:sp>
      <p:sp>
        <p:nvSpPr>
          <p:cNvPr id="2" name="文本框 1"/>
          <p:cNvSpPr txBox="1"/>
          <p:nvPr/>
        </p:nvSpPr>
        <p:spPr>
          <a:xfrm>
            <a:off x="1774825" y="14605"/>
            <a:ext cx="6515100" cy="368300"/>
          </a:xfrm>
          <a:prstGeom prst="rect">
            <a:avLst/>
          </a:prstGeom>
          <a:solidFill>
            <a:srgbClr val="92D050"/>
          </a:solidFill>
        </p:spPr>
        <p:txBody>
          <a:bodyPr wrap="square" rtlCol="0">
            <a:spAutoFit/>
          </a:bodyPr>
          <a:p>
            <a:r>
              <a:rPr lang="zh-CN" altLang="en-US"/>
              <a:t>多阶段决策过程</a:t>
            </a:r>
            <a:r>
              <a:rPr lang="en-US" altLang="zh-CN"/>
              <a:t>   dp[i][j]</a:t>
            </a:r>
            <a:r>
              <a:rPr lang="zh-CN" altLang="en-US"/>
              <a:t>存储的是放置的情况，背包最大价值</a:t>
            </a:r>
            <a:r>
              <a:rPr lang="en-US" altLang="zh-CN"/>
              <a:t>   </a:t>
            </a:r>
            <a:endParaRPr lang="en-US" altLang="zh-CN"/>
          </a:p>
        </p:txBody>
      </p:sp>
      <p:sp>
        <p:nvSpPr>
          <p:cNvPr id="3" name="文本框 2"/>
          <p:cNvSpPr txBox="1"/>
          <p:nvPr>
            <p:custDataLst>
              <p:tags r:id="rId3"/>
            </p:custDataLst>
          </p:nvPr>
        </p:nvSpPr>
        <p:spPr>
          <a:xfrm>
            <a:off x="7890510" y="481965"/>
            <a:ext cx="3461385" cy="368300"/>
          </a:xfrm>
          <a:prstGeom prst="rect">
            <a:avLst/>
          </a:prstGeom>
          <a:solidFill>
            <a:srgbClr val="92D050"/>
          </a:solidFill>
        </p:spPr>
        <p:txBody>
          <a:bodyPr wrap="square" rtlCol="0">
            <a:spAutoFit/>
          </a:bodyPr>
          <a:p>
            <a:r>
              <a:rPr lang="zh-CN" altLang="en-US"/>
              <a:t>背包容量可能值</a:t>
            </a:r>
            <a:r>
              <a:rPr lang="en-US" altLang="zh-CN"/>
              <a:t>0</a:t>
            </a:r>
            <a:r>
              <a:rPr lang="zh-CN" altLang="en-US"/>
              <a:t>，</a:t>
            </a:r>
            <a:r>
              <a:rPr lang="en-US" altLang="zh-CN"/>
              <a:t>1,2.</a:t>
            </a:r>
            <a:r>
              <a:rPr lang="zh-CN" altLang="en-US"/>
              <a:t>。。</a:t>
            </a:r>
            <a:r>
              <a:rPr lang="en-US" altLang="zh-CN"/>
              <a:t>10</a:t>
            </a:r>
            <a:endParaRPr lang="en-US" altLang="zh-CN"/>
          </a:p>
        </p:txBody>
      </p:sp>
      <p:sp>
        <p:nvSpPr>
          <p:cNvPr id="4" name="文本框 3"/>
          <p:cNvSpPr txBox="1"/>
          <p:nvPr>
            <p:custDataLst>
              <p:tags r:id="rId4"/>
            </p:custDataLst>
          </p:nvPr>
        </p:nvSpPr>
        <p:spPr>
          <a:xfrm>
            <a:off x="293370" y="1437005"/>
            <a:ext cx="421640" cy="2584450"/>
          </a:xfrm>
          <a:prstGeom prst="rect">
            <a:avLst/>
          </a:prstGeom>
          <a:solidFill>
            <a:srgbClr val="92D050"/>
          </a:solidFill>
        </p:spPr>
        <p:txBody>
          <a:bodyPr wrap="square" rtlCol="0">
            <a:spAutoFit/>
          </a:bodyPr>
          <a:p>
            <a:r>
              <a:rPr lang="zh-CN"/>
              <a:t>物品序号</a:t>
            </a:r>
            <a:r>
              <a:rPr lang="en-US" altLang="zh-CN"/>
              <a:t>0 123 4</a:t>
            </a:r>
            <a:endParaRPr lang="en-US" altLang="zh-CN"/>
          </a:p>
        </p:txBody>
      </p:sp>
      <p:sp>
        <p:nvSpPr>
          <p:cNvPr id="43" name="TextBox 17"/>
          <p:cNvSpPr txBox="1"/>
          <p:nvPr>
            <p:custDataLst>
              <p:tags r:id="rId5"/>
            </p:custDataLst>
          </p:nvPr>
        </p:nvSpPr>
        <p:spPr>
          <a:xfrm>
            <a:off x="449580" y="4276090"/>
            <a:ext cx="1390015" cy="2245360"/>
          </a:xfrm>
          <a:prstGeom prst="rect">
            <a:avLst/>
          </a:prstGeom>
          <a:solidFill>
            <a:schemeClr val="bg1">
              <a:lumMod val="85000"/>
            </a:schemeClr>
          </a:solidFill>
          <a:ln w="9525">
            <a:noFill/>
          </a:ln>
        </p:spPr>
        <p:txBody>
          <a:bodyPr wrap="square" anchor="t">
            <a:spAutoFit/>
          </a:bodyPr>
          <a:p>
            <a:r>
              <a:rPr lang="zh-CN" sz="2800" b="1" dirty="0">
                <a:latin typeface="黑体" panose="02010609060101010101" charset="-122"/>
                <a:ea typeface="黑体" panose="02010609060101010101" charset="-122"/>
              </a:rPr>
              <a:t>物品：</a:t>
            </a:r>
            <a:r>
              <a:rPr lang="zh-CN" sz="2800" b="1" dirty="0">
                <a:highlight>
                  <a:srgbClr val="FFFF00"/>
                </a:highlight>
                <a:latin typeface="黑体" panose="02010609060101010101" charset="-122"/>
                <a:ea typeface="黑体" panose="02010609060101010101" charset="-122"/>
              </a:rPr>
              <a:t>阶段</a:t>
            </a:r>
            <a:r>
              <a:rPr lang="zh-CN" sz="2800" b="1" dirty="0">
                <a:latin typeface="黑体" panose="02010609060101010101" charset="-122"/>
                <a:ea typeface="黑体" panose="02010609060101010101" charset="-122"/>
              </a:rPr>
              <a:t>（一个物品按顺序放）</a:t>
            </a:r>
            <a:endParaRPr lang="zh-CN" sz="2800" b="1" dirty="0">
              <a:latin typeface="黑体" panose="02010609060101010101" charset="-122"/>
              <a:ea typeface="黑体" panose="02010609060101010101" charset="-122"/>
            </a:endParaRPr>
          </a:p>
        </p:txBody>
      </p:sp>
      <p:sp>
        <p:nvSpPr>
          <p:cNvPr id="44" name="文本框 43"/>
          <p:cNvSpPr txBox="1"/>
          <p:nvPr>
            <p:custDataLst>
              <p:tags r:id="rId6"/>
            </p:custDataLst>
          </p:nvPr>
        </p:nvSpPr>
        <p:spPr>
          <a:xfrm>
            <a:off x="2811145" y="4509770"/>
            <a:ext cx="7086600" cy="2283460"/>
          </a:xfrm>
          <a:prstGeom prst="rect">
            <a:avLst/>
          </a:prstGeom>
          <a:solidFill>
            <a:srgbClr val="92D050"/>
          </a:solidFill>
        </p:spPr>
        <p:txBody>
          <a:bodyPr wrap="square" rtlCol="0">
            <a:noAutofit/>
          </a:bodyPr>
          <a:p>
            <a:r>
              <a:rPr lang="en-US"/>
              <a:t>dp[2][5]</a:t>
            </a:r>
            <a:endParaRPr lang="en-US"/>
          </a:p>
          <a:p>
            <a:r>
              <a:rPr lang="en-US" altLang="zh-CN"/>
              <a:t>     2</a:t>
            </a:r>
            <a:r>
              <a:rPr lang="zh-CN" altLang="en-US"/>
              <a:t>号不放</a:t>
            </a:r>
            <a:r>
              <a:rPr lang="en-US" altLang="zh-CN"/>
              <a:t>      </a:t>
            </a:r>
            <a:r>
              <a:rPr lang="zh-CN" altLang="en-US"/>
              <a:t>答案</a:t>
            </a:r>
            <a:r>
              <a:rPr lang="en-US" altLang="zh-CN"/>
              <a:t>dp[1][5]</a:t>
            </a:r>
            <a:endParaRPr lang="en-US" altLang="zh-CN"/>
          </a:p>
          <a:p>
            <a:r>
              <a:rPr lang="en-US" altLang="zh-CN"/>
              <a:t>     2</a:t>
            </a:r>
            <a:r>
              <a:rPr lang="zh-CN" altLang="en-US"/>
              <a:t>号放</a:t>
            </a:r>
            <a:r>
              <a:rPr lang="en-US" altLang="zh-CN"/>
              <a:t>          dp[2][5]=dp[1][5-w2</a:t>
            </a:r>
            <a:r>
              <a:rPr lang="zh-CN" altLang="en-US"/>
              <a:t>腾出</a:t>
            </a:r>
            <a:r>
              <a:rPr lang="en-US" altLang="zh-CN"/>
              <a:t>2</a:t>
            </a:r>
            <a:r>
              <a:rPr lang="zh-CN" altLang="en-US"/>
              <a:t>号物品的重量的空间</a:t>
            </a:r>
            <a:r>
              <a:rPr lang="en-US" altLang="zh-CN"/>
              <a:t>]+c[2]</a:t>
            </a:r>
            <a:endParaRPr lang="en-US" altLang="zh-CN"/>
          </a:p>
          <a:p>
            <a:r>
              <a:rPr lang="en-US" altLang="zh-CN"/>
              <a:t>                                     =dp[1][5-3]+3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3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34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P spid="17" grpId="0"/>
      <p:bldP spid="19"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469900" y="2796858"/>
            <a:ext cx="1620520" cy="521970"/>
          </a:xfrm>
          <a:prstGeom prst="rect">
            <a:avLst/>
          </a:prstGeom>
          <a:noFill/>
          <a:ln w="9525">
            <a:noFill/>
          </a:ln>
        </p:spPr>
        <p:txBody>
          <a:bodyPr wrap="none" anchor="t">
            <a:spAutoFit/>
          </a:bodyPr>
          <a:lstStyle/>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f[i][j]=</a:t>
            </a:r>
            <a:endParaRPr lang="zh-CN" altLang="en-US" sz="2800" b="1" dirty="0">
              <a:latin typeface="黑体" panose="02010609060101010101" charset="-122"/>
              <a:ea typeface="黑体" panose="02010609060101010101" charset="-122"/>
            </a:endParaRPr>
          </a:p>
        </p:txBody>
      </p:sp>
      <p:sp>
        <p:nvSpPr>
          <p:cNvPr id="66" name="矩形 65"/>
          <p:cNvSpPr/>
          <p:nvPr/>
        </p:nvSpPr>
        <p:spPr>
          <a:xfrm>
            <a:off x="1053465" y="389255"/>
            <a:ext cx="8602980" cy="1198880"/>
          </a:xfrm>
          <a:prstGeom prst="rect">
            <a:avLst/>
          </a:prstGeom>
          <a:noFill/>
          <a:ln w="9525">
            <a:noFill/>
          </a:ln>
        </p:spPr>
        <p:txBody>
          <a:bodyPr wrap="none" anchor="t">
            <a:spAutoFit/>
          </a:bodyPr>
          <a:lstStyle/>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f[i][j]：</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前i个物品在重量不超过j的情况下，可以获得的最大价值。</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w[i]：重量   c[i]:价值</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p:txBody>
      </p:sp>
      <p:sp>
        <p:nvSpPr>
          <p:cNvPr id="67" name="矩形 66"/>
          <p:cNvSpPr/>
          <p:nvPr/>
        </p:nvSpPr>
        <p:spPr>
          <a:xfrm>
            <a:off x="1967230" y="3448050"/>
            <a:ext cx="9902825" cy="1076325"/>
          </a:xfrm>
          <a:prstGeom prst="rect">
            <a:avLst/>
          </a:prstGeom>
          <a:noFill/>
          <a:ln w="9525">
            <a:noFill/>
          </a:ln>
        </p:spPr>
        <p:txBody>
          <a:bodyPr wrap="square" anchor="t">
            <a:spAutoFit/>
          </a:bodyPr>
          <a:lstStyle/>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max（f[i-1][j]</a:t>
            </a:r>
            <a:r>
              <a:rPr lang="zh-CN" altLang="en-US"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即不放</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f[i-1][j-w[i]]+c[i]</a:t>
            </a:r>
            <a:r>
              <a:rPr lang="zh-CN" altLang="en-US"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即放</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a:t>
            </a:r>
            <a:r>
              <a:rPr lang="zh-CN" altLang="en-US" sz="3200">
                <a:solidFill>
                  <a:srgbClr val="FF0000"/>
                </a:solidFill>
                <a:latin typeface="楷体" panose="02010609060101010101" charset="-122"/>
                <a:ea typeface="楷体" panose="02010609060101010101" charset="-122"/>
                <a:cs typeface="楷体" panose="02010609060101010101" charset="-122"/>
              </a:rPr>
              <a:t> (j&gt;=w[i],1&lt;=i&lt;=n )</a:t>
            </a:r>
            <a:endParaRPr lang="zh-CN" altLang="en-US" sz="3200">
              <a:solidFill>
                <a:srgbClr val="FF0000"/>
              </a:solidFill>
              <a:latin typeface="楷体" panose="02010609060101010101" charset="-122"/>
              <a:ea typeface="楷体" panose="02010609060101010101" charset="-122"/>
              <a:cs typeface="楷体" panose="02010609060101010101" charset="-122"/>
            </a:endParaRPr>
          </a:p>
        </p:txBody>
      </p:sp>
      <p:sp>
        <p:nvSpPr>
          <p:cNvPr id="68" name="矩形 67"/>
          <p:cNvSpPr/>
          <p:nvPr/>
        </p:nvSpPr>
        <p:spPr>
          <a:xfrm>
            <a:off x="2854960" y="2152650"/>
            <a:ext cx="8561070" cy="1322070"/>
          </a:xfrm>
          <a:prstGeom prst="rect">
            <a:avLst/>
          </a:prstGeom>
          <a:noFill/>
          <a:ln w="9525">
            <a:noFill/>
          </a:ln>
        </p:spPr>
        <p:txBody>
          <a:bodyPr wrap="square" anchor="t">
            <a:spAutoFit/>
          </a:bodyPr>
          <a:lstStyle/>
          <a:p>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f[i-1][j] </a:t>
            </a:r>
            <a:r>
              <a:rPr lang="zh-CN" altLang="en-US" sz="3200">
                <a:solidFill>
                  <a:srgbClr val="FF0000"/>
                </a:solidFill>
                <a:latin typeface="楷体" panose="02010609060101010101" charset="-122"/>
                <a:ea typeface="楷体" panose="02010609060101010101" charset="-122"/>
                <a:cs typeface="楷体" panose="02010609060101010101" charset="-122"/>
              </a:rPr>
              <a:t>(j&lt;w[i]，1&lt;=i&lt;=n</a:t>
            </a:r>
            <a:r>
              <a:rPr lang="zh-CN" altLang="en-US" sz="3200">
                <a:highlight>
                  <a:srgbClr val="FFFF00"/>
                </a:highlight>
                <a:latin typeface="楷体" panose="02010609060101010101" charset="-122"/>
                <a:ea typeface="楷体" panose="02010609060101010101" charset="-122"/>
                <a:cs typeface="楷体" panose="02010609060101010101" charset="-122"/>
                <a:sym typeface="+mn-ea"/>
              </a:rPr>
              <a:t>即不放时的答案</a:t>
            </a:r>
            <a:r>
              <a:rPr lang="en-US" altLang="zh-CN" sz="3200">
                <a:solidFill>
                  <a:srgbClr val="FF0000"/>
                </a:solidFill>
                <a:latin typeface="楷体" panose="02010609060101010101" charset="-122"/>
                <a:ea typeface="楷体" panose="02010609060101010101" charset="-122"/>
                <a:cs typeface="楷体" panose="02010609060101010101" charset="-122"/>
              </a:rPr>
              <a:t>              </a:t>
            </a:r>
            <a:r>
              <a:rPr lang="zh-CN" altLang="en-US" sz="2000">
                <a:solidFill>
                  <a:schemeClr val="tx1"/>
                </a:solidFill>
                <a:latin typeface="楷体" panose="02010609060101010101" charset="-122"/>
                <a:ea typeface="楷体" panose="02010609060101010101" charset="-122"/>
                <a:cs typeface="楷体" panose="02010609060101010101" charset="-122"/>
              </a:rPr>
              <a:t>当背包容量小于</a:t>
            </a:r>
            <a:r>
              <a:rPr lang="en-US" altLang="zh-CN" sz="2000">
                <a:solidFill>
                  <a:schemeClr val="tx1"/>
                </a:solidFill>
                <a:latin typeface="楷体" panose="02010609060101010101" charset="-122"/>
                <a:ea typeface="楷体" panose="02010609060101010101" charset="-122"/>
                <a:cs typeface="楷体" panose="02010609060101010101" charset="-122"/>
              </a:rPr>
              <a:t>i</a:t>
            </a:r>
            <a:r>
              <a:rPr lang="zh-CN" altLang="en-US" sz="2000">
                <a:solidFill>
                  <a:schemeClr val="tx1"/>
                </a:solidFill>
                <a:latin typeface="楷体" panose="02010609060101010101" charset="-122"/>
                <a:ea typeface="楷体" panose="02010609060101010101" charset="-122"/>
                <a:cs typeface="楷体" panose="02010609060101010101" charset="-122"/>
              </a:rPr>
              <a:t>号物品的重量时，压根儿放不下</a:t>
            </a:r>
            <a:r>
              <a:rPr lang="en-US" altLang="zh-CN" sz="2000">
                <a:solidFill>
                  <a:schemeClr val="tx1"/>
                </a:solidFill>
                <a:latin typeface="楷体" panose="02010609060101010101" charset="-122"/>
                <a:ea typeface="楷体" panose="02010609060101010101" charset="-122"/>
                <a:cs typeface="楷体" panose="02010609060101010101" charset="-122"/>
              </a:rPr>
              <a:t>i</a:t>
            </a:r>
            <a:r>
              <a:rPr lang="zh-CN" altLang="en-US" sz="2000">
                <a:solidFill>
                  <a:schemeClr val="tx1"/>
                </a:solidFill>
                <a:latin typeface="楷体" panose="02010609060101010101" charset="-122"/>
                <a:ea typeface="楷体" panose="02010609060101010101" charset="-122"/>
                <a:cs typeface="楷体" panose="02010609060101010101" charset="-122"/>
              </a:rPr>
              <a:t>号物品</a:t>
            </a:r>
            <a:endParaRPr lang="zh-CN" altLang="en-US" sz="2000">
              <a:solidFill>
                <a:schemeClr val="tx1"/>
              </a:solidFill>
              <a:latin typeface="楷体" panose="02010609060101010101" charset="-122"/>
              <a:ea typeface="楷体" panose="02010609060101010101" charset="-122"/>
              <a:cs typeface="楷体" panose="02010609060101010101" charset="-122"/>
            </a:endParaRPr>
          </a:p>
          <a:p>
            <a:r>
              <a:rPr lang="en-US" altLang="zh-CN" sz="2000">
                <a:solidFill>
                  <a:schemeClr val="tx1"/>
                </a:solidFill>
                <a:latin typeface="楷体" panose="02010609060101010101" charset="-122"/>
                <a:ea typeface="楷体" panose="02010609060101010101" charset="-122"/>
                <a:cs typeface="楷体" panose="02010609060101010101" charset="-122"/>
              </a:rPr>
              <a:t>f[i][j]=f[i-1][j]</a:t>
            </a:r>
            <a:r>
              <a:rPr lang="zh-CN" altLang="en-US" sz="2000">
                <a:solidFill>
                  <a:schemeClr val="tx1"/>
                </a:solidFill>
                <a:latin typeface="楷体" panose="02010609060101010101" charset="-122"/>
                <a:ea typeface="楷体" panose="02010609060101010101" charset="-122"/>
                <a:cs typeface="楷体" panose="02010609060101010101" charset="-122"/>
              </a:rPr>
              <a:t>就等于前一个阶段的对应容量的值</a:t>
            </a:r>
            <a:r>
              <a:rPr lang="en-US" altLang="zh-CN" sz="2000">
                <a:solidFill>
                  <a:schemeClr val="tx1"/>
                </a:solidFill>
                <a:highlight>
                  <a:srgbClr val="FFFF00"/>
                </a:highlight>
                <a:latin typeface="楷体" panose="02010609060101010101" charset="-122"/>
                <a:ea typeface="楷体" panose="02010609060101010101" charset="-122"/>
                <a:cs typeface="楷体" panose="02010609060101010101" charset="-122"/>
              </a:rPr>
              <a:t> </a:t>
            </a:r>
            <a:r>
              <a:rPr lang="zh-CN" altLang="en-US" sz="2000">
                <a:solidFill>
                  <a:schemeClr val="tx1"/>
                </a:solidFill>
                <a:latin typeface="楷体" panose="02010609060101010101" charset="-122"/>
                <a:ea typeface="楷体" panose="02010609060101010101" charset="-122"/>
                <a:cs typeface="楷体" panose="02010609060101010101" charset="-122"/>
              </a:rPr>
              <a:t> </a:t>
            </a:r>
            <a:r>
              <a:rPr lang="en-US" altLang="zh-CN" sz="2000" b="1" dirty="0">
                <a:solidFill>
                  <a:srgbClr val="FF0000"/>
                </a:solidFill>
                <a:latin typeface="黑体" panose="02010609060101010101" charset="-122"/>
                <a:ea typeface="黑体" panose="02010609060101010101" charset="-122"/>
              </a:rPr>
              <a:t> </a:t>
            </a:r>
            <a:r>
              <a:rPr lang="en-US" altLang="zh-CN" sz="2800" b="1" dirty="0">
                <a:solidFill>
                  <a:srgbClr val="FF0000"/>
                </a:solidFill>
                <a:latin typeface="黑体" panose="02010609060101010101" charset="-122"/>
                <a:ea typeface="黑体" panose="02010609060101010101" charset="-122"/>
              </a:rPr>
              <a:t>        </a:t>
            </a:r>
            <a:endParaRPr lang="zh-CN" altLang="en-US" sz="2800" b="1" dirty="0">
              <a:solidFill>
                <a:srgbClr val="FF0000"/>
              </a:solidFill>
              <a:latin typeface="黑体" panose="02010609060101010101" charset="-122"/>
              <a:ea typeface="黑体" panose="02010609060101010101" charset="-122"/>
            </a:endParaRPr>
          </a:p>
        </p:txBody>
      </p:sp>
      <p:sp>
        <p:nvSpPr>
          <p:cNvPr id="70" name="TextBox 69"/>
          <p:cNvSpPr txBox="1"/>
          <p:nvPr/>
        </p:nvSpPr>
        <p:spPr>
          <a:xfrm>
            <a:off x="469900" y="4528820"/>
            <a:ext cx="11024870" cy="1568450"/>
          </a:xfrm>
          <a:prstGeom prst="rect">
            <a:avLst/>
          </a:prstGeom>
          <a:noFill/>
          <a:ln w="9525">
            <a:noFill/>
          </a:ln>
        </p:spPr>
        <p:txBody>
          <a:bodyPr wrap="square" anchor="t">
            <a:spAutoFit/>
          </a:bodyPr>
          <a:lstStyle/>
          <a:p>
            <a:pPr algn="l">
              <a:buClrTx/>
              <a:buSzTx/>
              <a:buNone/>
            </a:pP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边界值</a:t>
            </a:r>
            <a:r>
              <a:rPr lang="en-US" altLang="zh-CN" sz="3200">
                <a:solidFill>
                  <a:schemeClr val="tx2">
                    <a:lumMod val="50000"/>
                  </a:schemeClr>
                </a:solidFill>
                <a:latin typeface="楷体" panose="02010609060101010101" charset="-122"/>
                <a:ea typeface="楷体" panose="02010609060101010101" charset="-122"/>
                <a:cs typeface="楷体" panose="02010609060101010101" charset="-122"/>
              </a:rPr>
              <a:t>(</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递推初值</a:t>
            </a:r>
            <a:r>
              <a:rPr lang="en-US" altLang="zh-CN" sz="3200">
                <a:solidFill>
                  <a:schemeClr val="tx2">
                    <a:lumMod val="50000"/>
                  </a:schemeClr>
                </a:solidFill>
                <a:latin typeface="楷体" panose="02010609060101010101" charset="-122"/>
                <a:ea typeface="楷体" panose="02010609060101010101" charset="-122"/>
                <a:cs typeface="楷体" panose="02010609060101010101" charset="-122"/>
              </a:rPr>
              <a:t>)</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：f[0][i]=0 </a:t>
            </a:r>
            <a:r>
              <a:rPr lang="en-US" altLang="zh-CN" sz="3200">
                <a:solidFill>
                  <a:schemeClr val="tx2">
                    <a:lumMod val="50000"/>
                  </a:schemeClr>
                </a:solidFill>
                <a:latin typeface="楷体" panose="02010609060101010101" charset="-122"/>
                <a:ea typeface="楷体" panose="02010609060101010101" charset="-122"/>
                <a:cs typeface="楷体" panose="02010609060101010101" charset="-122"/>
              </a:rPr>
              <a:t>   </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sym typeface="+mn-ea"/>
              </a:rPr>
              <a:t>f[i][0]=0</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a:p>
            <a:pPr algn="l">
              <a:buClrTx/>
              <a:buSzTx/>
              <a:buNone/>
            </a:pP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a:t>
            </a:r>
            <a:r>
              <a:rPr lang="en-US" altLang="zh-CN" sz="3200">
                <a:solidFill>
                  <a:schemeClr val="tx2">
                    <a:lumMod val="50000"/>
                  </a:schemeClr>
                </a:solidFill>
                <a:latin typeface="楷体" panose="02010609060101010101" charset="-122"/>
                <a:ea typeface="楷体" panose="02010609060101010101" charset="-122"/>
                <a:cs typeface="楷体" panose="02010609060101010101" charset="-122"/>
              </a:rPr>
              <a:t>         </a:t>
            </a:r>
            <a:r>
              <a:rPr lang="en-US" altLang="zh-CN"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1</a:t>
            </a:r>
            <a:r>
              <a:rPr lang="zh-CN" altLang="en-US"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号物品依赖前一个阶段即</a:t>
            </a:r>
            <a:r>
              <a:rPr lang="en-US" altLang="zh-CN"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0</a:t>
            </a:r>
            <a:r>
              <a:rPr lang="zh-CN" altLang="en-US" sz="3200">
                <a:solidFill>
                  <a:schemeClr val="tx2">
                    <a:lumMod val="50000"/>
                  </a:schemeClr>
                </a:solidFill>
                <a:highlight>
                  <a:srgbClr val="FFFF00"/>
                </a:highlight>
                <a:latin typeface="楷体" panose="02010609060101010101" charset="-122"/>
                <a:ea typeface="楷体" panose="02010609060101010101" charset="-122"/>
                <a:cs typeface="楷体" panose="02010609060101010101" charset="-122"/>
              </a:rPr>
              <a:t>号物品所在的阶段</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  </a:t>
            </a:r>
            <a:r>
              <a:rPr lang="en-US" altLang="zh-CN" sz="3200">
                <a:solidFill>
                  <a:schemeClr val="tx2">
                    <a:lumMod val="50000"/>
                  </a:schemeClr>
                </a:solidFill>
                <a:latin typeface="楷体" panose="02010609060101010101" charset="-122"/>
                <a:ea typeface="楷体" panose="02010609060101010101" charset="-122"/>
                <a:cs typeface="楷体" panose="02010609060101010101" charset="-122"/>
              </a:rPr>
              <a:t>                   </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rPr>
              <a:t>目标值（</a:t>
            </a:r>
            <a:r>
              <a:rPr lang="zh-CN" altLang="en-US" sz="3200">
                <a:solidFill>
                  <a:schemeClr val="tx2">
                    <a:lumMod val="50000"/>
                  </a:schemeClr>
                </a:solidFill>
                <a:latin typeface="楷体" panose="02010609060101010101" charset="-122"/>
                <a:ea typeface="楷体" panose="02010609060101010101" charset="-122"/>
                <a:cs typeface="楷体" panose="02010609060101010101" charset="-122"/>
                <a:sym typeface="+mn-ea"/>
              </a:rPr>
              <a:t>答案）： f[n][m]</a:t>
            </a:r>
            <a:endParaRPr lang="zh-CN" altLang="en-US" sz="3200">
              <a:solidFill>
                <a:schemeClr val="tx2">
                  <a:lumMod val="50000"/>
                </a:schemeClr>
              </a:solidFill>
              <a:latin typeface="楷体" panose="02010609060101010101" charset="-122"/>
              <a:ea typeface="楷体" panose="02010609060101010101" charset="-122"/>
              <a:cs typeface="楷体" panose="02010609060101010101" charset="-122"/>
            </a:endParaRPr>
          </a:p>
        </p:txBody>
      </p:sp>
      <p:sp>
        <p:nvSpPr>
          <p:cNvPr id="3" name="左大括号 2"/>
          <p:cNvSpPr/>
          <p:nvPr/>
        </p:nvSpPr>
        <p:spPr>
          <a:xfrm>
            <a:off x="2457450" y="2223135"/>
            <a:ext cx="290830" cy="1670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382270" y="1981835"/>
            <a:ext cx="11367770" cy="2608580"/>
          </a:xfrm>
          <a:prstGeom prst="rect">
            <a:avLst/>
          </a:prstGeom>
          <a:noFill/>
          <a:ln w="60325" cmpd="dbl">
            <a:solidFill>
              <a:srgbClr val="CC0000"/>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normAutofit fontScale="90000"/>
          </a:bodyP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br>
              <a:rPr lang="zh-CN" altLang="en-US">
                <a:latin typeface="楷体" panose="02010609060101010101" charset="-122"/>
                <a:ea typeface="楷体" panose="02010609060101010101" charset="-122"/>
                <a:cs typeface="楷体" panose="02010609060101010101" charset="-122"/>
              </a:rPr>
            </a:br>
            <a:r>
              <a:rPr lang="en-US" altLang="zh-CN">
                <a:latin typeface="楷体" panose="02010609060101010101" charset="-122"/>
                <a:ea typeface="楷体" panose="02010609060101010101" charset="-122"/>
                <a:cs typeface="楷体" panose="02010609060101010101" charset="-122"/>
              </a:rPr>
              <a:t>for(int i=0;i&lt;=n;i++) f[i][0]=0 </a:t>
            </a:r>
            <a:r>
              <a:rPr lang="zh-CN" altLang="en-US">
                <a:highlight>
                  <a:srgbClr val="00FF00"/>
                </a:highlight>
                <a:latin typeface="楷体" panose="02010609060101010101" charset="-122"/>
                <a:ea typeface="楷体" panose="02010609060101010101" charset="-122"/>
                <a:cs typeface="楷体" panose="02010609060101010101" charset="-122"/>
              </a:rPr>
              <a:t>边界值</a:t>
            </a:r>
            <a:br>
              <a:rPr lang="zh-CN" altLang="en-US">
                <a:highlight>
                  <a:srgbClr val="00FF00"/>
                </a:highlight>
                <a:latin typeface="楷体" panose="02010609060101010101" charset="-122"/>
                <a:ea typeface="楷体" panose="02010609060101010101" charset="-122"/>
                <a:cs typeface="楷体" panose="02010609060101010101" charset="-122"/>
              </a:rPr>
            </a:br>
            <a:r>
              <a:rPr lang="zh-CN" altLang="en-US">
                <a:latin typeface="楷体" panose="02010609060101010101" charset="-122"/>
                <a:ea typeface="楷体" panose="02010609060101010101" charset="-122"/>
                <a:cs typeface="楷体" panose="02010609060101010101" charset="-122"/>
                <a:sym typeface="+mn-ea"/>
              </a:rPr>
              <a:t>for(int j=0;j&lt;=v;j++) f[0][j] = 0;</a:t>
            </a:r>
            <a:endParaRPr lang="zh-CN" altLang="en-US">
              <a:latin typeface="楷体" panose="02010609060101010101" charset="-122"/>
              <a:ea typeface="楷体" panose="02010609060101010101" charset="-122"/>
              <a:cs typeface="楷体" panose="02010609060101010101" charset="-122"/>
              <a:sym typeface="+mn-ea"/>
            </a:endParaRPr>
          </a:p>
        </p:txBody>
      </p:sp>
      <p:sp>
        <p:nvSpPr>
          <p:cNvPr id="3" name="内容占位符 2"/>
          <p:cNvSpPr>
            <a:spLocks noGrp="1"/>
          </p:cNvSpPr>
          <p:nvPr>
            <p:ph idx="1"/>
          </p:nvPr>
        </p:nvSpPr>
        <p:spPr>
          <a:xfrm>
            <a:off x="751205" y="2686685"/>
            <a:ext cx="12625705" cy="4319905"/>
          </a:xfrm>
        </p:spPr>
        <p:txBody>
          <a:bodyPr>
            <a:normAutofit/>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for (int i = 1; i &lt;= n; i++)</a:t>
            </a:r>
            <a:r>
              <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阶段</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for (int j = 1; j &lt;=m; j++)</a:t>
            </a: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rPr>
              <a:t>每个阶段下背包容量即状态</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if (j&lt;w[i])  </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 f[i-1][j];   </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else</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max(f[i-1][j]</a:t>
            </a:r>
            <a:r>
              <a:rPr kumimoji="0" lang="zh-CN" altLang="en-US" sz="2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不放</a:t>
            </a: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,f[i-1][j-w[i]]+c[i])</a:t>
            </a:r>
            <a:r>
              <a:rPr kumimoji="0" lang="zh-CN" altLang="en-US" sz="2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放</a:t>
            </a:r>
            <a:r>
              <a:rPr kumimoji="0" lang="en-US" altLang="zh-CN" sz="2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 </a:t>
            </a:r>
            <a:r>
              <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决策</a:t>
            </a: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en-US" altLang="zh-CN" sz="2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状态转移方程</a:t>
            </a:r>
            <a:endPar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rPr>
              <a:t>//时间复杂度为O(n*m)</a:t>
            </a:r>
            <a:endParaRPr kumimoji="0" lang="zh-CN" altLang="en-US" sz="2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kern="1200" cap="none" spc="0" normalizeH="0" baseline="0" noProof="1">
                <a:latin typeface="楷体" panose="02010609060101010101" charset="-122"/>
                <a:ea typeface="楷体" panose="02010609060101010101" charset="-122"/>
                <a:cs typeface="楷体" panose="02010609060101010101" charset="-122"/>
              </a:rPr>
              <a:t>    cout&lt;&lt;f[n][m]&lt;&lt;endl;</a:t>
            </a:r>
            <a:r>
              <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rPr>
              <a:t>目标值即答案</a:t>
            </a:r>
            <a:endParaRPr kumimoji="0" lang="zh-CN" altLang="en-US" sz="2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normAutofit fontScale="90000"/>
          </a:bodyP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br>
              <a:rPr lang="zh-CN" altLang="en-US">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sym typeface="+mn-ea"/>
            </a:endParaRPr>
          </a:p>
        </p:txBody>
      </p:sp>
      <p:sp>
        <p:nvSpPr>
          <p:cNvPr id="3" name="内容占位符 2"/>
          <p:cNvSpPr>
            <a:spLocks noGrp="1"/>
          </p:cNvSpPr>
          <p:nvPr>
            <p:ph idx="1"/>
          </p:nvPr>
        </p:nvSpPr>
        <p:spPr>
          <a:xfrm>
            <a:off x="0" y="2152015"/>
            <a:ext cx="12625705" cy="4319905"/>
          </a:xfrm>
        </p:spPr>
        <p:txBody>
          <a:bodyPr>
            <a:normAutofit lnSpcReduction="20000"/>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for (int i = 1; i &lt;= n; i++)</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阶段</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for (int j = 1; j &lt;=m; j++)</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rPr>
              <a:t>每个阶段下背包容量即状态</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if (j&lt;w[i])  </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 f[i-1][j];   </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else</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max(f[i-1][j]</a:t>
            </a:r>
            <a:r>
              <a:rPr kumimoji="0" lang="zh-CN" altLang="en-US"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不放</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,f[i-1][j-w[i]]+c[i])</a:t>
            </a:r>
            <a:r>
              <a:rPr kumimoji="0" lang="zh-CN" altLang="en-US"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放</a:t>
            </a:r>
            <a:r>
              <a:rPr kumimoji="0" lang="en-US" altLang="zh-CN"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 </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决策</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状态转移方程</a:t>
            </a:r>
            <a:endPar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rPr>
              <a:t>//时间复杂度为O(n*m)</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rPr>
              <a:t>   </a:t>
            </a:r>
            <a:endPar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29075" y="2589530"/>
            <a:ext cx="3549015" cy="1089025"/>
          </a:xfrm>
        </p:spPr>
        <p:txBody>
          <a:bodyPr/>
          <a:p>
            <a:r>
              <a:rPr lang="zh-CN" altLang="en-US"/>
              <a:t>动态规划？</a:t>
            </a:r>
            <a:r>
              <a:rPr lang="en-US" altLang="zh-CN"/>
              <a:t>DP?</a:t>
            </a:r>
            <a:endParaRPr lang="en-US" altLang="zh-CN"/>
          </a:p>
        </p:txBody>
      </p:sp>
      <p:pic>
        <p:nvPicPr>
          <p:cNvPr id="100" name="图片 99"/>
          <p:cNvPicPr/>
          <p:nvPr>
            <p:custDataLst>
              <p:tags r:id="rId1"/>
            </p:custDataLst>
          </p:nvPr>
        </p:nvPicPr>
        <p:blipFill>
          <a:blip r:embed="rId2"/>
          <a:stretch>
            <a:fillRect/>
          </a:stretch>
        </p:blipFill>
        <p:spPr>
          <a:xfrm>
            <a:off x="1195705" y="1370965"/>
            <a:ext cx="2480310" cy="1769745"/>
          </a:xfrm>
          <a:prstGeom prst="rect">
            <a:avLst/>
          </a:prstGeom>
          <a:noFill/>
          <a:ln w="9525">
            <a:noFill/>
          </a:ln>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lstStyle/>
          <a:p>
            <a:r>
              <a:rPr lang="zh-CN" altLang="en-US" sz="3200">
                <a:latin typeface="楷体" panose="02010609060101010101" charset="-122"/>
                <a:ea typeface="楷体" panose="02010609060101010101" charset="-122"/>
                <a:cs typeface="楷体" panose="02010609060101010101" charset="-122"/>
              </a:rPr>
              <a:t>实际上，</a:t>
            </a:r>
            <a:r>
              <a:rPr lang="en-US" altLang="zh-CN" sz="3200">
                <a:latin typeface="楷体" panose="02010609060101010101" charset="-122"/>
                <a:ea typeface="楷体" panose="02010609060101010101" charset="-122"/>
                <a:cs typeface="楷体" panose="02010609060101010101" charset="-122"/>
              </a:rPr>
              <a:t>01</a:t>
            </a:r>
            <a:r>
              <a:rPr lang="zh-CN" altLang="en-US" sz="3200">
                <a:latin typeface="楷体" panose="02010609060101010101" charset="-122"/>
                <a:ea typeface="楷体" panose="02010609060101010101" charset="-122"/>
                <a:cs typeface="楷体" panose="02010609060101010101" charset="-122"/>
              </a:rPr>
              <a:t>背包有两种状态定义方式：</a:t>
            </a:r>
            <a:endParaRPr lang="zh-CN" altLang="en-US" sz="3200">
              <a:latin typeface="楷体" panose="02010609060101010101" charset="-122"/>
              <a:ea typeface="楷体" panose="02010609060101010101" charset="-122"/>
              <a:cs typeface="楷体" panose="02010609060101010101" charset="-122"/>
            </a:endParaRPr>
          </a:p>
          <a:p>
            <a:r>
              <a:rPr lang="en-US" altLang="zh-CN" sz="3200">
                <a:latin typeface="楷体" panose="02010609060101010101" charset="-122"/>
                <a:ea typeface="楷体" panose="02010609060101010101" charset="-122"/>
                <a:cs typeface="楷体" panose="02010609060101010101" charset="-122"/>
              </a:rPr>
              <a:t>1.f[i][j]</a:t>
            </a:r>
            <a:r>
              <a:rPr lang="zh-CN" altLang="en-US" sz="3200">
                <a:latin typeface="楷体" panose="02010609060101010101" charset="-122"/>
                <a:ea typeface="楷体" panose="02010609060101010101" charset="-122"/>
                <a:cs typeface="楷体" panose="02010609060101010101" charset="-122"/>
              </a:rPr>
              <a:t>表示前</a:t>
            </a:r>
            <a:r>
              <a:rPr lang="en-US" altLang="zh-CN" sz="3200">
                <a:latin typeface="楷体" panose="02010609060101010101" charset="-122"/>
                <a:ea typeface="楷体" panose="02010609060101010101" charset="-122"/>
                <a:cs typeface="楷体" panose="02010609060101010101" charset="-122"/>
              </a:rPr>
              <a:t>i</a:t>
            </a:r>
            <a:r>
              <a:rPr lang="zh-CN" altLang="en-US" sz="3200">
                <a:latin typeface="楷体" panose="02010609060101010101" charset="-122"/>
                <a:ea typeface="楷体" panose="02010609060101010101" charset="-122"/>
                <a:cs typeface="楷体" panose="02010609060101010101" charset="-122"/>
              </a:rPr>
              <a:t>件物品，</a:t>
            </a:r>
            <a:r>
              <a:rPr lang="zh-CN" altLang="en-US" sz="3200">
                <a:solidFill>
                  <a:srgbClr val="FF0000"/>
                </a:solidFill>
                <a:latin typeface="楷体" panose="02010609060101010101" charset="-122"/>
                <a:ea typeface="楷体" panose="02010609060101010101" charset="-122"/>
                <a:cs typeface="楷体" panose="02010609060101010101" charset="-122"/>
              </a:rPr>
              <a:t>重量不超过</a:t>
            </a:r>
            <a:r>
              <a:rPr lang="en-US" altLang="zh-CN" sz="3200">
                <a:latin typeface="楷体" panose="02010609060101010101" charset="-122"/>
                <a:ea typeface="楷体" panose="02010609060101010101" charset="-122"/>
                <a:cs typeface="楷体" panose="02010609060101010101" charset="-122"/>
              </a:rPr>
              <a:t>j</a:t>
            </a:r>
            <a:r>
              <a:rPr lang="zh-CN" altLang="en-US" sz="3200">
                <a:latin typeface="楷体" panose="02010609060101010101" charset="-122"/>
                <a:ea typeface="楷体" panose="02010609060101010101" charset="-122"/>
                <a:cs typeface="楷体" panose="02010609060101010101" charset="-122"/>
              </a:rPr>
              <a:t>时，最大的价值。</a:t>
            </a:r>
            <a:endParaRPr lang="zh-CN" altLang="en-US" sz="3200">
              <a:latin typeface="楷体" panose="02010609060101010101" charset="-122"/>
              <a:ea typeface="楷体" panose="02010609060101010101" charset="-122"/>
              <a:cs typeface="楷体" panose="02010609060101010101" charset="-122"/>
            </a:endParaRPr>
          </a:p>
          <a:p>
            <a:r>
              <a:rPr lang="en-US" altLang="zh-CN" sz="3200">
                <a:latin typeface="楷体" panose="02010609060101010101" charset="-122"/>
                <a:ea typeface="楷体" panose="02010609060101010101" charset="-122"/>
                <a:cs typeface="楷体" panose="02010609060101010101" charset="-122"/>
              </a:rPr>
              <a:t>2.f[i][j]</a:t>
            </a:r>
            <a:r>
              <a:rPr lang="zh-CN" altLang="en-US" sz="3200">
                <a:latin typeface="楷体" panose="02010609060101010101" charset="-122"/>
                <a:ea typeface="楷体" panose="02010609060101010101" charset="-122"/>
                <a:cs typeface="楷体" panose="02010609060101010101" charset="-122"/>
              </a:rPr>
              <a:t>表示前</a:t>
            </a:r>
            <a:r>
              <a:rPr lang="en-US" altLang="zh-CN" sz="3200">
                <a:latin typeface="楷体" panose="02010609060101010101" charset="-122"/>
                <a:ea typeface="楷体" panose="02010609060101010101" charset="-122"/>
                <a:cs typeface="楷体" panose="02010609060101010101" charset="-122"/>
              </a:rPr>
              <a:t>i</a:t>
            </a:r>
            <a:r>
              <a:rPr lang="zh-CN" altLang="en-US" sz="3200">
                <a:latin typeface="楷体" panose="02010609060101010101" charset="-122"/>
                <a:ea typeface="楷体" panose="02010609060101010101" charset="-122"/>
                <a:cs typeface="楷体" panose="02010609060101010101" charset="-122"/>
              </a:rPr>
              <a:t>件物品，</a:t>
            </a:r>
            <a:r>
              <a:rPr lang="zh-CN" altLang="en-US" sz="3200">
                <a:solidFill>
                  <a:srgbClr val="FF0000"/>
                </a:solidFill>
                <a:latin typeface="楷体" panose="02010609060101010101" charset="-122"/>
                <a:ea typeface="楷体" panose="02010609060101010101" charset="-122"/>
                <a:cs typeface="楷体" panose="02010609060101010101" charset="-122"/>
              </a:rPr>
              <a:t>重量恰好为</a:t>
            </a:r>
            <a:r>
              <a:rPr lang="en-US" altLang="zh-CN" sz="3200">
                <a:latin typeface="楷体" panose="02010609060101010101" charset="-122"/>
                <a:ea typeface="楷体" panose="02010609060101010101" charset="-122"/>
                <a:cs typeface="楷体" panose="02010609060101010101" charset="-122"/>
              </a:rPr>
              <a:t>j</a:t>
            </a:r>
            <a:r>
              <a:rPr lang="zh-CN" altLang="en-US" sz="3200">
                <a:latin typeface="楷体" panose="02010609060101010101" charset="-122"/>
                <a:ea typeface="楷体" panose="02010609060101010101" charset="-122"/>
                <a:cs typeface="楷体" panose="02010609060101010101" charset="-122"/>
              </a:rPr>
              <a:t>时，最大的价值。</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思考这两种状态定义方式的初值有什么不同？</a:t>
            </a:r>
            <a:endParaRPr lang="zh-CN" altLang="en-US" sz="32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1.f[i][j]表示前i件物品，</a:t>
            </a:r>
            <a:r>
              <a:rPr kumimoji="0" lang="zh-CN" altLang="en-US" sz="3200" b="0" i="0" u="none" strike="noStrike" kern="1200" cap="none" spc="0" normalizeH="0" baseline="0" noProof="1">
                <a:solidFill>
                  <a:srgbClr val="FF0000"/>
                </a:solidFill>
                <a:highlight>
                  <a:srgbClr val="00FF00"/>
                </a:highlight>
                <a:latin typeface="楷体" panose="02010609060101010101" charset="-122"/>
                <a:ea typeface="楷体" panose="02010609060101010101" charset="-122"/>
                <a:cs typeface="楷体" panose="02010609060101010101" charset="-122"/>
              </a:rPr>
              <a:t>重量不超过j</a:t>
            </a: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时，最大的价值。</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初值：</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for(int j=0;j&lt;=v;j++) </a:t>
            </a:r>
            <a:r>
              <a:rPr kumimoji="0" lang="zh-CN" altLang="en-US" sz="32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rPr>
              <a:t>f[0][j] = 0</a:t>
            </a: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rPr>
              <a:t>就如我们下页PPT中红色部分。</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格 8193"/>
          <p:cNvGraphicFramePr/>
          <p:nvPr/>
        </p:nvGraphicFramePr>
        <p:xfrm>
          <a:off x="495935" y="862330"/>
          <a:ext cx="9078595" cy="1341755"/>
        </p:xfrm>
        <a:graphic>
          <a:graphicData uri="http://schemas.openxmlformats.org/drawingml/2006/table">
            <a:tbl>
              <a:tblPr/>
              <a:tblGrid>
                <a:gridCol w="1230630"/>
                <a:gridCol w="690245"/>
                <a:gridCol w="654050"/>
                <a:gridCol w="730250"/>
                <a:gridCol w="730250"/>
                <a:gridCol w="728345"/>
                <a:gridCol w="730250"/>
                <a:gridCol w="730250"/>
                <a:gridCol w="730250"/>
                <a:gridCol w="728345"/>
                <a:gridCol w="730250"/>
                <a:gridCol w="665480"/>
              </a:tblGrid>
              <a:tr h="62738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fontAlgn="t" hangingPunct="1">
                        <a:buNone/>
                      </a:pPr>
                      <a:endParaRPr lang="zh-CN" altLang="en-US" sz="3200" dirty="0">
                        <a:solidFill>
                          <a:srgbClr val="000000"/>
                        </a:solidFill>
                        <a:latin typeface="宋体" panose="02010600030101010101" pitchFamily="2" charset="-122"/>
                      </a:endParaRPr>
                    </a:p>
                  </a:txBody>
                  <a:tcPr marL="6824" marR="6824" marT="6824"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w="6350" cap="flat" cmpd="sng">
                      <a:solidFill>
                        <a:srgbClr val="000000"/>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2</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3</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4</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5</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6</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7</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8</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9</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7143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800" dirty="0">
                          <a:solidFill>
                            <a:srgbClr val="000000"/>
                          </a:solidFill>
                          <a:latin typeface="宋体" panose="02010600030101010101" pitchFamily="2" charset="-122"/>
                        </a:rPr>
                        <a:t>0</a:t>
                      </a:r>
                      <a:endParaRPr lang="en-US" altLang="zh-CN" sz="28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0523" name="TextBox 4"/>
          <p:cNvSpPr txBox="1"/>
          <p:nvPr/>
        </p:nvSpPr>
        <p:spPr>
          <a:xfrm>
            <a:off x="1037273" y="95123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重量</a:t>
            </a:r>
            <a:endParaRPr lang="zh-CN" altLang="en-US" sz="2400" b="1" dirty="0">
              <a:latin typeface="Calibri" panose="020F0502020204030204" charset="0"/>
              <a:ea typeface="宋体" panose="02010600030101010101" pitchFamily="2" charset="-122"/>
            </a:endParaRPr>
          </a:p>
        </p:txBody>
      </p:sp>
      <p:sp>
        <p:nvSpPr>
          <p:cNvPr id="20524" name="TextBox 5"/>
          <p:cNvSpPr txBox="1"/>
          <p:nvPr/>
        </p:nvSpPr>
        <p:spPr>
          <a:xfrm>
            <a:off x="495935" y="1122680"/>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物品</a:t>
            </a:r>
            <a:endParaRPr lang="zh-CN" altLang="en-US" sz="2400" b="1" dirty="0">
              <a:latin typeface="Calibri" panose="020F0502020204030204" charset="0"/>
              <a:ea typeface="宋体" panose="02010600030101010101" pitchFamily="2" charset="-122"/>
            </a:endParaRPr>
          </a:p>
        </p:txBody>
      </p:sp>
      <p:sp>
        <p:nvSpPr>
          <p:cNvPr id="8" name="TextBox 7"/>
          <p:cNvSpPr txBox="1"/>
          <p:nvPr/>
        </p:nvSpPr>
        <p:spPr>
          <a:xfrm>
            <a:off x="1827848" y="1627505"/>
            <a:ext cx="7510145" cy="583565"/>
          </a:xfrm>
          <a:prstGeom prst="rect">
            <a:avLst/>
          </a:prstGeom>
          <a:noFill/>
          <a:ln w="9525">
            <a:noFill/>
          </a:ln>
        </p:spPr>
        <p:txBody>
          <a:bodyPr wrap="none" anchor="t">
            <a:spAutoFit/>
          </a:bodyPr>
          <a:lstStyle/>
          <a:p>
            <a:r>
              <a:rPr lang="en-US" altLang="zh-CN" sz="3200" b="1" dirty="0">
                <a:solidFill>
                  <a:srgbClr val="FF0000"/>
                </a:solidFill>
                <a:latin typeface="Calibri" panose="020F0502020204030204" charset="0"/>
                <a:ea typeface="宋体" panose="02010600030101010101" pitchFamily="2" charset="-122"/>
              </a:rPr>
              <a:t>0      0     0    0      0      0     0       0     0      0     0</a:t>
            </a:r>
            <a:endParaRPr lang="en-US" altLang="zh-CN" sz="3200" b="1" dirty="0">
              <a:solidFill>
                <a:srgbClr val="FF0000"/>
              </a:solidFill>
              <a:latin typeface="Calibri" panose="020F0502020204030204" charset="0"/>
              <a:ea typeface="宋体" panose="02010600030101010101" pitchFamily="2" charset="-122"/>
            </a:endParaRPr>
          </a:p>
        </p:txBody>
      </p:sp>
      <p:graphicFrame>
        <p:nvGraphicFramePr>
          <p:cNvPr id="8239" name="表格 8238"/>
          <p:cNvGraphicFramePr/>
          <p:nvPr/>
        </p:nvGraphicFramePr>
        <p:xfrm>
          <a:off x="495935" y="223234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1</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267" name="表格 8266"/>
          <p:cNvGraphicFramePr/>
          <p:nvPr/>
        </p:nvGraphicFramePr>
        <p:xfrm>
          <a:off x="489585" y="285146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2</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 name="TextBox 11"/>
          <p:cNvSpPr txBox="1"/>
          <p:nvPr/>
        </p:nvSpPr>
        <p:spPr>
          <a:xfrm>
            <a:off x="1827848" y="220376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3" name="TextBox 12"/>
          <p:cNvSpPr txBox="1"/>
          <p:nvPr/>
        </p:nvSpPr>
        <p:spPr>
          <a:xfrm>
            <a:off x="2518410" y="220376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4" name="TextBox 13"/>
          <p:cNvSpPr txBox="1"/>
          <p:nvPr/>
        </p:nvSpPr>
        <p:spPr>
          <a:xfrm>
            <a:off x="3196273" y="220376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15" name="TextBox 14"/>
          <p:cNvSpPr txBox="1"/>
          <p:nvPr/>
        </p:nvSpPr>
        <p:spPr>
          <a:xfrm>
            <a:off x="3916998" y="2203768"/>
            <a:ext cx="572293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1   1  1   1   1  1   1  1     </a:t>
            </a:r>
            <a:endParaRPr lang="zh-CN" altLang="en-US" sz="3200" b="1" dirty="0">
              <a:latin typeface="黑体" panose="02010609060101010101" charset="-122"/>
              <a:ea typeface="黑体" panose="02010609060101010101" charset="-122"/>
            </a:endParaRPr>
          </a:p>
        </p:txBody>
      </p:sp>
      <p:sp>
        <p:nvSpPr>
          <p:cNvPr id="16" name="TextBox 15"/>
          <p:cNvSpPr txBox="1"/>
          <p:nvPr/>
        </p:nvSpPr>
        <p:spPr>
          <a:xfrm>
            <a:off x="1827848" y="284194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7" name="TextBox 16"/>
          <p:cNvSpPr txBox="1"/>
          <p:nvPr/>
        </p:nvSpPr>
        <p:spPr>
          <a:xfrm>
            <a:off x="2518410" y="285146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8" name="TextBox 17"/>
          <p:cNvSpPr txBox="1"/>
          <p:nvPr/>
        </p:nvSpPr>
        <p:spPr>
          <a:xfrm>
            <a:off x="9985375" y="4001770"/>
            <a:ext cx="1203960" cy="1322070"/>
          </a:xfrm>
          <a:prstGeom prst="rect">
            <a:avLst/>
          </a:prstGeom>
          <a:noFill/>
          <a:ln w="9525">
            <a:noFill/>
          </a:ln>
        </p:spPr>
        <p:txBody>
          <a:bodyPr wrap="none" anchor="t">
            <a:spAutoFit/>
          </a:bodyPr>
          <a:lstStyle/>
          <a:p>
            <a:r>
              <a:rPr lang="zh-CN" altLang="en-US" sz="4000" b="1" dirty="0">
                <a:latin typeface="黑体" panose="02010609060101010101" charset="-122"/>
                <a:ea typeface="黑体" panose="02010609060101010101" charset="-122"/>
              </a:rPr>
              <a:t>选</a:t>
            </a:r>
            <a:endParaRPr lang="en-US" altLang="zh-CN"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不选</a:t>
            </a:r>
            <a:endParaRPr lang="zh-CN" altLang="en-US" sz="4000" b="1" dirty="0">
              <a:latin typeface="黑体" panose="02010609060101010101" charset="-122"/>
              <a:ea typeface="黑体" panose="02010609060101010101" charset="-122"/>
            </a:endParaRPr>
          </a:p>
        </p:txBody>
      </p:sp>
      <p:sp>
        <p:nvSpPr>
          <p:cNvPr id="19" name="TextBox 18"/>
          <p:cNvSpPr txBox="1"/>
          <p:nvPr/>
        </p:nvSpPr>
        <p:spPr>
          <a:xfrm>
            <a:off x="3167698" y="285146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graphicFrame>
        <p:nvGraphicFramePr>
          <p:cNvPr id="8303" name="表格 8302"/>
          <p:cNvGraphicFramePr/>
          <p:nvPr/>
        </p:nvGraphicFramePr>
        <p:xfrm>
          <a:off x="503873" y="344201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3</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1" name="TextBox 20"/>
          <p:cNvSpPr txBox="1"/>
          <p:nvPr/>
        </p:nvSpPr>
        <p:spPr>
          <a:xfrm>
            <a:off x="3916998" y="285146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2" name="TextBox 21"/>
          <p:cNvSpPr txBox="1"/>
          <p:nvPr/>
        </p:nvSpPr>
        <p:spPr>
          <a:xfrm>
            <a:off x="4636135" y="285146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3" name="TextBox 22"/>
          <p:cNvSpPr txBox="1"/>
          <p:nvPr/>
        </p:nvSpPr>
        <p:spPr>
          <a:xfrm>
            <a:off x="5313998" y="2851468"/>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a:t>
            </a:r>
            <a:endParaRPr lang="zh-CN" altLang="en-US" sz="3200" b="1" dirty="0">
              <a:latin typeface="黑体" panose="02010609060101010101" charset="-122"/>
              <a:ea typeface="黑体" panose="02010609060101010101" charset="-122"/>
            </a:endParaRPr>
          </a:p>
        </p:txBody>
      </p:sp>
      <p:sp>
        <p:nvSpPr>
          <p:cNvPr id="24" name="TextBox 23"/>
          <p:cNvSpPr txBox="1"/>
          <p:nvPr/>
        </p:nvSpPr>
        <p:spPr>
          <a:xfrm>
            <a:off x="6090285" y="2851468"/>
            <a:ext cx="3563938"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4   4   4  4  4      </a:t>
            </a:r>
            <a:endParaRPr lang="zh-CN" altLang="en-US" sz="3200" b="1" dirty="0">
              <a:latin typeface="黑体" panose="02010609060101010101" charset="-122"/>
              <a:ea typeface="黑体" panose="02010609060101010101" charset="-122"/>
            </a:endParaRPr>
          </a:p>
        </p:txBody>
      </p:sp>
      <p:sp>
        <p:nvSpPr>
          <p:cNvPr id="25" name="TextBox 24"/>
          <p:cNvSpPr txBox="1"/>
          <p:nvPr/>
        </p:nvSpPr>
        <p:spPr>
          <a:xfrm>
            <a:off x="1827848" y="3418205"/>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6" name="TextBox 25"/>
          <p:cNvSpPr txBox="1"/>
          <p:nvPr/>
        </p:nvSpPr>
        <p:spPr>
          <a:xfrm>
            <a:off x="2518410" y="3418205"/>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7" name="TextBox 26"/>
          <p:cNvSpPr txBox="1"/>
          <p:nvPr/>
        </p:nvSpPr>
        <p:spPr>
          <a:xfrm>
            <a:off x="3196273" y="3427730"/>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28" name="TextBox 27"/>
          <p:cNvSpPr txBox="1"/>
          <p:nvPr/>
        </p:nvSpPr>
        <p:spPr>
          <a:xfrm>
            <a:off x="3916998" y="342773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9" name="TextBox 28"/>
          <p:cNvSpPr txBox="1"/>
          <p:nvPr/>
        </p:nvSpPr>
        <p:spPr>
          <a:xfrm>
            <a:off x="4636135" y="341820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0" name="TextBox 29"/>
          <p:cNvSpPr txBox="1"/>
          <p:nvPr/>
        </p:nvSpPr>
        <p:spPr>
          <a:xfrm>
            <a:off x="5356860" y="342773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1" name="TextBox 30"/>
          <p:cNvSpPr txBox="1"/>
          <p:nvPr/>
        </p:nvSpPr>
        <p:spPr>
          <a:xfrm>
            <a:off x="6163310" y="342773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32" name="TextBox 31"/>
          <p:cNvSpPr txBox="1"/>
          <p:nvPr/>
        </p:nvSpPr>
        <p:spPr>
          <a:xfrm>
            <a:off x="6911023" y="3427730"/>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3" name="TextBox 32"/>
          <p:cNvSpPr txBox="1"/>
          <p:nvPr/>
        </p:nvSpPr>
        <p:spPr>
          <a:xfrm>
            <a:off x="7631748" y="342773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4" name="TextBox 33"/>
          <p:cNvSpPr txBox="1"/>
          <p:nvPr/>
        </p:nvSpPr>
        <p:spPr>
          <a:xfrm>
            <a:off x="8308023" y="3418205"/>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sp>
        <p:nvSpPr>
          <p:cNvPr id="35" name="TextBox 34"/>
          <p:cNvSpPr txBox="1"/>
          <p:nvPr/>
        </p:nvSpPr>
        <p:spPr>
          <a:xfrm>
            <a:off x="8992235" y="342773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graphicFrame>
        <p:nvGraphicFramePr>
          <p:cNvPr id="8346" name="表格 8345"/>
          <p:cNvGraphicFramePr/>
          <p:nvPr/>
        </p:nvGraphicFramePr>
        <p:xfrm>
          <a:off x="503873" y="400399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4</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20661" name="Picture 3"/>
          <p:cNvPicPr>
            <a:picLocks noChangeAspect="1"/>
          </p:cNvPicPr>
          <p:nvPr/>
        </p:nvPicPr>
        <p:blipFill>
          <a:blip r:embed="rId1"/>
          <a:stretch>
            <a:fillRect/>
          </a:stretch>
        </p:blipFill>
        <p:spPr>
          <a:xfrm>
            <a:off x="9921240" y="950913"/>
            <a:ext cx="1655763" cy="2705100"/>
          </a:xfrm>
          <a:prstGeom prst="rect">
            <a:avLst/>
          </a:prstGeom>
          <a:noFill/>
          <a:ln w="9525">
            <a:noFill/>
          </a:ln>
        </p:spPr>
      </p:pic>
      <p:sp>
        <p:nvSpPr>
          <p:cNvPr id="42" name="TextBox 41"/>
          <p:cNvSpPr txBox="1"/>
          <p:nvPr/>
        </p:nvSpPr>
        <p:spPr>
          <a:xfrm>
            <a:off x="1799273" y="4075430"/>
            <a:ext cx="773747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0      0     1      3      5     5      6      9      9    10   12</a:t>
            </a:r>
            <a:endParaRPr lang="zh-CN" altLang="en-US" sz="3200" b="1"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3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34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P spid="17" grpId="0"/>
      <p:bldP spid="19"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marL="230505" marR="0" indent="0" algn="l" defTabSz="914400" rtl="0" fontAlgn="base">
              <a:lnSpc>
                <a:spcPct val="100000"/>
              </a:lnSpc>
              <a:spcBef>
                <a:spcPts val="0"/>
              </a:spcBef>
              <a:spcAft>
                <a:spcPct val="0"/>
              </a:spcAft>
              <a:buClrTx/>
              <a:buSzTx/>
              <a:buFontTx/>
              <a:buNone/>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这样问题的解为？</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230505" marR="0" indent="0" algn="l" defTabSz="914400" rtl="0" fontAlgn="base">
              <a:lnSpc>
                <a:spcPct val="100000"/>
              </a:lnSpc>
              <a:spcBef>
                <a:spcPts val="0"/>
              </a:spcBef>
              <a:spcAft>
                <a:spcPct val="0"/>
              </a:spcAft>
              <a:buClrTx/>
              <a:buSzTx/>
              <a:buFontTx/>
              <a:buNone/>
            </a:pPr>
            <a:r>
              <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f[n][m]</a:t>
            </a:r>
            <a:endParaRPr kumimoji="0" lang="zh-CN" altLang="en-US"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230505" marR="0" indent="0" algn="l" defTabSz="914400" rtl="0" eaLnBrk="1" fontAlgn="base" latinLnBrk="0" hangingPunct="1">
              <a:lnSpc>
                <a:spcPct val="100000"/>
              </a:lnSpc>
              <a:spcBef>
                <a:spcPts val="0"/>
              </a:spcBef>
              <a:spcAft>
                <a:spcPct val="0"/>
              </a:spcAft>
              <a:buClrTx/>
              <a:buSzTx/>
              <a:buFontTx/>
              <a:buNone/>
            </a:pPr>
            <a:endParaRPr kumimoji="0" lang="zh-CN" altLang="en-US" sz="3200" b="0" i="0" u="none" strike="noStrike" kern="1200" cap="none" spc="0" normalizeH="0" baseline="0" noProof="1">
              <a:solidFill>
                <a:schemeClr val="tx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noAutofit/>
          </a:bodyPr>
          <a:lstStyle/>
          <a:p>
            <a:r>
              <a:rPr lang="en-US" altLang="zh-CN" sz="3000">
                <a:latin typeface="楷体" panose="02010609060101010101" charset="-122"/>
                <a:ea typeface="楷体" panose="02010609060101010101" charset="-122"/>
                <a:cs typeface="楷体" panose="02010609060101010101" charset="-122"/>
              </a:rPr>
              <a:t>2.f[i][j]</a:t>
            </a:r>
            <a:r>
              <a:rPr lang="zh-CN" altLang="en-US" sz="3000">
                <a:latin typeface="楷体" panose="02010609060101010101" charset="-122"/>
                <a:ea typeface="楷体" panose="02010609060101010101" charset="-122"/>
                <a:cs typeface="楷体" panose="02010609060101010101" charset="-122"/>
              </a:rPr>
              <a:t>表示前</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件物品，</a:t>
            </a:r>
            <a:r>
              <a:rPr lang="zh-CN" altLang="en-US" sz="3000">
                <a:highlight>
                  <a:srgbClr val="00FF00"/>
                </a:highlight>
                <a:latin typeface="楷体" panose="02010609060101010101" charset="-122"/>
                <a:ea typeface="楷体" panose="02010609060101010101" charset="-122"/>
                <a:cs typeface="楷体" panose="02010609060101010101" charset="-122"/>
              </a:rPr>
              <a:t>重量恰好为</a:t>
            </a:r>
            <a:r>
              <a:rPr lang="en-US" altLang="zh-CN" sz="3000">
                <a:highlight>
                  <a:srgbClr val="00FF00"/>
                </a:highlight>
                <a:latin typeface="楷体" panose="02010609060101010101" charset="-122"/>
                <a:ea typeface="楷体" panose="02010609060101010101" charset="-122"/>
                <a:cs typeface="楷体" panose="02010609060101010101" charset="-122"/>
              </a:rPr>
              <a:t>j</a:t>
            </a:r>
            <a:r>
              <a:rPr lang="zh-CN" altLang="en-US" sz="3000">
                <a:latin typeface="楷体" panose="02010609060101010101" charset="-122"/>
                <a:ea typeface="楷体" panose="02010609060101010101" charset="-122"/>
                <a:cs typeface="楷体" panose="02010609060101010101" charset="-122"/>
              </a:rPr>
              <a:t>时，最大的价值。</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初值？</a:t>
            </a:r>
            <a:endParaRPr lang="zh-CN" altLang="en-US"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f[0][0]=0</a:t>
            </a:r>
            <a:endParaRPr lang="en-US" altLang="zh-CN"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for(int j=1;j&lt;=v;j++) </a:t>
            </a:r>
            <a:r>
              <a:rPr lang="en-US" altLang="zh-CN" sz="3000">
                <a:highlight>
                  <a:srgbClr val="00FF00"/>
                </a:highlight>
                <a:latin typeface="楷体" panose="02010609060101010101" charset="-122"/>
                <a:ea typeface="楷体" panose="02010609060101010101" charset="-122"/>
                <a:cs typeface="楷体" panose="02010609060101010101" charset="-122"/>
              </a:rPr>
              <a:t>f[0][j]= -INF</a:t>
            </a:r>
            <a:endParaRPr lang="en-US" altLang="zh-CN"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为何是负无穷呢？</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因为前</a:t>
            </a:r>
            <a:r>
              <a:rPr lang="en-US" altLang="zh-CN" sz="3000">
                <a:latin typeface="楷体" panose="02010609060101010101" charset="-122"/>
                <a:ea typeface="楷体" panose="02010609060101010101" charset="-122"/>
                <a:cs typeface="楷体" panose="02010609060101010101" charset="-122"/>
              </a:rPr>
              <a:t>0</a:t>
            </a:r>
            <a:r>
              <a:rPr lang="zh-CN" altLang="en-US" sz="3000">
                <a:latin typeface="楷体" panose="02010609060101010101" charset="-122"/>
                <a:ea typeface="楷体" panose="02010609060101010101" charset="-122"/>
                <a:cs typeface="楷体" panose="02010609060101010101" charset="-122"/>
              </a:rPr>
              <a:t>件物品，重量一定为</a:t>
            </a:r>
            <a:r>
              <a:rPr lang="en-US" altLang="zh-CN" sz="3000">
                <a:latin typeface="楷体" panose="02010609060101010101" charset="-122"/>
                <a:ea typeface="楷体" panose="02010609060101010101" charset="-122"/>
                <a:cs typeface="楷体" panose="02010609060101010101" charset="-122"/>
              </a:rPr>
              <a:t>0</a:t>
            </a:r>
            <a:r>
              <a:rPr lang="zh-CN" altLang="en-US" sz="3000">
                <a:latin typeface="楷体" panose="02010609060101010101" charset="-122"/>
                <a:ea typeface="楷体" panose="02010609060101010101" charset="-122"/>
                <a:cs typeface="楷体" panose="02010609060101010101" charset="-122"/>
              </a:rPr>
              <a:t>，不可能是</a:t>
            </a:r>
            <a:r>
              <a:rPr lang="en-US" altLang="zh-CN" sz="3000">
                <a:latin typeface="楷体" panose="02010609060101010101" charset="-122"/>
                <a:ea typeface="楷体" panose="02010609060101010101" charset="-122"/>
                <a:cs typeface="楷体" panose="02010609060101010101" charset="-122"/>
              </a:rPr>
              <a:t>1~V</a:t>
            </a:r>
            <a:r>
              <a:rPr lang="zh-CN" altLang="en-US" sz="3000">
                <a:latin typeface="楷体" panose="02010609060101010101" charset="-122"/>
                <a:ea typeface="楷体" panose="02010609060101010101" charset="-122"/>
                <a:cs typeface="楷体" panose="02010609060101010101" charset="-122"/>
              </a:rPr>
              <a:t>中的任何一个数。这个问题中我们用负无穷表示</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不可能取到的状态</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a:t>
            </a:r>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lstStyle/>
          <a:p>
            <a:r>
              <a:rPr lang="zh-CN" altLang="en-US" sz="3000">
                <a:latin typeface="楷体" panose="02010609060101010101" charset="-122"/>
                <a:ea typeface="楷体" panose="02010609060101010101" charset="-122"/>
                <a:cs typeface="楷体" panose="02010609060101010101" charset="-122"/>
              </a:rPr>
              <a:t>为何此处用负无穷呢？而不是正无穷，或其它数字？</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因为我们是要求价值的最大值，而负无穷的存在对两个数取</a:t>
            </a:r>
            <a:r>
              <a:rPr lang="en-US" altLang="zh-CN" sz="3000">
                <a:latin typeface="楷体" panose="02010609060101010101" charset="-122"/>
                <a:ea typeface="楷体" panose="02010609060101010101" charset="-122"/>
                <a:cs typeface="楷体" panose="02010609060101010101" charset="-122"/>
              </a:rPr>
              <a:t>max</a:t>
            </a:r>
            <a:r>
              <a:rPr lang="zh-CN" altLang="en-US" sz="3000">
                <a:latin typeface="楷体" panose="02010609060101010101" charset="-122"/>
                <a:ea typeface="楷体" panose="02010609060101010101" charset="-122"/>
                <a:cs typeface="楷体" panose="02010609060101010101" charset="-122"/>
              </a:rPr>
              <a:t>没影响。</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我们来看一个例子理解下：（求以下两个物品装入容量为</a:t>
            </a:r>
            <a:r>
              <a:rPr lang="en-US" altLang="zh-CN" sz="3000">
                <a:latin typeface="楷体" panose="02010609060101010101" charset="-122"/>
                <a:ea typeface="楷体" panose="02010609060101010101" charset="-122"/>
                <a:cs typeface="楷体" panose="02010609060101010101" charset="-122"/>
              </a:rPr>
              <a:t>7</a:t>
            </a:r>
            <a:r>
              <a:rPr lang="zh-CN" altLang="en-US" sz="3000">
                <a:latin typeface="楷体" panose="02010609060101010101" charset="-122"/>
                <a:ea typeface="楷体" panose="02010609060101010101" charset="-122"/>
                <a:cs typeface="楷体" panose="02010609060101010101" charset="-122"/>
              </a:rPr>
              <a:t>的背包，每件物品只有一件。求可以获得的最大价值）</a:t>
            </a:r>
            <a:endParaRPr lang="zh-CN" altLang="en-US" sz="3000">
              <a:latin typeface="楷体" panose="02010609060101010101" charset="-122"/>
              <a:ea typeface="楷体" panose="02010609060101010101" charset="-122"/>
              <a:cs typeface="楷体" panose="02010609060101010101" charset="-122"/>
            </a:endParaRPr>
          </a:p>
          <a:p>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25602" name="内容占位符 2"/>
          <p:cNvSpPr>
            <a:spLocks noGrp="1"/>
          </p:cNvSpPr>
          <p:nvPr>
            <p:ph idx="1"/>
          </p:nvPr>
        </p:nvSpPr>
        <p:spPr/>
        <p:txBody>
          <a:bodyPr anchor="t"/>
          <a:lstStyle/>
          <a:p>
            <a:endParaRPr lang="zh-CN" altLang="en-US" sz="2400"/>
          </a:p>
          <a:p>
            <a:endParaRPr lang="zh-CN" altLang="en-US" sz="2400"/>
          </a:p>
        </p:txBody>
      </p:sp>
      <p:graphicFrame>
        <p:nvGraphicFramePr>
          <p:cNvPr id="4" name="表格 3"/>
          <p:cNvGraphicFramePr/>
          <p:nvPr>
            <p:custDataLst>
              <p:tags r:id="rId1"/>
            </p:custDataLst>
          </p:nvPr>
        </p:nvGraphicFramePr>
        <p:xfrm>
          <a:off x="3475990" y="1610995"/>
          <a:ext cx="3876675" cy="1554480"/>
        </p:xfrm>
        <a:graphic>
          <a:graphicData uri="http://schemas.openxmlformats.org/drawingml/2006/table">
            <a:tbl>
              <a:tblPr firstRow="1" bandRow="1">
                <a:tableStyleId>{5C22544A-7EE6-4342-B048-85BDC9FD1C3A}</a:tableStyleId>
              </a:tblPr>
              <a:tblGrid>
                <a:gridCol w="1292225"/>
                <a:gridCol w="1292225"/>
                <a:gridCol w="1292225"/>
              </a:tblGrid>
              <a:tr h="518160">
                <a:tc>
                  <a:txBody>
                    <a:bodyPr/>
                    <a:lstStyle/>
                    <a:p>
                      <a:pPr>
                        <a:buNone/>
                      </a:pPr>
                      <a:r>
                        <a:rPr lang="zh-CN" altLang="en-US" sz="2800"/>
                        <a:t>物品</a:t>
                      </a:r>
                      <a:endParaRPr lang="zh-CN" altLang="en-US" sz="2800"/>
                    </a:p>
                  </a:txBody>
                  <a:tcPr/>
                </a:tc>
                <a:tc>
                  <a:txBody>
                    <a:bodyPr/>
                    <a:lstStyle/>
                    <a:p>
                      <a:pPr>
                        <a:buNone/>
                      </a:pPr>
                      <a:r>
                        <a:rPr lang="zh-CN" altLang="en-US" sz="2800"/>
                        <a:t>重量</a:t>
                      </a:r>
                      <a:endParaRPr lang="zh-CN" altLang="en-US" sz="2800"/>
                    </a:p>
                  </a:txBody>
                  <a:tcPr/>
                </a:tc>
                <a:tc>
                  <a:txBody>
                    <a:bodyPr/>
                    <a:lstStyle/>
                    <a:p>
                      <a:pPr>
                        <a:buNone/>
                      </a:pPr>
                      <a:r>
                        <a:rPr lang="zh-CN" altLang="en-US" sz="2800"/>
                        <a:t>价值</a:t>
                      </a:r>
                      <a:endParaRPr lang="zh-CN" altLang="en-US" sz="2800"/>
                    </a:p>
                  </a:txBody>
                  <a:tcPr/>
                </a:tc>
              </a:tr>
              <a:tr h="518160">
                <a:tc>
                  <a:txBody>
                    <a:bodyPr/>
                    <a:lstStyle/>
                    <a:p>
                      <a:pPr>
                        <a:buNone/>
                      </a:pPr>
                      <a:r>
                        <a:rPr lang="en-US" altLang="zh-CN" sz="2800"/>
                        <a:t>1</a:t>
                      </a:r>
                      <a:endParaRPr lang="en-US" altLang="zh-CN" sz="2800"/>
                    </a:p>
                  </a:txBody>
                  <a:tcPr/>
                </a:tc>
                <a:tc>
                  <a:txBody>
                    <a:bodyPr/>
                    <a:lstStyle/>
                    <a:p>
                      <a:pPr>
                        <a:buNone/>
                      </a:pPr>
                      <a:r>
                        <a:rPr lang="en-US" altLang="zh-CN" sz="2800"/>
                        <a:t>2</a:t>
                      </a:r>
                      <a:endParaRPr lang="en-US" altLang="zh-CN" sz="2800"/>
                    </a:p>
                  </a:txBody>
                  <a:tcPr/>
                </a:tc>
                <a:tc>
                  <a:txBody>
                    <a:bodyPr/>
                    <a:lstStyle/>
                    <a:p>
                      <a:pPr>
                        <a:buNone/>
                      </a:pPr>
                      <a:r>
                        <a:rPr lang="en-US" altLang="zh-CN" sz="2800"/>
                        <a:t>5</a:t>
                      </a:r>
                      <a:endParaRPr lang="en-US" altLang="zh-CN" sz="2800"/>
                    </a:p>
                  </a:txBody>
                  <a:tcPr/>
                </a:tc>
              </a:tr>
              <a:tr h="518160">
                <a:tc>
                  <a:txBody>
                    <a:bodyPr/>
                    <a:lstStyle/>
                    <a:p>
                      <a:pPr>
                        <a:buNone/>
                      </a:pPr>
                      <a:r>
                        <a:rPr lang="en-US" altLang="zh-CN" sz="2800"/>
                        <a:t>2</a:t>
                      </a:r>
                      <a:endParaRPr lang="en-US" altLang="zh-CN" sz="2800"/>
                    </a:p>
                  </a:txBody>
                  <a:tcPr/>
                </a:tc>
                <a:tc>
                  <a:txBody>
                    <a:bodyPr/>
                    <a:lstStyle/>
                    <a:p>
                      <a:pPr>
                        <a:buNone/>
                      </a:pPr>
                      <a:r>
                        <a:rPr lang="en-US" altLang="zh-CN" sz="2800"/>
                        <a:t>3</a:t>
                      </a:r>
                      <a:endParaRPr lang="en-US" altLang="zh-CN" sz="2800"/>
                    </a:p>
                  </a:txBody>
                  <a:tcPr/>
                </a:tc>
                <a:tc>
                  <a:txBody>
                    <a:bodyPr/>
                    <a:lstStyle/>
                    <a:p>
                      <a:pPr>
                        <a:buNone/>
                      </a:pPr>
                      <a:r>
                        <a:rPr lang="en-US" altLang="zh-CN" sz="2800"/>
                        <a:t>7</a:t>
                      </a:r>
                      <a:endParaRPr lang="en-US" altLang="zh-CN" sz="2800"/>
                    </a:p>
                  </a:txBody>
                  <a:tcPr/>
                </a:tc>
              </a:tr>
            </a:tbl>
          </a:graphicData>
        </a:graphic>
      </p:graphicFrame>
      <p:graphicFrame>
        <p:nvGraphicFramePr>
          <p:cNvPr id="6" name="表格 5"/>
          <p:cNvGraphicFramePr/>
          <p:nvPr>
            <p:custDataLst>
              <p:tags r:id="rId2"/>
            </p:custDataLst>
          </p:nvPr>
        </p:nvGraphicFramePr>
        <p:xfrm>
          <a:off x="1475105" y="3771265"/>
          <a:ext cx="7972425" cy="218313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gridCol w="885825"/>
              </a:tblGrid>
              <a:tr h="529590">
                <a:tc>
                  <a:txBody>
                    <a:bodyPr/>
                    <a:lstStyle/>
                    <a:p>
                      <a:pPr>
                        <a:buNone/>
                      </a:pPr>
                      <a:endParaRPr lang="zh-CN" altLang="en-US" sz="2400"/>
                    </a:p>
                  </a:txBody>
                  <a:tcPr/>
                </a:tc>
                <a:tc>
                  <a:txBody>
                    <a:bodyPr/>
                    <a:lstStyle/>
                    <a:p>
                      <a:pPr>
                        <a:buNone/>
                      </a:pPr>
                      <a:r>
                        <a:rPr lang="en-US" altLang="zh-CN" sz="2400"/>
                        <a:t>0</a:t>
                      </a:r>
                      <a:endParaRPr lang="en-US" altLang="zh-CN" sz="2400"/>
                    </a:p>
                  </a:txBody>
                  <a:tcPr/>
                </a:tc>
                <a:tc>
                  <a:txBody>
                    <a:bodyPr/>
                    <a:lstStyle/>
                    <a:p>
                      <a:pPr>
                        <a:buNone/>
                      </a:pPr>
                      <a:r>
                        <a:rPr lang="en-US" altLang="zh-CN" sz="2400"/>
                        <a:t>1</a:t>
                      </a:r>
                      <a:endParaRPr lang="en-US" altLang="zh-CN" sz="2400"/>
                    </a:p>
                  </a:txBody>
                  <a:tcPr/>
                </a:tc>
                <a:tc>
                  <a:txBody>
                    <a:bodyPr/>
                    <a:lstStyle/>
                    <a:p>
                      <a:pPr>
                        <a:buNone/>
                      </a:pPr>
                      <a:r>
                        <a:rPr lang="en-US" altLang="zh-CN" sz="2400"/>
                        <a:t>2</a:t>
                      </a:r>
                      <a:endParaRPr lang="en-US" altLang="zh-CN" sz="2400"/>
                    </a:p>
                  </a:txBody>
                  <a:tcPr/>
                </a:tc>
                <a:tc>
                  <a:txBody>
                    <a:bodyPr/>
                    <a:lstStyle/>
                    <a:p>
                      <a:pPr>
                        <a:buNone/>
                      </a:pPr>
                      <a:r>
                        <a:rPr lang="en-US" altLang="zh-CN" sz="2400"/>
                        <a:t>3</a:t>
                      </a:r>
                      <a:endParaRPr lang="en-US" altLang="zh-CN" sz="2400"/>
                    </a:p>
                  </a:txBody>
                  <a:tcPr/>
                </a:tc>
                <a:tc>
                  <a:txBody>
                    <a:bodyPr/>
                    <a:lstStyle/>
                    <a:p>
                      <a:pPr>
                        <a:buNone/>
                      </a:pPr>
                      <a:r>
                        <a:rPr lang="en-US" altLang="zh-CN" sz="2400"/>
                        <a:t>4</a:t>
                      </a:r>
                      <a:endParaRPr lang="en-US" altLang="zh-CN" sz="2400"/>
                    </a:p>
                  </a:txBody>
                  <a:tcPr/>
                </a:tc>
                <a:tc>
                  <a:txBody>
                    <a:bodyPr/>
                    <a:lstStyle/>
                    <a:p>
                      <a:pPr>
                        <a:buNone/>
                      </a:pPr>
                      <a:r>
                        <a:rPr lang="en-US" altLang="zh-CN" sz="2400"/>
                        <a:t>5</a:t>
                      </a:r>
                      <a:endParaRPr lang="en-US" altLang="zh-CN" sz="2400"/>
                    </a:p>
                  </a:txBody>
                  <a:tcPr/>
                </a:tc>
                <a:tc>
                  <a:txBody>
                    <a:bodyPr/>
                    <a:lstStyle/>
                    <a:p>
                      <a:pPr>
                        <a:buNone/>
                      </a:pPr>
                      <a:r>
                        <a:rPr lang="en-US" altLang="zh-CN" sz="2400"/>
                        <a:t>6</a:t>
                      </a:r>
                      <a:endParaRPr lang="en-US" altLang="zh-CN" sz="2400"/>
                    </a:p>
                  </a:txBody>
                  <a:tcPr/>
                </a:tc>
                <a:tc>
                  <a:txBody>
                    <a:bodyPr/>
                    <a:lstStyle/>
                    <a:p>
                      <a:pPr>
                        <a:buNone/>
                      </a:pPr>
                      <a:r>
                        <a:rPr lang="en-US" altLang="zh-CN" sz="2400"/>
                        <a:t>7</a:t>
                      </a:r>
                      <a:endParaRPr lang="en-US" altLang="zh-CN" sz="2400"/>
                    </a:p>
                  </a:txBody>
                  <a:tcPr/>
                </a:tc>
              </a:tr>
              <a:tr h="551180">
                <a:tc>
                  <a:txBody>
                    <a:bodyPr/>
                    <a:lstStyle/>
                    <a:p>
                      <a:pPr>
                        <a:buNone/>
                      </a:pPr>
                      <a:r>
                        <a:rPr lang="en-US" altLang="zh-CN" sz="2400"/>
                        <a:t>0</a:t>
                      </a:r>
                      <a:endParaRPr lang="en-US" altLang="zh-CN"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r>
              <a:tr h="551180">
                <a:tc>
                  <a:txBody>
                    <a:bodyPr/>
                    <a:lstStyle/>
                    <a:p>
                      <a:pPr>
                        <a:buNone/>
                      </a:pPr>
                      <a:r>
                        <a:rPr lang="en-US" altLang="zh-CN" sz="2400"/>
                        <a:t>1</a:t>
                      </a:r>
                      <a:endParaRPr lang="en-US" altLang="zh-CN" sz="2400"/>
                    </a:p>
                  </a:txBody>
                  <a:tcPr/>
                </a:tc>
                <a:tc>
                  <a:txBody>
                    <a:bodyPr/>
                    <a:lstStyle/>
                    <a:p>
                      <a:pPr>
                        <a:buNone/>
                      </a:pPr>
                      <a:endParaRPr lang="en-US" altLang="zh-CN"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r>
              <a:tr h="551180">
                <a:tc>
                  <a:txBody>
                    <a:bodyPr/>
                    <a:lstStyle/>
                    <a:p>
                      <a:pPr>
                        <a:buNone/>
                      </a:pPr>
                      <a:r>
                        <a:rPr lang="en-US" altLang="zh-CN" sz="2400"/>
                        <a:t>2</a:t>
                      </a:r>
                      <a:endParaRPr lang="en-US" altLang="zh-CN"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c>
                  <a:txBody>
                    <a:bodyPr/>
                    <a:lstStyle/>
                    <a:p>
                      <a:pPr>
                        <a:buNone/>
                      </a:pPr>
                      <a:endParaRPr lang="zh-CN" altLang="en-US" sz="2400"/>
                    </a:p>
                  </a:txBody>
                  <a:tcPr/>
                </a:tc>
              </a:tr>
            </a:tbl>
          </a:graphicData>
        </a:graphic>
      </p:graphicFrame>
      <p:sp>
        <p:nvSpPr>
          <p:cNvPr id="25673" name="TextBox 4"/>
          <p:cNvSpPr txBox="1"/>
          <p:nvPr/>
        </p:nvSpPr>
        <p:spPr>
          <a:xfrm>
            <a:off x="1384618" y="3843655"/>
            <a:ext cx="1104900" cy="337185"/>
          </a:xfrm>
          <a:prstGeom prst="rect">
            <a:avLst/>
          </a:prstGeom>
          <a:noFill/>
          <a:ln w="9525">
            <a:noFill/>
          </a:ln>
        </p:spPr>
        <p:txBody>
          <a:bodyPr wrap="square" anchor="t">
            <a:spAutoFit/>
          </a:bodyPr>
          <a:lstStyle/>
          <a:p>
            <a:r>
              <a:rPr lang="zh-CN" altLang="en-US" sz="1600" b="1" dirty="0">
                <a:latin typeface="Calibri" panose="020F0502020204030204" charset="0"/>
                <a:ea typeface="宋体" panose="02010600030101010101" pitchFamily="2" charset="-122"/>
              </a:rPr>
              <a:t>物品</a:t>
            </a:r>
            <a:r>
              <a:rPr lang="en-US" altLang="zh-CN" sz="1600" b="1" dirty="0">
                <a:latin typeface="Calibri" panose="020F0502020204030204" charset="0"/>
                <a:ea typeface="宋体" panose="02010600030101010101" pitchFamily="2" charset="-122"/>
              </a:rPr>
              <a:t>\</a:t>
            </a:r>
            <a:r>
              <a:rPr lang="zh-CN" altLang="en-US" sz="1600" b="1" dirty="0">
                <a:latin typeface="Calibri" panose="020F0502020204030204" charset="0"/>
                <a:ea typeface="宋体" panose="02010600030101010101" pitchFamily="2" charset="-122"/>
              </a:rPr>
              <a:t>重量</a:t>
            </a:r>
            <a:endParaRPr lang="zh-CN" altLang="en-US" sz="1600" b="1" dirty="0">
              <a:latin typeface="Calibri" panose="020F0502020204030204" charset="0"/>
              <a:ea typeface="宋体" panose="02010600030101010101" pitchFamily="2" charset="-122"/>
            </a:endParaRPr>
          </a:p>
        </p:txBody>
      </p:sp>
      <p:sp>
        <p:nvSpPr>
          <p:cNvPr id="7" name="文本框 6"/>
          <p:cNvSpPr txBox="1"/>
          <p:nvPr/>
        </p:nvSpPr>
        <p:spPr>
          <a:xfrm>
            <a:off x="2489835" y="4421505"/>
            <a:ext cx="5127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0</a:t>
            </a:r>
            <a:endParaRPr lang="en-US" altLang="zh-CN">
              <a:latin typeface="Arial" panose="020B0604020202020204" pitchFamily="34" charset="0"/>
              <a:ea typeface="宋体" panose="02010600030101010101" pitchFamily="2" charset="-122"/>
            </a:endParaRPr>
          </a:p>
        </p:txBody>
      </p:sp>
      <p:sp>
        <p:nvSpPr>
          <p:cNvPr id="8" name="文本框 7"/>
          <p:cNvSpPr txBox="1"/>
          <p:nvPr/>
        </p:nvSpPr>
        <p:spPr>
          <a:xfrm>
            <a:off x="3376930" y="4421505"/>
            <a:ext cx="6033135"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-INF        -INF      -INF       -INF      -INF       -INF      -INF</a:t>
            </a:r>
            <a:endParaRPr lang="en-US" altLang="zh-CN">
              <a:latin typeface="Arial" panose="020B0604020202020204" pitchFamily="34" charset="0"/>
              <a:ea typeface="宋体" panose="02010600030101010101" pitchFamily="2" charset="-122"/>
            </a:endParaRPr>
          </a:p>
        </p:txBody>
      </p:sp>
      <p:sp>
        <p:nvSpPr>
          <p:cNvPr id="10" name="文本框 9"/>
          <p:cNvSpPr txBox="1"/>
          <p:nvPr/>
        </p:nvSpPr>
        <p:spPr>
          <a:xfrm>
            <a:off x="2489835" y="5003800"/>
            <a:ext cx="5127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0</a:t>
            </a:r>
            <a:endParaRPr lang="en-US" altLang="zh-CN">
              <a:latin typeface="Arial" panose="020B0604020202020204" pitchFamily="34" charset="0"/>
              <a:ea typeface="宋体" panose="02010600030101010101" pitchFamily="2" charset="-122"/>
            </a:endParaRPr>
          </a:p>
        </p:txBody>
      </p:sp>
      <p:sp>
        <p:nvSpPr>
          <p:cNvPr id="11" name="文本框 10"/>
          <p:cNvSpPr txBox="1"/>
          <p:nvPr/>
        </p:nvSpPr>
        <p:spPr>
          <a:xfrm>
            <a:off x="3376613" y="5003800"/>
            <a:ext cx="7667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-INF</a:t>
            </a:r>
            <a:endParaRPr lang="en-US" altLang="zh-CN">
              <a:latin typeface="Arial" panose="020B0604020202020204" pitchFamily="34" charset="0"/>
              <a:ea typeface="宋体" panose="02010600030101010101" pitchFamily="2" charset="-122"/>
            </a:endParaRPr>
          </a:p>
        </p:txBody>
      </p:sp>
      <p:sp>
        <p:nvSpPr>
          <p:cNvPr id="12" name="文本框 11"/>
          <p:cNvSpPr txBox="1"/>
          <p:nvPr/>
        </p:nvSpPr>
        <p:spPr>
          <a:xfrm>
            <a:off x="4264978" y="5003800"/>
            <a:ext cx="766762" cy="368300"/>
          </a:xfrm>
          <a:prstGeom prst="rect">
            <a:avLst/>
          </a:prstGeom>
          <a:noFill/>
          <a:ln w="9525">
            <a:noFill/>
          </a:ln>
        </p:spPr>
        <p:txBody>
          <a:bodyPr wrap="square" anchor="t">
            <a:spAutoFit/>
          </a:bodyPr>
          <a:lstStyle/>
          <a:p>
            <a:r>
              <a:rPr lang="en-US" altLang="zh-CN">
                <a:solidFill>
                  <a:srgbClr val="FF0000"/>
                </a:solidFill>
                <a:latin typeface="Arial" panose="020B0604020202020204" pitchFamily="34" charset="0"/>
                <a:ea typeface="宋体" panose="02010600030101010101" pitchFamily="2" charset="-122"/>
              </a:rPr>
              <a:t>5</a:t>
            </a:r>
            <a:endParaRPr lang="en-US" altLang="zh-CN">
              <a:solidFill>
                <a:srgbClr val="FF0000"/>
              </a:solidFill>
              <a:latin typeface="Arial" panose="020B0604020202020204" pitchFamily="34" charset="0"/>
              <a:ea typeface="宋体" panose="02010600030101010101" pitchFamily="2" charset="-122"/>
            </a:endParaRPr>
          </a:p>
        </p:txBody>
      </p:sp>
      <p:sp>
        <p:nvSpPr>
          <p:cNvPr id="13" name="文本框 12"/>
          <p:cNvSpPr txBox="1"/>
          <p:nvPr/>
        </p:nvSpPr>
        <p:spPr>
          <a:xfrm>
            <a:off x="5077460" y="5003800"/>
            <a:ext cx="768350" cy="368300"/>
          </a:xfrm>
          <a:prstGeom prst="rect">
            <a:avLst/>
          </a:prstGeom>
          <a:noFill/>
          <a:ln w="9525">
            <a:noFill/>
          </a:ln>
        </p:spPr>
        <p:txBody>
          <a:bodyPr wrap="square" anchor="t">
            <a:spAutoFit/>
          </a:bodyPr>
          <a:lstStyle/>
          <a:p>
            <a:r>
              <a:rPr lang="en-US" altLang="zh-CN">
                <a:solidFill>
                  <a:srgbClr val="FF0000"/>
                </a:solidFill>
                <a:latin typeface="Arial" panose="020B0604020202020204" pitchFamily="34" charset="0"/>
                <a:ea typeface="宋体" panose="02010600030101010101" pitchFamily="2" charset="-122"/>
              </a:rPr>
              <a:t>-INF</a:t>
            </a:r>
            <a:endParaRPr lang="en-US" altLang="zh-CN">
              <a:solidFill>
                <a:srgbClr val="FF0000"/>
              </a:solidFill>
              <a:latin typeface="Arial" panose="020B0604020202020204" pitchFamily="34" charset="0"/>
              <a:ea typeface="宋体" panose="02010600030101010101" pitchFamily="2" charset="-122"/>
            </a:endParaRPr>
          </a:p>
        </p:txBody>
      </p:sp>
      <p:sp>
        <p:nvSpPr>
          <p:cNvPr id="14" name="文本框 13"/>
          <p:cNvSpPr txBox="1"/>
          <p:nvPr/>
        </p:nvSpPr>
        <p:spPr>
          <a:xfrm>
            <a:off x="6010275" y="5003800"/>
            <a:ext cx="7667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-INF</a:t>
            </a:r>
            <a:endParaRPr lang="en-US" altLang="zh-CN">
              <a:latin typeface="Arial" panose="020B0604020202020204" pitchFamily="34" charset="0"/>
              <a:ea typeface="宋体" panose="02010600030101010101" pitchFamily="2" charset="-122"/>
            </a:endParaRPr>
          </a:p>
        </p:txBody>
      </p:sp>
      <p:sp>
        <p:nvSpPr>
          <p:cNvPr id="15" name="文本框 14"/>
          <p:cNvSpPr txBox="1"/>
          <p:nvPr/>
        </p:nvSpPr>
        <p:spPr>
          <a:xfrm>
            <a:off x="6885940" y="5003800"/>
            <a:ext cx="2631440"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-INF       -INF      -INF</a:t>
            </a:r>
            <a:endParaRPr lang="en-US" altLang="zh-CN">
              <a:latin typeface="Arial" panose="020B0604020202020204" pitchFamily="34" charset="0"/>
              <a:ea typeface="宋体" panose="02010600030101010101" pitchFamily="2" charset="-122"/>
            </a:endParaRPr>
          </a:p>
        </p:txBody>
      </p:sp>
      <p:sp>
        <p:nvSpPr>
          <p:cNvPr id="16" name="文本框 15"/>
          <p:cNvSpPr txBox="1"/>
          <p:nvPr/>
        </p:nvSpPr>
        <p:spPr>
          <a:xfrm>
            <a:off x="2489835" y="5447665"/>
            <a:ext cx="6847205"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0            -INF       5            7            -INF      12           -INF     -INF </a:t>
            </a:r>
            <a:endParaRPr lang="en-US" altLang="zh-CN">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背包（初值问题）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lstStyle/>
          <a:p>
            <a:r>
              <a:rPr lang="en-US" altLang="zh-CN" sz="3000">
                <a:latin typeface="楷体" panose="02010609060101010101" charset="-122"/>
                <a:ea typeface="楷体" panose="02010609060101010101" charset="-122"/>
                <a:cs typeface="楷体" panose="02010609060101010101" charset="-122"/>
              </a:rPr>
              <a:t>2.f[i][j]</a:t>
            </a:r>
            <a:r>
              <a:rPr lang="zh-CN" altLang="en-US" sz="3000">
                <a:latin typeface="楷体" panose="02010609060101010101" charset="-122"/>
                <a:ea typeface="楷体" panose="02010609060101010101" charset="-122"/>
                <a:cs typeface="楷体" panose="02010609060101010101" charset="-122"/>
              </a:rPr>
              <a:t>表示前</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件物品，</a:t>
            </a:r>
            <a:r>
              <a:rPr lang="zh-CN" altLang="en-US" sz="3000">
                <a:solidFill>
                  <a:srgbClr val="FF0000"/>
                </a:solidFill>
                <a:latin typeface="楷体" panose="02010609060101010101" charset="-122"/>
                <a:ea typeface="楷体" panose="02010609060101010101" charset="-122"/>
                <a:cs typeface="楷体" panose="02010609060101010101" charset="-122"/>
              </a:rPr>
              <a:t>重量恰好为</a:t>
            </a:r>
            <a:r>
              <a:rPr lang="en-US" altLang="zh-CN" sz="3000">
                <a:latin typeface="楷体" panose="02010609060101010101" charset="-122"/>
                <a:ea typeface="楷体" panose="02010609060101010101" charset="-122"/>
                <a:cs typeface="楷体" panose="02010609060101010101" charset="-122"/>
              </a:rPr>
              <a:t>j</a:t>
            </a:r>
            <a:r>
              <a:rPr lang="zh-CN" altLang="en-US" sz="3000">
                <a:latin typeface="楷体" panose="02010609060101010101" charset="-122"/>
                <a:ea typeface="楷体" panose="02010609060101010101" charset="-122"/>
                <a:cs typeface="楷体" panose="02010609060101010101" charset="-122"/>
              </a:rPr>
              <a:t>时，最大的价值。</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思考：这种定义方式，问题的解还是</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f[n][m]</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吗？</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显然不是，比如上例，物品重量恰好为</a:t>
            </a:r>
            <a:r>
              <a:rPr lang="en-US" altLang="zh-CN" sz="3000">
                <a:latin typeface="楷体" panose="02010609060101010101" charset="-122"/>
                <a:ea typeface="楷体" panose="02010609060101010101" charset="-122"/>
                <a:cs typeface="楷体" panose="02010609060101010101" charset="-122"/>
              </a:rPr>
              <a:t>5</a:t>
            </a:r>
            <a:r>
              <a:rPr lang="zh-CN" altLang="en-US" sz="3000">
                <a:latin typeface="楷体" panose="02010609060101010101" charset="-122"/>
                <a:ea typeface="楷体" panose="02010609060101010101" charset="-122"/>
                <a:cs typeface="楷体" panose="02010609060101010101" charset="-122"/>
              </a:rPr>
              <a:t>时，物品价值才最大，而重量不可以恰好为</a:t>
            </a:r>
            <a:r>
              <a:rPr lang="en-US" altLang="zh-CN" sz="3000">
                <a:latin typeface="楷体" panose="02010609060101010101" charset="-122"/>
                <a:ea typeface="楷体" panose="02010609060101010101" charset="-122"/>
                <a:cs typeface="楷体" panose="02010609060101010101" charset="-122"/>
              </a:rPr>
              <a:t>7.</a:t>
            </a:r>
            <a:endParaRPr lang="en-US" altLang="zh-CN"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因此最终答案为：</a:t>
            </a:r>
            <a:endParaRPr lang="zh-CN" altLang="en-US"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for(int j=0;j&lt;=v;j++) ans=max(ans,f[n][j]);</a:t>
            </a:r>
            <a:endParaRPr lang="en-US" altLang="zh-CN" sz="3000">
              <a:latin typeface="楷体" panose="02010609060101010101" charset="-122"/>
              <a:ea typeface="楷体" panose="02010609060101010101" charset="-122"/>
              <a:cs typeface="楷体" panose="02010609060101010101" charset="-122"/>
            </a:endParaRPr>
          </a:p>
          <a:p>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背包优化（滚动数组）</a:t>
            </a:r>
            <a:endParaRPr lang="zh-CN" altLang="en-US">
              <a:latin typeface="楷体" panose="02010609060101010101" charset="-122"/>
              <a:ea typeface="楷体" panose="02010609060101010101" charset="-122"/>
              <a:cs typeface="楷体" panose="02010609060101010101" charset="-122"/>
            </a:endParaRPr>
          </a:p>
        </p:txBody>
      </p:sp>
      <p:sp>
        <p:nvSpPr>
          <p:cNvPr id="27650" name="内容占位符 2"/>
          <p:cNvSpPr>
            <a:spLocks noGrp="1"/>
          </p:cNvSpPr>
          <p:nvPr>
            <p:ph idx="1"/>
          </p:nvPr>
        </p:nvSpPr>
        <p:spPr/>
        <p:txBody>
          <a:bodyPr anchor="t"/>
          <a:lstStyle/>
          <a:p>
            <a:r>
              <a:rPr lang="zh-CN" altLang="en-US" sz="3000">
                <a:latin typeface="楷体" panose="02010609060101010101" charset="-122"/>
                <a:ea typeface="楷体" panose="02010609060101010101" charset="-122"/>
                <a:cs typeface="楷体" panose="02010609060101010101" charset="-122"/>
              </a:rPr>
              <a:t>实际上，</a:t>
            </a:r>
            <a:r>
              <a:rPr lang="en-US" altLang="zh-CN" sz="3000">
                <a:latin typeface="楷体" panose="02010609060101010101" charset="-122"/>
                <a:ea typeface="楷体" panose="02010609060101010101" charset="-122"/>
                <a:cs typeface="楷体" panose="02010609060101010101" charset="-122"/>
              </a:rPr>
              <a:t>01</a:t>
            </a:r>
            <a:r>
              <a:rPr lang="zh-CN" altLang="en-US" sz="3000">
                <a:latin typeface="楷体" panose="02010609060101010101" charset="-122"/>
                <a:ea typeface="楷体" panose="02010609060101010101" charset="-122"/>
                <a:cs typeface="楷体" panose="02010609060101010101" charset="-122"/>
              </a:rPr>
              <a:t>背包的时间复杂度已经没办法再优化了。</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而空间复杂度还可以优化。在我们之前的算法中，</a:t>
            </a:r>
            <a:r>
              <a:rPr lang="en-US" altLang="zh-CN" sz="3000">
                <a:latin typeface="楷体" panose="02010609060101010101" charset="-122"/>
                <a:ea typeface="楷体" panose="02010609060101010101" charset="-122"/>
                <a:cs typeface="楷体" panose="02010609060101010101" charset="-122"/>
              </a:rPr>
              <a:t>01</a:t>
            </a:r>
            <a:r>
              <a:rPr lang="zh-CN" altLang="en-US" sz="3000">
                <a:latin typeface="楷体" panose="02010609060101010101" charset="-122"/>
                <a:ea typeface="楷体" panose="02010609060101010101" charset="-122"/>
                <a:cs typeface="楷体" panose="02010609060101010101" charset="-122"/>
              </a:rPr>
              <a:t>背包的空间复杂度是</a:t>
            </a:r>
            <a:r>
              <a:rPr lang="en-US" altLang="zh-CN" sz="3000">
                <a:latin typeface="楷体" panose="02010609060101010101" charset="-122"/>
                <a:ea typeface="楷体" panose="02010609060101010101" charset="-122"/>
                <a:cs typeface="楷体" panose="02010609060101010101" charset="-122"/>
              </a:rPr>
              <a:t>O(n*m)</a:t>
            </a:r>
            <a:r>
              <a:rPr lang="zh-CN" altLang="en-US" sz="3000">
                <a:latin typeface="楷体" panose="02010609060101010101" charset="-122"/>
                <a:ea typeface="楷体" panose="02010609060101010101" charset="-122"/>
                <a:cs typeface="楷体" panose="02010609060101010101" charset="-122"/>
              </a:rPr>
              <a:t>的。（用到一个二维数组，一维是</a:t>
            </a:r>
            <a:r>
              <a:rPr lang="en-US" altLang="zh-CN" sz="3000">
                <a:latin typeface="楷体" panose="02010609060101010101" charset="-122"/>
                <a:ea typeface="楷体" panose="02010609060101010101" charset="-122"/>
                <a:cs typeface="楷体" panose="02010609060101010101" charset="-122"/>
              </a:rPr>
              <a:t>n</a:t>
            </a:r>
            <a:r>
              <a:rPr lang="zh-CN" altLang="en-US" sz="3000">
                <a:latin typeface="楷体" panose="02010609060101010101" charset="-122"/>
                <a:ea typeface="楷体" panose="02010609060101010101" charset="-122"/>
                <a:cs typeface="楷体" panose="02010609060101010101" charset="-122"/>
              </a:rPr>
              <a:t>，一维是</a:t>
            </a:r>
            <a:r>
              <a:rPr lang="en-US" altLang="zh-CN" sz="3000">
                <a:latin typeface="楷体" panose="02010609060101010101" charset="-122"/>
                <a:ea typeface="楷体" panose="02010609060101010101" charset="-122"/>
                <a:cs typeface="楷体" panose="02010609060101010101" charset="-122"/>
              </a:rPr>
              <a:t>m</a:t>
            </a:r>
            <a:r>
              <a:rPr lang="zh-CN" altLang="en-US" sz="3000">
                <a:latin typeface="楷体" panose="02010609060101010101" charset="-122"/>
                <a:ea typeface="楷体" panose="02010609060101010101" charset="-122"/>
                <a:cs typeface="楷体" panose="02010609060101010101" charset="-122"/>
              </a:rPr>
              <a:t>）。</a:t>
            </a:r>
            <a:endParaRPr lang="zh-CN" altLang="en-US" sz="3000">
              <a:latin typeface="楷体" panose="02010609060101010101" charset="-122"/>
              <a:ea typeface="楷体" panose="02010609060101010101" charset="-122"/>
              <a:cs typeface="楷体" panose="02010609060101010101" charset="-122"/>
            </a:endParaRPr>
          </a:p>
          <a:p>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Effect transition="in" filter="blinds(horizontal)">
                                      <p:cBhvr>
                                        <p:cTn id="7" dur="500"/>
                                        <p:tgtEl>
                                          <p:spTgt spid="27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目标值设定不一样   （1）背包容量不超过j,允许背包不要放满  答案f[n][m]（2）背包容量恰好为j的时， 要求放满    </a:t>
            </a:r>
            <a:endParaRPr lang="zh-CN" altLang="en-US"/>
          </a:p>
          <a:p>
            <a:pPr marL="0" indent="0">
              <a:buNone/>
            </a:pPr>
            <a:r>
              <a:rPr lang="en-US" altLang="zh-CN"/>
              <a:t>        </a:t>
            </a:r>
            <a:r>
              <a:rPr lang="zh-CN" altLang="en-US"/>
              <a:t>答案max(f[n][1]  f[n][2]....f[n][m])</a:t>
            </a:r>
            <a:endParaRPr lang="zh-CN" altLang="en-US"/>
          </a:p>
          <a:p>
            <a:r>
              <a:rPr lang="zh-CN" altLang="en-US"/>
              <a:t>初值设定不一样   （1）背包容量不超过j,允许背包不要放满  f[i][0]  f[0]j]=0（2）背包容量恰好为j的时， 要求放满    f[0]j]=-2147483648</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动态规划</a:t>
            </a:r>
            <a:endParaRPr lang="zh-CN" altLang="en-US"/>
          </a:p>
        </p:txBody>
      </p:sp>
      <p:sp>
        <p:nvSpPr>
          <p:cNvPr id="3" name="内容占位符 2"/>
          <p:cNvSpPr>
            <a:spLocks noGrp="1"/>
          </p:cNvSpPr>
          <p:nvPr>
            <p:ph idx="1"/>
          </p:nvPr>
        </p:nvSpPr>
        <p:spPr>
          <a:xfrm>
            <a:off x="751205" y="1995805"/>
            <a:ext cx="9155430" cy="4759325"/>
          </a:xfrm>
        </p:spPr>
        <p:txBody>
          <a:bodyPr>
            <a:normAutofit/>
          </a:bodyPr>
          <a:p>
            <a:r>
              <a:rPr lang="en-US" altLang="zh-CN"/>
              <a:t>       </a:t>
            </a:r>
            <a:r>
              <a:rPr lang="zh-CN" altLang="en-US" u="sng"/>
              <a:t>动态规划</a:t>
            </a:r>
            <a:r>
              <a:rPr lang="zh-CN" altLang="en-US"/>
              <a:t>是是理查德贝尔曼于1957年在dynamic program一书中提出的一种</a:t>
            </a:r>
            <a:r>
              <a:rPr lang="zh-CN" altLang="en-US" b="1">
                <a:solidFill>
                  <a:srgbClr val="FF0000"/>
                </a:solidFill>
              </a:rPr>
              <a:t>表格处理</a:t>
            </a:r>
            <a:r>
              <a:rPr lang="zh-CN" altLang="en-US"/>
              <a:t>的方法。他把原问题分解成为若干子问题自底向上求解最小的子问题，把结果存储在表格中。求解大的子问题的时。直接从表格中查询小的子问题的解，以避免重复的计算，从而提高效率。</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normAutofit fontScale="90000"/>
          </a:bodyP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如何优化</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时间复杂度</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空复杂度</a:t>
            </a:r>
            <a:br>
              <a:rPr lang="zh-CN" altLang="en-US">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sym typeface="+mn-ea"/>
            </a:endParaRPr>
          </a:p>
        </p:txBody>
      </p:sp>
      <p:sp>
        <p:nvSpPr>
          <p:cNvPr id="3" name="内容占位符 2"/>
          <p:cNvSpPr>
            <a:spLocks noGrp="1"/>
          </p:cNvSpPr>
          <p:nvPr>
            <p:ph idx="1"/>
          </p:nvPr>
        </p:nvSpPr>
        <p:spPr>
          <a:xfrm>
            <a:off x="0" y="2152015"/>
            <a:ext cx="12625705" cy="4319905"/>
          </a:xfrm>
        </p:spPr>
        <p:txBody>
          <a:bodyPr>
            <a:normAutofit lnSpcReduction="20000"/>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for (int i = 1; i &lt;= n; i++)</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阶段</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for (int j = 1; j &lt;=m; j++)</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rPr>
              <a:t>每个阶段下背包容量即状态</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if (j&lt;w[i])  </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 f[i-1][j];   </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else</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f[i][j]= max(f[i-1][j]</a:t>
            </a:r>
            <a:r>
              <a:rPr kumimoji="0" lang="zh-CN" altLang="en-US"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不放</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,f[i-1][j-w[i]]+c[i])</a:t>
            </a:r>
            <a:r>
              <a:rPr kumimoji="0" lang="zh-CN" altLang="en-US"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放</a:t>
            </a:r>
            <a:r>
              <a:rPr kumimoji="0" lang="en-US" altLang="zh-CN" sz="3000" b="0" i="0" u="none" strike="noStrike" kern="1200" cap="none" spc="0" normalizeH="0" baseline="0" noProof="1">
                <a:highlight>
                  <a:srgbClr val="FFFF00"/>
                </a:highlight>
                <a:latin typeface="楷体" panose="02010609060101010101" charset="-122"/>
                <a:ea typeface="楷体" panose="02010609060101010101" charset="-122"/>
                <a:cs typeface="楷体" panose="02010609060101010101" charset="-122"/>
                <a:sym typeface="+mn-ea"/>
              </a:rPr>
              <a:t> </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决策</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  </a:t>
            </a:r>
            <a:r>
              <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sym typeface="+mn-ea"/>
              </a:rPr>
              <a:t>状态转移方程</a:t>
            </a:r>
            <a:endPar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rPr>
              <a:t>//时间复杂度为O(n*m)</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rPr>
              <a:t>   </a:t>
            </a:r>
            <a:endParaRPr kumimoji="0" lang="zh-CN" altLang="en-US" sz="3000" b="0" i="0" u="none" strike="noStrike" kern="1200" cap="none" spc="0" normalizeH="0" baseline="0" noProof="1">
              <a:highlight>
                <a:srgbClr val="00FF00"/>
              </a:highligh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背包优化（滚动数组）</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chor="t"/>
          <a:lstStyle/>
          <a:p>
            <a:r>
              <a:rPr lang="zh-CN" altLang="en-US" sz="3000">
                <a:latin typeface="楷体" panose="02010609060101010101" charset="-122"/>
                <a:ea typeface="楷体" panose="02010609060101010101" charset="-122"/>
                <a:cs typeface="楷体" panose="02010609060101010101" charset="-122"/>
              </a:rPr>
              <a:t>我们观察</a:t>
            </a:r>
            <a:r>
              <a:rPr lang="en-US" altLang="zh-CN" sz="3000">
                <a:latin typeface="楷体" panose="02010609060101010101" charset="-122"/>
                <a:ea typeface="楷体" panose="02010609060101010101" charset="-122"/>
                <a:cs typeface="楷体" panose="02010609060101010101" charset="-122"/>
              </a:rPr>
              <a:t>01</a:t>
            </a:r>
            <a:r>
              <a:rPr lang="zh-CN" altLang="en-US" sz="3000">
                <a:latin typeface="楷体" panose="02010609060101010101" charset="-122"/>
                <a:ea typeface="楷体" panose="02010609060101010101" charset="-122"/>
                <a:cs typeface="楷体" panose="02010609060101010101" charset="-122"/>
              </a:rPr>
              <a:t>背包问题的状态转移方程：</a:t>
            </a:r>
            <a:endParaRPr lang="zh-CN" altLang="en-US"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          f[i-1][j]  (j&lt;w[i])</a:t>
            </a:r>
            <a:endParaRPr lang="en-US" altLang="zh-CN"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f[i][j]=</a:t>
            </a:r>
            <a:endParaRPr lang="en-US" altLang="zh-CN"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max{ f[i-1][j] ,f[i-1][j-w[i]]+c[i] (j&gt;=w[i])</a:t>
            </a:r>
            <a:endParaRPr lang="en-US" altLang="zh-CN"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第</a:t>
            </a:r>
            <a:r>
              <a:rPr lang="en-US" altLang="zh-CN" sz="2800">
                <a:latin typeface="楷体" panose="02010609060101010101" charset="-122"/>
                <a:ea typeface="楷体" panose="02010609060101010101" charset="-122"/>
                <a:cs typeface="楷体" panose="02010609060101010101" charset="-122"/>
              </a:rPr>
              <a:t>i</a:t>
            </a:r>
            <a:r>
              <a:rPr lang="zh-CN" altLang="en-US" sz="2800">
                <a:latin typeface="楷体" panose="02010609060101010101" charset="-122"/>
                <a:ea typeface="楷体" panose="02010609060101010101" charset="-122"/>
                <a:cs typeface="楷体" panose="02010609060101010101" charset="-122"/>
              </a:rPr>
              <a:t>层状态只和第</a:t>
            </a:r>
            <a:r>
              <a:rPr lang="en-US" altLang="zh-CN" sz="2800">
                <a:latin typeface="楷体" panose="02010609060101010101" charset="-122"/>
                <a:ea typeface="楷体" panose="02010609060101010101" charset="-122"/>
                <a:cs typeface="楷体" panose="02010609060101010101" charset="-122"/>
              </a:rPr>
              <a:t>i-1</a:t>
            </a:r>
            <a:r>
              <a:rPr lang="zh-CN" altLang="en-US" sz="2800">
                <a:latin typeface="楷体" panose="02010609060101010101" charset="-122"/>
                <a:ea typeface="楷体" panose="02010609060101010101" charset="-122"/>
                <a:cs typeface="楷体" panose="02010609060101010101" charset="-122"/>
              </a:rPr>
              <a:t>层有关？</a:t>
            </a:r>
            <a:endParaRPr lang="zh-CN" altLang="en-US" sz="2800">
              <a:latin typeface="楷体" panose="02010609060101010101" charset="-122"/>
              <a:ea typeface="楷体" panose="02010609060101010101" charset="-122"/>
              <a:cs typeface="楷体" panose="02010609060101010101" charset="-122"/>
            </a:endParaRPr>
          </a:p>
        </p:txBody>
      </p:sp>
      <p:pic>
        <p:nvPicPr>
          <p:cNvPr id="2" name="Picture 2"/>
          <p:cNvPicPr>
            <a:picLocks noChangeAspect="1"/>
          </p:cNvPicPr>
          <p:nvPr/>
        </p:nvPicPr>
        <p:blipFill>
          <a:blip r:embed="rId1"/>
          <a:stretch>
            <a:fillRect/>
          </a:stretch>
        </p:blipFill>
        <p:spPr>
          <a:xfrm>
            <a:off x="1024255" y="4523105"/>
            <a:ext cx="7830185" cy="1934845"/>
          </a:xfrm>
          <a:prstGeom prst="rect">
            <a:avLst/>
          </a:prstGeom>
          <a:noFill/>
          <a:ln w="9525">
            <a:noFill/>
          </a:ln>
        </p:spPr>
      </p:pic>
      <p:sp>
        <p:nvSpPr>
          <p:cNvPr id="7" name="左大括号 6"/>
          <p:cNvSpPr/>
          <p:nvPr/>
        </p:nvSpPr>
        <p:spPr>
          <a:xfrm>
            <a:off x="2834640" y="2802890"/>
            <a:ext cx="75565" cy="14338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格 8193"/>
          <p:cNvGraphicFramePr/>
          <p:nvPr/>
        </p:nvGraphicFramePr>
        <p:xfrm>
          <a:off x="636270" y="544195"/>
          <a:ext cx="9078595" cy="1341755"/>
        </p:xfrm>
        <a:graphic>
          <a:graphicData uri="http://schemas.openxmlformats.org/drawingml/2006/table">
            <a:tbl>
              <a:tblPr/>
              <a:tblGrid>
                <a:gridCol w="1230630"/>
                <a:gridCol w="690245"/>
                <a:gridCol w="654050"/>
                <a:gridCol w="730250"/>
                <a:gridCol w="730250"/>
                <a:gridCol w="728345"/>
                <a:gridCol w="730250"/>
                <a:gridCol w="730250"/>
                <a:gridCol w="730250"/>
                <a:gridCol w="728345"/>
                <a:gridCol w="730250"/>
                <a:gridCol w="665480"/>
              </a:tblGrid>
              <a:tr h="62738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fontAlgn="t" hangingPunct="1">
                        <a:buNone/>
                      </a:pPr>
                      <a:endParaRPr lang="zh-CN" altLang="en-US" sz="3200" dirty="0">
                        <a:solidFill>
                          <a:srgbClr val="000000"/>
                        </a:solidFill>
                        <a:latin typeface="宋体" panose="02010600030101010101" pitchFamily="2" charset="-122"/>
                      </a:endParaRPr>
                    </a:p>
                  </a:txBody>
                  <a:tcPr marL="6824" marR="6824" marT="6824"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w="6350" cap="flat" cmpd="sng">
                      <a:solidFill>
                        <a:srgbClr val="000000"/>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2</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3</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4</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5</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6</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7</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8</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9</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7143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800" dirty="0">
                          <a:solidFill>
                            <a:srgbClr val="000000"/>
                          </a:solidFill>
                          <a:latin typeface="宋体" panose="02010600030101010101" pitchFamily="2" charset="-122"/>
                        </a:rPr>
                        <a:t>0</a:t>
                      </a:r>
                      <a:endParaRPr lang="en-US" altLang="zh-CN" sz="28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739" name="TextBox 4"/>
          <p:cNvSpPr txBox="1"/>
          <p:nvPr/>
        </p:nvSpPr>
        <p:spPr>
          <a:xfrm>
            <a:off x="1177608" y="633095"/>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重量</a:t>
            </a:r>
            <a:endParaRPr lang="zh-CN" altLang="en-US" sz="2400" b="1" dirty="0">
              <a:latin typeface="Calibri" panose="020F0502020204030204" charset="0"/>
              <a:ea typeface="宋体" panose="02010600030101010101" pitchFamily="2" charset="-122"/>
            </a:endParaRPr>
          </a:p>
        </p:txBody>
      </p:sp>
      <p:sp>
        <p:nvSpPr>
          <p:cNvPr id="29740" name="TextBox 5"/>
          <p:cNvSpPr txBox="1"/>
          <p:nvPr/>
        </p:nvSpPr>
        <p:spPr>
          <a:xfrm>
            <a:off x="636270" y="804545"/>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物品</a:t>
            </a:r>
            <a:endParaRPr lang="zh-CN" altLang="en-US" sz="2400" b="1" dirty="0">
              <a:latin typeface="Calibri" panose="020F0502020204030204" charset="0"/>
              <a:ea typeface="宋体" panose="02010600030101010101" pitchFamily="2" charset="-122"/>
            </a:endParaRPr>
          </a:p>
        </p:txBody>
      </p:sp>
      <p:sp>
        <p:nvSpPr>
          <p:cNvPr id="29741" name="TextBox 7"/>
          <p:cNvSpPr txBox="1"/>
          <p:nvPr/>
        </p:nvSpPr>
        <p:spPr>
          <a:xfrm>
            <a:off x="1968183" y="1309370"/>
            <a:ext cx="751014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0      0     0    0      0      0     0       0     0      0     0</a:t>
            </a:r>
            <a:endParaRPr lang="en-US" altLang="zh-CN" sz="3200" b="1" dirty="0">
              <a:latin typeface="Calibri" panose="020F0502020204030204" charset="0"/>
              <a:ea typeface="宋体" panose="02010600030101010101" pitchFamily="2" charset="-122"/>
            </a:endParaRPr>
          </a:p>
        </p:txBody>
      </p:sp>
      <p:graphicFrame>
        <p:nvGraphicFramePr>
          <p:cNvPr id="8239" name="表格 8238"/>
          <p:cNvGraphicFramePr/>
          <p:nvPr/>
        </p:nvGraphicFramePr>
        <p:xfrm>
          <a:off x="636270" y="191420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1</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267" name="表格 8266"/>
          <p:cNvGraphicFramePr/>
          <p:nvPr/>
        </p:nvGraphicFramePr>
        <p:xfrm>
          <a:off x="629920" y="253333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2</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798" name="TextBox 11"/>
          <p:cNvSpPr txBox="1"/>
          <p:nvPr/>
        </p:nvSpPr>
        <p:spPr>
          <a:xfrm>
            <a:off x="1968183" y="188563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9799" name="TextBox 12"/>
          <p:cNvSpPr txBox="1"/>
          <p:nvPr/>
        </p:nvSpPr>
        <p:spPr>
          <a:xfrm>
            <a:off x="2658745" y="1885633"/>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9800" name="TextBox 13"/>
          <p:cNvSpPr txBox="1"/>
          <p:nvPr/>
        </p:nvSpPr>
        <p:spPr>
          <a:xfrm>
            <a:off x="3336608" y="188563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29801" name="TextBox 14"/>
          <p:cNvSpPr txBox="1"/>
          <p:nvPr/>
        </p:nvSpPr>
        <p:spPr>
          <a:xfrm>
            <a:off x="4057333" y="1885633"/>
            <a:ext cx="572293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1   1  1   1   1  1   1  1     </a:t>
            </a:r>
            <a:endParaRPr lang="zh-CN" altLang="en-US" sz="3200" b="1" dirty="0">
              <a:latin typeface="黑体" panose="02010609060101010101" charset="-122"/>
              <a:ea typeface="黑体" panose="02010609060101010101" charset="-122"/>
            </a:endParaRPr>
          </a:p>
        </p:txBody>
      </p:sp>
      <p:sp>
        <p:nvSpPr>
          <p:cNvPr id="29802" name="TextBox 15"/>
          <p:cNvSpPr txBox="1"/>
          <p:nvPr/>
        </p:nvSpPr>
        <p:spPr>
          <a:xfrm>
            <a:off x="1968183" y="2523808"/>
            <a:ext cx="576262" cy="583565"/>
          </a:xfrm>
          <a:prstGeom prst="rect">
            <a:avLst/>
          </a:prstGeom>
          <a:noFill/>
          <a:ln w="9525">
            <a:noFill/>
          </a:ln>
        </p:spPr>
        <p:txBody>
          <a:bodyPr anchor="t">
            <a:spAutoFit/>
          </a:bodyPr>
          <a:lstStyle/>
          <a:p>
            <a:r>
              <a:rPr lang="en-US" altLang="zh-CN" sz="3200" b="1" dirty="0">
                <a:solidFill>
                  <a:srgbClr val="FF0000"/>
                </a:solidFill>
                <a:latin typeface="黑体" panose="02010609060101010101" charset="-122"/>
                <a:ea typeface="黑体" panose="02010609060101010101" charset="-122"/>
              </a:rPr>
              <a:t>0</a:t>
            </a:r>
            <a:endParaRPr lang="en-US" altLang="zh-CN" sz="3200" b="1" dirty="0">
              <a:solidFill>
                <a:srgbClr val="FF0000"/>
              </a:solidFill>
              <a:latin typeface="黑体" panose="02010609060101010101" charset="-122"/>
              <a:ea typeface="黑体" panose="02010609060101010101" charset="-122"/>
            </a:endParaRPr>
          </a:p>
        </p:txBody>
      </p:sp>
      <p:sp>
        <p:nvSpPr>
          <p:cNvPr id="29803" name="TextBox 16"/>
          <p:cNvSpPr txBox="1"/>
          <p:nvPr/>
        </p:nvSpPr>
        <p:spPr>
          <a:xfrm>
            <a:off x="2658745" y="2533333"/>
            <a:ext cx="576263" cy="583565"/>
          </a:xfrm>
          <a:prstGeom prst="rect">
            <a:avLst/>
          </a:prstGeom>
          <a:noFill/>
          <a:ln w="9525">
            <a:noFill/>
          </a:ln>
        </p:spPr>
        <p:txBody>
          <a:bodyPr anchor="t">
            <a:spAutoFit/>
          </a:bodyPr>
          <a:lstStyle/>
          <a:p>
            <a:r>
              <a:rPr lang="en-US" altLang="zh-CN" sz="3200" b="1" dirty="0">
                <a:solidFill>
                  <a:srgbClr val="FF0000"/>
                </a:solidFill>
                <a:latin typeface="黑体" panose="02010609060101010101" charset="-122"/>
                <a:ea typeface="黑体" panose="02010609060101010101" charset="-122"/>
              </a:rPr>
              <a:t>0</a:t>
            </a:r>
            <a:endParaRPr lang="en-US" altLang="zh-CN" sz="3200" b="1" dirty="0">
              <a:solidFill>
                <a:srgbClr val="FF0000"/>
              </a:solidFill>
              <a:latin typeface="黑体" panose="02010609060101010101" charset="-122"/>
              <a:ea typeface="黑体" panose="02010609060101010101" charset="-122"/>
            </a:endParaRPr>
          </a:p>
        </p:txBody>
      </p:sp>
      <p:sp>
        <p:nvSpPr>
          <p:cNvPr id="29804" name="TextBox 18"/>
          <p:cNvSpPr txBox="1"/>
          <p:nvPr/>
        </p:nvSpPr>
        <p:spPr>
          <a:xfrm>
            <a:off x="3308033" y="2533333"/>
            <a:ext cx="576262" cy="583565"/>
          </a:xfrm>
          <a:prstGeom prst="rect">
            <a:avLst/>
          </a:prstGeom>
          <a:noFill/>
          <a:ln w="9525">
            <a:noFill/>
          </a:ln>
        </p:spPr>
        <p:txBody>
          <a:bodyPr anchor="t">
            <a:spAutoFit/>
          </a:bodyPr>
          <a:lstStyle/>
          <a:p>
            <a:r>
              <a:rPr lang="en-US" altLang="zh-CN" sz="3200" b="1" dirty="0">
                <a:solidFill>
                  <a:srgbClr val="FF0000"/>
                </a:solidFill>
                <a:latin typeface="黑体" panose="02010609060101010101" charset="-122"/>
                <a:ea typeface="黑体" panose="02010609060101010101" charset="-122"/>
              </a:rPr>
              <a:t>1</a:t>
            </a:r>
            <a:endParaRPr lang="en-US" altLang="zh-CN" sz="3200" b="1" dirty="0">
              <a:solidFill>
                <a:srgbClr val="FF0000"/>
              </a:solidFill>
              <a:latin typeface="黑体" panose="02010609060101010101" charset="-122"/>
              <a:ea typeface="黑体" panose="02010609060101010101" charset="-122"/>
            </a:endParaRPr>
          </a:p>
        </p:txBody>
      </p:sp>
      <p:graphicFrame>
        <p:nvGraphicFramePr>
          <p:cNvPr id="8303" name="表格 8302"/>
          <p:cNvGraphicFramePr/>
          <p:nvPr/>
        </p:nvGraphicFramePr>
        <p:xfrm>
          <a:off x="644208" y="312388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3</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833" name="TextBox 20"/>
          <p:cNvSpPr txBox="1"/>
          <p:nvPr/>
        </p:nvSpPr>
        <p:spPr>
          <a:xfrm>
            <a:off x="4057333" y="2533333"/>
            <a:ext cx="647700" cy="583565"/>
          </a:xfrm>
          <a:prstGeom prst="rect">
            <a:avLst/>
          </a:prstGeom>
          <a:noFill/>
          <a:ln w="9525">
            <a:noFill/>
          </a:ln>
        </p:spPr>
        <p:txBody>
          <a:bodyPr anchor="t">
            <a:spAutoFit/>
          </a:bodyPr>
          <a:lstStyle/>
          <a:p>
            <a:r>
              <a:rPr lang="en-US" altLang="zh-CN" sz="3200" b="1" dirty="0">
                <a:solidFill>
                  <a:srgbClr val="FF0000"/>
                </a:solidFill>
                <a:latin typeface="黑体" panose="02010609060101010101" charset="-122"/>
                <a:ea typeface="黑体" panose="02010609060101010101" charset="-122"/>
              </a:rPr>
              <a:t>3</a:t>
            </a:r>
            <a:r>
              <a:rPr lang="en-US" altLang="zh-CN" sz="3200" b="1" dirty="0">
                <a:latin typeface="黑体" panose="02010609060101010101" charset="-122"/>
                <a:ea typeface="黑体" panose="02010609060101010101" charset="-122"/>
              </a:rPr>
              <a:t>      </a:t>
            </a:r>
            <a:endParaRPr lang="zh-CN" altLang="en-US" sz="3200" b="1" dirty="0">
              <a:latin typeface="黑体" panose="02010609060101010101" charset="-122"/>
              <a:ea typeface="黑体" panose="02010609060101010101" charset="-122"/>
            </a:endParaRPr>
          </a:p>
        </p:txBody>
      </p:sp>
      <p:sp>
        <p:nvSpPr>
          <p:cNvPr id="29834" name="TextBox 21"/>
          <p:cNvSpPr txBox="1"/>
          <p:nvPr/>
        </p:nvSpPr>
        <p:spPr>
          <a:xfrm>
            <a:off x="4776470" y="2533333"/>
            <a:ext cx="647700" cy="583565"/>
          </a:xfrm>
          <a:prstGeom prst="rect">
            <a:avLst/>
          </a:prstGeom>
          <a:noFill/>
          <a:ln w="9525">
            <a:noFill/>
          </a:ln>
        </p:spPr>
        <p:txBody>
          <a:bodyPr anchor="t">
            <a:spAutoFit/>
          </a:bodyPr>
          <a:lstStyle/>
          <a:p>
            <a:r>
              <a:rPr lang="en-US" altLang="zh-CN" sz="3200" b="1" dirty="0">
                <a:solidFill>
                  <a:srgbClr val="FF0000"/>
                </a:solidFill>
                <a:latin typeface="黑体" panose="02010609060101010101" charset="-122"/>
                <a:ea typeface="黑体" panose="02010609060101010101" charset="-122"/>
              </a:rPr>
              <a:t>3</a:t>
            </a:r>
            <a:r>
              <a:rPr lang="en-US" altLang="zh-CN" sz="3200" b="1" dirty="0">
                <a:latin typeface="黑体" panose="02010609060101010101" charset="-122"/>
                <a:ea typeface="黑体" panose="02010609060101010101" charset="-122"/>
              </a:rPr>
              <a:t>      </a:t>
            </a:r>
            <a:endParaRPr lang="zh-CN" altLang="en-US" sz="3200" b="1" dirty="0">
              <a:latin typeface="黑体" panose="02010609060101010101" charset="-122"/>
              <a:ea typeface="黑体" panose="02010609060101010101" charset="-122"/>
            </a:endParaRPr>
          </a:p>
        </p:txBody>
      </p:sp>
      <p:sp>
        <p:nvSpPr>
          <p:cNvPr id="29835" name="TextBox 22"/>
          <p:cNvSpPr txBox="1"/>
          <p:nvPr/>
        </p:nvSpPr>
        <p:spPr>
          <a:xfrm>
            <a:off x="5454333" y="253333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a:t>
            </a:r>
            <a:endParaRPr lang="zh-CN" altLang="en-US" sz="3200" b="1" dirty="0">
              <a:latin typeface="黑体" panose="02010609060101010101" charset="-122"/>
              <a:ea typeface="黑体" panose="02010609060101010101" charset="-122"/>
            </a:endParaRPr>
          </a:p>
        </p:txBody>
      </p:sp>
      <p:sp>
        <p:nvSpPr>
          <p:cNvPr id="29836" name="TextBox 23"/>
          <p:cNvSpPr txBox="1"/>
          <p:nvPr/>
        </p:nvSpPr>
        <p:spPr>
          <a:xfrm>
            <a:off x="6230620" y="2533333"/>
            <a:ext cx="3563938"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4   4   4  4  4      </a:t>
            </a:r>
            <a:endParaRPr lang="zh-CN" altLang="en-US" sz="3200" b="1" dirty="0">
              <a:latin typeface="黑体" panose="02010609060101010101" charset="-122"/>
              <a:ea typeface="黑体" panose="02010609060101010101" charset="-122"/>
            </a:endParaRPr>
          </a:p>
        </p:txBody>
      </p:sp>
      <p:sp>
        <p:nvSpPr>
          <p:cNvPr id="29843" name="TextBox 34"/>
          <p:cNvSpPr txBox="1"/>
          <p:nvPr/>
        </p:nvSpPr>
        <p:spPr>
          <a:xfrm>
            <a:off x="9132570" y="3109595"/>
            <a:ext cx="647700" cy="583565"/>
          </a:xfrm>
          <a:prstGeom prst="rect">
            <a:avLst/>
          </a:prstGeom>
          <a:noFill/>
          <a:ln w="9525">
            <a:noFill/>
          </a:ln>
        </p:spPr>
        <p:txBody>
          <a:bodyPr anchor="t">
            <a:spAutoFit/>
          </a:bodyPr>
          <a:lstStyle/>
          <a:p>
            <a:r>
              <a:rPr lang="en-US" altLang="zh-CN" sz="3200" b="1" dirty="0">
                <a:solidFill>
                  <a:srgbClr val="00B050"/>
                </a:solidFill>
                <a:latin typeface="黑体" panose="02010609060101010101" charset="-122"/>
                <a:ea typeface="黑体" panose="02010609060101010101" charset="-122"/>
              </a:rPr>
              <a:t>9</a:t>
            </a:r>
            <a:r>
              <a:rPr lang="en-US" altLang="zh-CN" sz="3200" b="1" dirty="0">
                <a:latin typeface="黑体" panose="02010609060101010101" charset="-122"/>
                <a:ea typeface="黑体" panose="02010609060101010101" charset="-122"/>
              </a:rPr>
              <a:t>      </a:t>
            </a:r>
            <a:endParaRPr lang="zh-CN" altLang="en-US" sz="3200" b="1" dirty="0">
              <a:latin typeface="黑体" panose="02010609060101010101" charset="-122"/>
              <a:ea typeface="黑体" panose="02010609060101010101" charset="-122"/>
            </a:endParaRPr>
          </a:p>
        </p:txBody>
      </p:sp>
      <p:graphicFrame>
        <p:nvGraphicFramePr>
          <p:cNvPr id="8346" name="表格 8345"/>
          <p:cNvGraphicFramePr/>
          <p:nvPr/>
        </p:nvGraphicFramePr>
        <p:xfrm>
          <a:off x="644208" y="368585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4</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29872" name="Picture 3"/>
          <p:cNvPicPr>
            <a:picLocks noChangeAspect="1"/>
          </p:cNvPicPr>
          <p:nvPr/>
        </p:nvPicPr>
        <p:blipFill>
          <a:blip r:embed="rId1"/>
          <a:stretch>
            <a:fillRect/>
          </a:stretch>
        </p:blipFill>
        <p:spPr>
          <a:xfrm>
            <a:off x="9965373" y="978218"/>
            <a:ext cx="1655762" cy="2705100"/>
          </a:xfrm>
          <a:prstGeom prst="rect">
            <a:avLst/>
          </a:prstGeom>
          <a:noFill/>
          <a:ln w="9525">
            <a:noFill/>
          </a:ln>
        </p:spPr>
      </p:pic>
      <p:sp>
        <p:nvSpPr>
          <p:cNvPr id="2" name="文本框 1"/>
          <p:cNvSpPr txBox="1"/>
          <p:nvPr/>
        </p:nvSpPr>
        <p:spPr>
          <a:xfrm>
            <a:off x="805815" y="4370070"/>
            <a:ext cx="9568815" cy="2306955"/>
          </a:xfrm>
          <a:prstGeom prst="rect">
            <a:avLst/>
          </a:prstGeom>
          <a:noFill/>
          <a:ln w="9525">
            <a:noFill/>
          </a:ln>
        </p:spPr>
        <p:txBody>
          <a:bodyPr wrap="square" anchor="t">
            <a:spAutoFit/>
          </a:bodyPr>
          <a:lstStyle/>
          <a:p>
            <a:r>
              <a:rPr lang="zh-CN" altLang="en-US" sz="2400">
                <a:solidFill>
                  <a:schemeClr val="tx2">
                    <a:lumMod val="50000"/>
                  </a:schemeClr>
                </a:solidFill>
                <a:latin typeface="楷体" panose="02010609060101010101" charset="-122"/>
                <a:ea typeface="楷体" panose="02010609060101010101" charset="-122"/>
                <a:cs typeface="楷体" panose="02010609060101010101" charset="-122"/>
              </a:rPr>
              <a:t>在计算?时，可能用到的“有效数据”就只有上图中红色的部分！</a:t>
            </a:r>
            <a:endParaRPr lang="zh-CN" altLang="en-US" sz="24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2400">
                <a:solidFill>
                  <a:schemeClr val="tx2">
                    <a:lumMod val="50000"/>
                  </a:schemeClr>
                </a:solidFill>
                <a:latin typeface="楷体" panose="02010609060101010101" charset="-122"/>
                <a:ea typeface="楷体" panose="02010609060101010101" charset="-122"/>
                <a:cs typeface="楷体" panose="02010609060101010101" charset="-122"/>
              </a:rPr>
              <a:t>而上图中黑色部分数据我们不可能再用到！</a:t>
            </a:r>
            <a:endParaRPr lang="zh-CN" altLang="en-US" sz="24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2400">
                <a:solidFill>
                  <a:schemeClr val="tx2">
                    <a:lumMod val="50000"/>
                  </a:schemeClr>
                </a:solidFill>
                <a:latin typeface="楷体" panose="02010609060101010101" charset="-122"/>
                <a:ea typeface="楷体" panose="02010609060101010101" charset="-122"/>
                <a:cs typeface="楷体" panose="02010609060101010101" charset="-122"/>
              </a:rPr>
              <a:t>绿色部分可能在求第四层数据时会用到。</a:t>
            </a:r>
            <a:endParaRPr lang="zh-CN" altLang="en-US" sz="2400">
              <a:solidFill>
                <a:schemeClr val="tx2">
                  <a:lumMod val="50000"/>
                </a:schemeClr>
              </a:solidFill>
              <a:latin typeface="楷体" panose="02010609060101010101" charset="-122"/>
              <a:ea typeface="楷体" panose="02010609060101010101" charset="-122"/>
              <a:cs typeface="楷体" panose="02010609060101010101" charset="-122"/>
            </a:endParaRPr>
          </a:p>
          <a:p>
            <a:r>
              <a:rPr lang="zh-CN" altLang="en-US" sz="2400">
                <a:solidFill>
                  <a:schemeClr val="tx2">
                    <a:lumMod val="50000"/>
                  </a:schemeClr>
                </a:solidFill>
                <a:latin typeface="楷体" panose="02010609060101010101" charset="-122"/>
                <a:ea typeface="楷体" panose="02010609060101010101" charset="-122"/>
                <a:cs typeface="楷体" panose="02010609060101010101" charset="-122"/>
              </a:rPr>
              <a:t>只需要将红色+绿色部分数据保存下来即可！这部分数据用一个大小为V(本例中</a:t>
            </a:r>
            <a:r>
              <a:rPr lang="en-US" altLang="zh-CN" sz="2400">
                <a:solidFill>
                  <a:schemeClr val="tx2">
                    <a:lumMod val="50000"/>
                  </a:schemeClr>
                </a:solidFill>
                <a:latin typeface="楷体" panose="02010609060101010101" charset="-122"/>
                <a:ea typeface="楷体" panose="02010609060101010101" charset="-122"/>
                <a:cs typeface="楷体" panose="02010609060101010101" charset="-122"/>
              </a:rPr>
              <a:t>V</a:t>
            </a:r>
            <a:r>
              <a:rPr lang="zh-CN" altLang="en-US" sz="2400">
                <a:solidFill>
                  <a:schemeClr val="tx2">
                    <a:lumMod val="50000"/>
                  </a:schemeClr>
                </a:solidFill>
                <a:latin typeface="楷体" panose="02010609060101010101" charset="-122"/>
                <a:ea typeface="楷体" panose="02010609060101010101" charset="-122"/>
                <a:cs typeface="楷体" panose="02010609060101010101" charset="-122"/>
              </a:rPr>
              <a:t>为10)的一维数组既可以保存下来！</a:t>
            </a:r>
            <a:endParaRPr lang="zh-CN" altLang="en-US" sz="2400">
              <a:solidFill>
                <a:schemeClr val="tx2">
                  <a:lumMod val="50000"/>
                </a:schemeClr>
              </a:solidFill>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custDataLst>
              <p:tags r:id="rId2"/>
            </p:custDataLst>
          </p:nvPr>
        </p:nvPicPr>
        <p:blipFill>
          <a:blip r:embed="rId3"/>
          <a:stretch>
            <a:fillRect/>
          </a:stretch>
        </p:blipFill>
        <p:spPr>
          <a:xfrm>
            <a:off x="6678295" y="3757930"/>
            <a:ext cx="5106670" cy="2872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sym typeface="宋体" panose="02010600030101010101" pitchFamily="2" charset="-122"/>
              </a:rPr>
              <a:t>01</a:t>
            </a:r>
            <a:r>
              <a:rPr lang="zh-CN" altLang="en-US">
                <a:latin typeface="楷体" panose="02010609060101010101" charset="-122"/>
                <a:ea typeface="楷体" panose="02010609060101010101" charset="-122"/>
                <a:cs typeface="楷体" panose="02010609060101010101" charset="-122"/>
                <a:sym typeface="宋体" panose="02010600030101010101" pitchFamily="2" charset="-122"/>
              </a:rPr>
              <a:t>背包优化（滚动数组）</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876300" y="1852295"/>
            <a:ext cx="11181080" cy="4319905"/>
          </a:xfrm>
        </p:spPr>
        <p:txBody>
          <a:bodyPr anchor="t">
            <a:noAutofit/>
          </a:bodyPr>
          <a:lstStyle/>
          <a:p>
            <a:r>
              <a:rPr lang="zh-CN" altLang="en-US" sz="3000">
                <a:latin typeface="楷体" panose="02010609060101010101" charset="-122"/>
                <a:ea typeface="楷体" panose="02010609060101010101" charset="-122"/>
                <a:cs typeface="楷体" panose="02010609060101010101" charset="-122"/>
              </a:rPr>
              <a:t>于是我们的转移方程就变成了以下模样：</a:t>
            </a:r>
            <a:endParaRPr lang="zh-CN" altLang="en-US" sz="3000">
              <a:latin typeface="楷体" panose="02010609060101010101" charset="-122"/>
              <a:ea typeface="楷体" panose="02010609060101010101" charset="-122"/>
              <a:cs typeface="楷体" panose="02010609060101010101" charset="-122"/>
            </a:endParaRPr>
          </a:p>
          <a:p>
            <a:endParaRPr lang="zh-CN" altLang="en-US" sz="3000">
              <a:latin typeface="楷体" panose="02010609060101010101" charset="-122"/>
              <a:ea typeface="楷体" panose="02010609060101010101" charset="-122"/>
              <a:cs typeface="楷体" panose="02010609060101010101" charset="-122"/>
            </a:endParaRPr>
          </a:p>
          <a:p>
            <a:r>
              <a:rPr lang="en-US" altLang="zh-CN" sz="3000">
                <a:latin typeface="楷体" panose="02010609060101010101" charset="-122"/>
                <a:ea typeface="楷体" panose="02010609060101010101" charset="-122"/>
                <a:cs typeface="楷体" panose="02010609060101010101" charset="-122"/>
              </a:rPr>
              <a:t>f[j]=</a:t>
            </a:r>
            <a:endParaRPr lang="en-US" altLang="zh-CN"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但大家想想这样在程序实现时需要注意什么？</a:t>
            </a:r>
            <a:r>
              <a:rPr lang="en-US" altLang="zh-CN" sz="3000">
                <a:latin typeface="楷体" panose="02010609060101010101" charset="-122"/>
                <a:ea typeface="楷体" panose="02010609060101010101" charset="-122"/>
                <a:cs typeface="楷体" panose="02010609060101010101" charset="-122"/>
              </a:rPr>
              <a:t>j</a:t>
            </a:r>
            <a:r>
              <a:rPr lang="zh-CN" altLang="en-US" sz="3000">
                <a:latin typeface="楷体" panose="02010609060101010101" charset="-122"/>
                <a:ea typeface="楷体" panose="02010609060101010101" charset="-122"/>
                <a:cs typeface="楷体" panose="02010609060101010101" charset="-122"/>
              </a:rPr>
              <a:t>必须要逆序枚举！（从右往左边算）如上图所示，唯有将</a:t>
            </a:r>
            <a:r>
              <a:rPr lang="en-US" altLang="zh-CN" sz="3000">
                <a:latin typeface="楷体" panose="02010609060101010101" charset="-122"/>
                <a:ea typeface="楷体" panose="02010609060101010101" charset="-122"/>
                <a:cs typeface="楷体" panose="02010609060101010101" charset="-122"/>
              </a:rPr>
              <a:t>j</a:t>
            </a:r>
            <a:r>
              <a:rPr lang="zh-CN" altLang="en-US" sz="3000">
                <a:latin typeface="楷体" panose="02010609060101010101" charset="-122"/>
                <a:ea typeface="楷体" panose="02010609060101010101" charset="-122"/>
                <a:cs typeface="楷体" panose="02010609060101010101" charset="-122"/>
              </a:rPr>
              <a:t>逆序枚举，才能保证在计算到</a:t>
            </a:r>
            <a:r>
              <a:rPr lang="en-US" altLang="zh-CN" sz="3000">
                <a:latin typeface="楷体" panose="02010609060101010101" charset="-122"/>
                <a:ea typeface="楷体" panose="02010609060101010101" charset="-122"/>
                <a:cs typeface="楷体" panose="02010609060101010101" charset="-122"/>
              </a:rPr>
              <a:t>f[j]</a:t>
            </a:r>
            <a:r>
              <a:rPr lang="zh-CN" altLang="en-US" sz="3000">
                <a:latin typeface="楷体" panose="02010609060101010101" charset="-122"/>
                <a:ea typeface="楷体" panose="02010609060101010101" charset="-122"/>
                <a:cs typeface="楷体" panose="02010609060101010101" charset="-122"/>
              </a:rPr>
              <a:t>时，</a:t>
            </a:r>
            <a:r>
              <a:rPr lang="en-US" altLang="zh-CN" sz="3000">
                <a:latin typeface="楷体" panose="02010609060101010101" charset="-122"/>
                <a:ea typeface="楷体" panose="02010609060101010101" charset="-122"/>
                <a:cs typeface="楷体" panose="02010609060101010101" charset="-122"/>
              </a:rPr>
              <a:t>f[j-w[i]]</a:t>
            </a:r>
            <a:r>
              <a:rPr lang="zh-CN" altLang="en-US" sz="3000">
                <a:latin typeface="楷体" panose="02010609060101010101" charset="-122"/>
                <a:ea typeface="楷体" panose="02010609060101010101" charset="-122"/>
                <a:cs typeface="楷体" panose="02010609060101010101" charset="-122"/>
              </a:rPr>
              <a:t>是</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上一层</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的，也就是第</a:t>
            </a:r>
            <a:r>
              <a:rPr lang="en-US" altLang="zh-CN" sz="3000">
                <a:latin typeface="楷体" panose="02010609060101010101" charset="-122"/>
                <a:ea typeface="楷体" panose="02010609060101010101" charset="-122"/>
                <a:cs typeface="楷体" panose="02010609060101010101" charset="-122"/>
              </a:rPr>
              <a:t>i-1</a:t>
            </a:r>
            <a:r>
              <a:rPr lang="zh-CN" altLang="en-US" sz="3000">
                <a:latin typeface="楷体" panose="02010609060101010101" charset="-122"/>
                <a:ea typeface="楷体" panose="02010609060101010101" charset="-122"/>
                <a:cs typeface="楷体" panose="02010609060101010101" charset="-122"/>
              </a:rPr>
              <a:t>层的。</a:t>
            </a:r>
            <a:endParaRPr lang="zh-CN" altLang="en-US" sz="3000">
              <a:latin typeface="楷体" panose="02010609060101010101" charset="-122"/>
              <a:ea typeface="楷体" panose="02010609060101010101" charset="-122"/>
              <a:cs typeface="楷体" panose="02010609060101010101" charset="-122"/>
            </a:endParaRPr>
          </a:p>
        </p:txBody>
      </p:sp>
      <p:sp>
        <p:nvSpPr>
          <p:cNvPr id="68" name="矩形 67"/>
          <p:cNvSpPr/>
          <p:nvPr/>
        </p:nvSpPr>
        <p:spPr>
          <a:xfrm>
            <a:off x="2433320" y="3168015"/>
            <a:ext cx="6783070" cy="521970"/>
          </a:xfrm>
          <a:prstGeom prst="rect">
            <a:avLst/>
          </a:prstGeom>
          <a:noFill/>
          <a:ln w="9525">
            <a:noFill/>
          </a:ln>
        </p:spPr>
        <p:txBody>
          <a:bodyPr wrap="square" anchor="t">
            <a:spAutoFit/>
          </a:bodyPr>
          <a:lstStyle/>
          <a:p>
            <a:r>
              <a:rPr lang="en-US" altLang="pl-PL" sz="2800" b="1" dirty="0">
                <a:solidFill>
                  <a:srgbClr val="000000"/>
                </a:solidFill>
                <a:latin typeface="楷体" panose="02010609060101010101" charset="-122"/>
                <a:ea typeface="楷体" panose="02010609060101010101" charset="-122"/>
              </a:rPr>
              <a:t>max(</a:t>
            </a:r>
            <a:r>
              <a:rPr lang="pl-PL" altLang="zh-CN" sz="2800" b="1" dirty="0">
                <a:solidFill>
                  <a:srgbClr val="000000"/>
                </a:solidFill>
                <a:latin typeface="楷体" panose="02010609060101010101" charset="-122"/>
                <a:ea typeface="楷体" panose="02010609060101010101" charset="-122"/>
              </a:rPr>
              <a:t>f[j]</a:t>
            </a:r>
            <a:r>
              <a:rPr lang="en-US" altLang="pl-PL" sz="2800" b="1" dirty="0">
                <a:solidFill>
                  <a:srgbClr val="000000"/>
                </a:solidFill>
                <a:latin typeface="楷体" panose="02010609060101010101" charset="-122"/>
                <a:ea typeface="楷体" panose="02010609060101010101" charset="-122"/>
              </a:rPr>
              <a:t>,f[j-w[i]]+c[i])  </a:t>
            </a:r>
            <a:r>
              <a:rPr lang="en-US" altLang="pl-PL" sz="2800" b="1" dirty="0">
                <a:solidFill>
                  <a:srgbClr val="FF0000"/>
                </a:solidFill>
                <a:latin typeface="楷体" panose="02010609060101010101" charset="-122"/>
                <a:ea typeface="楷体" panose="02010609060101010101" charset="-122"/>
              </a:rPr>
              <a:t>j&gt;=w[i] </a:t>
            </a:r>
            <a:r>
              <a:rPr lang="pl-PL" altLang="zh-CN" sz="2800" b="1" dirty="0">
                <a:solidFill>
                  <a:srgbClr val="000000"/>
                </a:solidFill>
                <a:latin typeface="黑体" panose="02010609060101010101" charset="-122"/>
                <a:ea typeface="黑体" panose="02010609060101010101" charset="-122"/>
              </a:rPr>
              <a:t> </a:t>
            </a:r>
            <a:r>
              <a:rPr lang="en-US" altLang="zh-CN" sz="2800" b="1" dirty="0">
                <a:solidFill>
                  <a:srgbClr val="FF0000"/>
                </a:solidFill>
                <a:latin typeface="黑体" panose="02010609060101010101" charset="-122"/>
                <a:ea typeface="黑体" panose="02010609060101010101" charset="-122"/>
              </a:rPr>
              <a:t>          </a:t>
            </a:r>
            <a:endParaRPr lang="zh-CN" altLang="en-US" sz="2800" b="1" dirty="0">
              <a:solidFill>
                <a:srgbClr val="FF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sym typeface="宋体" panose="02010600030101010101" pitchFamily="2" charset="-122"/>
              </a:rPr>
              <a:t>01</a:t>
            </a:r>
            <a:r>
              <a:rPr lang="zh-CN" altLang="en-US">
                <a:latin typeface="楷体" panose="02010609060101010101" charset="-122"/>
                <a:ea typeface="楷体" panose="02010609060101010101" charset="-122"/>
                <a:cs typeface="楷体" panose="02010609060101010101" charset="-122"/>
                <a:sym typeface="宋体" panose="02010600030101010101" pitchFamily="2" charset="-122"/>
              </a:rPr>
              <a:t>背包优化（滚动数组）</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326725" y="1528445"/>
            <a:ext cx="10440000" cy="4320000"/>
          </a:xfrm>
        </p:spPr>
        <p:txBody>
          <a:bodyPr anchor="t">
            <a:noAutofit/>
          </a:bodyPr>
          <a:lstStyle/>
          <a:p>
            <a:pPr marL="0" indent="0">
              <a:buNone/>
            </a:pPr>
            <a:r>
              <a:rPr lang="zh-CN" altLang="en-US" sz="3000" dirty="0">
                <a:latin typeface="楷体" panose="02010609060101010101" charset="-122"/>
                <a:ea typeface="楷体" panose="02010609060101010101" charset="-122"/>
                <a:cs typeface="楷体" panose="02010609060101010101" charset="-122"/>
              </a:rPr>
              <a:t>	for(int i=1;i&lt;=n;i++)</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rPr>
              <a:t>	for(int j=</a:t>
            </a:r>
            <a:r>
              <a:rPr lang="en-US" altLang="zh-CN" sz="3000" dirty="0">
                <a:latin typeface="楷体" panose="02010609060101010101" charset="-122"/>
                <a:ea typeface="楷体" panose="02010609060101010101" charset="-122"/>
                <a:cs typeface="楷体" panose="02010609060101010101" charset="-122"/>
              </a:rPr>
              <a:t>m</a:t>
            </a:r>
            <a:r>
              <a:rPr lang="zh-CN" altLang="en-US" sz="3000" dirty="0">
                <a:latin typeface="楷体" panose="02010609060101010101" charset="-122"/>
                <a:ea typeface="楷体" panose="02010609060101010101" charset="-122"/>
                <a:cs typeface="楷体" panose="02010609060101010101" charset="-122"/>
              </a:rPr>
              <a:t>;j&gt;=w[i];j--)</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rPr>
              <a:t>	f[j]=max(f[j],f[j-w[i]]+c[i]);</a:t>
            </a:r>
            <a:endParaRPr lang="zh-CN" altLang="en-US" sz="3000" dirty="0">
              <a:latin typeface="楷体" panose="02010609060101010101" charset="-122"/>
              <a:ea typeface="楷体" panose="02010609060101010101" charset="-122"/>
              <a:cs typeface="楷体" panose="02010609060101010101" charset="-122"/>
            </a:endParaRPr>
          </a:p>
          <a:p>
            <a:pPr marL="0" indent="0">
              <a:buNone/>
            </a:pPr>
            <a:endParaRPr lang="zh-CN" altLang="en-US" sz="3000" dirty="0">
              <a:latin typeface="楷体" panose="02010609060101010101" charset="-122"/>
              <a:ea typeface="楷体" panose="02010609060101010101" charset="-122"/>
              <a:cs typeface="楷体" panose="02010609060101010101" charset="-122"/>
              <a:sym typeface="+mn-ea"/>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for(int i=1;i&lt;=n;i++)</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	for(int j=</a:t>
            </a:r>
            <a:r>
              <a:rPr lang="en-US" altLang="zh-CN" sz="3000" dirty="0">
                <a:latin typeface="楷体" panose="02010609060101010101" charset="-122"/>
                <a:ea typeface="楷体" panose="02010609060101010101" charset="-122"/>
                <a:cs typeface="楷体" panose="02010609060101010101" charset="-122"/>
                <a:sym typeface="+mn-ea"/>
              </a:rPr>
              <a:t>w[i]</a:t>
            </a:r>
            <a:r>
              <a:rPr lang="zh-CN" altLang="en-US" sz="3000" dirty="0">
                <a:latin typeface="楷体" panose="02010609060101010101" charset="-122"/>
                <a:ea typeface="楷体" panose="02010609060101010101" charset="-122"/>
                <a:cs typeface="楷体" panose="02010609060101010101" charset="-122"/>
                <a:sym typeface="+mn-ea"/>
              </a:rPr>
              <a:t>;j</a:t>
            </a:r>
            <a:r>
              <a:rPr lang="en-US" altLang="zh-CN" sz="3000" dirty="0">
                <a:latin typeface="楷体" panose="02010609060101010101" charset="-122"/>
                <a:ea typeface="楷体" panose="02010609060101010101" charset="-122"/>
                <a:cs typeface="楷体" panose="02010609060101010101" charset="-122"/>
                <a:sym typeface="+mn-ea"/>
              </a:rPr>
              <a:t>&lt;</a:t>
            </a:r>
            <a:r>
              <a:rPr lang="zh-CN" altLang="en-US" sz="3000" dirty="0">
                <a:latin typeface="楷体" panose="02010609060101010101" charset="-122"/>
                <a:ea typeface="楷体" panose="02010609060101010101" charset="-122"/>
                <a:cs typeface="楷体" panose="02010609060101010101" charset="-122"/>
                <a:sym typeface="+mn-ea"/>
              </a:rPr>
              <a:t>=</a:t>
            </a:r>
            <a:r>
              <a:rPr lang="en-US" altLang="zh-CN" sz="3000" dirty="0">
                <a:latin typeface="楷体" panose="02010609060101010101" charset="-122"/>
                <a:ea typeface="楷体" panose="02010609060101010101" charset="-122"/>
                <a:cs typeface="楷体" panose="02010609060101010101" charset="-122"/>
                <a:sym typeface="+mn-ea"/>
              </a:rPr>
              <a:t>m</a:t>
            </a:r>
            <a:r>
              <a:rPr lang="zh-CN" altLang="en-US" sz="3000" dirty="0">
                <a:latin typeface="楷体" panose="02010609060101010101" charset="-122"/>
                <a:ea typeface="楷体" panose="02010609060101010101" charset="-122"/>
                <a:cs typeface="楷体" panose="02010609060101010101" charset="-122"/>
                <a:sym typeface="+mn-ea"/>
              </a:rPr>
              <a:t>;j</a:t>
            </a:r>
            <a:r>
              <a:rPr lang="en-US" altLang="zh-CN" sz="3000" dirty="0">
                <a:latin typeface="楷体" panose="02010609060101010101" charset="-122"/>
                <a:ea typeface="楷体" panose="02010609060101010101" charset="-122"/>
                <a:cs typeface="楷体" panose="02010609060101010101" charset="-122"/>
                <a:sym typeface="+mn-ea"/>
              </a:rPr>
              <a:t>++</a:t>
            </a:r>
            <a:r>
              <a:rPr lang="zh-CN" altLang="en-US" sz="3000" dirty="0">
                <a:latin typeface="楷体" panose="02010609060101010101" charset="-122"/>
                <a:ea typeface="楷体" panose="02010609060101010101" charset="-122"/>
                <a:cs typeface="楷体" panose="02010609060101010101" charset="-122"/>
                <a:sym typeface="+mn-ea"/>
              </a:rPr>
              <a:t>)</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	f[j]=max(f[j],f[j-w[i]]+c[i]);</a:t>
            </a:r>
            <a:endParaRPr lang="zh-CN" altLang="en-US" sz="3000" dirty="0">
              <a:latin typeface="楷体" panose="02010609060101010101" charset="-122"/>
              <a:ea typeface="楷体" panose="02010609060101010101" charset="-122"/>
              <a:cs typeface="楷体" panose="02010609060101010101" charset="-122"/>
            </a:endParaRPr>
          </a:p>
        </p:txBody>
      </p:sp>
      <p:pic>
        <p:nvPicPr>
          <p:cNvPr id="5" name="图片 4"/>
          <p:cNvPicPr>
            <a:picLocks noChangeAspect="1"/>
          </p:cNvPicPr>
          <p:nvPr>
            <p:custDataLst>
              <p:tags r:id="rId1"/>
            </p:custDataLst>
          </p:nvPr>
        </p:nvPicPr>
        <p:blipFill>
          <a:blip r:embed="rId2"/>
          <a:stretch>
            <a:fillRect/>
          </a:stretch>
        </p:blipFill>
        <p:spPr>
          <a:xfrm>
            <a:off x="7341870" y="1273175"/>
            <a:ext cx="5330825" cy="29991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完全背包问题</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p:txBody>
          <a:bodyPr anchor="t">
            <a:normAutofit/>
          </a:bodyPr>
          <a:lstStyle/>
          <a:p>
            <a:r>
              <a:rPr lang="zh-CN" altLang="en-US" sz="3000">
                <a:latin typeface="楷体" panose="02010609060101010101" charset="-122"/>
                <a:ea typeface="楷体" panose="02010609060101010101" charset="-122"/>
                <a:cs typeface="楷体" panose="02010609060101010101" charset="-122"/>
                <a:sym typeface="+mn-ea"/>
              </a:rPr>
              <a:t>【例题十一】 一个旅行者有一个最多能装m公斤物品的背包，现在有n种物品，它们的重量分别是W</a:t>
            </a:r>
            <a:r>
              <a:rPr lang="zh-CN" altLang="en-US" sz="3000" baseline="-25000">
                <a:latin typeface="楷体" panose="02010609060101010101" charset="-122"/>
                <a:ea typeface="楷体" panose="02010609060101010101" charset="-122"/>
                <a:cs typeface="楷体" panose="02010609060101010101" charset="-122"/>
                <a:sym typeface="+mn-ea"/>
              </a:rPr>
              <a:t>1</a:t>
            </a:r>
            <a:r>
              <a:rPr lang="zh-CN" altLang="en-US" sz="3000">
                <a:latin typeface="楷体" panose="02010609060101010101" charset="-122"/>
                <a:ea typeface="楷体" panose="02010609060101010101" charset="-122"/>
                <a:cs typeface="楷体" panose="02010609060101010101" charset="-122"/>
                <a:sym typeface="+mn-ea"/>
              </a:rPr>
              <a:t>，W</a:t>
            </a:r>
            <a:r>
              <a:rPr lang="zh-CN" altLang="en-US" sz="3000" baseline="-25000">
                <a:latin typeface="楷体" panose="02010609060101010101" charset="-122"/>
                <a:ea typeface="楷体" panose="02010609060101010101" charset="-122"/>
                <a:cs typeface="楷体" panose="02010609060101010101" charset="-122"/>
                <a:sym typeface="+mn-ea"/>
              </a:rPr>
              <a:t>2</a:t>
            </a:r>
            <a:r>
              <a:rPr lang="zh-CN" altLang="en-US" sz="3000">
                <a:latin typeface="楷体" panose="02010609060101010101" charset="-122"/>
                <a:ea typeface="楷体" panose="02010609060101010101" charset="-122"/>
                <a:cs typeface="楷体" panose="02010609060101010101" charset="-122"/>
                <a:sym typeface="+mn-ea"/>
              </a:rPr>
              <a:t>，...,W</a:t>
            </a:r>
            <a:r>
              <a:rPr lang="zh-CN" altLang="en-US" sz="3000" baseline="-25000">
                <a:latin typeface="楷体" panose="02010609060101010101" charset="-122"/>
                <a:ea typeface="楷体" panose="02010609060101010101" charset="-122"/>
                <a:cs typeface="楷体" panose="02010609060101010101" charset="-122"/>
                <a:sym typeface="+mn-ea"/>
              </a:rPr>
              <a:t>n</a:t>
            </a:r>
            <a:r>
              <a:rPr lang="zh-CN" altLang="en-US" sz="3000">
                <a:latin typeface="楷体" panose="02010609060101010101" charset="-122"/>
                <a:ea typeface="楷体" panose="02010609060101010101" charset="-122"/>
                <a:cs typeface="楷体" panose="02010609060101010101" charset="-122"/>
                <a:sym typeface="+mn-ea"/>
              </a:rPr>
              <a:t>,它们的价值分别为C</a:t>
            </a:r>
            <a:r>
              <a:rPr lang="zh-CN" altLang="en-US" sz="3000" baseline="-25000">
                <a:latin typeface="楷体" panose="02010609060101010101" charset="-122"/>
                <a:ea typeface="楷体" panose="02010609060101010101" charset="-122"/>
                <a:cs typeface="楷体" panose="02010609060101010101" charset="-122"/>
                <a:sym typeface="+mn-ea"/>
              </a:rPr>
              <a:t>1</a:t>
            </a:r>
            <a:r>
              <a:rPr lang="zh-CN" altLang="en-US" sz="3000">
                <a:latin typeface="楷体" panose="02010609060101010101" charset="-122"/>
                <a:ea typeface="楷体" panose="02010609060101010101" charset="-122"/>
                <a:cs typeface="楷体" panose="02010609060101010101" charset="-122"/>
                <a:sym typeface="+mn-ea"/>
              </a:rPr>
              <a:t>,C</a:t>
            </a:r>
            <a:r>
              <a:rPr lang="zh-CN" altLang="en-US" sz="3000" baseline="-25000">
                <a:latin typeface="楷体" panose="02010609060101010101" charset="-122"/>
                <a:ea typeface="楷体" panose="02010609060101010101" charset="-122"/>
                <a:cs typeface="楷体" panose="02010609060101010101" charset="-122"/>
                <a:sym typeface="+mn-ea"/>
              </a:rPr>
              <a:t>2</a:t>
            </a:r>
            <a:r>
              <a:rPr lang="zh-CN" altLang="en-US" sz="3000">
                <a:latin typeface="楷体" panose="02010609060101010101" charset="-122"/>
                <a:ea typeface="楷体" panose="02010609060101010101" charset="-122"/>
                <a:cs typeface="楷体" panose="02010609060101010101" charset="-122"/>
                <a:sym typeface="+mn-ea"/>
              </a:rPr>
              <a:t>,...,C</a:t>
            </a:r>
            <a:r>
              <a:rPr lang="zh-CN" altLang="en-US" sz="3000" baseline="-25000">
                <a:latin typeface="楷体" panose="02010609060101010101" charset="-122"/>
                <a:ea typeface="楷体" panose="02010609060101010101" charset="-122"/>
                <a:cs typeface="楷体" panose="02010609060101010101" charset="-122"/>
                <a:sym typeface="+mn-ea"/>
              </a:rPr>
              <a:t>n</a:t>
            </a:r>
            <a:r>
              <a:rPr lang="zh-CN" altLang="en-US" sz="3000">
                <a:latin typeface="楷体" panose="02010609060101010101" charset="-122"/>
                <a:ea typeface="楷体" panose="02010609060101010101" charset="-122"/>
                <a:cs typeface="楷体" panose="02010609060101010101" charset="-122"/>
                <a:sym typeface="+mn-ea"/>
              </a:rPr>
              <a:t>.若每种物品</a:t>
            </a:r>
            <a:r>
              <a:rPr lang="zh-CN" altLang="en-US" sz="3000">
                <a:solidFill>
                  <a:srgbClr val="FF0000"/>
                </a:solidFill>
                <a:latin typeface="楷体" panose="02010609060101010101" charset="-122"/>
                <a:ea typeface="楷体" panose="02010609060101010101" charset="-122"/>
                <a:cs typeface="楷体" panose="02010609060101010101" charset="-122"/>
                <a:sym typeface="+mn-ea"/>
              </a:rPr>
              <a:t>有无穷多件</a:t>
            </a:r>
            <a:r>
              <a:rPr lang="zh-CN" altLang="en-US" sz="3000">
                <a:latin typeface="楷体" panose="02010609060101010101" charset="-122"/>
                <a:ea typeface="楷体" panose="02010609060101010101" charset="-122"/>
                <a:cs typeface="楷体" panose="02010609060101010101" charset="-122"/>
                <a:sym typeface="+mn-ea"/>
              </a:rPr>
              <a:t>求旅行者能获得最大总价值。</a:t>
            </a:r>
            <a:endParaRPr lang="zh-CN" altLang="en-US" sz="3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完全背包问题</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6602095" cy="4319905"/>
          </a:xfrm>
        </p:spPr>
        <p:txBody>
          <a:bodyPr anchor="t"/>
          <a:lstStyle/>
          <a:p>
            <a:r>
              <a:rPr lang="zh-CN" altLang="en-US" sz="3200">
                <a:latin typeface="楷体" panose="02010609060101010101" charset="-122"/>
                <a:ea typeface="楷体" panose="02010609060101010101" charset="-122"/>
                <a:cs typeface="楷体" panose="02010609060101010101" charset="-122"/>
              </a:rPr>
              <a:t>状态设计：</a:t>
            </a:r>
            <a:endParaRPr lang="zh-CN" altLang="en-US" sz="3200">
              <a:latin typeface="楷体" panose="02010609060101010101" charset="-122"/>
              <a:ea typeface="楷体" panose="02010609060101010101" charset="-122"/>
              <a:cs typeface="楷体" panose="02010609060101010101" charset="-122"/>
            </a:endParaRPr>
          </a:p>
          <a:p>
            <a:r>
              <a:rPr lang="en-US" altLang="zh-CN" sz="3200">
                <a:latin typeface="楷体" panose="02010609060101010101" charset="-122"/>
                <a:ea typeface="楷体" panose="02010609060101010101" charset="-122"/>
                <a:cs typeface="楷体" panose="02010609060101010101" charset="-122"/>
              </a:rPr>
              <a:t>f[i][j]</a:t>
            </a:r>
            <a:r>
              <a:rPr lang="zh-CN" altLang="en-US" sz="3200">
                <a:latin typeface="楷体" panose="02010609060101010101" charset="-122"/>
                <a:ea typeface="楷体" panose="02010609060101010101" charset="-122"/>
                <a:cs typeface="楷体" panose="02010609060101010101" charset="-122"/>
              </a:rPr>
              <a:t>表示，前</a:t>
            </a:r>
            <a:r>
              <a:rPr lang="en-US" altLang="zh-CN" sz="3200">
                <a:latin typeface="楷体" panose="02010609060101010101" charset="-122"/>
                <a:ea typeface="楷体" panose="02010609060101010101" charset="-122"/>
                <a:cs typeface="楷体" panose="02010609060101010101" charset="-122"/>
              </a:rPr>
              <a:t>i</a:t>
            </a:r>
            <a:r>
              <a:rPr lang="zh-CN" altLang="en-US" sz="3200">
                <a:latin typeface="楷体" panose="02010609060101010101" charset="-122"/>
                <a:ea typeface="楷体" panose="02010609060101010101" charset="-122"/>
                <a:cs typeface="楷体" panose="02010609060101010101" charset="-122"/>
              </a:rPr>
              <a:t>件物品，放进重量为</a:t>
            </a:r>
            <a:r>
              <a:rPr lang="en-US" altLang="zh-CN" sz="3200">
                <a:latin typeface="楷体" panose="02010609060101010101" charset="-122"/>
                <a:ea typeface="楷体" panose="02010609060101010101" charset="-122"/>
                <a:cs typeface="楷体" panose="02010609060101010101" charset="-122"/>
              </a:rPr>
              <a:t>j</a:t>
            </a:r>
            <a:r>
              <a:rPr lang="zh-CN" altLang="en-US" sz="3200">
                <a:latin typeface="楷体" panose="02010609060101010101" charset="-122"/>
                <a:ea typeface="楷体" panose="02010609060101010101" charset="-122"/>
                <a:cs typeface="楷体" panose="02010609060101010101" charset="-122"/>
              </a:rPr>
              <a:t>的背包，能获得的最大价值。</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我们一样一起来模拟样例的决策过程：</a:t>
            </a:r>
            <a:endParaRPr lang="zh-CN" altLang="en-US" sz="3200">
              <a:latin typeface="楷体" panose="02010609060101010101" charset="-122"/>
              <a:ea typeface="楷体" panose="02010609060101010101" charset="-122"/>
              <a:cs typeface="楷体" panose="02010609060101010101" charset="-122"/>
            </a:endParaRPr>
          </a:p>
        </p:txBody>
      </p:sp>
      <p:pic>
        <p:nvPicPr>
          <p:cNvPr id="8374" name="Picture 3"/>
          <p:cNvPicPr>
            <a:picLocks noChangeAspect="1"/>
          </p:cNvPicPr>
          <p:nvPr/>
        </p:nvPicPr>
        <p:blipFill>
          <a:blip r:embed="rId1"/>
          <a:stretch>
            <a:fillRect/>
          </a:stretch>
        </p:blipFill>
        <p:spPr>
          <a:xfrm>
            <a:off x="8604568" y="2076133"/>
            <a:ext cx="1655762" cy="2705100"/>
          </a:xfrm>
          <a:prstGeom prst="rect">
            <a:avLst/>
          </a:prstGeom>
          <a:noFill/>
          <a:ln w="9525">
            <a:noFill/>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74"/>
                                        </p:tgtEl>
                                        <p:attrNameLst>
                                          <p:attrName>style.visibility</p:attrName>
                                        </p:attrNameLst>
                                      </p:cBhvr>
                                      <p:to>
                                        <p:strVal val="visible"/>
                                      </p:to>
                                    </p:set>
                                    <p:animEffect transition="in" filter="blinds(horizontal)">
                                      <p:cBhvr>
                                        <p:cTn id="7" dur="500"/>
                                        <p:tgtEl>
                                          <p:spTgt spid="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格 8193"/>
          <p:cNvGraphicFramePr/>
          <p:nvPr/>
        </p:nvGraphicFramePr>
        <p:xfrm>
          <a:off x="647065" y="786765"/>
          <a:ext cx="9078595" cy="1341120"/>
        </p:xfrm>
        <a:graphic>
          <a:graphicData uri="http://schemas.openxmlformats.org/drawingml/2006/table">
            <a:tbl>
              <a:tblPr/>
              <a:tblGrid>
                <a:gridCol w="1230630"/>
                <a:gridCol w="690245"/>
                <a:gridCol w="654050"/>
                <a:gridCol w="730250"/>
                <a:gridCol w="730250"/>
                <a:gridCol w="728345"/>
                <a:gridCol w="730250"/>
                <a:gridCol w="730250"/>
                <a:gridCol w="730250"/>
                <a:gridCol w="728345"/>
                <a:gridCol w="730250"/>
                <a:gridCol w="665480"/>
              </a:tblGrid>
              <a:tr h="62738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fontAlgn="t" hangingPunct="1">
                        <a:buNone/>
                      </a:pPr>
                      <a:endParaRPr lang="zh-CN" altLang="en-US" sz="3200" dirty="0">
                        <a:solidFill>
                          <a:srgbClr val="000000"/>
                        </a:solidFill>
                        <a:latin typeface="宋体" panose="02010600030101010101" pitchFamily="2" charset="-122"/>
                      </a:endParaRPr>
                    </a:p>
                  </a:txBody>
                  <a:tcPr marL="6824" marR="6824" marT="6824"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w="6350" cap="flat" cmpd="sng">
                      <a:solidFill>
                        <a:srgbClr val="000000"/>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2</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3</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4</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5</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6</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7</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8</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9</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fontAlgn="ctr" hangingPunct="1">
                        <a:buNone/>
                      </a:pPr>
                      <a:r>
                        <a:rPr lang="en-US" altLang="zh-CN" sz="3200" b="1" dirty="0">
                          <a:solidFill>
                            <a:srgbClr val="000000"/>
                          </a:solidFill>
                          <a:latin typeface="宋体" panose="02010600030101010101" pitchFamily="2" charset="-122"/>
                        </a:rPr>
                        <a:t>10</a:t>
                      </a:r>
                      <a:endParaRPr lang="en-US" altLang="zh-CN" sz="3200" b="1"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7137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800" dirty="0">
                          <a:solidFill>
                            <a:srgbClr val="000000"/>
                          </a:solidFill>
                          <a:latin typeface="宋体" panose="02010600030101010101" pitchFamily="2" charset="-122"/>
                        </a:rPr>
                        <a:t>0</a:t>
                      </a:r>
                      <a:endParaRPr lang="en-US" altLang="zh-CN" sz="28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28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4075" name="TextBox 4"/>
          <p:cNvSpPr txBox="1"/>
          <p:nvPr/>
        </p:nvSpPr>
        <p:spPr>
          <a:xfrm>
            <a:off x="1188403" y="875665"/>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重量</a:t>
            </a:r>
            <a:endParaRPr lang="zh-CN" altLang="en-US" sz="2400" b="1" dirty="0">
              <a:latin typeface="Calibri" panose="020F0502020204030204" charset="0"/>
              <a:ea typeface="宋体" panose="02010600030101010101" pitchFamily="2" charset="-122"/>
            </a:endParaRPr>
          </a:p>
        </p:txBody>
      </p:sp>
      <p:sp>
        <p:nvSpPr>
          <p:cNvPr id="44076" name="TextBox 5"/>
          <p:cNvSpPr txBox="1"/>
          <p:nvPr/>
        </p:nvSpPr>
        <p:spPr>
          <a:xfrm>
            <a:off x="647065" y="1047115"/>
            <a:ext cx="795020" cy="460375"/>
          </a:xfrm>
          <a:prstGeom prst="rect">
            <a:avLst/>
          </a:prstGeom>
          <a:noFill/>
          <a:ln w="9525">
            <a:noFill/>
          </a:ln>
        </p:spPr>
        <p:txBody>
          <a:bodyPr wrap="none" anchor="t">
            <a:spAutoFit/>
          </a:bodyPr>
          <a:lstStyle/>
          <a:p>
            <a:r>
              <a:rPr lang="zh-CN" altLang="en-US" sz="2400" b="1" dirty="0">
                <a:latin typeface="Calibri" panose="020F0502020204030204" charset="0"/>
                <a:ea typeface="宋体" panose="02010600030101010101" pitchFamily="2" charset="-122"/>
              </a:rPr>
              <a:t>物品</a:t>
            </a:r>
            <a:endParaRPr lang="zh-CN" altLang="en-US" sz="2400" b="1" dirty="0">
              <a:latin typeface="Calibri" panose="020F0502020204030204" charset="0"/>
              <a:ea typeface="宋体" panose="02010600030101010101" pitchFamily="2" charset="-122"/>
            </a:endParaRPr>
          </a:p>
        </p:txBody>
      </p:sp>
      <p:sp>
        <p:nvSpPr>
          <p:cNvPr id="8" name="TextBox 7"/>
          <p:cNvSpPr txBox="1"/>
          <p:nvPr/>
        </p:nvSpPr>
        <p:spPr>
          <a:xfrm>
            <a:off x="1978978" y="1551940"/>
            <a:ext cx="7510145"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0      0     0    0      0      0     0       0     0      0     0</a:t>
            </a:r>
            <a:endParaRPr lang="zh-CN" altLang="en-US" sz="3200" b="1" dirty="0">
              <a:latin typeface="Calibri" panose="020F0502020204030204" charset="0"/>
              <a:ea typeface="宋体" panose="02010600030101010101" pitchFamily="2" charset="-122"/>
            </a:endParaRPr>
          </a:p>
        </p:txBody>
      </p:sp>
      <p:graphicFrame>
        <p:nvGraphicFramePr>
          <p:cNvPr id="8239" name="表格 8238"/>
          <p:cNvGraphicFramePr/>
          <p:nvPr/>
        </p:nvGraphicFramePr>
        <p:xfrm>
          <a:off x="647065" y="215677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1</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267" name="表格 8266"/>
          <p:cNvGraphicFramePr/>
          <p:nvPr/>
        </p:nvGraphicFramePr>
        <p:xfrm>
          <a:off x="640715" y="277590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2</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 name="TextBox 11"/>
          <p:cNvSpPr txBox="1"/>
          <p:nvPr/>
        </p:nvSpPr>
        <p:spPr>
          <a:xfrm>
            <a:off x="1978978" y="212820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3" name="TextBox 12"/>
          <p:cNvSpPr txBox="1"/>
          <p:nvPr/>
        </p:nvSpPr>
        <p:spPr>
          <a:xfrm>
            <a:off x="2669540" y="2128203"/>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4" name="TextBox 13"/>
          <p:cNvSpPr txBox="1"/>
          <p:nvPr/>
        </p:nvSpPr>
        <p:spPr>
          <a:xfrm>
            <a:off x="3347403" y="212820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16" name="TextBox 15"/>
          <p:cNvSpPr txBox="1"/>
          <p:nvPr/>
        </p:nvSpPr>
        <p:spPr>
          <a:xfrm>
            <a:off x="1978978" y="27663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17" name="TextBox 16"/>
          <p:cNvSpPr txBox="1"/>
          <p:nvPr/>
        </p:nvSpPr>
        <p:spPr>
          <a:xfrm>
            <a:off x="2669540" y="2775903"/>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44139" name="TextBox 17"/>
          <p:cNvSpPr txBox="1"/>
          <p:nvPr/>
        </p:nvSpPr>
        <p:spPr>
          <a:xfrm>
            <a:off x="10126345" y="3861435"/>
            <a:ext cx="1203960" cy="1322070"/>
          </a:xfrm>
          <a:prstGeom prst="rect">
            <a:avLst/>
          </a:prstGeom>
          <a:noFill/>
          <a:ln w="9525">
            <a:noFill/>
          </a:ln>
        </p:spPr>
        <p:txBody>
          <a:bodyPr wrap="none" anchor="t">
            <a:spAutoFit/>
          </a:bodyPr>
          <a:lstStyle/>
          <a:p>
            <a:r>
              <a:rPr lang="zh-CN" altLang="en-US" sz="4000" b="1" dirty="0">
                <a:latin typeface="黑体" panose="02010609060101010101" charset="-122"/>
                <a:ea typeface="黑体" panose="02010609060101010101" charset="-122"/>
              </a:rPr>
              <a:t>选</a:t>
            </a:r>
            <a:endParaRPr lang="en-US" altLang="zh-CN" sz="4000" b="1" dirty="0">
              <a:latin typeface="黑体" panose="02010609060101010101" charset="-122"/>
              <a:ea typeface="黑体" panose="02010609060101010101" charset="-122"/>
            </a:endParaRPr>
          </a:p>
          <a:p>
            <a:r>
              <a:rPr lang="zh-CN" altLang="en-US" sz="4000" b="1" dirty="0">
                <a:latin typeface="黑体" panose="02010609060101010101" charset="-122"/>
                <a:ea typeface="黑体" panose="02010609060101010101" charset="-122"/>
              </a:rPr>
              <a:t>不选</a:t>
            </a:r>
            <a:endParaRPr lang="zh-CN" altLang="en-US" sz="4000" b="1" dirty="0">
              <a:latin typeface="黑体" panose="02010609060101010101" charset="-122"/>
              <a:ea typeface="黑体" panose="02010609060101010101" charset="-122"/>
            </a:endParaRPr>
          </a:p>
        </p:txBody>
      </p:sp>
      <p:sp>
        <p:nvSpPr>
          <p:cNvPr id="19" name="TextBox 18"/>
          <p:cNvSpPr txBox="1"/>
          <p:nvPr/>
        </p:nvSpPr>
        <p:spPr>
          <a:xfrm>
            <a:off x="3318828" y="277590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graphicFrame>
        <p:nvGraphicFramePr>
          <p:cNvPr id="8303" name="表格 8302"/>
          <p:cNvGraphicFramePr/>
          <p:nvPr/>
        </p:nvGraphicFramePr>
        <p:xfrm>
          <a:off x="655003" y="3366453"/>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3</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1" name="TextBox 20"/>
          <p:cNvSpPr txBox="1"/>
          <p:nvPr/>
        </p:nvSpPr>
        <p:spPr>
          <a:xfrm>
            <a:off x="4068128" y="277590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2" name="TextBox 21"/>
          <p:cNvSpPr txBox="1"/>
          <p:nvPr/>
        </p:nvSpPr>
        <p:spPr>
          <a:xfrm>
            <a:off x="4787265" y="277590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3" name="TextBox 22"/>
          <p:cNvSpPr txBox="1"/>
          <p:nvPr/>
        </p:nvSpPr>
        <p:spPr>
          <a:xfrm>
            <a:off x="5465128" y="277590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      </a:t>
            </a:r>
            <a:endParaRPr lang="zh-CN" altLang="en-US" sz="3200" b="1" dirty="0">
              <a:latin typeface="黑体" panose="02010609060101010101" charset="-122"/>
              <a:ea typeface="黑体" panose="02010609060101010101" charset="-122"/>
            </a:endParaRPr>
          </a:p>
        </p:txBody>
      </p:sp>
      <p:sp>
        <p:nvSpPr>
          <p:cNvPr id="25" name="TextBox 24"/>
          <p:cNvSpPr txBox="1"/>
          <p:nvPr/>
        </p:nvSpPr>
        <p:spPr>
          <a:xfrm>
            <a:off x="1978978" y="3342640"/>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6" name="TextBox 25"/>
          <p:cNvSpPr txBox="1"/>
          <p:nvPr/>
        </p:nvSpPr>
        <p:spPr>
          <a:xfrm>
            <a:off x="2669540" y="3342640"/>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0</a:t>
            </a:r>
            <a:endParaRPr lang="zh-CN" altLang="en-US" sz="3200" b="1" dirty="0">
              <a:latin typeface="黑体" panose="02010609060101010101" charset="-122"/>
              <a:ea typeface="黑体" panose="02010609060101010101" charset="-122"/>
            </a:endParaRPr>
          </a:p>
        </p:txBody>
      </p:sp>
      <p:sp>
        <p:nvSpPr>
          <p:cNvPr id="27" name="TextBox 26"/>
          <p:cNvSpPr txBox="1"/>
          <p:nvPr/>
        </p:nvSpPr>
        <p:spPr>
          <a:xfrm>
            <a:off x="3347403" y="3352165"/>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28" name="TextBox 27"/>
          <p:cNvSpPr txBox="1"/>
          <p:nvPr/>
        </p:nvSpPr>
        <p:spPr>
          <a:xfrm>
            <a:off x="4068128" y="335216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      </a:t>
            </a:r>
            <a:endParaRPr lang="zh-CN" altLang="en-US" sz="3200" b="1" dirty="0">
              <a:latin typeface="黑体" panose="02010609060101010101" charset="-122"/>
              <a:ea typeface="黑体" panose="02010609060101010101" charset="-122"/>
            </a:endParaRPr>
          </a:p>
        </p:txBody>
      </p:sp>
      <p:sp>
        <p:nvSpPr>
          <p:cNvPr id="29" name="TextBox 28"/>
          <p:cNvSpPr txBox="1"/>
          <p:nvPr/>
        </p:nvSpPr>
        <p:spPr>
          <a:xfrm>
            <a:off x="4787265" y="33426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0" name="TextBox 29"/>
          <p:cNvSpPr txBox="1"/>
          <p:nvPr/>
        </p:nvSpPr>
        <p:spPr>
          <a:xfrm>
            <a:off x="5507990" y="335216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      </a:t>
            </a:r>
            <a:endParaRPr lang="zh-CN" altLang="en-US" sz="3200" b="1" dirty="0">
              <a:latin typeface="黑体" panose="02010609060101010101" charset="-122"/>
              <a:ea typeface="黑体" panose="02010609060101010101" charset="-122"/>
            </a:endParaRPr>
          </a:p>
        </p:txBody>
      </p:sp>
      <p:sp>
        <p:nvSpPr>
          <p:cNvPr id="31" name="TextBox 30"/>
          <p:cNvSpPr txBox="1"/>
          <p:nvPr/>
        </p:nvSpPr>
        <p:spPr>
          <a:xfrm>
            <a:off x="6241415" y="3342640"/>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32" name="TextBox 31"/>
          <p:cNvSpPr txBox="1"/>
          <p:nvPr/>
        </p:nvSpPr>
        <p:spPr>
          <a:xfrm>
            <a:off x="7062153" y="3352165"/>
            <a:ext cx="649287"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8      </a:t>
            </a:r>
            <a:endParaRPr lang="zh-CN" altLang="en-US" sz="3200" b="1" dirty="0">
              <a:latin typeface="黑体" panose="02010609060101010101" charset="-122"/>
              <a:ea typeface="黑体" panose="02010609060101010101" charset="-122"/>
            </a:endParaRPr>
          </a:p>
        </p:txBody>
      </p:sp>
      <p:sp>
        <p:nvSpPr>
          <p:cNvPr id="33" name="TextBox 32"/>
          <p:cNvSpPr txBox="1"/>
          <p:nvPr/>
        </p:nvSpPr>
        <p:spPr>
          <a:xfrm>
            <a:off x="7663815" y="33664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10      </a:t>
            </a:r>
            <a:endParaRPr lang="zh-CN" altLang="en-US" sz="3200" b="1" dirty="0">
              <a:latin typeface="黑体" panose="02010609060101010101" charset="-122"/>
              <a:ea typeface="黑体" panose="02010609060101010101" charset="-122"/>
            </a:endParaRPr>
          </a:p>
        </p:txBody>
      </p:sp>
      <p:sp>
        <p:nvSpPr>
          <p:cNvPr id="34" name="TextBox 33"/>
          <p:cNvSpPr txBox="1"/>
          <p:nvPr/>
        </p:nvSpPr>
        <p:spPr>
          <a:xfrm>
            <a:off x="8394065" y="3342640"/>
            <a:ext cx="649288"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10      </a:t>
            </a:r>
            <a:endParaRPr lang="zh-CN" altLang="en-US" sz="3200" b="1" dirty="0">
              <a:latin typeface="黑体" panose="02010609060101010101" charset="-122"/>
              <a:ea typeface="黑体" panose="02010609060101010101" charset="-122"/>
            </a:endParaRPr>
          </a:p>
        </p:txBody>
      </p:sp>
      <p:sp>
        <p:nvSpPr>
          <p:cNvPr id="35" name="TextBox 34"/>
          <p:cNvSpPr txBox="1"/>
          <p:nvPr/>
        </p:nvSpPr>
        <p:spPr>
          <a:xfrm>
            <a:off x="9071928" y="3352165"/>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11      </a:t>
            </a:r>
            <a:endParaRPr lang="zh-CN" altLang="en-US" sz="3200" b="1" dirty="0">
              <a:latin typeface="黑体" panose="02010609060101010101" charset="-122"/>
              <a:ea typeface="黑体" panose="02010609060101010101" charset="-122"/>
            </a:endParaRPr>
          </a:p>
        </p:txBody>
      </p:sp>
      <p:graphicFrame>
        <p:nvGraphicFramePr>
          <p:cNvPr id="8346" name="表格 8345"/>
          <p:cNvGraphicFramePr/>
          <p:nvPr/>
        </p:nvGraphicFramePr>
        <p:xfrm>
          <a:off x="655003" y="3928428"/>
          <a:ext cx="9144000" cy="575945"/>
        </p:xfrm>
        <a:graphic>
          <a:graphicData uri="http://schemas.openxmlformats.org/drawingml/2006/table">
            <a:tbl>
              <a:tblPr/>
              <a:tblGrid>
                <a:gridCol w="1230630"/>
                <a:gridCol w="690245"/>
                <a:gridCol w="654050"/>
                <a:gridCol w="730250"/>
                <a:gridCol w="730250"/>
                <a:gridCol w="728980"/>
                <a:gridCol w="730250"/>
                <a:gridCol w="730250"/>
                <a:gridCol w="730250"/>
                <a:gridCol w="728345"/>
                <a:gridCol w="730250"/>
                <a:gridCol w="730250"/>
              </a:tblGrid>
              <a:tr h="5759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3200" dirty="0">
                          <a:solidFill>
                            <a:srgbClr val="000000"/>
                          </a:solidFill>
                          <a:latin typeface="宋体" panose="02010600030101010101" pitchFamily="2" charset="-122"/>
                        </a:rPr>
                        <a:t>4</a:t>
                      </a:r>
                      <a:endParaRPr lang="en-US" altLang="zh-CN" sz="3200" dirty="0">
                        <a:solidFill>
                          <a:srgbClr val="000000"/>
                        </a:solidFill>
                        <a:latin typeface="宋体" panose="02010600030101010101" pitchFamily="2" charset="-122"/>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3200" dirty="0">
                        <a:latin typeface="Calibri" panose="020F0502020204030204" charset="0"/>
                      </a:endParaRPr>
                    </a:p>
                  </a:txBody>
                  <a:tcPr marL="6824" marR="6824" marT="6824"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44211" name="Picture 3"/>
          <p:cNvPicPr>
            <a:picLocks noChangeAspect="1"/>
          </p:cNvPicPr>
          <p:nvPr/>
        </p:nvPicPr>
        <p:blipFill>
          <a:blip r:embed="rId1"/>
          <a:stretch>
            <a:fillRect/>
          </a:stretch>
        </p:blipFill>
        <p:spPr>
          <a:xfrm>
            <a:off x="10126345" y="786448"/>
            <a:ext cx="1655763" cy="2705100"/>
          </a:xfrm>
          <a:prstGeom prst="rect">
            <a:avLst/>
          </a:prstGeom>
          <a:noFill/>
          <a:ln w="9525">
            <a:noFill/>
          </a:ln>
        </p:spPr>
      </p:pic>
      <p:sp>
        <p:nvSpPr>
          <p:cNvPr id="42" name="TextBox 41"/>
          <p:cNvSpPr txBox="1"/>
          <p:nvPr/>
        </p:nvSpPr>
        <p:spPr>
          <a:xfrm>
            <a:off x="1874203" y="3950653"/>
            <a:ext cx="7851140" cy="583565"/>
          </a:xfrm>
          <a:prstGeom prst="rect">
            <a:avLst/>
          </a:prstGeom>
          <a:noFill/>
          <a:ln w="9525">
            <a:noFill/>
          </a:ln>
        </p:spPr>
        <p:txBody>
          <a:bodyPr wrap="none" anchor="t">
            <a:spAutoFit/>
          </a:bodyPr>
          <a:lstStyle/>
          <a:p>
            <a:r>
              <a:rPr lang="en-US" altLang="zh-CN" sz="3200" b="1" dirty="0">
                <a:latin typeface="Calibri" panose="020F0502020204030204" charset="0"/>
                <a:ea typeface="宋体" panose="02010600030101010101" pitchFamily="2" charset="-122"/>
              </a:rPr>
              <a:t>0      0     1      3      5     5      6      9     10    10   12</a:t>
            </a:r>
            <a:endParaRPr lang="zh-CN" altLang="en-US" sz="3200" b="1" dirty="0">
              <a:latin typeface="Calibri" panose="020F0502020204030204" charset="0"/>
              <a:ea typeface="宋体" panose="02010600030101010101" pitchFamily="2" charset="-122"/>
            </a:endParaRPr>
          </a:p>
        </p:txBody>
      </p:sp>
      <p:sp>
        <p:nvSpPr>
          <p:cNvPr id="2" name="TextBox 13"/>
          <p:cNvSpPr txBox="1"/>
          <p:nvPr/>
        </p:nvSpPr>
        <p:spPr>
          <a:xfrm>
            <a:off x="4068128" y="2136140"/>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1</a:t>
            </a:r>
            <a:endParaRPr lang="zh-CN" altLang="en-US" sz="3200" b="1" dirty="0">
              <a:latin typeface="黑体" panose="02010609060101010101" charset="-122"/>
              <a:ea typeface="黑体" panose="02010609060101010101" charset="-122"/>
            </a:endParaRPr>
          </a:p>
        </p:txBody>
      </p:sp>
      <p:sp>
        <p:nvSpPr>
          <p:cNvPr id="3" name="TextBox 13"/>
          <p:cNvSpPr txBox="1"/>
          <p:nvPr/>
        </p:nvSpPr>
        <p:spPr>
          <a:xfrm>
            <a:off x="4787265" y="2148840"/>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2</a:t>
            </a:r>
            <a:endParaRPr lang="en-US" altLang="zh-CN" sz="3200" b="1" dirty="0">
              <a:latin typeface="黑体" panose="02010609060101010101" charset="-122"/>
              <a:ea typeface="黑体" panose="02010609060101010101" charset="-122"/>
            </a:endParaRPr>
          </a:p>
        </p:txBody>
      </p:sp>
      <p:sp>
        <p:nvSpPr>
          <p:cNvPr id="4" name="TextBox 13"/>
          <p:cNvSpPr txBox="1"/>
          <p:nvPr/>
        </p:nvSpPr>
        <p:spPr>
          <a:xfrm>
            <a:off x="5579428" y="21567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2</a:t>
            </a:r>
            <a:endParaRPr lang="en-US" altLang="zh-CN" sz="3200" b="1" dirty="0">
              <a:latin typeface="黑体" panose="02010609060101010101" charset="-122"/>
              <a:ea typeface="黑体" panose="02010609060101010101" charset="-122"/>
            </a:endParaRPr>
          </a:p>
        </p:txBody>
      </p:sp>
      <p:sp>
        <p:nvSpPr>
          <p:cNvPr id="5" name="TextBox 13"/>
          <p:cNvSpPr txBox="1"/>
          <p:nvPr/>
        </p:nvSpPr>
        <p:spPr>
          <a:xfrm>
            <a:off x="6241415" y="21567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a:t>
            </a:r>
            <a:endParaRPr lang="en-US" altLang="zh-CN" sz="3200" b="1" dirty="0">
              <a:latin typeface="黑体" panose="02010609060101010101" charset="-122"/>
              <a:ea typeface="黑体" panose="02010609060101010101" charset="-122"/>
            </a:endParaRPr>
          </a:p>
        </p:txBody>
      </p:sp>
      <p:sp>
        <p:nvSpPr>
          <p:cNvPr id="6" name="TextBox 13"/>
          <p:cNvSpPr txBox="1"/>
          <p:nvPr/>
        </p:nvSpPr>
        <p:spPr>
          <a:xfrm>
            <a:off x="6962140" y="2156778"/>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3</a:t>
            </a:r>
            <a:endParaRPr lang="en-US" altLang="zh-CN" sz="3200" b="1" dirty="0">
              <a:latin typeface="黑体" panose="02010609060101010101" charset="-122"/>
              <a:ea typeface="黑体" panose="02010609060101010101" charset="-122"/>
            </a:endParaRPr>
          </a:p>
        </p:txBody>
      </p:sp>
      <p:sp>
        <p:nvSpPr>
          <p:cNvPr id="7" name="TextBox 13"/>
          <p:cNvSpPr txBox="1"/>
          <p:nvPr/>
        </p:nvSpPr>
        <p:spPr>
          <a:xfrm>
            <a:off x="7735253" y="2182178"/>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a:t>
            </a:r>
            <a:endParaRPr lang="en-US" altLang="zh-CN" sz="3200" b="1" dirty="0">
              <a:latin typeface="黑体" panose="02010609060101010101" charset="-122"/>
              <a:ea typeface="黑体" panose="02010609060101010101" charset="-122"/>
            </a:endParaRPr>
          </a:p>
        </p:txBody>
      </p:sp>
      <p:sp>
        <p:nvSpPr>
          <p:cNvPr id="9" name="TextBox 13"/>
          <p:cNvSpPr txBox="1"/>
          <p:nvPr/>
        </p:nvSpPr>
        <p:spPr>
          <a:xfrm>
            <a:off x="8430578" y="2191703"/>
            <a:ext cx="576262"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4</a:t>
            </a:r>
            <a:endParaRPr lang="en-US" altLang="zh-CN" sz="3200" b="1" dirty="0">
              <a:latin typeface="黑体" panose="02010609060101010101" charset="-122"/>
              <a:ea typeface="黑体" panose="02010609060101010101" charset="-122"/>
            </a:endParaRPr>
          </a:p>
        </p:txBody>
      </p:sp>
      <p:sp>
        <p:nvSpPr>
          <p:cNvPr id="10" name="TextBox 13"/>
          <p:cNvSpPr txBox="1"/>
          <p:nvPr/>
        </p:nvSpPr>
        <p:spPr>
          <a:xfrm>
            <a:off x="9108440" y="2191703"/>
            <a:ext cx="576263"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5</a:t>
            </a:r>
            <a:endParaRPr lang="en-US" altLang="zh-CN" sz="3200" b="1" dirty="0">
              <a:latin typeface="黑体" panose="02010609060101010101" charset="-122"/>
              <a:ea typeface="黑体" panose="02010609060101010101" charset="-122"/>
            </a:endParaRPr>
          </a:p>
        </p:txBody>
      </p:sp>
      <p:sp>
        <p:nvSpPr>
          <p:cNvPr id="11" name="TextBox 22"/>
          <p:cNvSpPr txBox="1"/>
          <p:nvPr/>
        </p:nvSpPr>
        <p:spPr>
          <a:xfrm>
            <a:off x="6204903" y="27822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20" name="TextBox 22"/>
          <p:cNvSpPr txBox="1"/>
          <p:nvPr/>
        </p:nvSpPr>
        <p:spPr>
          <a:xfrm>
            <a:off x="6890703" y="27822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6     </a:t>
            </a:r>
            <a:endParaRPr lang="zh-CN" altLang="en-US" sz="3200" b="1" dirty="0">
              <a:latin typeface="黑体" panose="02010609060101010101" charset="-122"/>
              <a:ea typeface="黑体" panose="02010609060101010101" charset="-122"/>
            </a:endParaRPr>
          </a:p>
        </p:txBody>
      </p:sp>
      <p:sp>
        <p:nvSpPr>
          <p:cNvPr id="36" name="TextBox 22"/>
          <p:cNvSpPr txBox="1"/>
          <p:nvPr/>
        </p:nvSpPr>
        <p:spPr>
          <a:xfrm>
            <a:off x="7663815" y="27822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7      </a:t>
            </a:r>
            <a:endParaRPr lang="zh-CN" altLang="en-US" sz="3200" b="1" dirty="0">
              <a:latin typeface="黑体" panose="02010609060101010101" charset="-122"/>
              <a:ea typeface="黑体" panose="02010609060101010101" charset="-122"/>
            </a:endParaRPr>
          </a:p>
        </p:txBody>
      </p:sp>
      <p:sp>
        <p:nvSpPr>
          <p:cNvPr id="37" name="TextBox 22"/>
          <p:cNvSpPr txBox="1"/>
          <p:nvPr/>
        </p:nvSpPr>
        <p:spPr>
          <a:xfrm>
            <a:off x="8430578" y="27822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sp>
        <p:nvSpPr>
          <p:cNvPr id="38" name="TextBox 22"/>
          <p:cNvSpPr txBox="1"/>
          <p:nvPr/>
        </p:nvSpPr>
        <p:spPr>
          <a:xfrm>
            <a:off x="9108440" y="2782253"/>
            <a:ext cx="647700" cy="583565"/>
          </a:xfrm>
          <a:prstGeom prst="rect">
            <a:avLst/>
          </a:prstGeom>
          <a:noFill/>
          <a:ln w="9525">
            <a:noFill/>
          </a:ln>
        </p:spPr>
        <p:txBody>
          <a:bodyPr anchor="t">
            <a:spAutoFit/>
          </a:bodyPr>
          <a:lstStyle/>
          <a:p>
            <a:r>
              <a:rPr lang="en-US" altLang="zh-CN" sz="3200" b="1" dirty="0">
                <a:latin typeface="黑体" panose="02010609060101010101" charset="-122"/>
                <a:ea typeface="黑体" panose="02010609060101010101" charset="-122"/>
              </a:rPr>
              <a:t>9      </a:t>
            </a:r>
            <a:endParaRPr lang="zh-CN" altLang="en-US" sz="32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linds(horizontal)">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linds(horizontal)">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linds(horizontal)">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linds(horizont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blinds(horizontal)">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blinds(horizontal)">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blinds(horizontal)">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blinds(horizontal)">
                                      <p:cBhvr>
                                        <p:cTn id="122" dur="500"/>
                                        <p:tgtEl>
                                          <p:spTgt spid="2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blinds(horizontal)">
                                      <p:cBhvr>
                                        <p:cTn id="127" dur="500"/>
                                        <p:tgtEl>
                                          <p:spTgt spid="2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blinds(horizontal)">
                                      <p:cBhvr>
                                        <p:cTn id="132" dur="5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blinds(horizontal)">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blinds(horizontal)">
                                      <p:cBhvr>
                                        <p:cTn id="142" dur="500"/>
                                        <p:tgtEl>
                                          <p:spTgt spid="2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blinds(horizontal)">
                                      <p:cBhvr>
                                        <p:cTn id="147" dur="500"/>
                                        <p:tgtEl>
                                          <p:spTgt spid="3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blinds(horizontal)">
                                      <p:cBhvr>
                                        <p:cTn id="152" dur="500"/>
                                        <p:tgtEl>
                                          <p:spTgt spid="31"/>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blinds(horizontal)">
                                      <p:cBhvr>
                                        <p:cTn id="157" dur="500"/>
                                        <p:tgtEl>
                                          <p:spTgt spid="3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33"/>
                                        </p:tgtEl>
                                        <p:attrNameLst>
                                          <p:attrName>style.visibility</p:attrName>
                                        </p:attrNameLst>
                                      </p:cBhvr>
                                      <p:to>
                                        <p:strVal val="visible"/>
                                      </p:to>
                                    </p:set>
                                    <p:animEffect transition="in" filter="blinds(horizontal)">
                                      <p:cBhvr>
                                        <p:cTn id="162" dur="500"/>
                                        <p:tgtEl>
                                          <p:spTgt spid="33"/>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blinds(horizontal)">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blinds(horizontal)">
                                      <p:cBhvr>
                                        <p:cTn id="172" dur="500"/>
                                        <p:tgtEl>
                                          <p:spTgt spid="35"/>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blinds(horizontal)">
                                      <p:cBhvr>
                                        <p:cTn id="1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6" grpId="0"/>
      <p:bldP spid="17" grpId="0"/>
      <p:bldP spid="19" grpId="0"/>
      <p:bldP spid="21" grpId="0"/>
      <p:bldP spid="22" grpId="0"/>
      <p:bldP spid="23" grpId="0"/>
      <p:bldP spid="25" grpId="0"/>
      <p:bldP spid="26" grpId="0"/>
      <p:bldP spid="27" grpId="0"/>
      <p:bldP spid="28" grpId="0"/>
      <p:bldP spid="29" grpId="0"/>
      <p:bldP spid="30" grpId="0"/>
      <p:bldP spid="31" grpId="0"/>
      <p:bldP spid="32" grpId="0"/>
      <p:bldP spid="33" grpId="0"/>
      <p:bldP spid="34" grpId="0"/>
      <p:bldP spid="35" grpId="0"/>
      <p:bldP spid="42" grpId="0"/>
      <p:bldP spid="2" grpId="0"/>
      <p:bldP spid="3" grpId="0"/>
      <p:bldP spid="4" grpId="0"/>
      <p:bldP spid="5" grpId="0"/>
      <p:bldP spid="6" grpId="0"/>
      <p:bldP spid="7" grpId="0"/>
      <p:bldP spid="9" grpId="0"/>
      <p:bldP spid="10" grpId="0"/>
      <p:bldP spid="11" grpId="0"/>
      <p:bldP spid="20" grpId="0"/>
      <p:bldP spid="36"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76580" y="3912235"/>
            <a:ext cx="10319385" cy="2861310"/>
          </a:xfrm>
          <a:prstGeom prst="rect">
            <a:avLst/>
          </a:prstGeom>
          <a:noFill/>
          <a:ln w="9525">
            <a:noFill/>
          </a:ln>
        </p:spPr>
        <p:txBody>
          <a:bodyPr wrap="none" anchor="t">
            <a:spAutoFit/>
          </a:bodyPr>
          <a:lstStyle/>
          <a:p>
            <a:pPr marL="230505" fontAlgn="auto"/>
            <a:r>
              <a:rPr lang="zh-CN" altLang="en-US" sz="3000">
                <a:solidFill>
                  <a:schemeClr val="tx2">
                    <a:lumMod val="50000"/>
                  </a:schemeClr>
                </a:solidFill>
                <a:latin typeface="楷体" panose="02010609060101010101" charset="-122"/>
                <a:ea typeface="楷体" panose="02010609060101010101" charset="-122"/>
                <a:cs typeface="楷体" panose="02010609060101010101" charset="-122"/>
              </a:rPr>
              <a:t>f[i][j]：</a:t>
            </a:r>
            <a:endParaRPr lang="zh-CN" altLang="en-US" sz="3000">
              <a:solidFill>
                <a:schemeClr val="tx2">
                  <a:lumMod val="50000"/>
                </a:schemeClr>
              </a:solidFill>
              <a:latin typeface="楷体" panose="02010609060101010101" charset="-122"/>
              <a:ea typeface="楷体" panose="02010609060101010101" charset="-122"/>
              <a:cs typeface="楷体" panose="02010609060101010101" charset="-122"/>
            </a:endParaRPr>
          </a:p>
          <a:p>
            <a:pPr marL="230505" fontAlgn="auto"/>
            <a:r>
              <a:rPr lang="zh-CN" altLang="en-US" sz="3000">
                <a:solidFill>
                  <a:schemeClr val="tx2">
                    <a:lumMod val="50000"/>
                  </a:schemeClr>
                </a:solidFill>
                <a:latin typeface="楷体" panose="02010609060101010101" charset="-122"/>
                <a:ea typeface="楷体" panose="02010609060101010101" charset="-122"/>
                <a:cs typeface="楷体" panose="02010609060101010101" charset="-122"/>
              </a:rPr>
              <a:t>前i个物品在重量不超过j的情况下，可以获得的最大价值。</a:t>
            </a:r>
            <a:endParaRPr lang="zh-CN" altLang="en-US" sz="3000">
              <a:solidFill>
                <a:schemeClr val="tx2">
                  <a:lumMod val="50000"/>
                </a:schemeClr>
              </a:solidFill>
              <a:latin typeface="楷体" panose="02010609060101010101" charset="-122"/>
              <a:ea typeface="楷体" panose="02010609060101010101" charset="-122"/>
              <a:cs typeface="楷体" panose="02010609060101010101" charset="-122"/>
            </a:endParaRPr>
          </a:p>
          <a:p>
            <a:pPr marL="230505" fontAlgn="auto"/>
            <a:r>
              <a:rPr lang="zh-CN" altLang="en-US" sz="3000">
                <a:solidFill>
                  <a:schemeClr val="tx2">
                    <a:lumMod val="50000"/>
                  </a:schemeClr>
                </a:solidFill>
                <a:latin typeface="楷体" panose="02010609060101010101" charset="-122"/>
                <a:ea typeface="楷体" panose="02010609060101010101" charset="-122"/>
                <a:cs typeface="楷体" panose="02010609060101010101" charset="-122"/>
              </a:rPr>
              <a:t>w[i]：重量   c[i]:价值</a:t>
            </a:r>
            <a:endParaRPr lang="zh-CN" altLang="en-US" sz="3000">
              <a:solidFill>
                <a:schemeClr val="tx2">
                  <a:lumMod val="50000"/>
                </a:schemeClr>
              </a:solidFill>
              <a:latin typeface="楷体" panose="02010609060101010101" charset="-122"/>
              <a:ea typeface="楷体" panose="02010609060101010101" charset="-122"/>
              <a:cs typeface="楷体" panose="02010609060101010101" charset="-122"/>
            </a:endParaRPr>
          </a:p>
          <a:p>
            <a:pPr marL="230505" fontAlgn="auto"/>
            <a:r>
              <a:rPr lang="en-US" altLang="zh-CN" sz="3000">
                <a:solidFill>
                  <a:schemeClr val="tx2">
                    <a:lumMod val="50000"/>
                  </a:schemeClr>
                </a:solidFill>
                <a:latin typeface="楷体" panose="02010609060101010101" charset="-122"/>
                <a:ea typeface="楷体" panose="02010609060101010101" charset="-122"/>
                <a:cs typeface="楷体" panose="02010609060101010101" charset="-122"/>
              </a:rPr>
              <a:t>f[i-1][j] </a:t>
            </a:r>
            <a:r>
              <a:rPr lang="en-US" altLang="zh-CN" sz="3000">
                <a:solidFill>
                  <a:srgbClr val="FF0000"/>
                </a:solidFill>
                <a:latin typeface="楷体" panose="02010609060101010101" charset="-122"/>
                <a:ea typeface="楷体" panose="02010609060101010101" charset="-122"/>
                <a:cs typeface="楷体" panose="02010609060101010101" charset="-122"/>
              </a:rPr>
              <a:t>(j&lt;w[i])</a:t>
            </a:r>
            <a:endParaRPr lang="en-US" altLang="zh-CN" sz="3000">
              <a:solidFill>
                <a:schemeClr val="tx2">
                  <a:lumMod val="50000"/>
                </a:schemeClr>
              </a:solidFill>
              <a:latin typeface="楷体" panose="02010609060101010101" charset="-122"/>
              <a:ea typeface="楷体" panose="02010609060101010101" charset="-122"/>
              <a:cs typeface="楷体" panose="02010609060101010101" charset="-122"/>
            </a:endParaRPr>
          </a:p>
          <a:p>
            <a:pPr marL="230505" fontAlgn="auto"/>
            <a:r>
              <a:rPr lang="en-US" altLang="zh-CN" sz="3000">
                <a:solidFill>
                  <a:schemeClr val="tx2">
                    <a:lumMod val="50000"/>
                  </a:schemeClr>
                </a:solidFill>
                <a:latin typeface="楷体" panose="02010609060101010101" charset="-122"/>
                <a:ea typeface="楷体" panose="02010609060101010101" charset="-122"/>
                <a:cs typeface="楷体" panose="02010609060101010101" charset="-122"/>
              </a:rPr>
              <a:t>f[i][j-w[i]]+c[i] </a:t>
            </a:r>
            <a:r>
              <a:rPr lang="en-US" altLang="zh-CN" sz="3000">
                <a:solidFill>
                  <a:srgbClr val="FF0000"/>
                </a:solidFill>
                <a:latin typeface="楷体" panose="02010609060101010101" charset="-122"/>
                <a:ea typeface="楷体" panose="02010609060101010101" charset="-122"/>
                <a:cs typeface="楷体" panose="02010609060101010101" charset="-122"/>
              </a:rPr>
              <a:t>(j&gt;=w[i])</a:t>
            </a:r>
            <a:endParaRPr lang="zh-CN" altLang="en-US" sz="3000">
              <a:solidFill>
                <a:schemeClr val="tx2">
                  <a:lumMod val="50000"/>
                </a:schemeClr>
              </a:solidFill>
              <a:latin typeface="楷体" panose="02010609060101010101" charset="-122"/>
              <a:ea typeface="楷体" panose="02010609060101010101" charset="-122"/>
              <a:cs typeface="楷体" panose="02010609060101010101" charset="-122"/>
            </a:endParaRPr>
          </a:p>
          <a:p>
            <a:endParaRPr lang="zh-CN" altLang="en-US" sz="3000">
              <a:solidFill>
                <a:schemeClr val="tx2">
                  <a:lumMod val="50000"/>
                </a:schemeClr>
              </a:solidFill>
              <a:latin typeface="楷体" panose="02010609060101010101" charset="-122"/>
              <a:ea typeface="楷体" panose="02010609060101010101" charset="-122"/>
              <a:cs typeface="楷体" panose="02010609060101010101" charset="-122"/>
            </a:endParaRPr>
          </a:p>
        </p:txBody>
      </p:sp>
      <p:sp>
        <p:nvSpPr>
          <p:cNvPr id="2" name="云形标注 1"/>
          <p:cNvSpPr/>
          <p:nvPr/>
        </p:nvSpPr>
        <p:spPr>
          <a:xfrm>
            <a:off x="509270" y="5116195"/>
            <a:ext cx="3354388" cy="5873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和</a:t>
            </a:r>
            <a:r>
              <a:rPr lang="en-US" altLang="zh-CN" strike="noStrike" noProof="1">
                <a:solidFill>
                  <a:srgbClr val="FF0000"/>
                </a:solidFill>
              </a:rPr>
              <a:t>01</a:t>
            </a:r>
            <a:r>
              <a:rPr lang="zh-CN" altLang="en-US" strike="noStrike" noProof="1">
                <a:solidFill>
                  <a:srgbClr val="FF0000"/>
                </a:solidFill>
              </a:rPr>
              <a:t>背包唯一区别在此，为什么呢？</a:t>
            </a:r>
            <a:endParaRPr lang="zh-CN" altLang="en-US" strike="noStrike" noProof="1">
              <a:solidFill>
                <a:srgbClr val="FF0000"/>
              </a:solidFill>
            </a:endParaRPr>
          </a:p>
        </p:txBody>
      </p:sp>
      <p:pic>
        <p:nvPicPr>
          <p:cNvPr id="46089" name="图片 2" descr="QQ图片20190526122906"/>
          <p:cNvPicPr>
            <a:picLocks noChangeAspect="1"/>
          </p:cNvPicPr>
          <p:nvPr/>
        </p:nvPicPr>
        <p:blipFill>
          <a:blip r:embed="rId1"/>
          <a:stretch>
            <a:fillRect/>
          </a:stretch>
        </p:blipFill>
        <p:spPr>
          <a:xfrm>
            <a:off x="2645093" y="589280"/>
            <a:ext cx="6000750" cy="2466975"/>
          </a:xfrm>
          <a:prstGeom prst="rect">
            <a:avLst/>
          </a:prstGeom>
          <a:noFill/>
          <a:ln w="9525">
            <a:noFill/>
          </a:ln>
        </p:spPr>
      </p:pic>
      <p:sp>
        <p:nvSpPr>
          <p:cNvPr id="4" name="下弧形箭头 3"/>
          <p:cNvSpPr/>
          <p:nvPr/>
        </p:nvSpPr>
        <p:spPr>
          <a:xfrm>
            <a:off x="5940425" y="3053080"/>
            <a:ext cx="2776220" cy="66992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tx1"/>
              </a:solidFill>
            </a:endParaRPr>
          </a:p>
        </p:txBody>
      </p:sp>
      <p:sp>
        <p:nvSpPr>
          <p:cNvPr id="5" name="文本框 4"/>
          <p:cNvSpPr txBox="1"/>
          <p:nvPr/>
        </p:nvSpPr>
        <p:spPr>
          <a:xfrm>
            <a:off x="6908483" y="3157855"/>
            <a:ext cx="895350" cy="460375"/>
          </a:xfrm>
          <a:prstGeom prst="rect">
            <a:avLst/>
          </a:prstGeom>
          <a:noFill/>
          <a:ln w="9525">
            <a:noFill/>
          </a:ln>
        </p:spPr>
        <p:txBody>
          <a:bodyPr wrap="square" anchor="t">
            <a:spAutoFit/>
          </a:bodyPr>
          <a:lstStyle/>
          <a:p>
            <a:r>
              <a:rPr lang="en-US" altLang="zh-CN" sz="2400" b="1">
                <a:solidFill>
                  <a:srgbClr val="00B050"/>
                </a:solidFill>
                <a:latin typeface="Arial" panose="020B0604020202020204" pitchFamily="34" charset="0"/>
                <a:ea typeface="宋体" panose="02010600030101010101" pitchFamily="2" charset="-122"/>
              </a:rPr>
              <a:t>5+7</a:t>
            </a:r>
            <a:endParaRPr lang="en-US" altLang="zh-CN" sz="2400" b="1">
              <a:solidFill>
                <a:srgbClr val="00B050"/>
              </a:solidFill>
              <a:latin typeface="Arial" panose="020B0604020202020204" pitchFamily="34" charset="0"/>
              <a:ea typeface="宋体" panose="02010600030101010101" pitchFamily="2" charset="-122"/>
            </a:endParaRPr>
          </a:p>
        </p:txBody>
      </p:sp>
      <p:sp>
        <p:nvSpPr>
          <p:cNvPr id="6" name="右弧形箭头 5"/>
          <p:cNvSpPr/>
          <p:nvPr/>
        </p:nvSpPr>
        <p:spPr>
          <a:xfrm>
            <a:off x="8768080" y="2405380"/>
            <a:ext cx="647700" cy="6477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tx1"/>
              </a:solidFill>
            </a:endParaRPr>
          </a:p>
        </p:txBody>
      </p:sp>
      <p:sp>
        <p:nvSpPr>
          <p:cNvPr id="7" name="文本框 6"/>
          <p:cNvSpPr txBox="1"/>
          <p:nvPr/>
        </p:nvSpPr>
        <p:spPr>
          <a:xfrm>
            <a:off x="9298305" y="2091055"/>
            <a:ext cx="981075" cy="460375"/>
          </a:xfrm>
          <a:prstGeom prst="rect">
            <a:avLst/>
          </a:prstGeom>
          <a:noFill/>
          <a:ln w="9525">
            <a:noFill/>
          </a:ln>
        </p:spPr>
        <p:txBody>
          <a:bodyPr wrap="square" anchor="t">
            <a:spAutoFit/>
          </a:bodyPr>
          <a:lstStyle/>
          <a:p>
            <a:r>
              <a:rPr lang="zh-CN" altLang="en-US" sz="2400" b="1">
                <a:solidFill>
                  <a:srgbClr val="00B050"/>
                </a:solidFill>
                <a:latin typeface="Arial" panose="020B0604020202020204" pitchFamily="34" charset="0"/>
                <a:ea typeface="宋体" panose="02010600030101010101" pitchFamily="2" charset="-122"/>
              </a:rPr>
              <a:t>不选</a:t>
            </a:r>
            <a:endParaRPr lang="zh-CN" altLang="en-US" sz="2400" b="1">
              <a:solidFill>
                <a:srgbClr val="00B050"/>
              </a:solidFill>
              <a:latin typeface="Arial" panose="020B0604020202020204" pitchFamily="34" charset="0"/>
              <a:ea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6537325" y="3774440"/>
            <a:ext cx="5330825" cy="2999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
                                            <p:txEl>
                                              <p:pRg st="0" end="0"/>
                                            </p:txEl>
                                          </p:spTgt>
                                        </p:tgtEl>
                                        <p:attrNameLst>
                                          <p:attrName>style.visibility</p:attrName>
                                        </p:attrNameLst>
                                      </p:cBhvr>
                                      <p:to>
                                        <p:strVal val="visible"/>
                                      </p:to>
                                    </p:set>
                                    <p:animEffect transition="in" filter="blinds(horizontal)">
                                      <p:cBhvr>
                                        <p:cTn id="23" dur="500"/>
                                        <p:tgtEl>
                                          <p:spTgt spid="66">
                                            <p:txEl>
                                              <p:pRg st="0" end="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6">
                                            <p:txEl>
                                              <p:pRg st="1" end="1"/>
                                            </p:txEl>
                                          </p:spTgt>
                                        </p:tgtEl>
                                        <p:attrNameLst>
                                          <p:attrName>style.visibility</p:attrName>
                                        </p:attrNameLst>
                                      </p:cBhvr>
                                      <p:to>
                                        <p:strVal val="visible"/>
                                      </p:to>
                                    </p:set>
                                    <p:animEffect transition="in" filter="blinds(horizontal)">
                                      <p:cBhvr>
                                        <p:cTn id="26" dur="500"/>
                                        <p:tgtEl>
                                          <p:spTgt spid="66">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6">
                                            <p:txEl>
                                              <p:pRg st="2" end="2"/>
                                            </p:txEl>
                                          </p:spTgt>
                                        </p:tgtEl>
                                        <p:attrNameLst>
                                          <p:attrName>style.visibility</p:attrName>
                                        </p:attrNameLst>
                                      </p:cBhvr>
                                      <p:to>
                                        <p:strVal val="visible"/>
                                      </p:to>
                                    </p:set>
                                    <p:animEffect transition="in" filter="blinds(horizontal)">
                                      <p:cBhvr>
                                        <p:cTn id="29" dur="500"/>
                                        <p:tgtEl>
                                          <p:spTgt spid="6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6">
                                            <p:txEl>
                                              <p:pRg st="3" end="3"/>
                                            </p:txEl>
                                          </p:spTgt>
                                        </p:tgtEl>
                                        <p:attrNameLst>
                                          <p:attrName>style.visibility</p:attrName>
                                        </p:attrNameLst>
                                      </p:cBhvr>
                                      <p:to>
                                        <p:strVal val="visible"/>
                                      </p:to>
                                    </p:set>
                                    <p:animEffect transition="in" filter="blinds(horizontal)">
                                      <p:cBhvr>
                                        <p:cTn id="34" dur="500"/>
                                        <p:tgtEl>
                                          <p:spTgt spid="6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6">
                                            <p:txEl>
                                              <p:pRg st="4" end="4"/>
                                            </p:txEl>
                                          </p:spTgt>
                                        </p:tgtEl>
                                        <p:attrNameLst>
                                          <p:attrName>style.visibility</p:attrName>
                                        </p:attrNameLst>
                                      </p:cBhvr>
                                      <p:to>
                                        <p:strVal val="visible"/>
                                      </p:to>
                                    </p:set>
                                    <p:animEffect transition="in" filter="blinds(horizontal)">
                                      <p:cBhvr>
                                        <p:cTn id="39" dur="500"/>
                                        <p:tgtEl>
                                          <p:spTgt spid="6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p:bldP spid="6" grpId="0" bldLvl="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nchor="ctr"/>
          <a:lstStyle/>
          <a:p>
            <a:r>
              <a:rPr lang="en-US" altLang="zh-CN">
                <a:latin typeface="楷体" panose="02010609060101010101" charset="-122"/>
                <a:ea typeface="楷体" panose="02010609060101010101" charset="-122"/>
                <a:cs typeface="楷体" panose="02010609060101010101" charset="-122"/>
                <a:sym typeface="宋体" panose="02010600030101010101" pitchFamily="2" charset="-122"/>
              </a:rPr>
              <a:t>01</a:t>
            </a:r>
            <a:r>
              <a:rPr lang="zh-CN" altLang="en-US">
                <a:latin typeface="楷体" panose="02010609060101010101" charset="-122"/>
                <a:ea typeface="楷体" panose="02010609060101010101" charset="-122"/>
                <a:cs typeface="楷体" panose="02010609060101010101" charset="-122"/>
                <a:sym typeface="宋体" panose="02010600030101010101" pitchFamily="2" charset="-122"/>
              </a:rPr>
              <a:t>背包优化（滚动数组）</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326725" y="1528445"/>
            <a:ext cx="10440000" cy="4320000"/>
          </a:xfrm>
        </p:spPr>
        <p:txBody>
          <a:bodyPr anchor="t">
            <a:noAutofit/>
          </a:bodyPr>
          <a:lstStyle/>
          <a:p>
            <a:pPr marL="0" indent="0">
              <a:buNone/>
            </a:pPr>
            <a:r>
              <a:rPr lang="zh-CN" altLang="en-US" sz="3000" dirty="0">
                <a:latin typeface="楷体" panose="02010609060101010101" charset="-122"/>
                <a:ea typeface="楷体" panose="02010609060101010101" charset="-122"/>
                <a:cs typeface="楷体" panose="02010609060101010101" charset="-122"/>
              </a:rPr>
              <a:t>	for(int i=1;i&lt;=n;i++)</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rPr>
              <a:t>	for(int j=</a:t>
            </a:r>
            <a:r>
              <a:rPr lang="en-US" altLang="zh-CN" sz="3000" dirty="0">
                <a:latin typeface="楷体" panose="02010609060101010101" charset="-122"/>
                <a:ea typeface="楷体" panose="02010609060101010101" charset="-122"/>
                <a:cs typeface="楷体" panose="02010609060101010101" charset="-122"/>
              </a:rPr>
              <a:t>m</a:t>
            </a:r>
            <a:r>
              <a:rPr lang="zh-CN" altLang="en-US" sz="3000" dirty="0">
                <a:latin typeface="楷体" panose="02010609060101010101" charset="-122"/>
                <a:ea typeface="楷体" panose="02010609060101010101" charset="-122"/>
                <a:cs typeface="楷体" panose="02010609060101010101" charset="-122"/>
              </a:rPr>
              <a:t>;j&gt;=w[i];j--)</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rPr>
              <a:t>	f[j]=max(f[j],f[j-w[i]]+c[i]);</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rPr>
              <a:t>完全背包代码</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for(int i=1;i&lt;=n;i++)</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	for(int j=</a:t>
            </a:r>
            <a:r>
              <a:rPr lang="en-US" altLang="zh-CN" sz="3000" dirty="0">
                <a:latin typeface="楷体" panose="02010609060101010101" charset="-122"/>
                <a:ea typeface="楷体" panose="02010609060101010101" charset="-122"/>
                <a:cs typeface="楷体" panose="02010609060101010101" charset="-122"/>
                <a:sym typeface="+mn-ea"/>
              </a:rPr>
              <a:t>w[i]</a:t>
            </a:r>
            <a:r>
              <a:rPr lang="zh-CN" altLang="en-US" sz="3000" dirty="0">
                <a:latin typeface="楷体" panose="02010609060101010101" charset="-122"/>
                <a:ea typeface="楷体" panose="02010609060101010101" charset="-122"/>
                <a:cs typeface="楷体" panose="02010609060101010101" charset="-122"/>
                <a:sym typeface="+mn-ea"/>
              </a:rPr>
              <a:t>;j</a:t>
            </a:r>
            <a:r>
              <a:rPr lang="en-US" altLang="zh-CN" sz="3000" dirty="0">
                <a:latin typeface="楷体" panose="02010609060101010101" charset="-122"/>
                <a:ea typeface="楷体" panose="02010609060101010101" charset="-122"/>
                <a:cs typeface="楷体" panose="02010609060101010101" charset="-122"/>
                <a:sym typeface="+mn-ea"/>
              </a:rPr>
              <a:t>&lt;</a:t>
            </a:r>
            <a:r>
              <a:rPr lang="zh-CN" altLang="en-US" sz="3000" dirty="0">
                <a:latin typeface="楷体" panose="02010609060101010101" charset="-122"/>
                <a:ea typeface="楷体" panose="02010609060101010101" charset="-122"/>
                <a:cs typeface="楷体" panose="02010609060101010101" charset="-122"/>
                <a:sym typeface="+mn-ea"/>
              </a:rPr>
              <a:t>=</a:t>
            </a:r>
            <a:r>
              <a:rPr lang="en-US" altLang="zh-CN" sz="3000" dirty="0">
                <a:latin typeface="楷体" panose="02010609060101010101" charset="-122"/>
                <a:ea typeface="楷体" panose="02010609060101010101" charset="-122"/>
                <a:cs typeface="楷体" panose="02010609060101010101" charset="-122"/>
                <a:sym typeface="+mn-ea"/>
              </a:rPr>
              <a:t>m</a:t>
            </a:r>
            <a:r>
              <a:rPr lang="zh-CN" altLang="en-US" sz="3000" dirty="0">
                <a:latin typeface="楷体" panose="02010609060101010101" charset="-122"/>
                <a:ea typeface="楷体" panose="02010609060101010101" charset="-122"/>
                <a:cs typeface="楷体" panose="02010609060101010101" charset="-122"/>
                <a:sym typeface="+mn-ea"/>
              </a:rPr>
              <a:t>;j</a:t>
            </a:r>
            <a:r>
              <a:rPr lang="en-US" altLang="zh-CN" sz="3000" dirty="0">
                <a:latin typeface="楷体" panose="02010609060101010101" charset="-122"/>
                <a:ea typeface="楷体" panose="02010609060101010101" charset="-122"/>
                <a:cs typeface="楷体" panose="02010609060101010101" charset="-122"/>
                <a:sym typeface="+mn-ea"/>
              </a:rPr>
              <a:t>++</a:t>
            </a:r>
            <a:r>
              <a:rPr lang="zh-CN" altLang="en-US" sz="3000" dirty="0">
                <a:latin typeface="楷体" panose="02010609060101010101" charset="-122"/>
                <a:ea typeface="楷体" panose="02010609060101010101" charset="-122"/>
                <a:cs typeface="楷体" panose="02010609060101010101" charset="-122"/>
                <a:sym typeface="+mn-ea"/>
              </a:rPr>
              <a:t>)</a:t>
            </a:r>
            <a:endParaRPr lang="zh-CN" altLang="en-US" sz="3000" dirty="0">
              <a:latin typeface="楷体" panose="02010609060101010101" charset="-122"/>
              <a:ea typeface="楷体" panose="02010609060101010101" charset="-122"/>
              <a:cs typeface="楷体" panose="02010609060101010101" charset="-122"/>
            </a:endParaRPr>
          </a:p>
          <a:p>
            <a:pPr marL="0" indent="0">
              <a:buNone/>
            </a:pPr>
            <a:r>
              <a:rPr lang="zh-CN" altLang="en-US" sz="3000" dirty="0">
                <a:latin typeface="楷体" panose="02010609060101010101" charset="-122"/>
                <a:ea typeface="楷体" panose="02010609060101010101" charset="-122"/>
                <a:cs typeface="楷体" panose="02010609060101010101" charset="-122"/>
                <a:sym typeface="+mn-ea"/>
              </a:rPr>
              <a:t>	f[j]=max(f[j],f[j-w[i]]+c[i]);</a:t>
            </a:r>
            <a:endParaRPr lang="zh-CN" altLang="en-US" sz="3000"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对于什么样的问题可以使用动态规划来求解？</a:t>
            </a:r>
            <a:endParaRPr lang="zh-CN" altLang="en-US"/>
          </a:p>
        </p:txBody>
      </p:sp>
      <p:sp>
        <p:nvSpPr>
          <p:cNvPr id="3" name="内容占位符 2"/>
          <p:cNvSpPr>
            <a:spLocks noGrp="1"/>
          </p:cNvSpPr>
          <p:nvPr>
            <p:ph idx="1"/>
          </p:nvPr>
        </p:nvSpPr>
        <p:spPr/>
        <p:txBody>
          <a:bodyPr/>
          <a:p>
            <a:r>
              <a:rPr>
                <a:sym typeface="+mn-ea"/>
              </a:rPr>
              <a:t>首先要分析问题是否具有以下三个性质。</a:t>
            </a:r>
            <a:endParaRPr>
              <a:sym typeface="+mn-ea"/>
            </a:endParaRPr>
          </a:p>
          <a:p>
            <a:r>
              <a:rPr lang="zh-CN" altLang="en-US"/>
              <a:t>第一，最优子结构</a:t>
            </a:r>
            <a:endParaRPr lang="zh-CN" altLang="en-US"/>
          </a:p>
          <a:p>
            <a:r>
              <a:rPr lang="zh-CN" altLang="en-US"/>
              <a:t>第二，子问题重叠</a:t>
            </a:r>
            <a:endParaRPr lang="zh-CN" altLang="en-US"/>
          </a:p>
          <a:p>
            <a:r>
              <a:rPr lang="zh-CN" altLang="en-US"/>
              <a:t>第三，无后效性</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灵活应用</a:t>
            </a:r>
            <a:endParaRPr lang="zh-CN" altLang="en-US"/>
          </a:p>
        </p:txBody>
      </p:sp>
      <p:sp>
        <p:nvSpPr>
          <p:cNvPr id="3" name="内容占位符 2"/>
          <p:cNvSpPr>
            <a:spLocks noGrp="1"/>
          </p:cNvSpPr>
          <p:nvPr>
            <p:ph idx="1"/>
          </p:nvPr>
        </p:nvSpPr>
        <p:spPr/>
        <p:txBody>
          <a:bodyPr/>
          <a:p>
            <a:r>
              <a:rPr lang="en-US" altLang="zh-CN"/>
              <a:t>  01</a:t>
            </a:r>
            <a:r>
              <a:rPr lang="zh-CN" altLang="en-US"/>
              <a:t>背包裸题</a:t>
            </a:r>
            <a:endParaRPr lang="zh-CN" altLang="en-US"/>
          </a:p>
          <a:p>
            <a:r>
              <a:rPr lang="zh-CN" altLang="en-US"/>
              <a:t>（分析</a:t>
            </a:r>
            <a:r>
              <a:rPr lang="zh-CN" altLang="en-US">
                <a:sym typeface="+mn-ea"/>
              </a:rPr>
              <a:t>背包问题三要素</a:t>
            </a:r>
            <a:r>
              <a:rPr lang="zh-CN" altLang="en-US"/>
              <a:t>）</a:t>
            </a:r>
            <a:endParaRPr lang="en-US" altLang="zh-CN"/>
          </a:p>
          <a:p>
            <a:r>
              <a:rPr lang="en-US" altLang="zh-CN"/>
              <a:t>   </a:t>
            </a:r>
            <a:r>
              <a:rPr lang="zh-CN" altLang="en-US"/>
              <a:t>背包容量</a:t>
            </a:r>
            <a:r>
              <a:rPr lang="en-US" altLang="zh-CN"/>
              <a:t>M</a:t>
            </a:r>
            <a:endParaRPr lang="zh-CN" altLang="en-US"/>
          </a:p>
          <a:p>
            <a:r>
              <a:rPr lang="en-US" altLang="zh-CN"/>
              <a:t>   </a:t>
            </a:r>
            <a:r>
              <a:rPr lang="zh-CN" altLang="en-US"/>
              <a:t>物品重量</a:t>
            </a:r>
            <a:r>
              <a:rPr lang="en-US" altLang="zh-CN"/>
              <a:t>Wi</a:t>
            </a:r>
            <a:endParaRPr lang="zh-CN" altLang="en-US"/>
          </a:p>
          <a:p>
            <a:r>
              <a:rPr lang="en-US" altLang="zh-CN"/>
              <a:t>   </a:t>
            </a:r>
            <a:r>
              <a:rPr lang="zh-CN" altLang="en-US"/>
              <a:t>物品的价值</a:t>
            </a:r>
            <a:r>
              <a:rPr lang="en-US" altLang="zh-CN"/>
              <a:t>Ci</a:t>
            </a:r>
            <a:endParaRPr lang="en-US" altLang="zh-CN"/>
          </a:p>
          <a:p>
            <a:r>
              <a:rPr lang="zh-CN" altLang="en-US"/>
              <a:t>采药这道题目</a:t>
            </a:r>
            <a:endParaRPr lang="zh-CN" altLang="en-US"/>
          </a:p>
        </p:txBody>
      </p:sp>
      <p:pic>
        <p:nvPicPr>
          <p:cNvPr id="4" name="图片 3"/>
          <p:cNvPicPr>
            <a:picLocks noChangeAspect="1"/>
          </p:cNvPicPr>
          <p:nvPr>
            <p:custDataLst>
              <p:tags r:id="rId1"/>
            </p:custDataLst>
          </p:nvPr>
        </p:nvPicPr>
        <p:blipFill>
          <a:blip r:embed="rId2"/>
          <a:srcRect l="16677" t="17253" r="37563"/>
          <a:stretch>
            <a:fillRect/>
          </a:stretch>
        </p:blipFill>
        <p:spPr>
          <a:xfrm>
            <a:off x="5208905" y="459105"/>
            <a:ext cx="6405880" cy="5713095"/>
          </a:xfrm>
          <a:prstGeom prst="rect">
            <a:avLst/>
          </a:prstGeom>
        </p:spPr>
      </p:pic>
      <p:sp>
        <p:nvSpPr>
          <p:cNvPr id="5" name="文本框 4"/>
          <p:cNvSpPr txBox="1"/>
          <p:nvPr>
            <p:custDataLst>
              <p:tags r:id="rId3"/>
            </p:custDataLst>
          </p:nvPr>
        </p:nvSpPr>
        <p:spPr>
          <a:xfrm>
            <a:off x="3656965" y="2992755"/>
            <a:ext cx="1869440" cy="368300"/>
          </a:xfrm>
          <a:prstGeom prst="rect">
            <a:avLst/>
          </a:prstGeom>
          <a:solidFill>
            <a:srgbClr val="92D050"/>
          </a:solidFill>
        </p:spPr>
        <p:txBody>
          <a:bodyPr wrap="square" rtlCol="0">
            <a:spAutoFit/>
          </a:bodyPr>
          <a:p>
            <a:r>
              <a:rPr lang="en-US"/>
              <a:t>T</a:t>
            </a:r>
            <a:r>
              <a:rPr lang="zh-CN" altLang="en-US"/>
              <a:t>总共的时间</a:t>
            </a:r>
            <a:r>
              <a:rPr lang="en-US" altLang="zh-CN"/>
              <a:t> </a:t>
            </a:r>
            <a:endParaRPr lang="en-US" altLang="zh-CN"/>
          </a:p>
        </p:txBody>
      </p:sp>
      <p:sp>
        <p:nvSpPr>
          <p:cNvPr id="6" name="文本框 5"/>
          <p:cNvSpPr txBox="1"/>
          <p:nvPr>
            <p:custDataLst>
              <p:tags r:id="rId4"/>
            </p:custDataLst>
          </p:nvPr>
        </p:nvSpPr>
        <p:spPr>
          <a:xfrm>
            <a:off x="3656965" y="3488055"/>
            <a:ext cx="2439670" cy="368300"/>
          </a:xfrm>
          <a:prstGeom prst="rect">
            <a:avLst/>
          </a:prstGeom>
          <a:solidFill>
            <a:srgbClr val="92D050"/>
          </a:solidFill>
        </p:spPr>
        <p:txBody>
          <a:bodyPr wrap="square" rtlCol="0">
            <a:spAutoFit/>
          </a:bodyPr>
          <a:p>
            <a:r>
              <a:rPr lang="zh-CN"/>
              <a:t>采一株草药的时间</a:t>
            </a:r>
            <a:endParaRPr lang="zh-CN"/>
          </a:p>
        </p:txBody>
      </p:sp>
      <p:sp>
        <p:nvSpPr>
          <p:cNvPr id="7" name="文本框 6"/>
          <p:cNvSpPr txBox="1"/>
          <p:nvPr>
            <p:custDataLst>
              <p:tags r:id="rId5"/>
            </p:custDataLst>
          </p:nvPr>
        </p:nvSpPr>
        <p:spPr>
          <a:xfrm>
            <a:off x="3656965" y="4237355"/>
            <a:ext cx="2439670" cy="368300"/>
          </a:xfrm>
          <a:prstGeom prst="rect">
            <a:avLst/>
          </a:prstGeom>
          <a:solidFill>
            <a:srgbClr val="92D050"/>
          </a:solidFill>
        </p:spPr>
        <p:txBody>
          <a:bodyPr wrap="square" rtlCol="0">
            <a:spAutoFit/>
          </a:bodyPr>
          <a:p>
            <a:r>
              <a:rPr lang="zh-CN"/>
              <a:t>采一株草药价值</a:t>
            </a:r>
            <a:endParaRPr lang="en-US" altLang="zh-CN"/>
          </a:p>
        </p:txBody>
      </p:sp>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0299700" y="2844800"/>
              <a:ext cx="1022350" cy="12700"/>
            </p14:xfrm>
          </p:contentPart>
        </mc:Choice>
        <mc:Fallback xmlns="">
          <p:pic>
            <p:nvPicPr>
              <p:cNvPr id="8" name="墨迹 7"/>
            </p:nvPicPr>
            <p:blipFill>
              <a:blip r:embed="rId7"/>
            </p:blipFill>
            <p:spPr>
              <a:xfrm>
                <a:off x="10299700" y="2844800"/>
                <a:ext cx="1022350" cy="127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10128250" y="3327400"/>
              <a:ext cx="971550" cy="133350"/>
            </p14:xfrm>
          </p:contentPart>
        </mc:Choice>
        <mc:Fallback xmlns="">
          <p:pic>
            <p:nvPicPr>
              <p:cNvPr id="11" name="墨迹 10"/>
            </p:nvPicPr>
            <p:blipFill>
              <a:blip r:embed="rId9"/>
            </p:blipFill>
            <p:spPr>
              <a:xfrm>
                <a:off x="10128250" y="3327400"/>
                <a:ext cx="971550" cy="1333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10388600" y="3524250"/>
              <a:ext cx="146050" cy="387350"/>
            </p14:xfrm>
          </p:contentPart>
        </mc:Choice>
        <mc:Fallback xmlns="">
          <p:pic>
            <p:nvPicPr>
              <p:cNvPr id="13" name="墨迹 12"/>
            </p:nvPicPr>
            <p:blipFill>
              <a:blip r:embed="rId11"/>
            </p:blipFill>
            <p:spPr>
              <a:xfrm>
                <a:off x="10388600" y="3524250"/>
                <a:ext cx="146050" cy="3873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10541000" y="3543300"/>
              <a:ext cx="215900" cy="323850"/>
            </p14:xfrm>
          </p:contentPart>
        </mc:Choice>
        <mc:Fallback xmlns="">
          <p:pic>
            <p:nvPicPr>
              <p:cNvPr id="14" name="墨迹 13"/>
            </p:nvPicPr>
            <p:blipFill>
              <a:blip r:embed="rId13"/>
            </p:blipFill>
            <p:spPr>
              <a:xfrm>
                <a:off x="10541000" y="3543300"/>
                <a:ext cx="215900" cy="3238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10502900" y="3733800"/>
              <a:ext cx="165100" cy="12700"/>
            </p14:xfrm>
          </p:contentPart>
        </mc:Choice>
        <mc:Fallback xmlns="">
          <p:pic>
            <p:nvPicPr>
              <p:cNvPr id="15" name="墨迹 14"/>
            </p:nvPicPr>
            <p:blipFill>
              <a:blip r:embed="rId15"/>
            </p:blipFill>
            <p:spPr>
              <a:xfrm>
                <a:off x="10502900" y="3733800"/>
                <a:ext cx="165100" cy="12700"/>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完全背包问题</a:t>
            </a:r>
            <a:endParaRPr lang="zh-CN" altLang="en-US">
              <a:latin typeface="楷体" panose="02010609060101010101" charset="-122"/>
              <a:ea typeface="楷体" panose="02010609060101010101" charset="-122"/>
            </a:endParaRPr>
          </a:p>
        </p:txBody>
      </p:sp>
      <p:sp>
        <p:nvSpPr>
          <p:cNvPr id="48130" name="内容占位符 2"/>
          <p:cNvSpPr>
            <a:spLocks noGrp="1"/>
          </p:cNvSpPr>
          <p:nvPr>
            <p:ph idx="1"/>
          </p:nvPr>
        </p:nvSpPr>
        <p:spPr/>
        <p:txBody>
          <a:bodyPr anchor="t">
            <a:noAutofit/>
          </a:bodyPr>
          <a:lstStyle/>
          <a:p>
            <a:r>
              <a:rPr lang="zh-CN" altLang="zh-CN" sz="3000" dirty="0">
                <a:latin typeface="楷体" panose="02010609060101010101" charset="-122"/>
                <a:ea typeface="楷体" panose="02010609060101010101" charset="-122"/>
                <a:cs typeface="楷体" panose="02010609060101010101" charset="-122"/>
              </a:rPr>
              <a:t>因为完全背包中</a:t>
            </a:r>
            <a:r>
              <a:rPr lang="en-US" altLang="zh-CN" sz="3000" dirty="0">
                <a:latin typeface="楷体" panose="02010609060101010101" charset="-122"/>
                <a:ea typeface="楷体" panose="02010609060101010101" charset="-122"/>
                <a:cs typeface="楷体" panose="02010609060101010101" charset="-122"/>
              </a:rPr>
              <a:t>f[i][j-w[i]]</a:t>
            </a:r>
            <a:r>
              <a:rPr lang="zh-CN" altLang="zh-CN" sz="3000" dirty="0">
                <a:latin typeface="楷体" panose="02010609060101010101" charset="-122"/>
                <a:ea typeface="楷体" panose="02010609060101010101" charset="-122"/>
                <a:cs typeface="楷体" panose="02010609060101010101" charset="-122"/>
              </a:rPr>
              <a:t>里面可能</a:t>
            </a:r>
            <a:r>
              <a:rPr lang="zh-CN" altLang="zh-CN" sz="3000" dirty="0">
                <a:solidFill>
                  <a:srgbClr val="FF0000"/>
                </a:solidFill>
                <a:latin typeface="楷体" panose="02010609060101010101" charset="-122"/>
                <a:ea typeface="楷体" panose="02010609060101010101" charset="-122"/>
                <a:cs typeface="楷体" panose="02010609060101010101" charset="-122"/>
              </a:rPr>
              <a:t>有</a:t>
            </a:r>
            <a:r>
              <a:rPr lang="zh-CN" altLang="zh-CN" sz="3000" dirty="0">
                <a:latin typeface="楷体" panose="02010609060101010101" charset="-122"/>
                <a:ea typeface="楷体" panose="02010609060101010101" charset="-122"/>
                <a:cs typeface="楷体" panose="02010609060101010101" charset="-122"/>
              </a:rPr>
              <a:t>第</a:t>
            </a:r>
            <a:r>
              <a:rPr lang="en-US" altLang="zh-CN" sz="3000" dirty="0">
                <a:latin typeface="楷体" panose="02010609060101010101" charset="-122"/>
                <a:ea typeface="楷体" panose="02010609060101010101" charset="-122"/>
                <a:cs typeface="楷体" panose="02010609060101010101" charset="-122"/>
              </a:rPr>
              <a:t>i</a:t>
            </a:r>
            <a:r>
              <a:rPr lang="zh-CN" altLang="zh-CN" sz="3000" dirty="0">
                <a:latin typeface="楷体" panose="02010609060101010101" charset="-122"/>
                <a:ea typeface="楷体" panose="02010609060101010101" charset="-122"/>
                <a:cs typeface="楷体" panose="02010609060101010101" charset="-122"/>
              </a:rPr>
              <a:t>种物品，也可能</a:t>
            </a:r>
            <a:r>
              <a:rPr lang="zh-CN" altLang="zh-CN" sz="3000" dirty="0">
                <a:solidFill>
                  <a:srgbClr val="FF0000"/>
                </a:solidFill>
                <a:latin typeface="楷体" panose="02010609060101010101" charset="-122"/>
                <a:ea typeface="楷体" panose="02010609060101010101" charset="-122"/>
                <a:cs typeface="楷体" panose="02010609060101010101" charset="-122"/>
              </a:rPr>
              <a:t>没有</a:t>
            </a:r>
            <a:r>
              <a:rPr lang="zh-CN" altLang="zh-CN" sz="3000" dirty="0">
                <a:latin typeface="楷体" panose="02010609060101010101" charset="-122"/>
                <a:ea typeface="楷体" panose="02010609060101010101" charset="-122"/>
                <a:cs typeface="楷体" panose="02010609060101010101" charset="-122"/>
              </a:rPr>
              <a:t>第</a:t>
            </a:r>
            <a:r>
              <a:rPr lang="en-US" altLang="zh-CN" sz="3000" dirty="0">
                <a:latin typeface="楷体" panose="02010609060101010101" charset="-122"/>
                <a:ea typeface="楷体" panose="02010609060101010101" charset="-122"/>
                <a:cs typeface="楷体" panose="02010609060101010101" charset="-122"/>
              </a:rPr>
              <a:t>i</a:t>
            </a:r>
            <a:r>
              <a:rPr lang="zh-CN" altLang="zh-CN" sz="3000" dirty="0">
                <a:latin typeface="楷体" panose="02010609060101010101" charset="-122"/>
                <a:ea typeface="楷体" panose="02010609060101010101" charset="-122"/>
                <a:cs typeface="楷体" panose="02010609060101010101" charset="-122"/>
              </a:rPr>
              <a:t>种物品。</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换句话说，完全背包中</a:t>
            </a:r>
            <a:r>
              <a:rPr lang="en-US" altLang="zh-CN" sz="3000">
                <a:latin typeface="楷体" panose="02010609060101010101" charset="-122"/>
                <a:ea typeface="楷体" panose="02010609060101010101" charset="-122"/>
                <a:cs typeface="楷体" panose="02010609060101010101" charset="-122"/>
              </a:rPr>
              <a:t>f</a:t>
            </a:r>
            <a:r>
              <a:rPr lang="en-US" altLang="zh-CN" sz="3000">
                <a:highlight>
                  <a:srgbClr val="FF00FF"/>
                </a:highlight>
                <a:latin typeface="楷体" panose="02010609060101010101" charset="-122"/>
                <a:ea typeface="楷体" panose="02010609060101010101" charset="-122"/>
                <a:cs typeface="楷体" panose="02010609060101010101" charset="-122"/>
              </a:rPr>
              <a:t>[i]</a:t>
            </a:r>
            <a:r>
              <a:rPr lang="en-US" altLang="zh-CN" sz="3000">
                <a:latin typeface="楷体" panose="02010609060101010101" charset="-122"/>
                <a:ea typeface="楷体" panose="02010609060101010101" charset="-122"/>
                <a:cs typeface="楷体" panose="02010609060101010101" charset="-122"/>
              </a:rPr>
              <a:t>[j-w[i]] </a:t>
            </a:r>
            <a:r>
              <a:rPr lang="zh-CN" altLang="en-US" sz="3000">
                <a:latin typeface="楷体" panose="02010609060101010101" charset="-122"/>
                <a:ea typeface="楷体" panose="02010609060101010101" charset="-122"/>
                <a:cs typeface="楷体" panose="02010609060101010101" charset="-122"/>
              </a:rPr>
              <a:t>本身就是已经包含了可能放入第</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件物品的</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最优子结构</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rPr>
              <a:t>完全背包问题中，一个物品可以选择多次，因此自然可以由已经包含了可能放入第</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件物品的</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最优子结构</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转移而来。</a:t>
            </a:r>
            <a:endParaRPr lang="zh-CN" altLang="en-US" sz="3000">
              <a:latin typeface="楷体" panose="02010609060101010101" charset="-122"/>
              <a:ea typeface="楷体" panose="02010609060101010101" charset="-122"/>
              <a:cs typeface="楷体" panose="02010609060101010101" charset="-122"/>
            </a:endParaRPr>
          </a:p>
          <a:p>
            <a:endParaRPr lang="zh-CN" altLang="en-US" sz="3000">
              <a:latin typeface="楷体" panose="02010609060101010101" charset="-122"/>
              <a:ea typeface="楷体" panose="02010609060101010101" charset="-122"/>
              <a:cs typeface="楷体" panose="02010609060101010101" charset="-122"/>
            </a:endParaRPr>
          </a:p>
        </p:txBody>
      </p:sp>
      <p:sp>
        <p:nvSpPr>
          <p:cNvPr id="4" name="文本框 3"/>
          <p:cNvSpPr txBox="1"/>
          <p:nvPr>
            <p:custDataLst>
              <p:tags r:id="rId1"/>
            </p:custDataLst>
          </p:nvPr>
        </p:nvSpPr>
        <p:spPr>
          <a:xfrm>
            <a:off x="4030980" y="2745105"/>
            <a:ext cx="8094345" cy="368300"/>
          </a:xfrm>
          <a:prstGeom prst="rect">
            <a:avLst/>
          </a:prstGeom>
          <a:solidFill>
            <a:srgbClr val="92D050"/>
          </a:solidFill>
        </p:spPr>
        <p:txBody>
          <a:bodyPr wrap="square" rtlCol="0">
            <a:spAutoFit/>
          </a:bodyPr>
          <a:p>
            <a:r>
              <a:rPr lang="zh-CN"/>
              <a:t>完全背包</a:t>
            </a:r>
            <a:r>
              <a:rPr lang="en-US" altLang="zh-CN"/>
              <a:t>  </a:t>
            </a:r>
            <a:r>
              <a:rPr lang="zh-CN" altLang="en-US"/>
              <a:t>依赖</a:t>
            </a:r>
            <a:r>
              <a:rPr lang="zh-CN" altLang="en-US">
                <a:highlight>
                  <a:srgbClr val="FF00FF"/>
                </a:highlight>
              </a:rPr>
              <a:t>本行的答案</a:t>
            </a:r>
            <a:r>
              <a:rPr lang="zh-CN" altLang="en-US"/>
              <a:t>进行更新</a:t>
            </a:r>
            <a:r>
              <a:rPr lang="en-US" altLang="zh-CN"/>
              <a:t> </a:t>
            </a:r>
            <a:r>
              <a:rPr lang="zh-CN" altLang="en-US"/>
              <a:t>，因为</a:t>
            </a:r>
            <a:r>
              <a:rPr lang="en-US" altLang="zh-CN"/>
              <a:t> </a:t>
            </a:r>
            <a:r>
              <a:rPr lang="zh-CN" altLang="en-US"/>
              <a:t>完全背包物品允许放无数件（叠加）</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Effect transition="in" filter="blinds(horizontal)">
                                      <p:cBhvr>
                                        <p:cTn id="7" dur="500"/>
                                        <p:tgtEl>
                                          <p:spTgt spid="481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
                                            <p:txEl>
                                              <p:pRg st="2" end="2"/>
                                            </p:txEl>
                                          </p:spTgt>
                                        </p:tgtEl>
                                        <p:attrNameLst>
                                          <p:attrName>style.visibility</p:attrName>
                                        </p:attrNameLst>
                                      </p:cBhvr>
                                      <p:to>
                                        <p:strVal val="visible"/>
                                      </p:to>
                                    </p:set>
                                    <p:animEffect transition="in" filter="blinds(horizontal)">
                                      <p:cBhvr>
                                        <p:cTn id="12" dur="500"/>
                                        <p:tgtEl>
                                          <p:spTgt spid="48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完全背包问题</a:t>
            </a:r>
            <a:endParaRPr lang="zh-CN" altLang="en-US">
              <a:latin typeface="楷体" panose="02010609060101010101" charset="-122"/>
              <a:ea typeface="楷体" panose="02010609060101010101" charset="-122"/>
            </a:endParaRPr>
          </a:p>
        </p:txBody>
      </p:sp>
      <p:sp>
        <p:nvSpPr>
          <p:cNvPr id="48130" name="内容占位符 2"/>
          <p:cNvSpPr>
            <a:spLocks noGrp="1"/>
          </p:cNvSpPr>
          <p:nvPr>
            <p:ph idx="1"/>
          </p:nvPr>
        </p:nvSpPr>
        <p:spPr/>
        <p:txBody>
          <a:bodyPr anchor="t">
            <a:noAutofit/>
          </a:bodyPr>
          <a:lstStyle/>
          <a:p>
            <a:r>
              <a:rPr lang="zh-CN" altLang="en-US" sz="3000">
                <a:latin typeface="楷体" panose="02010609060101010101" charset="-122"/>
                <a:ea typeface="楷体" panose="02010609060101010101" charset="-122"/>
                <a:cs typeface="楷体" panose="02010609060101010101" charset="-122"/>
              </a:rPr>
              <a:t>而</a:t>
            </a:r>
            <a:r>
              <a:rPr lang="en-US" altLang="zh-CN" sz="3000">
                <a:latin typeface="楷体" panose="02010609060101010101" charset="-122"/>
                <a:ea typeface="楷体" panose="02010609060101010101" charset="-122"/>
                <a:cs typeface="楷体" panose="02010609060101010101" charset="-122"/>
              </a:rPr>
              <a:t>“01</a:t>
            </a:r>
            <a:r>
              <a:rPr lang="zh-CN" altLang="en-US" sz="3000">
                <a:latin typeface="楷体" panose="02010609060101010101" charset="-122"/>
                <a:ea typeface="楷体" panose="02010609060101010101" charset="-122"/>
                <a:cs typeface="楷体" panose="02010609060101010101" charset="-122"/>
              </a:rPr>
              <a:t>背包</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问题中，一个物品只能选择一次，所以如果选择了第</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件物品，只能有一定</a:t>
            </a:r>
            <a:r>
              <a:rPr lang="zh-CN" altLang="en-US" sz="3000">
                <a:highlight>
                  <a:srgbClr val="FF00FF"/>
                </a:highlight>
                <a:latin typeface="楷体" panose="02010609060101010101" charset="-122"/>
                <a:ea typeface="楷体" panose="02010609060101010101" charset="-122"/>
                <a:cs typeface="楷体" panose="02010609060101010101" charset="-122"/>
              </a:rPr>
              <a:t>不包含第</a:t>
            </a:r>
            <a:r>
              <a:rPr lang="en-US" altLang="zh-CN" sz="3000">
                <a:highlight>
                  <a:srgbClr val="FF00FF"/>
                </a:highlight>
                <a:latin typeface="楷体" panose="02010609060101010101" charset="-122"/>
                <a:ea typeface="楷体" panose="02010609060101010101" charset="-122"/>
                <a:cs typeface="楷体" panose="02010609060101010101" charset="-122"/>
              </a:rPr>
              <a:t>i</a:t>
            </a:r>
            <a:r>
              <a:rPr lang="zh-CN" altLang="en-US" sz="3000">
                <a:highlight>
                  <a:srgbClr val="FF00FF"/>
                </a:highlight>
                <a:latin typeface="楷体" panose="02010609060101010101" charset="-122"/>
                <a:ea typeface="楷体" panose="02010609060101010101" charset="-122"/>
                <a:cs typeface="楷体" panose="02010609060101010101" charset="-122"/>
              </a:rPr>
              <a:t>种物品</a:t>
            </a:r>
            <a:r>
              <a:rPr lang="zh-CN" altLang="en-US" sz="3000">
                <a:latin typeface="楷体" panose="02010609060101010101" charset="-122"/>
                <a:ea typeface="楷体" panose="02010609060101010101" charset="-122"/>
                <a:cs typeface="楷体" panose="02010609060101010101" charset="-122"/>
              </a:rPr>
              <a:t>的最优子结构</a:t>
            </a:r>
            <a:r>
              <a:rPr lang="en-US" altLang="zh-CN" sz="3000">
                <a:latin typeface="楷体" panose="02010609060101010101" charset="-122"/>
                <a:ea typeface="楷体" panose="02010609060101010101" charset="-122"/>
                <a:cs typeface="楷体" panose="02010609060101010101" charset="-122"/>
              </a:rPr>
              <a:t>f</a:t>
            </a:r>
            <a:r>
              <a:rPr lang="en-US" altLang="zh-CN" sz="3000">
                <a:highlight>
                  <a:srgbClr val="FF00FF"/>
                </a:highlight>
                <a:latin typeface="楷体" panose="02010609060101010101" charset="-122"/>
                <a:ea typeface="楷体" panose="02010609060101010101" charset="-122"/>
                <a:cs typeface="楷体" panose="02010609060101010101" charset="-122"/>
              </a:rPr>
              <a:t>[i-1]</a:t>
            </a:r>
            <a:r>
              <a:rPr lang="en-US" altLang="zh-CN" sz="3000">
                <a:latin typeface="楷体" panose="02010609060101010101" charset="-122"/>
                <a:ea typeface="楷体" panose="02010609060101010101" charset="-122"/>
                <a:cs typeface="楷体" panose="02010609060101010101" charset="-122"/>
              </a:rPr>
              <a:t>[j-w[i]]</a:t>
            </a:r>
            <a:r>
              <a:rPr lang="zh-CN" altLang="en-US" sz="3000">
                <a:latin typeface="楷体" panose="02010609060101010101" charset="-122"/>
                <a:ea typeface="楷体" panose="02010609060101010101" charset="-122"/>
                <a:cs typeface="楷体" panose="02010609060101010101" charset="-122"/>
              </a:rPr>
              <a:t>转移而来。</a:t>
            </a:r>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多重背包问题</a:t>
            </a:r>
            <a:endParaRPr lang="zh-CN" altLang="en-US">
              <a:latin typeface="楷体" panose="02010609060101010101" charset="-122"/>
              <a:ea typeface="楷体" panose="02010609060101010101" charset="-122"/>
            </a:endParaRPr>
          </a:p>
        </p:txBody>
      </p:sp>
      <p:sp>
        <p:nvSpPr>
          <p:cNvPr id="9218" name="内容占位符 2"/>
          <p:cNvSpPr>
            <a:spLocks noGrp="1"/>
          </p:cNvSpPr>
          <p:nvPr>
            <p:ph idx="1"/>
          </p:nvPr>
        </p:nvSpPr>
        <p:spPr/>
        <p:txBody>
          <a:bodyPr anchor="t">
            <a:normAutofit/>
          </a:bodyPr>
          <a:lstStyle/>
          <a:p>
            <a:r>
              <a:rPr lang="zh-CN" altLang="en-US" sz="3600">
                <a:latin typeface="楷体" panose="02010609060101010101" charset="-122"/>
                <a:ea typeface="楷体" panose="02010609060101010101" charset="-122"/>
                <a:cs typeface="楷体" panose="02010609060101010101" charset="-122"/>
                <a:sym typeface="+mn-ea"/>
              </a:rPr>
              <a:t>【例题十二】 一个旅行者有一个最多能用m公斤的背包，现在有n种物品，它们的重量分别是W</a:t>
            </a:r>
            <a:r>
              <a:rPr lang="zh-CN" altLang="en-US" sz="3600" baseline="-25000">
                <a:latin typeface="楷体" panose="02010609060101010101" charset="-122"/>
                <a:ea typeface="楷体" panose="02010609060101010101" charset="-122"/>
                <a:cs typeface="楷体" panose="02010609060101010101" charset="-122"/>
                <a:sym typeface="+mn-ea"/>
              </a:rPr>
              <a:t>1</a:t>
            </a:r>
            <a:r>
              <a:rPr lang="zh-CN" altLang="en-US" sz="3600">
                <a:latin typeface="楷体" panose="02010609060101010101" charset="-122"/>
                <a:ea typeface="楷体" panose="02010609060101010101" charset="-122"/>
                <a:cs typeface="楷体" panose="02010609060101010101" charset="-122"/>
                <a:sym typeface="+mn-ea"/>
              </a:rPr>
              <a:t>，W</a:t>
            </a:r>
            <a:r>
              <a:rPr lang="zh-CN" altLang="en-US" sz="3600" baseline="-25000">
                <a:latin typeface="楷体" panose="02010609060101010101" charset="-122"/>
                <a:ea typeface="楷体" panose="02010609060101010101" charset="-122"/>
                <a:cs typeface="楷体" panose="02010609060101010101" charset="-122"/>
                <a:sym typeface="+mn-ea"/>
              </a:rPr>
              <a:t>2</a:t>
            </a:r>
            <a:r>
              <a:rPr lang="zh-CN" altLang="en-US" sz="3600">
                <a:latin typeface="楷体" panose="02010609060101010101" charset="-122"/>
                <a:ea typeface="楷体" panose="02010609060101010101" charset="-122"/>
                <a:cs typeface="楷体" panose="02010609060101010101" charset="-122"/>
                <a:sym typeface="+mn-ea"/>
              </a:rPr>
              <a:t>，...,W</a:t>
            </a:r>
            <a:r>
              <a:rPr lang="zh-CN" altLang="en-US" sz="3600" baseline="-25000">
                <a:latin typeface="楷体" panose="02010609060101010101" charset="-122"/>
                <a:ea typeface="楷体" panose="02010609060101010101" charset="-122"/>
                <a:cs typeface="楷体" panose="02010609060101010101" charset="-122"/>
                <a:sym typeface="+mn-ea"/>
              </a:rPr>
              <a:t>n</a:t>
            </a:r>
            <a:r>
              <a:rPr lang="zh-CN" altLang="en-US" sz="3600">
                <a:latin typeface="楷体" panose="02010609060101010101" charset="-122"/>
                <a:ea typeface="楷体" panose="02010609060101010101" charset="-122"/>
                <a:cs typeface="楷体" panose="02010609060101010101" charset="-122"/>
                <a:sym typeface="+mn-ea"/>
              </a:rPr>
              <a:t>,它们的价值分别为C</a:t>
            </a:r>
            <a:r>
              <a:rPr lang="zh-CN" altLang="en-US" sz="3600" baseline="-25000">
                <a:latin typeface="楷体" panose="02010609060101010101" charset="-122"/>
                <a:ea typeface="楷体" panose="02010609060101010101" charset="-122"/>
                <a:cs typeface="楷体" panose="02010609060101010101" charset="-122"/>
                <a:sym typeface="+mn-ea"/>
              </a:rPr>
              <a:t>1</a:t>
            </a:r>
            <a:r>
              <a:rPr lang="zh-CN" altLang="en-US" sz="3600">
                <a:latin typeface="楷体" panose="02010609060101010101" charset="-122"/>
                <a:ea typeface="楷体" panose="02010609060101010101" charset="-122"/>
                <a:cs typeface="楷体" panose="02010609060101010101" charset="-122"/>
                <a:sym typeface="+mn-ea"/>
              </a:rPr>
              <a:t>,C</a:t>
            </a:r>
            <a:r>
              <a:rPr lang="zh-CN" altLang="en-US" sz="3600" baseline="-25000">
                <a:latin typeface="楷体" panose="02010609060101010101" charset="-122"/>
                <a:ea typeface="楷体" panose="02010609060101010101" charset="-122"/>
                <a:cs typeface="楷体" panose="02010609060101010101" charset="-122"/>
                <a:sym typeface="+mn-ea"/>
              </a:rPr>
              <a:t>2</a:t>
            </a:r>
            <a:r>
              <a:rPr lang="zh-CN" altLang="en-US" sz="3600">
                <a:latin typeface="楷体" panose="02010609060101010101" charset="-122"/>
                <a:ea typeface="楷体" panose="02010609060101010101" charset="-122"/>
                <a:cs typeface="楷体" panose="02010609060101010101" charset="-122"/>
                <a:sym typeface="+mn-ea"/>
              </a:rPr>
              <a:t>,...,C</a:t>
            </a:r>
            <a:r>
              <a:rPr lang="zh-CN" altLang="en-US" sz="3600" baseline="-25000">
                <a:latin typeface="楷体" panose="02010609060101010101" charset="-122"/>
                <a:ea typeface="楷体" panose="02010609060101010101" charset="-122"/>
                <a:cs typeface="楷体" panose="02010609060101010101" charset="-122"/>
                <a:sym typeface="+mn-ea"/>
              </a:rPr>
              <a:t>n</a:t>
            </a:r>
            <a:r>
              <a:rPr lang="zh-CN" altLang="en-US" sz="3600">
                <a:latin typeface="楷体" panose="02010609060101010101" charset="-122"/>
                <a:ea typeface="楷体" panose="02010609060101010101" charset="-122"/>
                <a:cs typeface="楷体" panose="02010609060101010101" charset="-122"/>
                <a:sym typeface="+mn-ea"/>
              </a:rPr>
              <a:t>，</a:t>
            </a:r>
            <a:r>
              <a:rPr lang="zh-CN" sz="3600">
                <a:solidFill>
                  <a:srgbClr val="FF0000"/>
                </a:solidFill>
                <a:latin typeface="楷体" panose="02010609060101010101" charset="-122"/>
                <a:ea typeface="楷体" panose="02010609060101010101" charset="-122"/>
                <a:cs typeface="楷体" panose="02010609060101010101" charset="-122"/>
                <a:sym typeface="+mn-ea"/>
              </a:rPr>
              <a:t>每种物品件数为</a:t>
            </a:r>
            <a:r>
              <a:rPr lang="en-US" altLang="zh-CN" sz="3600">
                <a:solidFill>
                  <a:srgbClr val="FF0000"/>
                </a:solidFill>
                <a:latin typeface="楷体" panose="02010609060101010101" charset="-122"/>
                <a:ea typeface="楷体" panose="02010609060101010101" charset="-122"/>
                <a:cs typeface="楷体" panose="02010609060101010101" charset="-122"/>
                <a:sym typeface="+mn-ea"/>
              </a:rPr>
              <a:t>P</a:t>
            </a:r>
            <a:r>
              <a:rPr lang="en-US" altLang="zh-CN" sz="3600" baseline="-25000">
                <a:solidFill>
                  <a:srgbClr val="FF0000"/>
                </a:solidFill>
                <a:latin typeface="楷体" panose="02010609060101010101" charset="-122"/>
                <a:ea typeface="楷体" panose="02010609060101010101" charset="-122"/>
                <a:cs typeface="楷体" panose="02010609060101010101" charset="-122"/>
                <a:sym typeface="+mn-ea"/>
              </a:rPr>
              <a:t>1</a:t>
            </a:r>
            <a:r>
              <a:rPr lang="en-US" altLang="zh-CN" sz="3600">
                <a:solidFill>
                  <a:srgbClr val="FF0000"/>
                </a:solidFill>
                <a:latin typeface="楷体" panose="02010609060101010101" charset="-122"/>
                <a:ea typeface="楷体" panose="02010609060101010101" charset="-122"/>
                <a:cs typeface="楷体" panose="02010609060101010101" charset="-122"/>
                <a:sym typeface="+mn-ea"/>
              </a:rPr>
              <a:t>,P</a:t>
            </a:r>
            <a:r>
              <a:rPr lang="en-US" altLang="zh-CN" sz="3600" baseline="-25000">
                <a:solidFill>
                  <a:srgbClr val="FF0000"/>
                </a:solidFill>
                <a:latin typeface="楷体" panose="02010609060101010101" charset="-122"/>
                <a:ea typeface="楷体" panose="02010609060101010101" charset="-122"/>
                <a:cs typeface="楷体" panose="02010609060101010101" charset="-122"/>
                <a:sym typeface="+mn-ea"/>
              </a:rPr>
              <a:t>2</a:t>
            </a:r>
            <a:r>
              <a:rPr lang="en-US" altLang="zh-CN" sz="3600">
                <a:solidFill>
                  <a:srgbClr val="FF0000"/>
                </a:solidFill>
                <a:latin typeface="楷体" panose="02010609060101010101" charset="-122"/>
                <a:ea typeface="楷体" panose="02010609060101010101" charset="-122"/>
                <a:cs typeface="楷体" panose="02010609060101010101" charset="-122"/>
                <a:sym typeface="+mn-ea"/>
              </a:rPr>
              <a:t>,...P</a:t>
            </a:r>
            <a:r>
              <a:rPr lang="en-US" altLang="zh-CN" sz="3600" baseline="-25000">
                <a:solidFill>
                  <a:srgbClr val="FF0000"/>
                </a:solidFill>
                <a:latin typeface="楷体" panose="02010609060101010101" charset="-122"/>
                <a:ea typeface="楷体" panose="02010609060101010101" charset="-122"/>
                <a:cs typeface="楷体" panose="02010609060101010101" charset="-122"/>
                <a:sym typeface="+mn-ea"/>
              </a:rPr>
              <a:t>n</a:t>
            </a:r>
            <a:r>
              <a:rPr lang="en-US" altLang="zh-CN" sz="3600">
                <a:solidFill>
                  <a:srgbClr val="FF0000"/>
                </a:solidFill>
                <a:latin typeface="楷体" panose="02010609060101010101" charset="-122"/>
                <a:ea typeface="楷体" panose="02010609060101010101" charset="-122"/>
                <a:cs typeface="楷体" panose="02010609060101010101" charset="-122"/>
                <a:sym typeface="+mn-ea"/>
              </a:rPr>
              <a:t> </a:t>
            </a:r>
            <a:r>
              <a:rPr lang="en-US" altLang="zh-CN" sz="3600">
                <a:latin typeface="楷体" panose="02010609060101010101" charset="-122"/>
                <a:ea typeface="楷体" panose="02010609060101010101" charset="-122"/>
                <a:cs typeface="楷体" panose="02010609060101010101" charset="-122"/>
                <a:sym typeface="+mn-ea"/>
              </a:rPr>
              <a:t>,</a:t>
            </a:r>
            <a:r>
              <a:rPr lang="zh-CN" altLang="en-US" sz="3600">
                <a:latin typeface="楷体" panose="02010609060101010101" charset="-122"/>
                <a:ea typeface="楷体" panose="02010609060101010101" charset="-122"/>
                <a:cs typeface="楷体" panose="02010609060101010101" charset="-122"/>
                <a:sym typeface="+mn-ea"/>
              </a:rPr>
              <a:t>求旅行者能获得最大总价值。</a:t>
            </a:r>
            <a:endParaRPr lang="zh-CN" altLang="en-US" sz="3600"/>
          </a:p>
          <a:p>
            <a:endParaRPr lang="zh-CN" altLang="en-U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多重背包问题</a:t>
            </a:r>
            <a:endParaRPr lang="zh-CN" altLang="en-US">
              <a:latin typeface="楷体" panose="02010609060101010101" charset="-122"/>
              <a:ea typeface="楷体" panose="02010609060101010101" charset="-122"/>
            </a:endParaRPr>
          </a:p>
        </p:txBody>
      </p:sp>
      <p:sp>
        <p:nvSpPr>
          <p:cNvPr id="14338" name="内容占位符 2"/>
          <p:cNvSpPr>
            <a:spLocks noGrp="1"/>
          </p:cNvSpPr>
          <p:nvPr>
            <p:ph idx="1"/>
          </p:nvPr>
        </p:nvSpPr>
        <p:spPr/>
        <p:txBody>
          <a:bodyPr anchor="t">
            <a:noAutofit/>
          </a:bodyPr>
          <a:lstStyle/>
          <a:p>
            <a:r>
              <a:rPr lang="zh-CN" altLang="en-US" sz="3000" dirty="0">
                <a:latin typeface="楷体" panose="02010609060101010101" charset="-122"/>
                <a:ea typeface="楷体" panose="02010609060101010101" charset="-122"/>
                <a:cs typeface="楷体" panose="02010609060101010101" charset="-122"/>
              </a:rPr>
              <a:t>如果第</a:t>
            </a:r>
            <a:r>
              <a:rPr lang="en-US" altLang="zh-CN" sz="3000" dirty="0" err="1">
                <a:latin typeface="楷体" panose="02010609060101010101" charset="-122"/>
                <a:ea typeface="楷体" panose="02010609060101010101" charset="-122"/>
                <a:cs typeface="楷体" panose="02010609060101010101" charset="-122"/>
              </a:rPr>
              <a:t>i</a:t>
            </a:r>
            <a:r>
              <a:rPr lang="zh-CN" altLang="en-US" sz="3000" dirty="0">
                <a:latin typeface="楷体" panose="02010609060101010101" charset="-122"/>
                <a:ea typeface="楷体" panose="02010609060101010101" charset="-122"/>
                <a:cs typeface="楷体" panose="02010609060101010101" charset="-122"/>
              </a:rPr>
              <a:t>种物品限定取</a:t>
            </a:r>
            <a:r>
              <a:rPr lang="en-US" altLang="zh-CN" sz="3000" dirty="0">
                <a:latin typeface="楷体" panose="02010609060101010101" charset="-122"/>
                <a:ea typeface="楷体" panose="02010609060101010101" charset="-122"/>
                <a:cs typeface="楷体" panose="02010609060101010101" charset="-122"/>
              </a:rPr>
              <a:t>p[</a:t>
            </a:r>
            <a:r>
              <a:rPr lang="en-US" altLang="zh-CN" sz="3000" dirty="0" err="1">
                <a:latin typeface="楷体" panose="02010609060101010101" charset="-122"/>
                <a:ea typeface="楷体" panose="02010609060101010101" charset="-122"/>
                <a:cs typeface="楷体" panose="02010609060101010101" charset="-122"/>
              </a:rPr>
              <a:t>i</a:t>
            </a:r>
            <a:r>
              <a:rPr lang="en-US" altLang="zh-CN" sz="3000" dirty="0">
                <a:latin typeface="楷体" panose="02010609060101010101" charset="-122"/>
                <a:ea typeface="楷体" panose="02010609060101010101" charset="-122"/>
                <a:cs typeface="楷体" panose="02010609060101010101" charset="-122"/>
              </a:rPr>
              <a:t>]</a:t>
            </a:r>
            <a:r>
              <a:rPr lang="zh-CN" altLang="en-US" sz="3000" dirty="0">
                <a:latin typeface="楷体" panose="02010609060101010101" charset="-122"/>
                <a:ea typeface="楷体" panose="02010609060101010101" charset="-122"/>
                <a:cs typeface="楷体" panose="02010609060101010101" charset="-122"/>
              </a:rPr>
              <a:t>件，可以通过枚举第</a:t>
            </a:r>
            <a:r>
              <a:rPr lang="en-US" altLang="zh-CN" sz="3000" dirty="0" err="1">
                <a:latin typeface="楷体" panose="02010609060101010101" charset="-122"/>
                <a:ea typeface="楷体" panose="02010609060101010101" charset="-122"/>
                <a:cs typeface="楷体" panose="02010609060101010101" charset="-122"/>
              </a:rPr>
              <a:t>i</a:t>
            </a:r>
            <a:r>
              <a:rPr lang="zh-CN" altLang="en-US" sz="3000" dirty="0">
                <a:latin typeface="楷体" panose="02010609060101010101" charset="-122"/>
                <a:ea typeface="楷体" panose="02010609060101010101" charset="-122"/>
                <a:cs typeface="楷体" panose="02010609060101010101" charset="-122"/>
              </a:rPr>
              <a:t>种物品取</a:t>
            </a:r>
            <a:r>
              <a:rPr lang="en-US" altLang="zh-CN" sz="3000" dirty="0">
                <a:latin typeface="楷体" panose="02010609060101010101" charset="-122"/>
                <a:ea typeface="楷体" panose="02010609060101010101" charset="-122"/>
                <a:cs typeface="楷体" panose="02010609060101010101" charset="-122"/>
              </a:rPr>
              <a:t>k</a:t>
            </a:r>
            <a:r>
              <a:rPr lang="zh-CN" altLang="en-US" sz="3000" dirty="0">
                <a:latin typeface="楷体" panose="02010609060101010101" charset="-122"/>
                <a:ea typeface="楷体" panose="02010609060101010101" charset="-122"/>
                <a:cs typeface="楷体" panose="02010609060101010101" charset="-122"/>
              </a:rPr>
              <a:t>件，来刷新求解所有</a:t>
            </a:r>
            <a:r>
              <a:rPr lang="en-US" altLang="zh-CN" sz="3000" dirty="0">
                <a:latin typeface="楷体" panose="02010609060101010101" charset="-122"/>
                <a:ea typeface="楷体" panose="02010609060101010101" charset="-122"/>
                <a:cs typeface="楷体" panose="02010609060101010101" charset="-122"/>
              </a:rPr>
              <a:t>f[</a:t>
            </a:r>
            <a:r>
              <a:rPr lang="en-US" altLang="zh-CN" sz="3000" dirty="0" err="1">
                <a:latin typeface="楷体" panose="02010609060101010101" charset="-122"/>
                <a:ea typeface="楷体" panose="02010609060101010101" charset="-122"/>
                <a:cs typeface="楷体" panose="02010609060101010101" charset="-122"/>
              </a:rPr>
              <a:t>i</a:t>
            </a:r>
            <a:r>
              <a:rPr lang="en-US" altLang="zh-CN" sz="3000" dirty="0">
                <a:latin typeface="楷体" panose="02010609060101010101" charset="-122"/>
                <a:ea typeface="楷体" panose="02010609060101010101" charset="-122"/>
                <a:cs typeface="楷体" panose="02010609060101010101" charset="-122"/>
              </a:rPr>
              <a:t>][j]</a:t>
            </a:r>
            <a:r>
              <a:rPr lang="zh-CN" altLang="en-US" sz="3000" dirty="0">
                <a:latin typeface="楷体" panose="02010609060101010101" charset="-122"/>
                <a:ea typeface="楷体" panose="02010609060101010101" charset="-122"/>
                <a:cs typeface="楷体" panose="02010609060101010101" charset="-122"/>
              </a:rPr>
              <a:t>的最大值。</a:t>
            </a:r>
            <a:endParaRPr lang="zh-CN" altLang="en-US" sz="3000" dirty="0">
              <a:latin typeface="楷体" panose="02010609060101010101" charset="-122"/>
              <a:ea typeface="楷体" panose="02010609060101010101" charset="-122"/>
              <a:cs typeface="楷体" panose="02010609060101010101" charset="-122"/>
            </a:endParaRPr>
          </a:p>
          <a:p>
            <a:pPr marL="0" indent="0" rtl="0">
              <a:buClrTx/>
              <a:buSzTx/>
              <a:buNone/>
            </a:pPr>
            <a:r>
              <a:rPr lang="zh-CN" altLang="en-US" sz="3000" dirty="0">
                <a:latin typeface="楷体" panose="02010609060101010101" charset="-122"/>
                <a:ea typeface="楷体" panose="02010609060101010101" charset="-122"/>
                <a:cs typeface="楷体" panose="02010609060101010101" charset="-122"/>
                <a:sym typeface="+mn-ea"/>
              </a:rPr>
              <a:t>    for(int i=1;i&lt;=n;i++) </a:t>
            </a:r>
            <a:r>
              <a:rPr lang="en-US" altLang="zh-CN" sz="3000" dirty="0">
                <a:latin typeface="楷体" panose="02010609060101010101" charset="-122"/>
                <a:ea typeface="楷体" panose="02010609060101010101" charset="-122"/>
                <a:cs typeface="楷体" panose="02010609060101010101" charset="-122"/>
                <a:sym typeface="+mn-ea"/>
              </a:rPr>
              <a:t>//</a:t>
            </a:r>
            <a:r>
              <a:rPr lang="zh-CN" altLang="en-US" sz="3000" dirty="0">
                <a:latin typeface="楷体" panose="02010609060101010101" charset="-122"/>
                <a:ea typeface="楷体" panose="02010609060101010101" charset="-122"/>
                <a:cs typeface="楷体" panose="02010609060101010101" charset="-122"/>
                <a:sym typeface="+mn-ea"/>
              </a:rPr>
              <a:t>第</a:t>
            </a:r>
            <a:r>
              <a:rPr lang="en-US" altLang="zh-CN" sz="3000" dirty="0" err="1">
                <a:latin typeface="楷体" panose="02010609060101010101" charset="-122"/>
                <a:ea typeface="楷体" panose="02010609060101010101" charset="-122"/>
                <a:cs typeface="楷体" panose="02010609060101010101" charset="-122"/>
                <a:sym typeface="+mn-ea"/>
              </a:rPr>
              <a:t>i</a:t>
            </a:r>
            <a:r>
              <a:rPr lang="zh-CN" altLang="en-US" sz="3000" dirty="0">
                <a:latin typeface="楷体" panose="02010609060101010101" charset="-122"/>
                <a:ea typeface="楷体" panose="02010609060101010101" charset="-122"/>
                <a:cs typeface="楷体" panose="02010609060101010101" charset="-122"/>
                <a:sym typeface="+mn-ea"/>
              </a:rPr>
              <a:t>种物品</a:t>
            </a:r>
            <a:endParaRPr lang="zh-CN" altLang="en-US" sz="3000" dirty="0">
              <a:latin typeface="楷体" panose="02010609060101010101" charset="-122"/>
              <a:ea typeface="楷体" panose="02010609060101010101" charset="-122"/>
              <a:cs typeface="楷体" panose="02010609060101010101" charset="-122"/>
            </a:endParaRPr>
          </a:p>
          <a:p>
            <a:pPr marL="0" indent="0" rtl="0">
              <a:buClrTx/>
              <a:buSzTx/>
              <a:buNone/>
            </a:pPr>
            <a:r>
              <a:rPr lang="zh-CN" altLang="en-US" sz="3000" dirty="0">
                <a:latin typeface="楷体" panose="02010609060101010101" charset="-122"/>
                <a:ea typeface="楷体" panose="02010609060101010101" charset="-122"/>
                <a:cs typeface="楷体" panose="02010609060101010101" charset="-122"/>
                <a:sym typeface="+mn-ea"/>
              </a:rPr>
              <a:t>    for(int j=1;j&lt;=v;j++)</a:t>
            </a:r>
            <a:endParaRPr lang="zh-CN" altLang="en-US" sz="3000" dirty="0">
              <a:latin typeface="楷体" panose="02010609060101010101" charset="-122"/>
              <a:ea typeface="楷体" panose="02010609060101010101" charset="-122"/>
              <a:cs typeface="楷体" panose="02010609060101010101" charset="-122"/>
            </a:endParaRPr>
          </a:p>
          <a:p>
            <a:pPr marL="0" indent="0" rtl="0">
              <a:buClrTx/>
              <a:buSzTx/>
              <a:buNone/>
            </a:pPr>
            <a:r>
              <a:rPr lang="zh-CN" altLang="en-US" sz="3000" dirty="0">
                <a:latin typeface="楷体" panose="02010609060101010101" charset="-122"/>
                <a:ea typeface="楷体" panose="02010609060101010101" charset="-122"/>
                <a:cs typeface="楷体" panose="02010609060101010101" charset="-122"/>
                <a:sym typeface="+mn-ea"/>
              </a:rPr>
              <a:t>    for(int k=0;k&lt;=p[i] &amp;&amp; k*w[i]&lt;=j;k++) //枚举第i件物品取k件</a:t>
            </a:r>
            <a:endParaRPr lang="zh-CN" altLang="en-US" sz="3000" dirty="0">
              <a:latin typeface="楷体" panose="02010609060101010101" charset="-122"/>
              <a:ea typeface="楷体" panose="02010609060101010101" charset="-122"/>
              <a:cs typeface="楷体" panose="02010609060101010101" charset="-122"/>
            </a:endParaRPr>
          </a:p>
          <a:p>
            <a:pPr marL="0" indent="0" rtl="0">
              <a:buClrTx/>
              <a:buSzTx/>
              <a:buNone/>
            </a:pPr>
            <a:r>
              <a:rPr lang="zh-CN" altLang="en-US" sz="3000" dirty="0">
                <a:latin typeface="楷体" panose="02010609060101010101" charset="-122"/>
                <a:ea typeface="楷体" panose="02010609060101010101" charset="-122"/>
                <a:cs typeface="楷体" panose="02010609060101010101" charset="-122"/>
                <a:sym typeface="+mn-ea"/>
              </a:rPr>
              <a:t>    f[i][j]=max(f[i][j],f[i-1][j-k*w[i]]+k*c[i]);</a:t>
            </a:r>
            <a:endParaRPr lang="zh-CN" altLang="en-US" sz="3000" dirty="0">
              <a:latin typeface="楷体" panose="02010609060101010101" charset="-122"/>
              <a:ea typeface="楷体" panose="02010609060101010101" charset="-122"/>
              <a:cs typeface="楷体" panose="02010609060101010101" charset="-122"/>
            </a:endParaRPr>
          </a:p>
          <a:p>
            <a:endParaRPr lang="zh-CN" altLang="en-US" sz="30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7" dur="500"/>
                                        <p:tgtEl>
                                          <p:spTgt spid="143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2" dur="500"/>
                                        <p:tgtEl>
                                          <p:spTgt spid="143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17" dur="500"/>
                                        <p:tgtEl>
                                          <p:spTgt spid="143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2"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rcRect l="5063" t="8781"/>
          <a:stretch>
            <a:fillRect/>
          </a:stretch>
        </p:blipFill>
        <p:spPr>
          <a:xfrm>
            <a:off x="509270" y="468630"/>
            <a:ext cx="11574780" cy="61283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lstStyle/>
          <a:p>
            <a:r>
              <a:rPr lang="zh-CN" altLang="en-US">
                <a:latin typeface="楷体" panose="02010609060101010101" charset="-122"/>
                <a:ea typeface="楷体" panose="02010609060101010101" charset="-122"/>
                <a:sym typeface="+mn-ea"/>
              </a:rPr>
              <a:t>多重背包问题</a:t>
            </a:r>
            <a:endParaRPr lang="zh-CN" altLang="en-US"/>
          </a:p>
        </p:txBody>
      </p:sp>
      <p:sp>
        <p:nvSpPr>
          <p:cNvPr id="3" name="内容占位符 2"/>
          <p:cNvSpPr>
            <a:spLocks noGrp="1"/>
          </p:cNvSpPr>
          <p:nvPr>
            <p:ph idx="1"/>
          </p:nvPr>
        </p:nvSpPr>
        <p:spPr/>
        <p:txBody>
          <a:bodyPr>
            <a:normAutofit fontScale="90000"/>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时间复杂度：</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O(</a:t>
            </a: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sigma(p[i])</a:t>
            </a:r>
            <a:r>
              <a:rPr kumimoji="0" lang="en-US" altLang="zh-CN"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+n)</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*m)</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下面我们拓展一种常见的优化方式。</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我们期望将它转化为01背包问题之后能够降低复杂度。</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考虑二进制的思想，我们考虑把第i种物品</a:t>
            </a:r>
            <a:r>
              <a:rPr kumimoji="0" lang="zh-CN" altLang="en-US" sz="3000" b="0" i="0" u="none" strike="noStrike" kern="1200" cap="none" spc="0" normalizeH="0" baseline="0" noProof="1">
                <a:solidFill>
                  <a:srgbClr val="FF0000"/>
                </a:solidFill>
                <a:latin typeface="楷体" panose="02010609060101010101" charset="-122"/>
                <a:ea typeface="楷体" panose="02010609060101010101" charset="-122"/>
                <a:cs typeface="楷体" panose="02010609060101010101" charset="-122"/>
                <a:sym typeface="+mn-ea"/>
              </a:rPr>
              <a:t>换成（拆分）</a:t>
            </a: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若干件物品，使得</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（一）原问题中第i种物品可取的每种策略——取0..p[i]件——均能等价于取若干件代换以后的物品。</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rPr>
              <a:t>（二）另外，取超过p[i]件的策略必不能出现。</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7" end="24"/>
                                            </p:txEl>
                                          </p:spTgt>
                                        </p:tgtEl>
                                        <p:attrNameLst>
                                          <p:attrName>style.visibility</p:attrName>
                                        </p:attrNameLst>
                                      </p:cBhvr>
                                      <p:to>
                                        <p:strVal val="visible"/>
                                      </p:to>
                                    </p:set>
                                    <p:animEffect transition="in" filter="blinds(horizontal)">
                                      <p:cBhvr>
                                        <p:cTn id="7" dur="500"/>
                                        <p:tgtEl>
                                          <p:spTgt spid="3">
                                            <p:txEl>
                                              <p:charRg st="7"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24" end="59"/>
                                            </p:txEl>
                                          </p:spTgt>
                                        </p:tgtEl>
                                        <p:attrNameLst>
                                          <p:attrName>style.visibility</p:attrName>
                                        </p:attrNameLst>
                                      </p:cBhvr>
                                      <p:to>
                                        <p:strVal val="visible"/>
                                      </p:to>
                                    </p:set>
                                    <p:animEffect transition="in" filter="blinds(horizontal)">
                                      <p:cBhvr>
                                        <p:cTn id="12" dur="500"/>
                                        <p:tgtEl>
                                          <p:spTgt spid="3">
                                            <p:txEl>
                                              <p:charRg st="24"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59" end="86"/>
                                            </p:txEl>
                                          </p:spTgt>
                                        </p:tgtEl>
                                        <p:attrNameLst>
                                          <p:attrName>style.visibility</p:attrName>
                                        </p:attrNameLst>
                                      </p:cBhvr>
                                      <p:to>
                                        <p:strVal val="visible"/>
                                      </p:to>
                                    </p:set>
                                    <p:animEffect transition="in" filter="blinds(horizontal)">
                                      <p:cBhvr>
                                        <p:cTn id="17" dur="500"/>
                                        <p:tgtEl>
                                          <p:spTgt spid="3">
                                            <p:txEl>
                                              <p:charRg st="59"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86" end="120"/>
                                            </p:txEl>
                                          </p:spTgt>
                                        </p:tgtEl>
                                        <p:attrNameLst>
                                          <p:attrName>style.visibility</p:attrName>
                                        </p:attrNameLst>
                                      </p:cBhvr>
                                      <p:to>
                                        <p:strVal val="visible"/>
                                      </p:to>
                                    </p:set>
                                    <p:animEffect transition="in" filter="blinds(horizontal)">
                                      <p:cBhvr>
                                        <p:cTn id="22" dur="500"/>
                                        <p:tgtEl>
                                          <p:spTgt spid="3">
                                            <p:txEl>
                                              <p:charRg st="86" end="1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charRg st="120" end="170"/>
                                            </p:txEl>
                                          </p:spTgt>
                                        </p:tgtEl>
                                        <p:attrNameLst>
                                          <p:attrName>style.visibility</p:attrName>
                                        </p:attrNameLst>
                                      </p:cBhvr>
                                      <p:to>
                                        <p:strVal val="visible"/>
                                      </p:to>
                                    </p:set>
                                    <p:animEffect transition="in" filter="blinds(horizontal)">
                                      <p:cBhvr>
                                        <p:cTn id="27" dur="500"/>
                                        <p:tgtEl>
                                          <p:spTgt spid="3">
                                            <p:txEl>
                                              <p:charRg st="120" end="17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charRg st="170" end="181"/>
                                            </p:txEl>
                                          </p:spTgt>
                                        </p:tgtEl>
                                        <p:attrNameLst>
                                          <p:attrName>style.visibility</p:attrName>
                                        </p:attrNameLst>
                                      </p:cBhvr>
                                      <p:to>
                                        <p:strVal val="visible"/>
                                      </p:to>
                                    </p:set>
                                    <p:animEffect transition="in" filter="blinds(horizontal)">
                                      <p:cBhvr>
                                        <p:cTn id="32" dur="500"/>
                                        <p:tgtEl>
                                          <p:spTgt spid="3">
                                            <p:txEl>
                                              <p:charRg st="170"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nchor="ctr"/>
          <a:lstStyle/>
          <a:p>
            <a:r>
              <a:rPr lang="zh-CN" altLang="en-US">
                <a:latin typeface="楷体" panose="02010609060101010101" charset="-122"/>
                <a:ea typeface="楷体" panose="02010609060101010101" charset="-122"/>
                <a:sym typeface="+mn-ea"/>
              </a:rPr>
              <a:t>多重背包问题</a:t>
            </a:r>
            <a:endParaRPr lang="zh-CN" altLang="en-US"/>
          </a:p>
        </p:txBody>
      </p:sp>
      <p:sp>
        <p:nvSpPr>
          <p:cNvPr id="3" name="内容占位符 2"/>
          <p:cNvSpPr>
            <a:spLocks noGrp="1"/>
          </p:cNvSpPr>
          <p:nvPr>
            <p:ph idx="1"/>
          </p:nvPr>
        </p:nvSpPr>
        <p:spPr/>
        <p:txBody>
          <a:bodyPr anchor="t">
            <a:noAutofit/>
          </a:bodyPr>
          <a:lstStyle/>
          <a:p>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方法是：将第</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i</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种物品分成若干件物品，其中每件物品有一个系数，这件物品的费用和价值均是原来的费用和价值乘以这个系数。</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r>
              <a:rPr lang="zh-CN" altLang="en-US" sz="3000">
                <a:latin typeface="楷体" panose="02010609060101010101" charset="-122"/>
                <a:ea typeface="楷体" panose="02010609060101010101" charset="-122"/>
                <a:cs typeface="楷体" panose="02010609060101010101" charset="-122"/>
              </a:rPr>
              <a:t>那么这个系数要取哪些，才能使得他们每个数最多只取一次能表示出</a:t>
            </a:r>
            <a:r>
              <a:rPr lang="en-US" altLang="zh-CN" sz="3000">
                <a:latin typeface="楷体" panose="02010609060101010101" charset="-122"/>
                <a:ea typeface="楷体" panose="02010609060101010101" charset="-122"/>
                <a:cs typeface="楷体" panose="02010609060101010101" charset="-122"/>
              </a:rPr>
              <a:t>0~p[i]</a:t>
            </a:r>
            <a:r>
              <a:rPr lang="zh-CN" altLang="en-US" sz="3000">
                <a:latin typeface="楷体" panose="02010609060101010101" charset="-122"/>
                <a:ea typeface="楷体" panose="02010609060101010101" charset="-122"/>
                <a:cs typeface="楷体" panose="02010609060101010101" charset="-122"/>
              </a:rPr>
              <a:t>中的所有数，并且不能表示出大于</a:t>
            </a:r>
            <a:r>
              <a:rPr lang="en-US" altLang="zh-CN" sz="3000">
                <a:latin typeface="楷体" panose="02010609060101010101" charset="-122"/>
                <a:ea typeface="楷体" panose="02010609060101010101" charset="-122"/>
                <a:cs typeface="楷体" panose="02010609060101010101" charset="-122"/>
              </a:rPr>
              <a:t>p[i]</a:t>
            </a:r>
            <a:r>
              <a:rPr lang="zh-CN" altLang="en-US" sz="3000">
                <a:latin typeface="楷体" panose="02010609060101010101" charset="-122"/>
                <a:ea typeface="楷体" panose="02010609060101010101" charset="-122"/>
                <a:cs typeface="楷体" panose="02010609060101010101" charset="-122"/>
              </a:rPr>
              <a:t>的数？</a:t>
            </a:r>
            <a:endParaRPr lang="zh-CN" altLang="en-US" sz="3000">
              <a:latin typeface="楷体" panose="02010609060101010101" charset="-122"/>
              <a:ea typeface="楷体" panose="02010609060101010101" charset="-122"/>
              <a:cs typeface="楷体" panose="02010609060101010101" charset="-122"/>
            </a:endParaRPr>
          </a:p>
          <a:p>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这些系数分别为</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1,2,4,...,2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k-1</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，且</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k</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是满足</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p[i]&gt;=2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的最大整数。</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117" end="172"/>
                                            </p:txEl>
                                          </p:spTgt>
                                        </p:tgtEl>
                                        <p:attrNameLst>
                                          <p:attrName>style.visibility</p:attrName>
                                        </p:attrNameLst>
                                      </p:cBhvr>
                                      <p:to>
                                        <p:strVal val="visible"/>
                                      </p:to>
                                    </p:set>
                                    <p:animEffect transition="in" filter="blinds(horizontal)">
                                      <p:cBhvr>
                                        <p:cTn id="12" dur="500"/>
                                        <p:tgtEl>
                                          <p:spTgt spid="3">
                                            <p:txEl>
                                              <p:charRg st="117"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nchor="ctr"/>
          <a:lstStyle/>
          <a:p>
            <a:r>
              <a:rPr lang="zh-CN" altLang="en-US">
                <a:latin typeface="楷体" panose="02010609060101010101" charset="-122"/>
                <a:ea typeface="楷体" panose="02010609060101010101" charset="-122"/>
                <a:sym typeface="+mn-ea"/>
              </a:rPr>
              <a:t>多重背包问题</a:t>
            </a:r>
            <a:endParaRPr lang="zh-CN" altLang="en-US"/>
          </a:p>
        </p:txBody>
      </p:sp>
      <p:sp>
        <p:nvSpPr>
          <p:cNvPr id="13314" name="内容占位符 2"/>
          <p:cNvSpPr>
            <a:spLocks noGrp="1"/>
          </p:cNvSpPr>
          <p:nvPr>
            <p:ph idx="1"/>
          </p:nvPr>
        </p:nvSpPr>
        <p:spPr/>
        <p:txBody>
          <a:bodyPr anchor="t"/>
          <a:lstStyle/>
          <a:p>
            <a:pPr>
              <a:lnSpc>
                <a:spcPct val="80000"/>
              </a:lnSpc>
            </a:pP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例如，如果</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为</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13</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，就将这种物品分成系数分别为</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1,2,4,6</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的四件物品。</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pPr>
              <a:lnSpc>
                <a:spcPct val="80000"/>
              </a:lnSpc>
            </a:pP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证明：</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pPr>
              <a:lnSpc>
                <a:spcPct val="80000"/>
              </a:lnSpc>
            </a:pP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a.</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根据二进制思想，</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0~2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一定可以被表示出。</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pPr>
              <a:lnSpc>
                <a:spcPct val="80000"/>
              </a:lnSpc>
            </a:pP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b.</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对于</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p[i]&gt;=v&gt;=2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一定可以用上</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，然后剩下部分体积</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v'</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满足 </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-1&gt;=v'&gt;=2</a:t>
            </a:r>
            <a:r>
              <a:rPr lang="en-US" altLang="zh-CN" sz="3000" baseline="30000">
                <a:latin typeface="楷体" panose="02010609060101010101" charset="-122"/>
                <a:ea typeface="楷体" panose="02010609060101010101" charset="-122"/>
                <a:cs typeface="楷体" panose="02010609060101010101" charset="-122"/>
                <a:sym typeface="宋体" panose="02010600030101010101" pitchFamily="2" charset="-122"/>
              </a:rPr>
              <a:t>k+1</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-p[i]-1&gt;0 . </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这样的</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v'</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一定可以按</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a</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中的方法表示出来。</a:t>
            </a:r>
            <a:endParaRPr lang="en-US" altLang="zh-CN" sz="3000">
              <a:latin typeface="楷体" panose="02010609060101010101" charset="-122"/>
              <a:ea typeface="楷体" panose="02010609060101010101" charset="-122"/>
              <a:cs typeface="楷体" panose="02010609060101010101" charset="-122"/>
              <a:sym typeface="宋体" panose="02010600030101010101" pitchFamily="2" charset="-122"/>
            </a:endParaRPr>
          </a:p>
          <a:p>
            <a:pPr>
              <a:lnSpc>
                <a:spcPct val="80000"/>
              </a:lnSpc>
            </a:pP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c.</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所有物品都取，最多都只能表示出</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。不可能表示出比</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p[i]</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更大的数。</a:t>
            </a:r>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7" dur="500"/>
                                        <p:tgtEl>
                                          <p:spTgt spid="133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12" dur="500"/>
                                        <p:tgtEl>
                                          <p:spTgt spid="133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17" dur="500"/>
                                        <p:tgtEl>
                                          <p:spTgt spid="133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4">
                                            <p:txEl>
                                              <p:pRg st="4" end="4"/>
                                            </p:txEl>
                                          </p:spTgt>
                                        </p:tgtEl>
                                        <p:attrNameLst>
                                          <p:attrName>style.visibility</p:attrName>
                                        </p:attrNameLst>
                                      </p:cBhvr>
                                      <p:to>
                                        <p:strVal val="visible"/>
                                      </p:to>
                                    </p:set>
                                    <p:animEffect transition="in" filter="blinds(horizontal)">
                                      <p:cBhvr>
                                        <p:cTn id="22" dur="500"/>
                                        <p:tgtEl>
                                          <p:spTgt spid="1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nchor="ctr"/>
          <a:lstStyle/>
          <a:p>
            <a:r>
              <a:rPr lang="zh-CN" altLang="en-US">
                <a:latin typeface="楷体" panose="02010609060101010101" charset="-122"/>
                <a:ea typeface="楷体" panose="02010609060101010101" charset="-122"/>
                <a:sym typeface="+mn-ea"/>
              </a:rPr>
              <a:t>多重背包问题</a:t>
            </a:r>
            <a:endParaRPr lang="zh-CN" altLang="en-US"/>
          </a:p>
        </p:txBody>
      </p:sp>
      <p:sp>
        <p:nvSpPr>
          <p:cNvPr id="3" name="内容占位符 2"/>
          <p:cNvSpPr>
            <a:spLocks noGrp="1"/>
          </p:cNvSpPr>
          <p:nvPr>
            <p:ph idx="1"/>
          </p:nvPr>
        </p:nvSpPr>
        <p:spPr/>
        <p:txBody>
          <a:bodyPr anchor="t"/>
          <a:lstStyle/>
          <a:p>
            <a:pPr>
              <a:lnSpc>
                <a:spcPct val="90000"/>
              </a:lnSpc>
            </a:pP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完成了对每种物品的拆分后，多重背包问题就转化成了</a:t>
            </a:r>
            <a:r>
              <a:rPr lang="en-US" altLang="zh-CN" sz="3000">
                <a:latin typeface="楷体" panose="02010609060101010101" charset="-122"/>
                <a:ea typeface="楷体" panose="02010609060101010101" charset="-122"/>
                <a:cs typeface="楷体" panose="02010609060101010101" charset="-122"/>
                <a:sym typeface="宋体" panose="02010600030101010101" pitchFamily="2" charset="-122"/>
              </a:rPr>
              <a:t>01</a:t>
            </a:r>
            <a:r>
              <a:rPr lang="zh-CN" altLang="en-US" sz="3000">
                <a:latin typeface="楷体" panose="02010609060101010101" charset="-122"/>
                <a:ea typeface="楷体" panose="02010609060101010101" charset="-122"/>
                <a:cs typeface="楷体" panose="02010609060101010101" charset="-122"/>
                <a:sym typeface="宋体" panose="02010600030101010101" pitchFamily="2" charset="-122"/>
              </a:rPr>
              <a:t>背包问题求解。</a:t>
            </a:r>
            <a:endParaRPr lang="zh-CN" altLang="en-US" sz="3000">
              <a:latin typeface="楷体" panose="02010609060101010101" charset="-122"/>
              <a:ea typeface="楷体" panose="02010609060101010101" charset="-122"/>
              <a:cs typeface="楷体" panose="02010609060101010101" charset="-122"/>
              <a:sym typeface="宋体" panose="02010600030101010101" pitchFamily="2" charset="-122"/>
            </a:endParaRPr>
          </a:p>
          <a:p>
            <a:pPr>
              <a:lnSpc>
                <a:spcPct val="90000"/>
              </a:lnSpc>
            </a:pPr>
            <a:r>
              <a:rPr lang="zh-CN" altLang="en-US" sz="3000">
                <a:latin typeface="楷体" panose="02010609060101010101" charset="-122"/>
                <a:ea typeface="楷体" panose="02010609060101010101" charset="-122"/>
                <a:cs typeface="楷体" panose="02010609060101010101" charset="-122"/>
              </a:rPr>
              <a:t>时间复杂度？</a:t>
            </a:r>
            <a:endParaRPr lang="zh-CN" altLang="en-US" sz="3000">
              <a:latin typeface="楷体" panose="02010609060101010101" charset="-122"/>
              <a:ea typeface="楷体" panose="02010609060101010101" charset="-122"/>
              <a:cs typeface="楷体" panose="02010609060101010101" charset="-122"/>
            </a:endParaRPr>
          </a:p>
          <a:p>
            <a:pPr>
              <a:lnSpc>
                <a:spcPct val="90000"/>
              </a:lnSpc>
            </a:pPr>
            <a:r>
              <a:rPr lang="zh-CN" altLang="en-US" sz="3000">
                <a:latin typeface="楷体" panose="02010609060101010101" charset="-122"/>
                <a:ea typeface="楷体" panose="02010609060101010101" charset="-122"/>
                <a:cs typeface="楷体" panose="02010609060101010101" charset="-122"/>
              </a:rPr>
              <a:t>由于每件物品被拆分成了</a:t>
            </a:r>
            <a:r>
              <a:rPr lang="en-US" altLang="zh-CN" sz="3000">
                <a:latin typeface="楷体" panose="02010609060101010101" charset="-122"/>
                <a:ea typeface="楷体" panose="02010609060101010101" charset="-122"/>
                <a:cs typeface="楷体" panose="02010609060101010101" charset="-122"/>
              </a:rPr>
              <a:t>log(p[i])</a:t>
            </a:r>
            <a:r>
              <a:rPr lang="zh-CN" altLang="en-US" sz="3000">
                <a:latin typeface="楷体" panose="02010609060101010101" charset="-122"/>
                <a:ea typeface="楷体" panose="02010609060101010101" charset="-122"/>
                <a:cs typeface="楷体" panose="02010609060101010101" charset="-122"/>
              </a:rPr>
              <a:t>件，因此总的时间复杂度为：</a:t>
            </a:r>
            <a:r>
              <a:rPr lang="en-US" altLang="zh-CN" sz="3000">
                <a:latin typeface="楷体" panose="02010609060101010101" charset="-122"/>
                <a:ea typeface="楷体" panose="02010609060101010101" charset="-122"/>
                <a:cs typeface="楷体" panose="02010609060101010101" charset="-122"/>
              </a:rPr>
              <a:t>O(m*sigma(log(p[i])))</a:t>
            </a:r>
            <a:endParaRPr lang="en-US" altLang="zh-CN" sz="3000">
              <a:latin typeface="楷体" panose="02010609060101010101" charset="-122"/>
              <a:ea typeface="楷体" panose="02010609060101010101" charset="-122"/>
              <a:cs typeface="楷体" panose="02010609060101010101" charset="-122"/>
            </a:endParaRPr>
          </a:p>
          <a:p>
            <a:pPr>
              <a:lnSpc>
                <a:spcPct val="90000"/>
              </a:lnSpc>
            </a:pPr>
            <a:endParaRPr lang="zh-CN" altLang="en-US" sz="30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一、动态规划求解原理</a:t>
            </a:r>
            <a:endParaRPr lang="zh-CN" altLang="en-US"/>
          </a:p>
        </p:txBody>
      </p:sp>
      <p:sp>
        <p:nvSpPr>
          <p:cNvPr id="3" name="内容占位符 2"/>
          <p:cNvSpPr>
            <a:spLocks noGrp="1"/>
          </p:cNvSpPr>
          <p:nvPr>
            <p:ph idx="1"/>
          </p:nvPr>
        </p:nvSpPr>
        <p:spPr/>
        <p:txBody>
          <a:bodyPr>
            <a:normAutofit fontScale="70000"/>
          </a:bodyPr>
          <a:p>
            <a:r>
              <a:rPr lang="en-US" altLang="zh-CN"/>
              <a:t>  </a:t>
            </a:r>
            <a:r>
              <a:rPr>
                <a:solidFill>
                  <a:srgbClr val="FF0000"/>
                </a:solidFill>
              </a:rPr>
              <a:t>第一，最优子结构</a:t>
            </a:r>
            <a:r>
              <a:rPr lang="en-US" altLang="zh-CN">
                <a:solidFill>
                  <a:srgbClr val="FF0000"/>
                </a:solidFill>
              </a:rPr>
              <a:t>  </a:t>
            </a:r>
            <a:r>
              <a:t>最优子结构指问题的最优解包含其子问题的最优解，是使用动态规划的基本条件子。</a:t>
            </a:r>
          </a:p>
          <a:p>
            <a:r>
              <a:rPr>
                <a:solidFill>
                  <a:srgbClr val="FF0000"/>
                </a:solidFill>
              </a:rPr>
              <a:t>第二，子问题的重叠</a:t>
            </a:r>
            <a:r>
              <a:rPr lang="en-US" altLang="zh-CN">
                <a:solidFill>
                  <a:srgbClr val="FF0000"/>
                </a:solidFill>
              </a:rPr>
              <a:t>  </a:t>
            </a:r>
            <a:r>
              <a:t>子问题重叠指求解过程中每次产生的子问题并不是并不总是新问题，有大量的子问题是重复的。动态规划的算法利用了子问题重叠的性质，自底向上对每一个子问题都只求解一次，将其结果存储在一个表格中。当在此需求求解该值问题的时候，直接在表格中查询，无需再次的求解，从而提高效率。指问题的重叠不是时，不是使用动态规划问题的必要条件，但更能突出动态规划的优势</a:t>
            </a:r>
          </a:p>
          <a:p>
            <a:r>
              <a:rPr>
                <a:solidFill>
                  <a:srgbClr val="FF0000"/>
                </a:solidFill>
              </a:rPr>
              <a:t>第三，无后效性</a:t>
            </a:r>
            <a:r>
              <a:t>。在动态规划中，会将原问题分解为若干子问题，将每个子问题的求解过程都作为一个阶段，在完成前一阶段后，根据前一阶段的结果求解后一阶段，并且对当前阶段的求解给予之前的阶段有关与之后阶段无关，这叫做无后效性。如果一个问题有后效性，则需要将其转化或逆向求解来消除后效性，然后才可以使用动态规划</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chor="ctr"/>
          <a:lstStyle/>
          <a:p>
            <a:r>
              <a:rPr lang="zh-CN" altLang="en-US">
                <a:latin typeface="楷体" panose="02010609060101010101" charset="-122"/>
                <a:ea typeface="楷体" panose="02010609060101010101" charset="-122"/>
              </a:rPr>
              <a:t>多重背包问题</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p:txBody>
          <a:bodyPr>
            <a:normAutofit lnSpcReduction="20000"/>
          </a:bodyPr>
          <a:lstStyle/>
          <a:p>
            <a:pPr fontAlgn="auto">
              <a:lnSpc>
                <a:spcPct val="150000"/>
              </a:lnSpc>
            </a:pPr>
            <a:r>
              <a:rPr lang="zh-CN" altLang="en-US" sz="3000">
                <a:latin typeface="楷体" panose="02010609060101010101" charset="-122"/>
                <a:ea typeface="楷体" panose="02010609060101010101" charset="-122"/>
                <a:cs typeface="楷体" panose="02010609060101010101" charset="-122"/>
                <a:sym typeface="+mn-ea"/>
              </a:rPr>
              <a:t>小结：</a:t>
            </a:r>
            <a:endParaRPr lang="zh-CN" altLang="en-US" sz="3000">
              <a:latin typeface="楷体" panose="02010609060101010101" charset="-122"/>
              <a:ea typeface="楷体" panose="02010609060101010101" charset="-122"/>
              <a:cs typeface="楷体" panose="02010609060101010101" charset="-122"/>
              <a:sym typeface="+mn-ea"/>
            </a:endParaRPr>
          </a:p>
          <a:p>
            <a:pPr fontAlgn="auto">
              <a:lnSpc>
                <a:spcPct val="150000"/>
              </a:lnSpc>
            </a:pPr>
            <a:r>
              <a:rPr lang="zh-CN" altLang="en-US" sz="3000">
                <a:solidFill>
                  <a:srgbClr val="FF0000"/>
                </a:solidFill>
                <a:latin typeface="楷体" panose="02010609060101010101" charset="-122"/>
                <a:ea typeface="楷体" panose="02010609060101010101" charset="-122"/>
                <a:cs typeface="楷体" panose="02010609060101010101" charset="-122"/>
                <a:sym typeface="+mn-ea"/>
              </a:rPr>
              <a:t>本题中通过拆分物品，将问题转化为</a:t>
            </a:r>
            <a:r>
              <a:rPr lang="en-US" altLang="zh-CN" sz="3000">
                <a:solidFill>
                  <a:srgbClr val="FF0000"/>
                </a:solidFill>
                <a:latin typeface="楷体" panose="02010609060101010101" charset="-122"/>
                <a:ea typeface="楷体" panose="02010609060101010101" charset="-122"/>
                <a:cs typeface="楷体" panose="02010609060101010101" charset="-122"/>
                <a:sym typeface="+mn-ea"/>
              </a:rPr>
              <a:t>01</a:t>
            </a:r>
            <a:r>
              <a:rPr lang="zh-CN" altLang="en-US" sz="3000">
                <a:solidFill>
                  <a:srgbClr val="FF0000"/>
                </a:solidFill>
                <a:latin typeface="楷体" panose="02010609060101010101" charset="-122"/>
                <a:ea typeface="楷体" panose="02010609060101010101" charset="-122"/>
                <a:cs typeface="楷体" panose="02010609060101010101" charset="-122"/>
                <a:sym typeface="+mn-ea"/>
              </a:rPr>
              <a:t>背包问题求解。事实上，物品的拆分是一种很常见的思想。</a:t>
            </a:r>
            <a:endParaRPr lang="zh-CN" altLang="en-US" sz="3000">
              <a:latin typeface="楷体" panose="02010609060101010101" charset="-122"/>
              <a:ea typeface="楷体" panose="02010609060101010101" charset="-122"/>
              <a:cs typeface="楷体" panose="02010609060101010101" charset="-122"/>
              <a:sym typeface="+mn-ea"/>
            </a:endParaRPr>
          </a:p>
          <a:p>
            <a:pPr fontAlgn="auto">
              <a:lnSpc>
                <a:spcPct val="150000"/>
              </a:lnSpc>
            </a:pPr>
            <a:r>
              <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rPr>
              <a:t>推荐：背包问题九讲</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动态规划三个要素</a:t>
            </a:r>
          </a:p>
        </p:txBody>
      </p:sp>
      <p:sp>
        <p:nvSpPr>
          <p:cNvPr id="3" name="内容占位符 2"/>
          <p:cNvSpPr>
            <a:spLocks noGrp="1"/>
          </p:cNvSpPr>
          <p:nvPr>
            <p:ph idx="1"/>
          </p:nvPr>
        </p:nvSpPr>
        <p:spPr/>
        <p:txBody>
          <a:bodyPr>
            <a:normAutofit fontScale="80000"/>
          </a:bodyPr>
          <a:p>
            <a:r>
              <a:rPr lang="zh-CN" altLang="en-US"/>
              <a:t>动态规划的三个要素在现实生活中有一类活动，可以将活动的过程按顺序分解成若干个相互联系的</a:t>
            </a:r>
            <a:r>
              <a:rPr lang="zh-CN" altLang="en-US" b="1">
                <a:solidFill>
                  <a:srgbClr val="C00000"/>
                </a:solidFill>
              </a:rPr>
              <a:t>阶段</a:t>
            </a:r>
            <a:r>
              <a:rPr lang="zh-CN" altLang="en-US"/>
              <a:t>，在每个阶段都要做出</a:t>
            </a:r>
            <a:r>
              <a:rPr lang="zh-CN" altLang="en-US" b="1">
                <a:solidFill>
                  <a:srgbClr val="C00000"/>
                </a:solidFill>
              </a:rPr>
              <a:t>决策</a:t>
            </a:r>
            <a:r>
              <a:rPr lang="zh-CN" altLang="en-US"/>
              <a:t>，对全部过程的决策是一个</a:t>
            </a:r>
            <a:r>
              <a:rPr lang="zh-CN" altLang="en-US" b="1">
                <a:solidFill>
                  <a:srgbClr val="C00000"/>
                </a:solidFill>
              </a:rPr>
              <a:t>决策序列</a:t>
            </a:r>
            <a:r>
              <a:rPr lang="zh-CN" altLang="en-US"/>
              <a:t>，对每一个阶段决策的选取都不是随意确定的，依赖于当前状态又影响以后的发展，这种把问题看作一个前后关联的具有链状结构的多阶段的过程，叫做</a:t>
            </a:r>
            <a:r>
              <a:rPr lang="zh-CN" altLang="en-US" b="1">
                <a:solidFill>
                  <a:srgbClr val="C00000"/>
                </a:solidFill>
              </a:rPr>
              <a:t>多阶段决策过程</a:t>
            </a:r>
            <a:r>
              <a:rPr lang="zh-CN" altLang="en-US"/>
              <a:t>，这种问题就叫做</a:t>
            </a:r>
            <a:r>
              <a:rPr lang="zh-CN" altLang="en-US" b="1">
                <a:solidFill>
                  <a:srgbClr val="C00000"/>
                </a:solidFill>
              </a:rPr>
              <a:t>多阶段的决策问题动态规划</a:t>
            </a:r>
            <a:r>
              <a:rPr lang="zh-CN" altLang="en-US"/>
              <a:t>，把问题划分为若干此问题，通过求解此问题的解得到原问题的解每个问题的求解过程都构成一个阶段，在完成前一阶段的求解后才会进行后一阶段的求解，根据无后效性动态规划的求解过程构成一个有无环图求解辩论顺就是该有向无环图的一个拓扑拓扑序，在有向无</a:t>
            </a:r>
            <a:r>
              <a:rPr lang="zh-CN" altLang="en-US"/>
              <a:t>环图中加点对应问题的状态有效并对应的状态之间的转移，对转移的选择，对应动态规划中的决策。</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lstStyle/>
          <a:p>
            <a:r>
              <a:rPr lang="zh-CN" altLang="en-US" dirty="0">
                <a:latin typeface="楷体" panose="02010609060101010101" charset="-122"/>
                <a:ea typeface="楷体" panose="02010609060101010101" charset="-122"/>
              </a:rPr>
              <a:t>背包</a:t>
            </a:r>
            <a:r>
              <a:rPr lang="en-US" altLang="zh-CN" dirty="0">
                <a:latin typeface="楷体" panose="02010609060101010101" charset="-122"/>
                <a:ea typeface="楷体" panose="02010609060101010101" charset="-122"/>
              </a:rPr>
              <a:t>DP</a:t>
            </a:r>
            <a:endParaRPr lang="en-US" altLang="zh-CN" dirty="0">
              <a:latin typeface="楷体" panose="02010609060101010101" charset="-122"/>
              <a:ea typeface="楷体" panose="02010609060101010101" charset="-122"/>
            </a:endParaRPr>
          </a:p>
        </p:txBody>
      </p:sp>
      <p:sp>
        <p:nvSpPr>
          <p:cNvPr id="3" name="副标题 2"/>
          <p:cNvSpPr>
            <a:spLocks noGrp="1"/>
          </p:cNvSpPr>
          <p:nvPr>
            <p:ph type="subTitle" idx="1"/>
          </p:nvPr>
        </p:nvSpPr>
        <p:spPr/>
        <p:txBody>
          <a:bodyPr/>
          <a:p>
            <a:endParaRPr lang="zh-CN" altLang="en-US"/>
          </a:p>
        </p:txBody>
      </p:sp>
      <p:sp>
        <p:nvSpPr>
          <p:cNvPr id="2" name="文本框 1"/>
          <p:cNvSpPr txBox="1"/>
          <p:nvPr>
            <p:custDataLst>
              <p:tags r:id="rId2"/>
            </p:custDataLst>
          </p:nvPr>
        </p:nvSpPr>
        <p:spPr>
          <a:xfrm>
            <a:off x="1444953" y="2272657"/>
            <a:ext cx="5419185"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rgbClr val="4D8EDD"/>
                </a:solidFill>
                <a:latin typeface="Impact" panose="020B0806030902050204" pitchFamily="34" charset="0"/>
                <a:ea typeface="+mj-ea"/>
                <a:cs typeface="+mj-cs"/>
              </a:defRPr>
            </a:lvl1pPr>
          </a:lstStyle>
          <a:p>
            <a:r>
              <a:rPr lang="en-US" altLang="zh-CN" sz="8800" dirty="0">
                <a:solidFill>
                  <a:schemeClr val="accent1"/>
                </a:solidFill>
                <a:highlight>
                  <a:srgbClr val="FFFF00"/>
                </a:highlight>
                <a:latin typeface="微软雅黑" panose="020B0503020204020204" pitchFamily="34" charset="-122"/>
                <a:ea typeface="微软雅黑" panose="020B0503020204020204" pitchFamily="34" charset="-122"/>
                <a:cs typeface="+mn-cs"/>
              </a:rPr>
              <a:t>01</a:t>
            </a:r>
            <a:endParaRPr lang="en-US" altLang="zh-CN" sz="8800" dirty="0">
              <a:solidFill>
                <a:schemeClr val="accent1"/>
              </a:solidFill>
              <a:highlight>
                <a:srgbClr val="FFFF00"/>
              </a:highlight>
              <a:latin typeface="微软雅黑" panose="020B0503020204020204" pitchFamily="34" charset="-122"/>
              <a:ea typeface="微软雅黑" panose="020B0503020204020204" pitchFamily="34" charset="-122"/>
              <a:cs typeface="+mn-cs"/>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876000" y="-484350"/>
            <a:ext cx="10440000" cy="1368000"/>
          </a:xfrm>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876000" y="528955"/>
            <a:ext cx="10440000" cy="4320000"/>
          </a:xfrm>
        </p:spPr>
        <p:txBody>
          <a:bodyPr anchor="t"/>
          <a:lstStyle/>
          <a:p>
            <a:r>
              <a:rPr lang="zh-CN" altLang="en-US" sz="3200">
                <a:latin typeface="楷体" panose="02010609060101010101" charset="-122"/>
                <a:ea typeface="楷体" panose="02010609060101010101" charset="-122"/>
                <a:cs typeface="楷体" panose="02010609060101010101" charset="-122"/>
              </a:rPr>
              <a:t>【例题十】 一个旅行者有一个最多能装m公斤物品的背包，现在有n种物品，它们的重量分别是W</a:t>
            </a:r>
            <a:r>
              <a:rPr lang="zh-CN" altLang="en-US" sz="3200" baseline="-25000">
                <a:latin typeface="楷体" panose="02010609060101010101" charset="-122"/>
                <a:ea typeface="楷体" panose="02010609060101010101" charset="-122"/>
                <a:cs typeface="楷体" panose="02010609060101010101" charset="-122"/>
              </a:rPr>
              <a:t>1</a:t>
            </a:r>
            <a:r>
              <a:rPr lang="zh-CN" altLang="en-US" sz="3200">
                <a:latin typeface="楷体" panose="02010609060101010101" charset="-122"/>
                <a:ea typeface="楷体" panose="02010609060101010101" charset="-122"/>
                <a:cs typeface="楷体" panose="02010609060101010101" charset="-122"/>
              </a:rPr>
              <a:t>，W</a:t>
            </a:r>
            <a:r>
              <a:rPr lang="zh-CN" altLang="en-US" sz="3200" baseline="-25000">
                <a:latin typeface="楷体" panose="02010609060101010101" charset="-122"/>
                <a:ea typeface="楷体" panose="02010609060101010101" charset="-122"/>
                <a:cs typeface="楷体" panose="02010609060101010101" charset="-122"/>
              </a:rPr>
              <a:t>2</a:t>
            </a:r>
            <a:r>
              <a:rPr lang="zh-CN" altLang="en-US" sz="3200">
                <a:latin typeface="楷体" panose="02010609060101010101" charset="-122"/>
                <a:ea typeface="楷体" panose="02010609060101010101" charset="-122"/>
                <a:cs typeface="楷体" panose="02010609060101010101" charset="-122"/>
              </a:rPr>
              <a:t>，...,W</a:t>
            </a:r>
            <a:r>
              <a:rPr lang="zh-CN" altLang="en-US" sz="3200" baseline="-25000">
                <a:latin typeface="楷体" panose="02010609060101010101" charset="-122"/>
                <a:ea typeface="楷体" panose="02010609060101010101" charset="-122"/>
                <a:cs typeface="楷体" panose="02010609060101010101" charset="-122"/>
              </a:rPr>
              <a:t>n</a:t>
            </a:r>
            <a:r>
              <a:rPr lang="zh-CN" altLang="en-US" sz="3200">
                <a:latin typeface="楷体" panose="02010609060101010101" charset="-122"/>
                <a:ea typeface="楷体" panose="02010609060101010101" charset="-122"/>
                <a:cs typeface="楷体" panose="02010609060101010101" charset="-122"/>
              </a:rPr>
              <a:t>,它们的价值分别为C</a:t>
            </a:r>
            <a:r>
              <a:rPr lang="zh-CN" altLang="en-US" sz="3200" baseline="-25000">
                <a:latin typeface="楷体" panose="02010609060101010101" charset="-122"/>
                <a:ea typeface="楷体" panose="02010609060101010101" charset="-122"/>
                <a:cs typeface="楷体" panose="02010609060101010101" charset="-122"/>
              </a:rPr>
              <a:t>1</a:t>
            </a:r>
            <a:r>
              <a:rPr lang="zh-CN" altLang="en-US" sz="3200">
                <a:latin typeface="楷体" panose="02010609060101010101" charset="-122"/>
                <a:ea typeface="楷体" panose="02010609060101010101" charset="-122"/>
                <a:cs typeface="楷体" panose="02010609060101010101" charset="-122"/>
              </a:rPr>
              <a:t>,C</a:t>
            </a:r>
            <a:r>
              <a:rPr lang="zh-CN" altLang="en-US" sz="3200" baseline="-25000">
                <a:latin typeface="楷体" panose="02010609060101010101" charset="-122"/>
                <a:ea typeface="楷体" panose="02010609060101010101" charset="-122"/>
                <a:cs typeface="楷体" panose="02010609060101010101" charset="-122"/>
              </a:rPr>
              <a:t>2</a:t>
            </a:r>
            <a:r>
              <a:rPr lang="zh-CN" altLang="en-US" sz="3200">
                <a:latin typeface="楷体" panose="02010609060101010101" charset="-122"/>
                <a:ea typeface="楷体" panose="02010609060101010101" charset="-122"/>
                <a:cs typeface="楷体" panose="02010609060101010101" charset="-122"/>
              </a:rPr>
              <a:t>,...,C</a:t>
            </a:r>
            <a:r>
              <a:rPr lang="zh-CN" altLang="en-US" sz="3200" baseline="-25000">
                <a:latin typeface="楷体" panose="02010609060101010101" charset="-122"/>
                <a:ea typeface="楷体" panose="02010609060101010101" charset="-122"/>
                <a:cs typeface="楷体" panose="02010609060101010101" charset="-122"/>
              </a:rPr>
              <a:t>n</a:t>
            </a:r>
            <a:r>
              <a:rPr lang="zh-CN" altLang="en-US" sz="3200">
                <a:latin typeface="楷体" panose="02010609060101010101" charset="-122"/>
                <a:ea typeface="楷体" panose="02010609060101010101" charset="-122"/>
                <a:cs typeface="楷体" panose="02010609060101010101" charset="-122"/>
              </a:rPr>
              <a:t>.若每种物品只有一件求旅行者能获得最大总价值。</a:t>
            </a:r>
            <a:endParaRPr lang="zh-CN" altLang="en-US" sz="3200">
              <a:latin typeface="楷体" panose="02010609060101010101" charset="-122"/>
              <a:ea typeface="楷体" panose="02010609060101010101" charset="-122"/>
              <a:cs typeface="楷体" panose="02010609060101010101" charset="-122"/>
            </a:endParaRPr>
          </a:p>
          <a:p>
            <a:endParaRPr lang="zh-CN" altLang="en-US" sz="32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876000" y="-484350"/>
            <a:ext cx="10440000" cy="1368000"/>
          </a:xfrm>
        </p:spPr>
        <p:txBody>
          <a:bodyPr anchor="ctr"/>
          <a:lstStyle/>
          <a:p>
            <a:r>
              <a:rPr lang="en-US" altLang="zh-CN">
                <a:latin typeface="楷体" panose="02010609060101010101" charset="-122"/>
                <a:ea typeface="楷体" panose="02010609060101010101" charset="-122"/>
                <a:cs typeface="楷体" panose="02010609060101010101" charset="-122"/>
              </a:rPr>
              <a:t>01</a:t>
            </a:r>
            <a:r>
              <a:rPr lang="zh-CN" altLang="en-US">
                <a:latin typeface="楷体" panose="02010609060101010101" charset="-122"/>
                <a:ea typeface="楷体" panose="02010609060101010101" charset="-122"/>
                <a:cs typeface="楷体" panose="02010609060101010101" charset="-122"/>
              </a:rPr>
              <a:t>背包问题</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876000" y="528955"/>
            <a:ext cx="10440000" cy="4320000"/>
          </a:xfrm>
        </p:spPr>
        <p:txBody>
          <a:bodyPr anchor="t"/>
          <a:lstStyle/>
          <a:p>
            <a:r>
              <a:rPr lang="zh-CN" altLang="en-US" sz="3200">
                <a:latin typeface="楷体" panose="02010609060101010101" charset="-122"/>
                <a:ea typeface="楷体" panose="02010609060101010101" charset="-122"/>
                <a:cs typeface="楷体" panose="02010609060101010101" charset="-122"/>
              </a:rPr>
              <a:t>【例题十】 一个旅行者有一个最多能装m公斤物品的背包，现在有n种物品，它们的重量分别是W</a:t>
            </a:r>
            <a:r>
              <a:rPr lang="zh-CN" altLang="en-US" sz="3200" baseline="-25000">
                <a:latin typeface="楷体" panose="02010609060101010101" charset="-122"/>
                <a:ea typeface="楷体" panose="02010609060101010101" charset="-122"/>
                <a:cs typeface="楷体" panose="02010609060101010101" charset="-122"/>
              </a:rPr>
              <a:t>1</a:t>
            </a:r>
            <a:r>
              <a:rPr lang="zh-CN" altLang="en-US" sz="3200">
                <a:latin typeface="楷体" panose="02010609060101010101" charset="-122"/>
                <a:ea typeface="楷体" panose="02010609060101010101" charset="-122"/>
                <a:cs typeface="楷体" panose="02010609060101010101" charset="-122"/>
              </a:rPr>
              <a:t>，W</a:t>
            </a:r>
            <a:r>
              <a:rPr lang="zh-CN" altLang="en-US" sz="3200" baseline="-25000">
                <a:latin typeface="楷体" panose="02010609060101010101" charset="-122"/>
                <a:ea typeface="楷体" panose="02010609060101010101" charset="-122"/>
                <a:cs typeface="楷体" panose="02010609060101010101" charset="-122"/>
              </a:rPr>
              <a:t>2</a:t>
            </a:r>
            <a:r>
              <a:rPr lang="zh-CN" altLang="en-US" sz="3200">
                <a:latin typeface="楷体" panose="02010609060101010101" charset="-122"/>
                <a:ea typeface="楷体" panose="02010609060101010101" charset="-122"/>
                <a:cs typeface="楷体" panose="02010609060101010101" charset="-122"/>
              </a:rPr>
              <a:t>，...,W</a:t>
            </a:r>
            <a:r>
              <a:rPr lang="zh-CN" altLang="en-US" sz="3200" baseline="-25000">
                <a:latin typeface="楷体" panose="02010609060101010101" charset="-122"/>
                <a:ea typeface="楷体" panose="02010609060101010101" charset="-122"/>
                <a:cs typeface="楷体" panose="02010609060101010101" charset="-122"/>
              </a:rPr>
              <a:t>n</a:t>
            </a:r>
            <a:r>
              <a:rPr lang="zh-CN" altLang="en-US" sz="3200">
                <a:latin typeface="楷体" panose="02010609060101010101" charset="-122"/>
                <a:ea typeface="楷体" panose="02010609060101010101" charset="-122"/>
                <a:cs typeface="楷体" panose="02010609060101010101" charset="-122"/>
              </a:rPr>
              <a:t>,它们的价值分别为C</a:t>
            </a:r>
            <a:r>
              <a:rPr lang="zh-CN" altLang="en-US" sz="3200" baseline="-25000">
                <a:latin typeface="楷体" panose="02010609060101010101" charset="-122"/>
                <a:ea typeface="楷体" panose="02010609060101010101" charset="-122"/>
                <a:cs typeface="楷体" panose="02010609060101010101" charset="-122"/>
              </a:rPr>
              <a:t>1</a:t>
            </a:r>
            <a:r>
              <a:rPr lang="zh-CN" altLang="en-US" sz="3200">
                <a:latin typeface="楷体" panose="02010609060101010101" charset="-122"/>
                <a:ea typeface="楷体" panose="02010609060101010101" charset="-122"/>
                <a:cs typeface="楷体" panose="02010609060101010101" charset="-122"/>
              </a:rPr>
              <a:t>,C</a:t>
            </a:r>
            <a:r>
              <a:rPr lang="zh-CN" altLang="en-US" sz="3200" baseline="-25000">
                <a:latin typeface="楷体" panose="02010609060101010101" charset="-122"/>
                <a:ea typeface="楷体" panose="02010609060101010101" charset="-122"/>
                <a:cs typeface="楷体" panose="02010609060101010101" charset="-122"/>
              </a:rPr>
              <a:t>2</a:t>
            </a:r>
            <a:r>
              <a:rPr lang="zh-CN" altLang="en-US" sz="3200">
                <a:latin typeface="楷体" panose="02010609060101010101" charset="-122"/>
                <a:ea typeface="楷体" panose="02010609060101010101" charset="-122"/>
                <a:cs typeface="楷体" panose="02010609060101010101" charset="-122"/>
              </a:rPr>
              <a:t>,...,C</a:t>
            </a:r>
            <a:r>
              <a:rPr lang="zh-CN" altLang="en-US" sz="3200" baseline="-25000">
                <a:latin typeface="楷体" panose="02010609060101010101" charset="-122"/>
                <a:ea typeface="楷体" panose="02010609060101010101" charset="-122"/>
                <a:cs typeface="楷体" panose="02010609060101010101" charset="-122"/>
              </a:rPr>
              <a:t>n</a:t>
            </a:r>
            <a:r>
              <a:rPr lang="zh-CN" altLang="en-US" sz="3200">
                <a:latin typeface="楷体" panose="02010609060101010101" charset="-122"/>
                <a:ea typeface="楷体" panose="02010609060101010101" charset="-122"/>
                <a:cs typeface="楷体" panose="02010609060101010101" charset="-122"/>
              </a:rPr>
              <a:t>.若每种物品只有一件求旅行者能获得最大总价值。</a:t>
            </a:r>
            <a:endParaRPr lang="zh-CN" altLang="en-US" sz="3200">
              <a:latin typeface="楷体" panose="02010609060101010101" charset="-122"/>
              <a:ea typeface="楷体" panose="02010609060101010101" charset="-122"/>
              <a:cs typeface="楷体" panose="02010609060101010101" charset="-122"/>
            </a:endParaRPr>
          </a:p>
          <a:p>
            <a:endParaRPr lang="zh-CN" altLang="en-US" sz="32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461010" y="2990215"/>
            <a:ext cx="11808460" cy="3691890"/>
          </a:xfrm>
          <a:prstGeom prst="rect">
            <a:avLst/>
          </a:prstGeom>
          <a:solidFill>
            <a:schemeClr val="bg1">
              <a:lumMod val="75000"/>
            </a:schemeClr>
          </a:solidFill>
        </p:spPr>
        <p:txBody>
          <a:bodyPr wrap="square" rtlCol="0" anchor="t">
            <a:noAutofit/>
          </a:bodyPr>
          <a:p>
            <a:r>
              <a:rPr lang="en-US" altLang="zh-CN">
                <a:sym typeface="+mn-ea"/>
              </a:rPr>
              <a:t>2</a:t>
            </a:r>
            <a:r>
              <a:rPr lang="zh-CN" altLang="en-US">
                <a:sym typeface="+mn-ea"/>
              </a:rPr>
              <a:t>、</a:t>
            </a:r>
            <a:r>
              <a:rPr lang="zh-CN" altLang="en-US">
                <a:highlight>
                  <a:srgbClr val="FFFF00"/>
                </a:highlight>
                <a:sym typeface="+mn-ea"/>
              </a:rPr>
              <a:t>状态</a:t>
            </a:r>
            <a:r>
              <a:rPr lang="zh-CN" altLang="en-US">
                <a:sym typeface="+mn-ea"/>
              </a:rPr>
              <a:t>（如何设计</a:t>
            </a:r>
            <a:r>
              <a:rPr lang="en-US" altLang="zh-CN">
                <a:sym typeface="+mn-ea"/>
              </a:rPr>
              <a:t>DP</a:t>
            </a:r>
            <a:r>
              <a:rPr lang="zh-CN" altLang="en-US">
                <a:sym typeface="+mn-ea"/>
              </a:rPr>
              <a:t>状态）</a:t>
            </a:r>
            <a:endParaRPr lang="zh-CN" altLang="en-US">
              <a:sym typeface="+mn-ea"/>
            </a:endParaRPr>
          </a:p>
          <a:p>
            <a:r>
              <a:rPr lang="zh-CN" altLang="en-US">
                <a:sym typeface="+mn-ea"/>
              </a:rPr>
              <a:t>（</a:t>
            </a:r>
            <a:r>
              <a:rPr lang="en-US" altLang="zh-CN">
                <a:sym typeface="+mn-ea"/>
              </a:rPr>
              <a:t>1</a:t>
            </a:r>
            <a:r>
              <a:rPr lang="zh-CN" altLang="en-US">
                <a:sym typeface="+mn-ea"/>
              </a:rPr>
              <a:t>）写出</a:t>
            </a:r>
            <a:r>
              <a:rPr lang="en-US" altLang="zh-CN">
                <a:sym typeface="+mn-ea"/>
              </a:rPr>
              <a:t> </a:t>
            </a:r>
            <a:r>
              <a:rPr lang="zh-CN" altLang="en-US">
                <a:sym typeface="+mn-ea"/>
              </a:rPr>
              <a:t>题目所求：</a:t>
            </a:r>
            <a:r>
              <a:rPr lang="en-US" altLang="zh-CN">
                <a:sym typeface="+mn-ea"/>
              </a:rPr>
              <a:t> </a:t>
            </a:r>
            <a:r>
              <a:rPr lang="zh-CN" altLang="en-US">
                <a:latin typeface="楷体" panose="02010609060101010101" charset="-122"/>
                <a:ea typeface="楷体" panose="02010609060101010101" charset="-122"/>
                <a:cs typeface="楷体" panose="02010609060101010101" charset="-122"/>
                <a:sym typeface="+mn-ea"/>
              </a:rPr>
              <a:t>旅行者能获得最大总价值</a:t>
            </a:r>
            <a:endParaRPr lang="zh-CN" altLang="en-US">
              <a:latin typeface="楷体" panose="02010609060101010101" charset="-122"/>
              <a:ea typeface="楷体" panose="02010609060101010101" charset="-122"/>
              <a:cs typeface="楷体" panose="02010609060101010101" charset="-122"/>
              <a:sym typeface="+mn-ea"/>
            </a:endParaRPr>
          </a:p>
          <a:p>
            <a:r>
              <a:rPr lang="zh-CN" altLang="en-US">
                <a:latin typeface="楷体" panose="02010609060101010101" charset="-122"/>
                <a:ea typeface="楷体" panose="02010609060101010101" charset="-122"/>
                <a:cs typeface="楷体" panose="02010609060101010101" charset="-122"/>
                <a:sym typeface="+mn-ea"/>
              </a:rPr>
              <a:t> （</a:t>
            </a:r>
            <a:r>
              <a:rPr lang="en-US" altLang="zh-CN">
                <a:latin typeface="楷体" panose="02010609060101010101" charset="-122"/>
                <a:ea typeface="楷体" panose="02010609060101010101" charset="-122"/>
                <a:cs typeface="楷体" panose="02010609060101010101" charset="-122"/>
                <a:sym typeface="+mn-ea"/>
              </a:rPr>
              <a:t>2</a:t>
            </a:r>
            <a:r>
              <a:rPr lang="zh-CN" altLang="en-US">
                <a:latin typeface="楷体" panose="02010609060101010101" charset="-122"/>
                <a:ea typeface="楷体" panose="02010609060101010101" charset="-122"/>
                <a:cs typeface="楷体" panose="02010609060101010101" charset="-122"/>
                <a:sym typeface="+mn-ea"/>
              </a:rPr>
              <a:t>）</a:t>
            </a:r>
            <a:r>
              <a:rPr lang="en-US" altLang="zh-CN">
                <a:sym typeface="+mn-ea"/>
              </a:rPr>
              <a:t> </a:t>
            </a:r>
            <a:r>
              <a:rPr lang="zh-CN" altLang="en-US">
                <a:solidFill>
                  <a:srgbClr val="FF0000"/>
                </a:solidFill>
                <a:sym typeface="+mn-ea"/>
              </a:rPr>
              <a:t>受哪些对象约束</a:t>
            </a:r>
            <a:r>
              <a:rPr lang="en-US" altLang="zh-CN">
                <a:solidFill>
                  <a:srgbClr val="FF0000"/>
                </a:solidFill>
                <a:sym typeface="+mn-ea"/>
              </a:rPr>
              <a:t>       </a:t>
            </a:r>
            <a:r>
              <a:rPr lang="zh-CN" altLang="en-US">
                <a:sym typeface="+mn-ea"/>
              </a:rPr>
              <a:t>要求得答案（</a:t>
            </a:r>
            <a:r>
              <a:rPr lang="zh-CN" altLang="en-US">
                <a:latin typeface="楷体" panose="02010609060101010101" charset="-122"/>
                <a:ea typeface="楷体" panose="02010609060101010101" charset="-122"/>
                <a:cs typeface="楷体" panose="02010609060101010101" charset="-122"/>
                <a:sym typeface="+mn-ea"/>
              </a:rPr>
              <a:t>旅行者能获得最大总价值）</a:t>
            </a:r>
            <a:endParaRPr lang="en-US" altLang="zh-CN">
              <a:solidFill>
                <a:srgbClr val="FF0000"/>
              </a:solidFill>
              <a:sym typeface="+mn-ea"/>
            </a:endParaRPr>
          </a:p>
          <a:p>
            <a:r>
              <a:rPr lang="en-US" altLang="zh-CN">
                <a:solidFill>
                  <a:srgbClr val="FF0000"/>
                </a:solidFill>
                <a:sym typeface="+mn-ea"/>
              </a:rPr>
              <a:t>             </a:t>
            </a:r>
            <a:r>
              <a:rPr lang="en-US" altLang="zh-CN">
                <a:solidFill>
                  <a:schemeClr val="tx1"/>
                </a:solidFill>
                <a:sym typeface="+mn-ea"/>
              </a:rPr>
              <a:t>    </a:t>
            </a:r>
            <a:r>
              <a:rPr lang="zh-CN" altLang="en-US">
                <a:solidFill>
                  <a:schemeClr val="tx1"/>
                </a:solidFill>
                <a:sym typeface="+mn-ea"/>
              </a:rPr>
              <a:t>物品：</a:t>
            </a:r>
            <a:r>
              <a:rPr lang="en-US" altLang="zh-CN">
                <a:solidFill>
                  <a:schemeClr val="tx1"/>
                </a:solidFill>
                <a:sym typeface="+mn-ea"/>
              </a:rPr>
              <a:t>  </a:t>
            </a:r>
            <a:r>
              <a:rPr lang="zh-CN" altLang="en-US">
                <a:solidFill>
                  <a:schemeClr val="tx1"/>
                </a:solidFill>
                <a:sym typeface="+mn-ea"/>
              </a:rPr>
              <a:t>放哪些物品有关</a:t>
            </a:r>
            <a:r>
              <a:rPr lang="en-US" altLang="zh-CN">
                <a:solidFill>
                  <a:schemeClr val="tx1"/>
                </a:solidFill>
                <a:sym typeface="+mn-ea"/>
              </a:rPr>
              <a:t>  </a:t>
            </a:r>
            <a:endParaRPr lang="en-US" altLang="zh-CN">
              <a:solidFill>
                <a:schemeClr val="tx1"/>
              </a:solidFill>
              <a:sym typeface="+mn-ea"/>
            </a:endParaRPr>
          </a:p>
          <a:p>
            <a:r>
              <a:rPr lang="en-US" altLang="zh-CN">
                <a:solidFill>
                  <a:schemeClr val="tx1"/>
                </a:solidFill>
                <a:sym typeface="+mn-ea"/>
              </a:rPr>
              <a:t>                  </a:t>
            </a:r>
            <a:r>
              <a:rPr lang="zh-CN" altLang="en-US">
                <a:solidFill>
                  <a:schemeClr val="tx1"/>
                </a:solidFill>
                <a:sym typeface="+mn-ea"/>
              </a:rPr>
              <a:t>背包容量：</a:t>
            </a:r>
            <a:r>
              <a:rPr lang="en-US" altLang="zh-CN">
                <a:solidFill>
                  <a:schemeClr val="tx1"/>
                </a:solidFill>
                <a:sym typeface="+mn-ea"/>
              </a:rPr>
              <a:t> </a:t>
            </a:r>
            <a:r>
              <a:rPr lang="zh-CN" altLang="en-US">
                <a:solidFill>
                  <a:schemeClr val="tx1"/>
                </a:solidFill>
                <a:sym typeface="+mn-ea"/>
              </a:rPr>
              <a:t>背包容量影响</a:t>
            </a:r>
            <a:endParaRPr lang="zh-CN" altLang="en-US">
              <a:solidFill>
                <a:schemeClr val="tx1"/>
              </a:solidFill>
              <a:sym typeface="+mn-ea"/>
            </a:endParaRPr>
          </a:p>
          <a:p>
            <a:r>
              <a:rPr lang="zh-CN" altLang="en-US">
                <a:solidFill>
                  <a:schemeClr val="tx1"/>
                </a:solidFill>
                <a:sym typeface="+mn-ea"/>
              </a:rPr>
              <a:t> </a:t>
            </a:r>
            <a:r>
              <a:rPr lang="en-US" altLang="zh-CN">
                <a:solidFill>
                  <a:schemeClr val="tx1"/>
                </a:solidFill>
                <a:sym typeface="+mn-ea"/>
              </a:rPr>
              <a:t>             </a:t>
            </a:r>
            <a:r>
              <a:rPr lang="zh-CN" altLang="en-US">
                <a:solidFill>
                  <a:schemeClr val="tx1"/>
                </a:solidFill>
                <a:sym typeface="+mn-ea"/>
              </a:rPr>
              <a:t>（受</a:t>
            </a:r>
            <a:r>
              <a:rPr lang="en-US" altLang="zh-CN">
                <a:solidFill>
                  <a:schemeClr val="tx1"/>
                </a:solidFill>
                <a:sym typeface="+mn-ea"/>
              </a:rPr>
              <a:t>2</a:t>
            </a:r>
            <a:r>
              <a:rPr lang="zh-CN" altLang="en-US">
                <a:solidFill>
                  <a:schemeClr val="tx1"/>
                </a:solidFill>
                <a:sym typeface="+mn-ea"/>
              </a:rPr>
              <a:t>个对象约束，状态就设几维，状态数组设计</a:t>
            </a:r>
            <a:r>
              <a:rPr lang="en-US" altLang="zh-CN">
                <a:solidFill>
                  <a:schemeClr val="tx1"/>
                </a:solidFill>
                <a:sym typeface="+mn-ea"/>
              </a:rPr>
              <a:t>2</a:t>
            </a:r>
            <a:r>
              <a:rPr lang="zh-CN" altLang="en-US">
                <a:solidFill>
                  <a:schemeClr val="tx1"/>
                </a:solidFill>
                <a:sym typeface="+mn-ea"/>
              </a:rPr>
              <a:t>维数组）</a:t>
            </a:r>
            <a:endParaRPr lang="zh-CN" altLang="en-US">
              <a:solidFill>
                <a:schemeClr val="tx1"/>
              </a:solidFill>
              <a:sym typeface="+mn-ea"/>
            </a:endParaRPr>
          </a:p>
          <a:p>
            <a:r>
              <a:rPr lang="en-US" altLang="zh-CN" sz="4000">
                <a:solidFill>
                  <a:schemeClr val="tx1"/>
                </a:solidFill>
                <a:sym typeface="+mn-ea"/>
              </a:rPr>
              <a:t>dp[i][j] </a:t>
            </a:r>
            <a:r>
              <a:rPr lang="en-US" altLang="zh-CN" sz="3200">
                <a:solidFill>
                  <a:schemeClr val="tx1"/>
                </a:solidFill>
                <a:sym typeface="+mn-ea"/>
              </a:rPr>
              <a:t> i</a:t>
            </a:r>
            <a:r>
              <a:rPr lang="zh-CN" altLang="en-US" sz="3200">
                <a:solidFill>
                  <a:schemeClr val="tx1"/>
                </a:solidFill>
                <a:sym typeface="+mn-ea"/>
              </a:rPr>
              <a:t>物品（</a:t>
            </a:r>
            <a:r>
              <a:rPr lang="zh-CN" altLang="en-US" sz="3200">
                <a:solidFill>
                  <a:schemeClr val="tx1"/>
                </a:solidFill>
                <a:highlight>
                  <a:srgbClr val="FFFF00"/>
                </a:highlight>
                <a:sym typeface="+mn-ea"/>
              </a:rPr>
              <a:t>阶段</a:t>
            </a:r>
            <a:r>
              <a:rPr lang="zh-CN" altLang="en-US" sz="3200">
                <a:solidFill>
                  <a:schemeClr val="tx1"/>
                </a:solidFill>
                <a:sym typeface="+mn-ea"/>
              </a:rPr>
              <a:t>）</a:t>
            </a:r>
            <a:r>
              <a:rPr lang="en-US" altLang="zh-CN" sz="3200">
                <a:solidFill>
                  <a:schemeClr val="tx1"/>
                </a:solidFill>
                <a:sym typeface="+mn-ea"/>
              </a:rPr>
              <a:t> j</a:t>
            </a:r>
            <a:r>
              <a:rPr lang="zh-CN" altLang="en-US" sz="3200">
                <a:solidFill>
                  <a:schemeClr val="tx1"/>
                </a:solidFill>
                <a:sym typeface="+mn-ea"/>
              </a:rPr>
              <a:t>背包容量</a:t>
            </a:r>
            <a:r>
              <a:rPr lang="en-US" altLang="zh-CN" sz="3200">
                <a:solidFill>
                  <a:schemeClr val="tx1"/>
                </a:solidFill>
                <a:sym typeface="+mn-ea"/>
              </a:rPr>
              <a:t>  </a:t>
            </a:r>
            <a:r>
              <a:rPr lang="zh-CN" altLang="en-US" sz="3200">
                <a:solidFill>
                  <a:schemeClr val="tx1"/>
                </a:solidFill>
                <a:sym typeface="+mn-ea"/>
              </a:rPr>
              <a:t>，</a:t>
            </a:r>
            <a:r>
              <a:rPr lang="zh-CN" altLang="en-US" sz="2000" b="1">
                <a:solidFill>
                  <a:schemeClr val="tx1"/>
                </a:solidFill>
                <a:sym typeface="+mn-ea"/>
              </a:rPr>
              <a:t>数组存的是所求即</a:t>
            </a:r>
            <a:r>
              <a:rPr lang="zh-CN" altLang="en-US">
                <a:latin typeface="楷体" panose="02010609060101010101" charset="-122"/>
                <a:ea typeface="楷体" panose="02010609060101010101" charset="-122"/>
                <a:cs typeface="楷体" panose="02010609060101010101" charset="-122"/>
                <a:sym typeface="+mn-ea"/>
              </a:rPr>
              <a:t>旅行者能获得最大总价值</a:t>
            </a:r>
            <a:endParaRPr lang="zh-CN" altLang="en-US">
              <a:latin typeface="楷体" panose="02010609060101010101" charset="-122"/>
              <a:ea typeface="楷体" panose="02010609060101010101" charset="-122"/>
              <a:cs typeface="楷体" panose="02010609060101010101" charset="-122"/>
              <a:sym typeface="+mn-ea"/>
            </a:endParaRPr>
          </a:p>
          <a:p>
            <a:r>
              <a:rPr lang="zh-CN" altLang="en-US">
                <a:latin typeface="楷体" panose="02010609060101010101" charset="-122"/>
                <a:ea typeface="楷体" panose="02010609060101010101" charset="-122"/>
                <a:cs typeface="楷体" panose="02010609060101010101" charset="-122"/>
                <a:sym typeface="+mn-ea"/>
              </a:rPr>
              <a:t> </a:t>
            </a:r>
            <a:r>
              <a:rPr lang="en-US" altLang="zh-CN">
                <a:latin typeface="楷体" panose="02010609060101010101" charset="-122"/>
                <a:ea typeface="楷体" panose="02010609060101010101" charset="-122"/>
                <a:cs typeface="楷体" panose="02010609060101010101" charset="-122"/>
                <a:sym typeface="+mn-ea"/>
              </a:rPr>
              <a:t>    dp[i][j],</a:t>
            </a:r>
            <a:r>
              <a:rPr lang="zh-CN" altLang="en-US">
                <a:latin typeface="楷体" panose="02010609060101010101" charset="-122"/>
                <a:ea typeface="楷体" panose="02010609060101010101" charset="-122"/>
                <a:cs typeface="楷体" panose="02010609060101010101" charset="-122"/>
                <a:sym typeface="+mn-ea"/>
              </a:rPr>
              <a:t>表示放了前</a:t>
            </a:r>
            <a:r>
              <a:rPr lang="en-US" altLang="zh-CN">
                <a:latin typeface="楷体" panose="02010609060101010101" charset="-122"/>
                <a:ea typeface="楷体" panose="02010609060101010101" charset="-122"/>
                <a:cs typeface="楷体" panose="02010609060101010101" charset="-122"/>
                <a:sym typeface="+mn-ea"/>
              </a:rPr>
              <a:t>i</a:t>
            </a:r>
            <a:r>
              <a:rPr lang="zh-CN" altLang="en-US">
                <a:latin typeface="楷体" panose="02010609060101010101" charset="-122"/>
                <a:ea typeface="楷体" panose="02010609060101010101" charset="-122"/>
                <a:cs typeface="楷体" panose="02010609060101010101" charset="-122"/>
                <a:sym typeface="+mn-ea"/>
              </a:rPr>
              <a:t>个物品，背包容量为</a:t>
            </a:r>
            <a:r>
              <a:rPr lang="en-US" altLang="zh-CN">
                <a:latin typeface="楷体" panose="02010609060101010101" charset="-122"/>
                <a:ea typeface="楷体" panose="02010609060101010101" charset="-122"/>
                <a:cs typeface="楷体" panose="02010609060101010101" charset="-122"/>
                <a:sym typeface="+mn-ea"/>
              </a:rPr>
              <a:t>j</a:t>
            </a:r>
            <a:r>
              <a:rPr lang="zh-CN" altLang="en-US">
                <a:latin typeface="楷体" panose="02010609060101010101" charset="-122"/>
                <a:ea typeface="楷体" panose="02010609060101010101" charset="-122"/>
                <a:cs typeface="楷体" panose="02010609060101010101" charset="-122"/>
                <a:sym typeface="+mn-ea"/>
              </a:rPr>
              <a:t>的时候，旅行者能获得的最大总价值</a:t>
            </a:r>
            <a:endParaRPr lang="zh-CN" altLang="en-US">
              <a:latin typeface="楷体" panose="02010609060101010101" charset="-122"/>
              <a:ea typeface="楷体" panose="02010609060101010101" charset="-122"/>
              <a:cs typeface="楷体" panose="02010609060101010101" charset="-122"/>
              <a:sym typeface="+mn-ea"/>
            </a:endParaRPr>
          </a:p>
          <a:p>
            <a:r>
              <a:rPr lang="en-US" altLang="zh-CN">
                <a:latin typeface="楷体" panose="02010609060101010101" charset="-122"/>
                <a:ea typeface="楷体" panose="02010609060101010101" charset="-122"/>
                <a:cs typeface="楷体" panose="02010609060101010101" charset="-122"/>
                <a:sym typeface="+mn-ea"/>
              </a:rPr>
              <a:t>3</a:t>
            </a:r>
            <a:r>
              <a:rPr lang="zh-CN" altLang="en-US">
                <a:latin typeface="楷体" panose="02010609060101010101" charset="-122"/>
                <a:ea typeface="楷体" panose="02010609060101010101" charset="-122"/>
                <a:cs typeface="楷体" panose="02010609060101010101" charset="-122"/>
                <a:sym typeface="+mn-ea"/>
              </a:rPr>
              <a:t>、</a:t>
            </a:r>
            <a:r>
              <a:rPr lang="zh-CN" altLang="en-US">
                <a:highlight>
                  <a:srgbClr val="FFFF00"/>
                </a:highlight>
                <a:latin typeface="楷体" panose="02010609060101010101" charset="-122"/>
                <a:ea typeface="楷体" panose="02010609060101010101" charset="-122"/>
                <a:cs typeface="楷体" panose="02010609060101010101" charset="-122"/>
                <a:sym typeface="+mn-ea"/>
              </a:rPr>
              <a:t>决策</a:t>
            </a:r>
            <a:r>
              <a:rPr lang="zh-CN" altLang="en-US">
                <a:latin typeface="楷体" panose="02010609060101010101" charset="-122"/>
                <a:ea typeface="楷体" panose="02010609060101010101" charset="-122"/>
                <a:cs typeface="楷体" panose="02010609060101010101" charset="-122"/>
                <a:sym typeface="+mn-ea"/>
              </a:rPr>
              <a:t>：</a:t>
            </a:r>
            <a:r>
              <a:rPr lang="en-US" altLang="zh-CN">
                <a:latin typeface="楷体" panose="02010609060101010101" charset="-122"/>
                <a:ea typeface="楷体" panose="02010609060101010101" charset="-122"/>
                <a:cs typeface="楷体" panose="02010609060101010101" charset="-122"/>
                <a:sym typeface="+mn-ea"/>
              </a:rPr>
              <a:t>i</a:t>
            </a:r>
            <a:r>
              <a:rPr lang="zh-CN" altLang="en-US">
                <a:latin typeface="楷体" panose="02010609060101010101" charset="-122"/>
                <a:ea typeface="楷体" panose="02010609060101010101" charset="-122"/>
                <a:cs typeface="楷体" panose="02010609060101010101" charset="-122"/>
                <a:sym typeface="+mn-ea"/>
              </a:rPr>
              <a:t>物品放</a:t>
            </a:r>
            <a:r>
              <a:rPr lang="en-US" altLang="zh-CN">
                <a:latin typeface="楷体" panose="02010609060101010101" charset="-122"/>
                <a:ea typeface="楷体" panose="02010609060101010101" charset="-122"/>
                <a:cs typeface="楷体" panose="02010609060101010101" charset="-122"/>
                <a:sym typeface="+mn-ea"/>
              </a:rPr>
              <a:t>   </a:t>
            </a:r>
            <a:r>
              <a:rPr lang="zh-CN" altLang="en-US">
                <a:latin typeface="楷体" panose="02010609060101010101" charset="-122"/>
                <a:ea typeface="楷体" panose="02010609060101010101" charset="-122"/>
                <a:cs typeface="楷体" panose="02010609060101010101" charset="-122"/>
                <a:sym typeface="+mn-ea"/>
              </a:rPr>
              <a:t>还是不放</a:t>
            </a:r>
            <a:endParaRPr lang="zh-CN" altLang="en-US">
              <a:latin typeface="楷体" panose="02010609060101010101" charset="-122"/>
              <a:ea typeface="楷体" panose="02010609060101010101" charset="-122"/>
              <a:cs typeface="楷体" panose="02010609060101010101" charset="-122"/>
              <a:sym typeface="+mn-ea"/>
            </a:endParaRPr>
          </a:p>
          <a:p>
            <a:r>
              <a:rPr lang="en-US" altLang="zh-CN">
                <a:sym typeface="+mn-ea"/>
              </a:rPr>
              <a:t>  4</a:t>
            </a:r>
            <a:r>
              <a:rPr lang="zh-CN" altLang="en-US">
                <a:sym typeface="+mn-ea"/>
              </a:rPr>
              <a:t>、转态转移方程</a:t>
            </a:r>
            <a:endParaRPr lang="zh-CN" altLang="en-US"/>
          </a:p>
          <a:p>
            <a:endParaRPr lang="zh-CN" altLang="en-US">
              <a:solidFill>
                <a:schemeClr val="tx1"/>
              </a:solidFill>
              <a:sym typeface="+mn-ea"/>
            </a:endParaRPr>
          </a:p>
          <a:p>
            <a:endParaRPr lang="zh-CN" altLang="en-US">
              <a:solidFill>
                <a:schemeClr val="tx1"/>
              </a:solidFill>
              <a:sym typeface="+mn-ea"/>
            </a:endParaRPr>
          </a:p>
          <a:p>
            <a:r>
              <a:rPr lang="zh-CN" altLang="en-US">
                <a:solidFill>
                  <a:srgbClr val="FF0000"/>
                </a:solidFill>
                <a:sym typeface="+mn-ea"/>
              </a:rPr>
              <a:t> </a:t>
            </a:r>
            <a:r>
              <a:rPr lang="en-US" altLang="zh-CN">
                <a:solidFill>
                  <a:srgbClr val="FF0000"/>
                </a:solidFill>
                <a:sym typeface="+mn-ea"/>
              </a:rPr>
              <a:t>                    </a:t>
            </a:r>
            <a:r>
              <a:rPr lang="en-US" altLang="zh-CN">
                <a:sym typeface="+mn-ea"/>
              </a:rPr>
              <a:t>       </a:t>
            </a:r>
            <a:endParaRPr lang="zh-CN" altLang="en-US">
              <a:latin typeface="楷体" panose="02010609060101010101" charset="-122"/>
              <a:ea typeface="楷体" panose="02010609060101010101" charset="-122"/>
              <a:cs typeface="楷体" panose="02010609060101010101" charset="-122"/>
              <a:sym typeface="+mn-ea"/>
            </a:endParaRPr>
          </a:p>
          <a:p>
            <a:r>
              <a:rPr lang="zh-CN" altLang="en-US">
                <a:latin typeface="楷体" panose="02010609060101010101" charset="-122"/>
                <a:ea typeface="楷体" panose="02010609060101010101" charset="-122"/>
                <a:cs typeface="楷体" panose="02010609060101010101" charset="-122"/>
                <a:sym typeface="+mn-ea"/>
              </a:rPr>
              <a:t> </a:t>
            </a:r>
            <a:r>
              <a:rPr lang="en-US" altLang="zh-CN">
                <a:latin typeface="楷体" panose="02010609060101010101" charset="-122"/>
                <a:ea typeface="楷体" panose="02010609060101010101" charset="-122"/>
                <a:cs typeface="楷体" panose="02010609060101010101" charset="-122"/>
                <a:sym typeface="+mn-ea"/>
              </a:rPr>
              <a:t>         </a:t>
            </a:r>
            <a:endParaRPr lang="zh-CN" altLang="en-US">
              <a:latin typeface="楷体" panose="02010609060101010101" charset="-122"/>
              <a:ea typeface="楷体" panose="02010609060101010101" charset="-122"/>
              <a:cs typeface="楷体" panose="02010609060101010101" charset="-122"/>
              <a:sym typeface="+mn-ea"/>
            </a:endParaRPr>
          </a:p>
          <a:p>
            <a:endParaRPr lang="en-US" altLang="zh-CN">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PP_MARK_KEY" val="4b7980d1-362d-421b-9c21-2cd0fdff0af7"/>
  <p:tag name="COMMONDATA" val="eyJoZGlkIjoiZTkwMmJhOTk0YjNkYTVkNzZmYWY5NmZmYWZlMjU2OTA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TEMPLATE_CATEGORY" val="custom"/>
  <p:tag name="KSO_WM_TEMPLATE_INDEX" val="20187143"/>
  <p:tag name="KSO_WM_UNIT_TYPE" val="a"/>
  <p:tag name="KSO_WM_UNIT_INDEX" val="1"/>
  <p:tag name="KSO_WM_UNIT_ID" val="custom20187143_3*a*1"/>
  <p:tag name="KSO_WM_UNIT_LAYERLEVEL" val="1"/>
  <p:tag name="KSO_WM_UNIT_VALUE" val="40"/>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73.xml><?xml version="1.0" encoding="utf-8"?>
<p:tagLst xmlns:p="http://schemas.openxmlformats.org/presentationml/2006/main">
  <p:tag name="KSO_WM_TEMPLATE_CATEGORY" val="custom"/>
  <p:tag name="KSO_WM_TEMPLATE_INDEX" val="20187143"/>
  <p:tag name="KSO_WM_UNIT_TYPE" val="e"/>
  <p:tag name="KSO_WM_UNIT_INDEX" val="1"/>
  <p:tag name="KSO_WM_UNIT_ID" val="custom20187143_3*e*1"/>
  <p:tag name="KSO_WM_UNIT_LAYERLEVEL" val="1"/>
  <p:tag name="KSO_WM_UNIT_VALUE" val="8"/>
  <p:tag name="KSO_WM_UNIT_HIGHLIGHT" val="0"/>
  <p:tag name="KSO_WM_UNIT_COMPATIBLE" val="0"/>
  <p:tag name="KSO_WM_BEAUTIFY_FLAG" val="#wm#"/>
  <p:tag name="KSO_WM_TAG_VERSION" val="1.0"/>
  <p:tag name="KSO_WM_UNIT_PRESET_TEXT" val="01"/>
  <p:tag name="KSO_WM_UNIT_NOCLEAR" val="0"/>
  <p:tag name="KSO_WM_UNIT_DIAGRAM_ISNUMVISUAL" val="0"/>
  <p:tag name="KSO_WM_UNIT_DIAGRAM_ISREFERUNIT" val="0"/>
  <p:tag name="KSO_WM_UNIT_COLOR_SCHEME_SHAPE_ID" val="2"/>
  <p:tag name="KSO_WM_UNIT_COLOR_SCHEME_PARENT_PAGE" val="0_3"/>
</p:tagLst>
</file>

<file path=ppt/tags/tag74.xml><?xml version="1.0" encoding="utf-8"?>
<p:tagLst xmlns:p="http://schemas.openxmlformats.org/presentationml/2006/main">
  <p:tag name="KSO_WM_TEMPLATE_CATEGORY" val="custom"/>
  <p:tag name="KSO_WM_TEMPLATE_INDEX" val="20187143"/>
  <p:tag name="KSO_WM_TAG_VERSION" val="1.0"/>
  <p:tag name="KSO_WM_SLIDE_ID" val="custom20187143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75.xml><?xml version="1.0" encoding="utf-8"?>
<p:tagLst xmlns:p="http://schemas.openxmlformats.org/presentationml/2006/main">
  <p:tag name="KSO_WM_BEAUTIFY_FLAG" val="#wm#"/>
  <p:tag name="KSO_WM_TEMPLATE_CATEGORY" val="custom"/>
  <p:tag name="KSO_WM_TEMPLATE_INDEX" val="160147"/>
</p:tagLst>
</file>

<file path=ppt/tags/tag76.xml><?xml version="1.0" encoding="utf-8"?>
<p:tagLst xmlns:p="http://schemas.openxmlformats.org/presentationml/2006/main">
  <p:tag name="KSO_WM_BEAUTIFY_FLAG" val="#wm#"/>
  <p:tag name="KSO_WM_TEMPLATE_CATEGORY" val="custom"/>
  <p:tag name="KSO_WM_TEMPLATE_INDEX" val="160147"/>
</p:tagLst>
</file>

<file path=ppt/tags/tag77.xml><?xml version="1.0" encoding="utf-8"?>
<p:tagLst xmlns:p="http://schemas.openxmlformats.org/presentationml/2006/main">
  <p:tag name="KSO_WM_BEAUTIFY_FLAG" val="#wm#"/>
  <p:tag name="KSO_WM_TEMPLATE_CATEGORY" val="custom"/>
  <p:tag name="KSO_WM_TEMPLATE_INDEX" val="160147"/>
</p:tagLst>
</file>

<file path=ppt/tags/tag78.xml><?xml version="1.0" encoding="utf-8"?>
<p:tagLst xmlns:p="http://schemas.openxmlformats.org/presentationml/2006/main">
  <p:tag name="KSO_WM_UNIT_TABLE_BEAUTIFY" val="smartTable{28040608-9d27-47a7-bbe2-3cdee0546751}"/>
</p:tagLst>
</file>

<file path=ppt/tags/tag79.xml><?xml version="1.0" encoding="utf-8"?>
<p:tagLst xmlns:p="http://schemas.openxmlformats.org/presentationml/2006/main">
  <p:tag name="KSO_WM_BEAUTIFY_FLAG" val="#wm#"/>
  <p:tag name="KSO_WM_TEMPLATE_CATEGORY" val="custom"/>
  <p:tag name="KSO_WM_TEMPLATE_INDEX" val="16014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160147"/>
</p:tagLst>
</file>

<file path=ppt/tags/tag81.xml><?xml version="1.0" encoding="utf-8"?>
<p:tagLst xmlns:p="http://schemas.openxmlformats.org/presentationml/2006/main">
  <p:tag name="KSO_WM_BEAUTIFY_FLAG" val="#wm#"/>
  <p:tag name="KSO_WM_TEMPLATE_CATEGORY" val="custom"/>
  <p:tag name="KSO_WM_TEMPLATE_INDEX" val="160147"/>
</p:tagLst>
</file>

<file path=ppt/tags/tag82.xml><?xml version="1.0" encoding="utf-8"?>
<p:tagLst xmlns:p="http://schemas.openxmlformats.org/presentationml/2006/main">
  <p:tag name="KSO_WM_BEAUTIFY_FLAG" val="#wm#"/>
  <p:tag name="KSO_WM_TEMPLATE_CATEGORY" val="custom"/>
  <p:tag name="KSO_WM_TEMPLATE_INDEX" val="160147"/>
</p:tagLst>
</file>

<file path=ppt/tags/tag83.xml><?xml version="1.0" encoding="utf-8"?>
<p:tagLst xmlns:p="http://schemas.openxmlformats.org/presentationml/2006/main">
  <p:tag name="KSO_WM_UNIT_TABLE_BEAUTIFY" val="smartTable{26af3a87-fb59-450e-8d5c-df299ea92ba9}"/>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TABLE_BEAUTIFY" val="smartTable{26af3a87-fb59-450e-8d5c-df299ea92ba9}"/>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TABLE_BEAUTIFY" val="smartTable{09fe0af4-4c4a-43f8-9757-3221600dfd7e}"/>
</p:tagLst>
</file>

<file path=ppt/tags/tag94.xml><?xml version="1.0" encoding="utf-8"?>
<p:tagLst xmlns:p="http://schemas.openxmlformats.org/presentationml/2006/main">
  <p:tag name="KSO_WM_UNIT_TABLE_BEAUTIFY" val="smartTable{a0d8a95b-2138-421e-b467-883244c1cb77}"/>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160147"/>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8543</Words>
  <Application>WPS 演示</Application>
  <PresentationFormat>宽屏</PresentationFormat>
  <Paragraphs>904</Paragraphs>
  <Slides>50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宋体</vt:lpstr>
      <vt:lpstr>Wingdings</vt:lpstr>
      <vt:lpstr>微软雅黑</vt:lpstr>
      <vt:lpstr>Wingdings</vt:lpstr>
      <vt:lpstr>楷体</vt:lpstr>
      <vt:lpstr>Impact</vt:lpstr>
      <vt:lpstr>Arial Unicode MS</vt:lpstr>
      <vt:lpstr>Calibri</vt:lpstr>
      <vt:lpstr>黑体</vt:lpstr>
      <vt:lpstr>Office 主题​​</vt:lpstr>
      <vt:lpstr>基础动态规划               ——背包DP  </vt:lpstr>
      <vt:lpstr>动态规划？DP?</vt:lpstr>
      <vt:lpstr>动态规划</vt:lpstr>
      <vt:lpstr>对于什么样的问题可以使用动态规划来求解？</vt:lpstr>
      <vt:lpstr>一、动态规划求解原理</vt:lpstr>
      <vt:lpstr>动态规划三个要素</vt:lpstr>
      <vt:lpstr>背包DP</vt:lpstr>
      <vt:lpstr>01背包问题</vt:lpstr>
      <vt:lpstr>01背包问题</vt:lpstr>
      <vt:lpstr>动态规划 DP(多阶段决策）</vt:lpstr>
      <vt:lpstr>01背包问题</vt:lpstr>
      <vt:lpstr>01背包问题</vt:lpstr>
      <vt:lpstr>01背包问题</vt:lpstr>
      <vt:lpstr>01背包问题</vt:lpstr>
      <vt:lpstr>PowerPoint 演示文稿</vt:lpstr>
      <vt:lpstr>PowerPoint 演示文稿</vt:lpstr>
      <vt:lpstr>PowerPoint 演示文稿</vt:lpstr>
      <vt:lpstr>01背包问题 for(int i=0;i&lt;=n;i++) f[i][0]=0 边界值 for(int j=0;j&lt;=v;j++) f[0][j] = 0;</vt:lpstr>
      <vt:lpstr>01背包问题 </vt:lpstr>
      <vt:lpstr>01背包（初值问题）</vt:lpstr>
      <vt:lpstr>01背包（初值问题）</vt:lpstr>
      <vt:lpstr>PowerPoint 演示文稿</vt:lpstr>
      <vt:lpstr>01背包（初值问题）</vt:lpstr>
      <vt:lpstr>01背包（初值问题）</vt:lpstr>
      <vt:lpstr>01背包（初值问题）</vt:lpstr>
      <vt:lpstr>01背包（初值问题）</vt:lpstr>
      <vt:lpstr>01背包（初值问题）</vt:lpstr>
      <vt:lpstr>01背包优化（滚动数组）</vt:lpstr>
      <vt:lpstr>PowerPoint 演示文稿</vt:lpstr>
      <vt:lpstr>01背包问题  如何优化:时间复杂度   空复杂度 </vt:lpstr>
      <vt:lpstr>01背包优化（滚动数组）</vt:lpstr>
      <vt:lpstr>PowerPoint 演示文稿</vt:lpstr>
      <vt:lpstr>01背包优化（滚动数组）</vt:lpstr>
      <vt:lpstr>01背包优化（滚动数组）</vt:lpstr>
      <vt:lpstr>完全背包问题</vt:lpstr>
      <vt:lpstr>完全背包问题</vt:lpstr>
      <vt:lpstr>PowerPoint 演示文稿</vt:lpstr>
      <vt:lpstr>PowerPoint 演示文稿</vt:lpstr>
      <vt:lpstr>01背包优化（滚动数组）</vt:lpstr>
      <vt:lpstr>灵活应用</vt:lpstr>
      <vt:lpstr>完全背包问题</vt:lpstr>
      <vt:lpstr>完全背包问题</vt:lpstr>
      <vt:lpstr>多重背包问题</vt:lpstr>
      <vt:lpstr>多重背包问题</vt:lpstr>
      <vt:lpstr>PowerPoint 演示文稿</vt:lpstr>
      <vt:lpstr>多重背包问题</vt:lpstr>
      <vt:lpstr>多重背包问题</vt:lpstr>
      <vt:lpstr>多重背包问题</vt:lpstr>
      <vt:lpstr>多重背包问题</vt:lpstr>
      <vt:lpstr>多重背包问题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232</cp:revision>
  <dcterms:created xsi:type="dcterms:W3CDTF">2019-06-19T02:08:00Z</dcterms:created>
  <dcterms:modified xsi:type="dcterms:W3CDTF">2023-07-11T08:44:31Z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95637B6528A54FD79CB5C7E1D1C7F332_13</vt:lpwstr>
  </property>
</Properties>
</file>