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3" r:id="rId5"/>
    <p:sldId id="269" r:id="rId6"/>
    <p:sldId id="270" r:id="rId7"/>
    <p:sldId id="271" r:id="rId8"/>
    <p:sldId id="265" r:id="rId9"/>
    <p:sldId id="272" r:id="rId10"/>
    <p:sldId id="266" r:id="rId11"/>
    <p:sldId id="267" r:id="rId12"/>
    <p:sldId id="268" r:id="rId13"/>
    <p:sldId id="256" r:id="rId14"/>
    <p:sldId id="257" r:id="rId15"/>
    <p:sldId id="258" r:id="rId16"/>
    <p:sldId id="25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9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9.png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10.png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11.png"/><Relationship Id="rId1" Type="http://schemas.openxmlformats.org/officeDocument/2006/relationships/tags" Target="../tags/tag8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12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3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hyperlink" Target="2023.7.11&#32972;&#21253;DP\DP&#32972;&#21253;&#21464;&#24418;&#39064;%20cake%20&#32426;&#24565;&#21697;%20%20&#25670;&#33457;%20%20.enb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7.png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16789" t="23469" r="18681" b="8446"/>
          <a:stretch>
            <a:fillRect/>
          </a:stretch>
        </p:blipFill>
        <p:spPr>
          <a:xfrm>
            <a:off x="1551940" y="454025"/>
            <a:ext cx="10415270" cy="6182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860" y="541655"/>
            <a:ext cx="8972550" cy="705485"/>
          </a:xfrm>
        </p:spPr>
        <p:txBody>
          <a:bodyPr>
            <a:normAutofit/>
          </a:bodyPr>
          <a:p>
            <a:pPr algn="l"/>
            <a:r>
              <a:rPr lang="en-US" altLang="zh-CN"/>
              <a:t>T4</a:t>
            </a:r>
            <a:r>
              <a:rPr lang="zh-CN" altLang="en-US"/>
              <a:t>思路分析</a:t>
            </a:r>
            <a:endParaRPr lang="zh-CN" altLang="en-US" sz="155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6505" y="1049075"/>
                <a:ext cx="10969200" cy="4759200"/>
              </a:xfrm>
            </p:spPr>
            <p:txBody>
              <a:bodyPr>
                <a:normAutofit lnSpcReduction="20000"/>
              </a:bodyPr>
              <a:p>
                <a:pPr marL="0" indent="0">
                  <a:buNone/>
                </a:pPr>
                <a:endParaRPr lang="zh-CN" altLang="en-US"/>
              </a:p>
              <a:p>
                <a:r>
                  <a:rPr lang="zh-CN" altLang="en-US"/>
                  <a:t>多重背包问题。</a:t>
                </a:r>
                <a:endParaRPr lang="zh-CN" altLang="en-US"/>
              </a:p>
              <a:p>
                <a:r>
                  <a:rPr lang="zh-CN" altLang="en-US"/>
                  <a:t>如果把它当成0-1背包来做，枚举每种楼盘购买的数量，复杂度为O(</a:t>
                </a:r>
                <a:r>
                  <a:rPr lang="en-US" altLang="zh-CN"/>
                  <a:t>n</a:t>
                </a:r>
                <a:r>
                  <a:rPr lang="zh-CN" altLang="en-US"/>
                  <a:t>m(c1+c2+...+cn))，常数写得好可以得到60分。</a:t>
                </a:r>
                <a:endParaRPr lang="zh-CN" altLang="en-US"/>
              </a:p>
              <a:p>
                <a:r>
                  <a:rPr lang="zh-CN" altLang="en-US"/>
                  <a:t>所以我们来优化一下。</a:t>
                </a:r>
                <a:endParaRPr lang="zh-CN" altLang="en-US"/>
              </a:p>
              <a:p>
                <a:r>
                  <a:rPr lang="zh-CN" altLang="en-US"/>
                  <a:t>可以发现，对于任意的十进制数，可以使用一个对应的二进制数来表示。</a:t>
                </a:r>
                <a:endParaRPr lang="zh-CN" altLang="en-US"/>
              </a:p>
              <a:p>
                <a:r>
                  <a:rPr lang="zh-CN" altLang="en-US"/>
                  <a:t>比如10 = 1010(2) = 1*2^3+0*2^2+1*2^1+0*2^0。</a:t>
                </a:r>
                <a:endParaRPr lang="zh-CN" altLang="en-US"/>
              </a:p>
              <a:p>
                <a:r>
                  <a:rPr lang="zh-CN" altLang="en-US"/>
                  <a:t>如果把这个式子看成【购买10套房子】的话，就相当于【购买6套房子与购买4套房子】。</a:t>
                </a:r>
                <a:endParaRPr lang="zh-CN" altLang="en-US"/>
              </a:p>
              <a:p>
                <a:r>
                  <a:rPr lang="zh-CN" altLang="en-US"/>
                  <a:t>所以，我们把n个楼盘拆分成log2n个楼盘，然后对这些拆分后的楼盘进行0-1背包即可，复杂度O(mlog(c1+c2+...+cn))，既</a:t>
                </a:r>
                <a:r>
                  <a:rPr lang="zh-CN" altLang="en-US">
                    <a:sym typeface="+mn-ea"/>
                  </a:rPr>
                  <a:t>mlog2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𝑐𝑖</m:t>
                        </m:r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/>
                  <a:t>就可以AC了~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505" y="1049075"/>
                <a:ext cx="10969200" cy="4759200"/>
              </a:xfrm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0560" y="1708785"/>
            <a:ext cx="611886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多重背包拓展</a:t>
            </a:r>
            <a:r>
              <a:rPr lang="zh-CN" altLang="zh-CN"/>
              <a:t>应用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P1776 宝物筛选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0725" t="17063" r="40270" b="5994"/>
          <a:stretch>
            <a:fillRect/>
          </a:stretch>
        </p:blipFill>
        <p:spPr>
          <a:xfrm>
            <a:off x="5434330" y="0"/>
            <a:ext cx="6496685" cy="72085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多重背包二进制拆分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5907" t="29740" r="74024" b="27819"/>
          <a:stretch>
            <a:fillRect/>
          </a:stretch>
        </p:blipFill>
        <p:spPr>
          <a:xfrm>
            <a:off x="6367145" y="538480"/>
            <a:ext cx="4860290" cy="5781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有限件物品，拆分为仅</a:t>
            </a:r>
            <a:r>
              <a:rPr lang="en-US" altLang="zh-CN"/>
              <a:t>1</a:t>
            </a:r>
            <a:r>
              <a:rPr lang="zh-CN" altLang="en-US"/>
              <a:t>件的不同物品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01</a:t>
            </a:r>
            <a:r>
              <a:rPr lang="zh-CN" altLang="en-US"/>
              <a:t>背包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08" t="59200" r="49600" b="17637"/>
          <a:stretch>
            <a:fillRect/>
          </a:stretch>
        </p:blipFill>
        <p:spPr>
          <a:xfrm>
            <a:off x="1574800" y="2326005"/>
            <a:ext cx="8479155" cy="2205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T1</a:t>
            </a:r>
            <a:r>
              <a:rPr lang="zh-CN"/>
              <a:t>算法</a:t>
            </a:r>
            <a:r>
              <a:rPr lang="zh-CN"/>
              <a:t>分析</a:t>
            </a:r>
            <a:endParaRPr 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9615" y="795020"/>
            <a:ext cx="5248275" cy="6953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847795" y="549282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属于完全</a:t>
            </a:r>
            <a:r>
              <a:rPr lang="zh-CN" altLang="en-US"/>
              <a:t>背包</a:t>
            </a:r>
            <a:endParaRPr lang="zh-CN" altLang="en-US"/>
          </a:p>
          <a:p>
            <a:r>
              <a:rPr lang="zh-CN" altLang="en-US">
                <a:sym typeface="+mn-ea"/>
              </a:rPr>
              <a:t>看到时间</a:t>
            </a:r>
            <a:r>
              <a:rPr lang="en-US" altLang="zh-CN">
                <a:sym typeface="+mn-ea"/>
              </a:rPr>
              <a:t>1s,</a:t>
            </a:r>
            <a:r>
              <a:rPr lang="zh-CN" altLang="en-US">
                <a:sym typeface="+mn-ea"/>
              </a:rPr>
              <a:t>内存</a:t>
            </a:r>
            <a:r>
              <a:rPr lang="en-US" altLang="zh-CN">
                <a:sym typeface="+mn-ea"/>
              </a:rPr>
              <a:t>65536KB=64MB</a:t>
            </a:r>
            <a:r>
              <a:rPr lang="zh-CN" altLang="en-US">
                <a:sym typeface="+mn-ea"/>
              </a:rPr>
              <a:t>，注意空间</a:t>
            </a:r>
            <a:r>
              <a:rPr lang="zh-CN" altLang="en-US">
                <a:sym typeface="+mn-ea"/>
              </a:rPr>
              <a:t>复杂度，所以选择一维状态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7725" y="3229610"/>
            <a:ext cx="9915525" cy="2371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T2</a:t>
            </a:r>
            <a:endParaRPr lang="zh-CN" altLang="en-US"/>
          </a:p>
        </p:txBody>
      </p:sp>
      <p:pic>
        <p:nvPicPr>
          <p:cNvPr id="4" name="内容占位符 3">
            <a:hlinkClick r:id="rId1" action="ppaction://hlinkfile"/>
          </p:cNvPr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rcRect l="11933" t="11274" r="14222" b="9686"/>
          <a:stretch>
            <a:fillRect/>
          </a:stretch>
        </p:blipFill>
        <p:spPr>
          <a:xfrm>
            <a:off x="1395730" y="398780"/>
            <a:ext cx="10579735" cy="63703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T2</a:t>
            </a:r>
            <a:r>
              <a:rPr lang="zh-CN" altLang="en-US"/>
              <a:t>算法分析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若不考虑Qi的情况，这就是一道01背包问题的裸题。第i个物品消耗为Pi，价值为Ri。因此我们想到，在考虑第i个物品放或不放时，我们都要把当前背包的容积“腾出”Qi的空间来，保证幼苗能长成蛋糕。（因为我们知道，如果幼苗不能在T天内长出蛋糕，那我们种了还不如不种）。剩下的空间可以用来对“幼苗在室内的时间”做01背包。</a:t>
            </a:r>
            <a:endParaRPr lang="zh-CN" altLang="en-US"/>
          </a:p>
          <a:p>
            <a:r>
              <a:rPr lang="zh-CN" altLang="en-US"/>
              <a:t>首先发现这里有一个贪心的算法，即Qi较大的放在前面种，总比后面种更优。因此我们首先，对Qi进行从大到小的排序。保证Qi大的被先种掉。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考虑完以上问题，背包模型就来了：用f[i][j]表示当前做到第i个物品，恰巧能在第j天移出室外（为什么要这么设定，而不是按最原始的那种意义来定义f[i][j]呢？因为这个背包对于物品放进的时间先后有要求。），收获的美味度最大值。则对于第i个物品我们有：</a:t>
            </a:r>
            <a:endParaRPr lang="zh-CN" altLang="en-US"/>
          </a:p>
          <a:p>
            <a:r>
              <a:rPr lang="zh-CN" altLang="en-US"/>
              <a:t>for(int j=t-q[i];j&gt;=p[i];j--)</a:t>
            </a:r>
            <a:endParaRPr lang="zh-CN" altLang="en-US"/>
          </a:p>
          <a:p>
            <a:r>
              <a:rPr lang="zh-CN" altLang="en-US"/>
              <a:t>//j的上界必须是t-q[i],即“腾出q[i]天”保证所有种的幼苗能长成蛋糕，当j&gt;t-q[i]时，种的蛋糕长不成熟，种了不如不种。</a:t>
            </a:r>
            <a:endParaRPr lang="zh-CN" altLang="en-US"/>
          </a:p>
          <a:p>
            <a:r>
              <a:rPr lang="zh-CN" altLang="en-US"/>
              <a:t>      f[i][j]=max(f[i-1][j],f[i-1][j-p[i]]+r[i]);//01背包，第i种种子种，或者不种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T2</a:t>
            </a:r>
            <a:r>
              <a:rPr lang="zh-CN" altLang="en-US"/>
              <a:t>算法分析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综上所述，我们这道题算法的本质就是，在保证种子能成熟的情况下才考虑种该种子。即对于每一个物品，我们考虑放不放时，都要先“腾出”Qi天的背包空间来保证种子可以成熟。在种后一个种子时（即状态转移时），我们要从种完上一个种子后新“开辟”的背包空间中，腾出Q[i]天来让室外幼苗成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T2</a:t>
            </a:r>
            <a:r>
              <a:rPr lang="zh-CN" altLang="en-US"/>
              <a:t>核心</a:t>
            </a:r>
            <a:r>
              <a:rPr lang="zh-CN" altLang="zh-CN"/>
              <a:t>代码实现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70" y="2233295"/>
            <a:ext cx="9998710" cy="2805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</a:t>
            </a:r>
            <a:r>
              <a:rPr lang="zh-CN" altLang="en-US"/>
              <a:t>算法分析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写这题你需要背包的知识。</a:t>
            </a:r>
            <a:endParaRPr lang="zh-CN" altLang="en-US"/>
          </a:p>
          <a:p>
            <a:r>
              <a:rPr lang="zh-CN" altLang="en-US"/>
              <a:t>由题意可以联想到01背包。</a:t>
            </a:r>
            <a:endParaRPr lang="zh-CN" altLang="en-US"/>
          </a:p>
          <a:p>
            <a:r>
              <a:rPr lang="zh-CN" altLang="en-US"/>
              <a:t>按两座塔的需要加维（很多背包的提高题目都可以通过给数组加维度解决），</a:t>
            </a:r>
            <a:endParaRPr lang="zh-CN" altLang="en-US"/>
          </a:p>
          <a:p>
            <a:r>
              <a:rPr lang="zh-CN" altLang="en-US"/>
              <a:t>再在边界（每座塔高度</a:t>
            </a:r>
            <a:r>
              <a:rPr lang="en-US" altLang="zh-CN"/>
              <a:t>&lt;=1000)</a:t>
            </a:r>
            <a:endParaRPr lang="en-US" altLang="zh-CN"/>
          </a:p>
          <a:p>
            <a:r>
              <a:rPr lang="zh-CN" altLang="en-US"/>
              <a:t>和枚举顺序上做一些修改，就可以了。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T3</a:t>
            </a:r>
            <a:r>
              <a:rPr lang="zh-CN" altLang="en-US"/>
              <a:t>代码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6025" y="1515110"/>
            <a:ext cx="9001125" cy="3543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T4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14823" t="13436" r="16587" b="7285"/>
          <a:stretch>
            <a:fillRect/>
          </a:stretch>
        </p:blipFill>
        <p:spPr>
          <a:xfrm>
            <a:off x="2051050" y="175895"/>
            <a:ext cx="9730740" cy="6326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COMMONDATA" val="eyJoZGlkIjoiZTkwMmJhOTk0YjNkYTVkNzZmYWY5NmZmYWZlMjU2OTAifQ=="/>
  <p:tag name="KSO_WPP_MARK_KEY" val="07697530-0cf5-4584-8d28-bdc3779906b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演示</Application>
  <PresentationFormat>宽屏</PresentationFormat>
  <Paragraphs>64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Office 主题​​</vt:lpstr>
      <vt:lpstr>T1</vt:lpstr>
      <vt:lpstr>T1算法分析</vt:lpstr>
      <vt:lpstr>T2</vt:lpstr>
      <vt:lpstr>T2算法分析</vt:lpstr>
      <vt:lpstr>T2算法分析2</vt:lpstr>
      <vt:lpstr>T2核心代码实现</vt:lpstr>
      <vt:lpstr>T3算法分析</vt:lpstr>
      <vt:lpstr>T3代码实现</vt:lpstr>
      <vt:lpstr>T4</vt:lpstr>
      <vt:lpstr>T4思路分析</vt:lpstr>
      <vt:lpstr>代码实现</vt:lpstr>
      <vt:lpstr>多重背包拓展应用</vt:lpstr>
      <vt:lpstr>P1776 宝物筛选</vt:lpstr>
      <vt:lpstr>多重背包二进制拆分</vt:lpstr>
      <vt:lpstr>有限件物品，拆分为仅1件的不同物品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182</cp:revision>
  <dcterms:created xsi:type="dcterms:W3CDTF">2019-06-19T02:08:00Z</dcterms:created>
  <dcterms:modified xsi:type="dcterms:W3CDTF">2023-07-11T09:42:21Z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2DE79F951ACD4A46AD2A6B1513DC1625_11</vt:lpwstr>
  </property>
</Properties>
</file>