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949" r:id="rId4"/>
    <p:sldId id="1068" r:id="rId6"/>
    <p:sldId id="1071" r:id="rId7"/>
    <p:sldId id="950" r:id="rId8"/>
    <p:sldId id="951" r:id="rId9"/>
    <p:sldId id="952" r:id="rId10"/>
    <p:sldId id="953" r:id="rId11"/>
    <p:sldId id="954" r:id="rId12"/>
    <p:sldId id="955" r:id="rId13"/>
    <p:sldId id="956" r:id="rId14"/>
    <p:sldId id="957" r:id="rId15"/>
    <p:sldId id="958" r:id="rId16"/>
    <p:sldId id="959" r:id="rId17"/>
    <p:sldId id="960" r:id="rId18"/>
    <p:sldId id="961" r:id="rId19"/>
    <p:sldId id="962" r:id="rId20"/>
    <p:sldId id="963" r:id="rId21"/>
    <p:sldId id="964" r:id="rId22"/>
    <p:sldId id="965" r:id="rId23"/>
    <p:sldId id="966" r:id="rId24"/>
    <p:sldId id="967" r:id="rId25"/>
    <p:sldId id="968" r:id="rId26"/>
    <p:sldId id="969" r:id="rId27"/>
    <p:sldId id="970" r:id="rId28"/>
    <p:sldId id="971" r:id="rId29"/>
    <p:sldId id="1107" r:id="rId30"/>
    <p:sldId id="1108" r:id="rId31"/>
    <p:sldId id="1109" r:id="rId32"/>
    <p:sldId id="1110" r:id="rId33"/>
    <p:sldId id="1111" r:id="rId34"/>
    <p:sldId id="1112" r:id="rId35"/>
    <p:sldId id="1113" r:id="rId36"/>
    <p:sldId id="1114" r:id="rId37"/>
    <p:sldId id="1115" r:id="rId38"/>
    <p:sldId id="972"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6"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69" d="100"/>
          <a:sy n="69" d="100"/>
        </p:scale>
        <p:origin x="608" y="32"/>
      </p:cViewPr>
      <p:guideLst>
        <p:guide orient="horz" pos="2276"/>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gs" Target="tags/tag120.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lum bright="24000" contrast="12000"/>
          </a:blip>
          <a:stretch>
            <a:fillRect/>
          </a:stretch>
        </p:blipFill>
        <p:spPr>
          <a:xfrm>
            <a:off x="0" y="0"/>
            <a:ext cx="12192000" cy="6858635"/>
          </a:xfrm>
          <a:prstGeom prst="rect">
            <a:avLst/>
          </a:prstGeom>
        </p:spPr>
      </p:pic>
      <p:sp>
        <p:nvSpPr>
          <p:cNvPr id="2" name="标题 1"/>
          <p:cNvSpPr>
            <a:spLocks noGrp="1"/>
          </p:cNvSpPr>
          <p:nvPr>
            <p:ph type="ctrTitle" hasCustomPrompt="1"/>
            <p:custDataLst>
              <p:tags r:id="rId3"/>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2">
                    <a:lumMod val="75000"/>
                    <a:lumOff val="2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b="1"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r>
              <a:rPr lang="zh-CN" altLang="en-US" smtClean="0"/>
              <a:t>福州三牧中学</a:t>
            </a:r>
            <a:r>
              <a:rPr lang="en-US" altLang="zh-CN" smtClean="0"/>
              <a:t>  </a:t>
            </a:r>
            <a:r>
              <a:rPr lang="zh-CN" altLang="en-US" smtClean="0"/>
              <a:t>孙小珍</a:t>
            </a:r>
            <a:endParaRPr lang="zh-CN" altLang="en-US" dirty="0"/>
          </a:p>
        </p:txBody>
      </p:sp>
      <p:sp>
        <p:nvSpPr>
          <p:cNvPr id="10" name="文本框 9"/>
          <p:cNvSpPr txBox="1"/>
          <p:nvPr userDrawn="1"/>
        </p:nvSpPr>
        <p:spPr>
          <a:xfrm>
            <a:off x="8764905" y="0"/>
            <a:ext cx="3427095" cy="245110"/>
          </a:xfrm>
          <a:prstGeom prst="rect">
            <a:avLst/>
          </a:prstGeom>
          <a:noFill/>
        </p:spPr>
        <p:txBody>
          <a:bodyPr wrap="square" rtlCol="0">
            <a:spAutoFit/>
          </a:bodyPr>
          <a:lstStyle/>
          <a:p>
            <a:r>
              <a:rPr lang="zh-CN" altLang="zh-CN" sz="1000"/>
              <a:t>不断</a:t>
            </a:r>
            <a:r>
              <a:rPr lang="zh-CN" altLang="zh-CN" sz="1000" b="1">
                <a:solidFill>
                  <a:srgbClr val="FF0000"/>
                </a:solidFill>
              </a:rPr>
              <a:t>学习</a:t>
            </a:r>
            <a:r>
              <a:rPr lang="zh-CN" altLang="zh-CN" sz="1000"/>
              <a:t>，不断</a:t>
            </a:r>
            <a:r>
              <a:rPr lang="zh-CN" altLang="zh-CN" sz="1000" b="1">
                <a:solidFill>
                  <a:srgbClr val="FF0000"/>
                </a:solidFill>
              </a:rPr>
              <a:t>前行</a:t>
            </a:r>
            <a:r>
              <a:rPr lang="zh-CN" altLang="zh-CN" sz="1000"/>
              <a:t>，用</a:t>
            </a:r>
            <a:r>
              <a:rPr lang="zh-CN" altLang="zh-CN" sz="1000" b="1">
                <a:solidFill>
                  <a:srgbClr val="FF0000"/>
                </a:solidFill>
              </a:rPr>
              <a:t>思维</a:t>
            </a:r>
            <a:r>
              <a:rPr lang="zh-CN" altLang="zh-CN" sz="1000"/>
              <a:t>、用</a:t>
            </a:r>
            <a:r>
              <a:rPr lang="zh-CN" altLang="zh-CN" sz="1000" b="1">
                <a:solidFill>
                  <a:srgbClr val="FF0000"/>
                </a:solidFill>
              </a:rPr>
              <a:t>代码</a:t>
            </a:r>
            <a:r>
              <a:rPr lang="zh-CN" altLang="zh-CN" sz="1000" b="1">
                <a:solidFill>
                  <a:schemeClr val="accent1">
                    <a:lumMod val="75000"/>
                  </a:schemeClr>
                </a:solidFill>
              </a:rPr>
              <a:t>创造</a:t>
            </a:r>
            <a:r>
              <a:rPr lang="zh-CN" altLang="zh-CN" sz="1000"/>
              <a:t>属于你的</a:t>
            </a:r>
            <a:r>
              <a:rPr lang="zh-CN" altLang="zh-CN" sz="1000" b="1">
                <a:solidFill>
                  <a:schemeClr val="accent1">
                    <a:lumMod val="75000"/>
                  </a:schemeClr>
                </a:solidFill>
              </a:rPr>
              <a:t>世界 </a:t>
            </a:r>
            <a:r>
              <a:rPr lang="zh-CN" altLang="zh-CN" sz="1000"/>
              <a:t> </a:t>
            </a:r>
            <a:endParaRPr lang="zh-CN" altLang="zh-CN"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srcRect b="4738"/>
          <a:stretch>
            <a:fillRect/>
          </a:stretch>
        </p:blipFill>
        <p:spPr>
          <a:xfrm>
            <a:off x="0" y="-81915"/>
            <a:ext cx="12383135" cy="6970395"/>
          </a:xfrm>
          <a:prstGeom prst="rect">
            <a:avLst/>
          </a:prstGeom>
        </p:spPr>
      </p:pic>
      <p:sp>
        <p:nvSpPr>
          <p:cNvPr id="2" name="标题 1"/>
          <p:cNvSpPr>
            <a:spLocks noGrp="1"/>
          </p:cNvSpPr>
          <p:nvPr>
            <p:ph type="title"/>
            <p:custDataLst>
              <p:tags r:id="rId3"/>
            </p:custDataLst>
          </p:nvPr>
        </p:nvSpPr>
        <p:spPr>
          <a:xfrm>
            <a:off x="751275" y="1189425"/>
            <a:ext cx="10969200" cy="705600"/>
          </a:xfrm>
        </p:spPr>
        <p:txBody>
          <a:bodyPr vert="horz" lIns="90000" tIns="46800" rIns="90000" bIns="46800" rtlCol="0" anchor="ctr" anchorCtr="0">
            <a:noAutofit/>
          </a:bodyPr>
          <a:lstStyle>
            <a:lvl1pPr marL="0" marR="0" algn="l" defTabSz="914400" rtl="0" eaLnBrk="1" fontAlgn="auto" latinLnBrk="0" hangingPunct="1">
              <a:lnSpc>
                <a:spcPct val="100000"/>
              </a:lnSpc>
              <a:buNone/>
              <a:defRPr kumimoji="0" lang="zh-CN" altLang="en-US" sz="4000" b="1" i="0" u="none" strike="noStrike" kern="1200" cap="none" spc="300" normalizeH="0" baseline="0" noProof="1" dirty="0">
                <a:solidFill>
                  <a:schemeClr val="accent1">
                    <a:lumMod val="50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751275" y="1894895"/>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8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8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20000"/>
              </a:lnSpc>
              <a:spcBef>
                <a:spcPts val="0"/>
              </a:spcBef>
              <a:spcAft>
                <a:spcPts val="300"/>
              </a:spcAft>
              <a:buFont typeface="Wingdings" panose="05000000000000000000"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11" name="图片 10"/>
          <p:cNvPicPr>
            <a:picLocks noChangeAspect="1"/>
          </p:cNvPicPr>
          <p:nvPr userDrawn="1"/>
        </p:nvPicPr>
        <p:blipFill>
          <a:blip r:embed="rId8"/>
          <a:stretch>
            <a:fillRect/>
          </a:stretch>
        </p:blipFill>
        <p:spPr>
          <a:xfrm>
            <a:off x="6638925" y="-24765"/>
            <a:ext cx="548005" cy="462915"/>
          </a:xfrm>
          <a:prstGeom prst="rect">
            <a:avLst/>
          </a:prstGeom>
        </p:spPr>
      </p:pic>
      <p:sp>
        <p:nvSpPr>
          <p:cNvPr id="14" name="文本框 13"/>
          <p:cNvSpPr txBox="1"/>
          <p:nvPr userDrawn="1"/>
        </p:nvSpPr>
        <p:spPr>
          <a:xfrm>
            <a:off x="7186930" y="0"/>
            <a:ext cx="3427095" cy="245110"/>
          </a:xfrm>
          <a:prstGeom prst="rect">
            <a:avLst/>
          </a:prstGeom>
          <a:noFill/>
        </p:spPr>
        <p:txBody>
          <a:bodyPr wrap="square" rtlCol="0">
            <a:spAutoFit/>
          </a:bodyPr>
          <a:lstStyle/>
          <a:p>
            <a:r>
              <a:rPr lang="zh-CN" altLang="zh-CN" sz="1000"/>
              <a:t>不断</a:t>
            </a:r>
            <a:r>
              <a:rPr lang="zh-CN" altLang="zh-CN" sz="1000" b="1">
                <a:solidFill>
                  <a:srgbClr val="FF0000"/>
                </a:solidFill>
              </a:rPr>
              <a:t>学习</a:t>
            </a:r>
            <a:r>
              <a:rPr lang="zh-CN" altLang="zh-CN" sz="1000"/>
              <a:t>，不断</a:t>
            </a:r>
            <a:r>
              <a:rPr lang="zh-CN" altLang="zh-CN" sz="1000" b="1">
                <a:solidFill>
                  <a:srgbClr val="FF0000"/>
                </a:solidFill>
              </a:rPr>
              <a:t>前行</a:t>
            </a:r>
            <a:r>
              <a:rPr lang="zh-CN" altLang="zh-CN" sz="1000"/>
              <a:t>，用</a:t>
            </a:r>
            <a:r>
              <a:rPr lang="zh-CN" altLang="zh-CN" sz="1000" b="1">
                <a:solidFill>
                  <a:srgbClr val="FF0000"/>
                </a:solidFill>
              </a:rPr>
              <a:t>思维</a:t>
            </a:r>
            <a:r>
              <a:rPr lang="zh-CN" altLang="zh-CN" sz="1000"/>
              <a:t>、用</a:t>
            </a:r>
            <a:r>
              <a:rPr lang="zh-CN" altLang="zh-CN" sz="1000" b="1">
                <a:solidFill>
                  <a:srgbClr val="FF0000"/>
                </a:solidFill>
              </a:rPr>
              <a:t>代码</a:t>
            </a:r>
            <a:r>
              <a:rPr lang="zh-CN" altLang="zh-CN" sz="1000" b="1">
                <a:solidFill>
                  <a:schemeClr val="accent1">
                    <a:lumMod val="75000"/>
                  </a:schemeClr>
                </a:solidFill>
              </a:rPr>
              <a:t>创造</a:t>
            </a:r>
            <a:r>
              <a:rPr lang="zh-CN" altLang="zh-CN" sz="1000"/>
              <a:t>属于你的</a:t>
            </a:r>
            <a:r>
              <a:rPr lang="zh-CN" altLang="zh-CN" sz="1000" b="1">
                <a:solidFill>
                  <a:schemeClr val="accent1">
                    <a:lumMod val="75000"/>
                  </a:schemeClr>
                </a:solidFill>
              </a:rPr>
              <a:t>世界</a:t>
            </a:r>
            <a:r>
              <a:rPr lang="zh-CN" altLang="zh-CN" sz="1000" b="1">
                <a:solidFill>
                  <a:schemeClr val="accent2">
                    <a:lumMod val="50000"/>
                  </a:schemeClr>
                </a:solidFill>
              </a:rPr>
              <a:t> </a:t>
            </a:r>
            <a:r>
              <a:rPr lang="zh-CN" altLang="zh-CN" sz="1000"/>
              <a:t> </a:t>
            </a:r>
            <a:endParaRPr lang="zh-CN" altLang="zh-CN"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4000" b="1" u="none" strike="noStrike" kern="1200" cap="none" spc="300" normalizeH="0" baseline="0">
          <a:solidFill>
            <a:schemeClr val="tx2">
              <a:lumMod val="75000"/>
              <a:lumOff val="2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3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2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8.png"/><Relationship Id="rId1" Type="http://schemas.openxmlformats.org/officeDocument/2006/relationships/tags" Target="../tags/tag9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media/image11.png"/><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image" Target="../media/image10.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image" Target="../media/image9.png"/><Relationship Id="rId11" Type="http://schemas.openxmlformats.org/officeDocument/2006/relationships/slideLayout" Target="../slideLayouts/slideLayout2.xml"/><Relationship Id="rId10" Type="http://schemas.openxmlformats.org/officeDocument/2006/relationships/tags" Target="../tags/tag109.xml"/><Relationship Id="rId1" Type="http://schemas.openxmlformats.org/officeDocument/2006/relationships/tags" Target="../tags/tag10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image" Target="../media/image12.png"/><Relationship Id="rId1" Type="http://schemas.openxmlformats.org/officeDocument/2006/relationships/tags" Target="../tags/tag1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image" Target="../media/image13.png"/><Relationship Id="rId1" Type="http://schemas.openxmlformats.org/officeDocument/2006/relationships/tags" Target="../tags/tag1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4.png"/><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1581785"/>
            <a:ext cx="9799200" cy="2570400"/>
          </a:xfrm>
        </p:spPr>
        <p:txBody>
          <a:bodyPr>
            <a:normAutofit fontScale="90000"/>
          </a:bodyPr>
          <a:lstStyle/>
          <a:p>
            <a:r>
              <a:rPr lang="zh-CN" altLang="zh-CN"/>
              <a:t>基础动态规划</a:t>
            </a:r>
            <a:br>
              <a:rPr lang="zh-CN" altLang="zh-CN"/>
            </a:br>
            <a:br>
              <a:rPr lang="zh-CN" altLang="zh-CN"/>
            </a:br>
            <a:r>
              <a:rPr lang="en-US" altLang="zh-CN"/>
              <a:t>     </a:t>
            </a:r>
            <a:r>
              <a:rPr lang="en-US" altLang="zh-CN">
                <a:solidFill>
                  <a:srgbClr val="C00000"/>
                </a:solidFill>
              </a:rPr>
              <a:t>——</a:t>
            </a:r>
            <a:r>
              <a:rPr lang="zh-CN" altLang="en-US">
                <a:solidFill>
                  <a:srgbClr val="C00000"/>
                </a:solidFill>
              </a:rPr>
              <a:t>区间</a:t>
            </a:r>
            <a:r>
              <a:rPr lang="en-US" altLang="zh-CN">
                <a:solidFill>
                  <a:srgbClr val="C00000"/>
                </a:solidFill>
              </a:rPr>
              <a:t>DP </a:t>
            </a:r>
            <a:r>
              <a:rPr lang="zh-CN" altLang="en-US">
                <a:solidFill>
                  <a:srgbClr val="C00000"/>
                </a:solidFill>
              </a:rPr>
              <a:t>记忆化搜索</a:t>
            </a:r>
            <a:r>
              <a:rPr lang="en-US" altLang="zh-CN">
                <a:solidFill>
                  <a:srgbClr val="FF0000"/>
                </a:solidFill>
              </a:rPr>
              <a:t> </a:t>
            </a:r>
            <a:endParaRPr lang="en-US" altLang="zh-CN">
              <a:solidFill>
                <a:srgbClr val="FF0000"/>
              </a:solidFill>
            </a:endParaRPr>
          </a:p>
        </p:txBody>
      </p:sp>
      <p:sp>
        <p:nvSpPr>
          <p:cNvPr id="3" name="标题 1"/>
          <p:cNvSpPr>
            <a:spLocks noGrp="1"/>
          </p:cNvSpPr>
          <p:nvPr>
            <p:custDataLst>
              <p:tags r:id="rId2"/>
            </p:custDataLst>
          </p:nvPr>
        </p:nvSpPr>
        <p:spPr>
          <a:xfrm>
            <a:off x="1283335" y="5170805"/>
            <a:ext cx="9799320" cy="628650"/>
          </a:xfrm>
          <a:prstGeom prst="rect">
            <a:avLst/>
          </a:prstGeom>
        </p:spPr>
        <p:txBody>
          <a:bodyPr vert="horz" lIns="90000" tIns="46800" rIns="90000" bIns="46800" rtlCol="0" anchor="b" anchorCtr="0">
            <a:normAutofit fontScale="90000" lnSpcReduction="10000"/>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2">
                    <a:lumMod val="75000"/>
                    <a:lumOff val="25000"/>
                  </a:schemeClr>
                </a:solidFill>
                <a:effectLst/>
                <a:uFillTx/>
                <a:latin typeface="Arial" panose="020B0604020202020204" pitchFamily="34" charset="0"/>
                <a:ea typeface="微软雅黑" panose="020B0503020204020204" pitchFamily="34" charset="-122"/>
                <a:cs typeface="+mj-cs"/>
              </a:defRPr>
            </a:lvl1pPr>
          </a:lstStyle>
          <a:p>
            <a:r>
              <a:rPr lang="zh-CN" altLang="zh-CN" sz="2000"/>
              <a:t>福州三牧中学</a:t>
            </a:r>
            <a:r>
              <a:rPr lang="en-US" altLang="zh-CN" sz="2000"/>
              <a:t>      </a:t>
            </a:r>
            <a:r>
              <a:rPr lang="zh-CN" altLang="en-US" sz="2000"/>
              <a:t>孙小珍</a:t>
            </a:r>
            <a:r>
              <a:rPr lang="en-US" altLang="zh-CN" sz="2000"/>
              <a:t>   </a:t>
            </a:r>
            <a:endParaRPr lang="en-US" altLang="zh-CN" sz="2000"/>
          </a:p>
          <a:p>
            <a:r>
              <a:rPr lang="en-US" altLang="zh-CN" sz="2000"/>
              <a:t>2023.7.12</a:t>
            </a:r>
            <a:endParaRPr lang="en-US" altLang="zh-CN" sz="200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41500"/>
            <a:ext cx="10265410" cy="4319905"/>
          </a:xfrm>
        </p:spPr>
        <p:txBody>
          <a:bodyPr>
            <a:noAutofit/>
          </a:bodyPr>
          <a:lstStyle/>
          <a:p>
            <a:pPr indent="0" fontAlgn="auto">
              <a:lnSpc>
                <a:spcPct val="90000"/>
              </a:lnSpc>
              <a:buNone/>
            </a:pPr>
            <a:r>
              <a:rPr lang="zh-CN" altLang="en-US" sz="3000">
                <a:latin typeface="楷体" panose="02010609060101010101" charset="-122"/>
                <a:ea typeface="楷体" panose="02010609060101010101" charset="-122"/>
                <a:cs typeface="楷体" panose="02010609060101010101" charset="-122"/>
                <a:sym typeface="+mn-ea"/>
              </a:rPr>
              <a:t>递推初值：</a:t>
            </a:r>
            <a:endParaRPr lang="zh-CN" altLang="en-US"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3000">
                <a:latin typeface="楷体" panose="02010609060101010101" charset="-122"/>
                <a:ea typeface="楷体" panose="02010609060101010101" charset="-122"/>
                <a:cs typeface="楷体" panose="02010609060101010101" charset="-122"/>
                <a:sym typeface="+mn-ea"/>
              </a:rPr>
              <a:t>f[i][i]=0(1&lt;=i&lt;=n) </a:t>
            </a:r>
            <a:r>
              <a:rPr lang="zh-CN" altLang="en-US" sz="3000">
                <a:latin typeface="楷体" panose="02010609060101010101" charset="-122"/>
                <a:ea typeface="楷体" panose="02010609060101010101" charset="-122"/>
                <a:cs typeface="楷体" panose="02010609060101010101" charset="-122"/>
                <a:sym typeface="+mn-ea"/>
              </a:rPr>
              <a:t>，只有一堆石子的区间（最小区间）不需要合并，代价为</a:t>
            </a:r>
            <a:r>
              <a:rPr lang="en-US" altLang="zh-CN" sz="3000">
                <a:latin typeface="楷体" panose="02010609060101010101" charset="-122"/>
                <a:ea typeface="楷体" panose="02010609060101010101" charset="-122"/>
                <a:cs typeface="楷体" panose="02010609060101010101" charset="-122"/>
                <a:sym typeface="+mn-ea"/>
              </a:rPr>
              <a:t>0.</a:t>
            </a:r>
            <a:endParaRPr lang="en-US" altLang="zh-CN"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000">
                <a:latin typeface="楷体" panose="02010609060101010101" charset="-122"/>
                <a:ea typeface="楷体" panose="02010609060101010101" charset="-122"/>
                <a:cs typeface="楷体" panose="02010609060101010101" charset="-122"/>
                <a:sym typeface="+mn-ea"/>
              </a:rPr>
              <a:t>其余</a:t>
            </a:r>
            <a:r>
              <a:rPr lang="en-US" altLang="zh-CN" sz="3000">
                <a:latin typeface="楷体" panose="02010609060101010101" charset="-122"/>
                <a:ea typeface="楷体" panose="02010609060101010101" charset="-122"/>
                <a:cs typeface="楷体" panose="02010609060101010101" charset="-122"/>
                <a:sym typeface="+mn-ea"/>
              </a:rPr>
              <a:t>f</a:t>
            </a:r>
            <a:r>
              <a:rPr lang="zh-CN" altLang="en-US" sz="3000">
                <a:latin typeface="楷体" panose="02010609060101010101" charset="-122"/>
                <a:ea typeface="楷体" panose="02010609060101010101" charset="-122"/>
                <a:cs typeface="楷体" panose="02010609060101010101" charset="-122"/>
                <a:sym typeface="+mn-ea"/>
              </a:rPr>
              <a:t>值为</a:t>
            </a:r>
            <a:r>
              <a:rPr lang="en-US" altLang="zh-CN" sz="3000">
                <a:latin typeface="楷体" panose="02010609060101010101" charset="-122"/>
                <a:ea typeface="楷体" panose="02010609060101010101" charset="-122"/>
                <a:cs typeface="楷体" panose="02010609060101010101" charset="-122"/>
                <a:sym typeface="+mn-ea"/>
              </a:rPr>
              <a:t>INF(</a:t>
            </a:r>
            <a:r>
              <a:rPr lang="zh-CN" altLang="en-US" sz="3000">
                <a:latin typeface="楷体" panose="02010609060101010101" charset="-122"/>
                <a:ea typeface="楷体" panose="02010609060101010101" charset="-122"/>
                <a:cs typeface="楷体" panose="02010609060101010101" charset="-122"/>
                <a:sym typeface="+mn-ea"/>
              </a:rPr>
              <a:t>因为要求最小值</a:t>
            </a:r>
            <a:r>
              <a:rPr lang="en-US" altLang="zh-CN" sz="3000">
                <a:latin typeface="楷体" panose="02010609060101010101" charset="-122"/>
                <a:ea typeface="楷体" panose="02010609060101010101" charset="-122"/>
                <a:cs typeface="楷体" panose="02010609060101010101" charset="-122"/>
                <a:sym typeface="+mn-ea"/>
              </a:rPr>
              <a:t>)</a:t>
            </a:r>
            <a:endParaRPr lang="zh-CN" altLang="en-US"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000">
                <a:latin typeface="楷体" panose="02010609060101010101" charset="-122"/>
                <a:ea typeface="楷体" panose="02010609060101010101" charset="-122"/>
                <a:cs typeface="楷体" panose="02010609060101010101" charset="-122"/>
                <a:sym typeface="+mn-ea"/>
              </a:rPr>
              <a:t>时间复杂度：</a:t>
            </a:r>
            <a:endParaRPr lang="zh-CN" altLang="en-US"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000">
                <a:latin typeface="楷体" panose="02010609060101010101" charset="-122"/>
                <a:ea typeface="楷体" panose="02010609060101010101" charset="-122"/>
                <a:cs typeface="楷体" panose="02010609060101010101" charset="-122"/>
                <a:sym typeface="+mn-ea"/>
              </a:rPr>
              <a:t>状态</a:t>
            </a:r>
            <a:r>
              <a:rPr lang="en-US" altLang="zh-CN" sz="3000">
                <a:latin typeface="楷体" panose="02010609060101010101" charset="-122"/>
                <a:ea typeface="楷体" panose="02010609060101010101" charset="-122"/>
                <a:cs typeface="楷体" panose="02010609060101010101" charset="-122"/>
                <a:sym typeface="+mn-ea"/>
              </a:rPr>
              <a:t>O(n</a:t>
            </a:r>
            <a:r>
              <a:rPr lang="en-US" altLang="zh-CN" sz="3000" baseline="30000">
                <a:latin typeface="楷体" panose="02010609060101010101" charset="-122"/>
                <a:ea typeface="楷体" panose="02010609060101010101" charset="-122"/>
                <a:cs typeface="楷体" panose="02010609060101010101" charset="-122"/>
                <a:sym typeface="+mn-ea"/>
              </a:rPr>
              <a:t>2</a:t>
            </a:r>
            <a:r>
              <a:rPr lang="en-US" altLang="zh-CN" sz="3000">
                <a:latin typeface="楷体" panose="02010609060101010101" charset="-122"/>
                <a:ea typeface="楷体" panose="02010609060101010101" charset="-122"/>
                <a:cs typeface="楷体" panose="02010609060101010101" charset="-122"/>
                <a:sym typeface="+mn-ea"/>
              </a:rPr>
              <a:t>)</a:t>
            </a:r>
            <a:r>
              <a:rPr lang="zh-CN" altLang="en-US" sz="3000">
                <a:latin typeface="楷体" panose="02010609060101010101" charset="-122"/>
                <a:ea typeface="楷体" panose="02010609060101010101" charset="-122"/>
                <a:cs typeface="楷体" panose="02010609060101010101" charset="-122"/>
                <a:sym typeface="+mn-ea"/>
              </a:rPr>
              <a:t>，决策</a:t>
            </a:r>
            <a:r>
              <a:rPr lang="en-US" altLang="zh-CN" sz="3000">
                <a:latin typeface="楷体" panose="02010609060101010101" charset="-122"/>
                <a:ea typeface="楷体" panose="02010609060101010101" charset="-122"/>
                <a:cs typeface="楷体" panose="02010609060101010101" charset="-122"/>
                <a:sym typeface="+mn-ea"/>
              </a:rPr>
              <a:t>O(n)</a:t>
            </a:r>
            <a:r>
              <a:rPr lang="zh-CN" altLang="en-US" sz="3000">
                <a:latin typeface="楷体" panose="02010609060101010101" charset="-122"/>
                <a:ea typeface="楷体" panose="02010609060101010101" charset="-122"/>
                <a:cs typeface="楷体" panose="02010609060101010101" charset="-122"/>
                <a:sym typeface="+mn-ea"/>
              </a:rPr>
              <a:t>，转移费用</a:t>
            </a:r>
            <a:r>
              <a:rPr lang="en-US" altLang="zh-CN" sz="3000">
                <a:latin typeface="楷体" panose="02010609060101010101" charset="-122"/>
                <a:ea typeface="楷体" panose="02010609060101010101" charset="-122"/>
                <a:cs typeface="楷体" panose="02010609060101010101" charset="-122"/>
                <a:sym typeface="+mn-ea"/>
              </a:rPr>
              <a:t>O(1)</a:t>
            </a:r>
            <a:r>
              <a:rPr lang="zh-CN" altLang="en-US" sz="3000">
                <a:latin typeface="楷体" panose="02010609060101010101" charset="-122"/>
                <a:ea typeface="楷体" panose="02010609060101010101" charset="-122"/>
                <a:cs typeface="楷体" panose="02010609060101010101" charset="-122"/>
                <a:sym typeface="+mn-ea"/>
              </a:rPr>
              <a:t>，总共</a:t>
            </a:r>
            <a:r>
              <a:rPr lang="en-US" altLang="zh-CN" sz="3000">
                <a:latin typeface="楷体" panose="02010609060101010101" charset="-122"/>
                <a:ea typeface="楷体" panose="02010609060101010101" charset="-122"/>
                <a:cs typeface="楷体" panose="02010609060101010101" charset="-122"/>
                <a:sym typeface="+mn-ea"/>
              </a:rPr>
              <a:t>O(n</a:t>
            </a:r>
            <a:r>
              <a:rPr lang="en-US" altLang="zh-CN" sz="3000" baseline="30000">
                <a:latin typeface="楷体" panose="02010609060101010101" charset="-122"/>
                <a:ea typeface="楷体" panose="02010609060101010101" charset="-122"/>
                <a:cs typeface="楷体" panose="02010609060101010101" charset="-122"/>
                <a:sym typeface="+mn-ea"/>
              </a:rPr>
              <a:t>3</a:t>
            </a:r>
            <a:r>
              <a:rPr lang="en-US" altLang="zh-CN" sz="3000">
                <a:latin typeface="楷体" panose="02010609060101010101" charset="-122"/>
                <a:ea typeface="楷体" panose="02010609060101010101" charset="-122"/>
                <a:cs typeface="楷体" panose="02010609060101010101" charset="-122"/>
                <a:sym typeface="+mn-ea"/>
              </a:rPr>
              <a:t>)</a:t>
            </a:r>
            <a:r>
              <a:rPr lang="zh-CN" altLang="en-US" sz="3000">
                <a:latin typeface="楷体" panose="02010609060101010101" charset="-122"/>
                <a:ea typeface="楷体" panose="02010609060101010101" charset="-122"/>
                <a:cs typeface="楷体" panose="02010609060101010101" charset="-122"/>
                <a:sym typeface="+mn-ea"/>
              </a:rPr>
              <a:t>。实际还可以用四边形不等式优化到</a:t>
            </a:r>
            <a:r>
              <a:rPr lang="en-US" altLang="zh-CN" sz="3000">
                <a:latin typeface="楷体" panose="02010609060101010101" charset="-122"/>
                <a:ea typeface="楷体" panose="02010609060101010101" charset="-122"/>
                <a:cs typeface="楷体" panose="02010609060101010101" charset="-122"/>
                <a:sym typeface="+mn-ea"/>
              </a:rPr>
              <a:t>O(n</a:t>
            </a:r>
            <a:r>
              <a:rPr lang="en-US" altLang="zh-CN" sz="3000" baseline="30000">
                <a:latin typeface="楷体" panose="02010609060101010101" charset="-122"/>
                <a:ea typeface="楷体" panose="02010609060101010101" charset="-122"/>
                <a:cs typeface="楷体" panose="02010609060101010101" charset="-122"/>
                <a:sym typeface="+mn-ea"/>
              </a:rPr>
              <a:t>2</a:t>
            </a:r>
            <a:r>
              <a:rPr lang="en-US" altLang="zh-CN" sz="3000">
                <a:latin typeface="楷体" panose="02010609060101010101" charset="-122"/>
                <a:ea typeface="楷体" panose="02010609060101010101" charset="-122"/>
                <a:cs typeface="楷体" panose="02010609060101010101" charset="-122"/>
                <a:sym typeface="+mn-ea"/>
              </a:rPr>
              <a:t>)</a:t>
            </a:r>
            <a:endParaRPr lang="zh-CN" altLang="en-US"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000">
                <a:latin typeface="楷体" panose="02010609060101010101" charset="-122"/>
                <a:ea typeface="楷体" panose="02010609060101010101" charset="-122"/>
                <a:cs typeface="楷体" panose="02010609060101010101" charset="-122"/>
                <a:sym typeface="+mn-ea"/>
              </a:rPr>
              <a:t>最终答案：</a:t>
            </a:r>
            <a:endParaRPr lang="zh-CN" altLang="en-US" sz="300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3000">
                <a:latin typeface="楷体" panose="02010609060101010101" charset="-122"/>
                <a:ea typeface="楷体" panose="02010609060101010101" charset="-122"/>
                <a:cs typeface="楷体" panose="02010609060101010101" charset="-122"/>
                <a:sym typeface="+mn-ea"/>
              </a:rPr>
              <a:t>f[1][n]</a:t>
            </a:r>
            <a:endParaRPr lang="en-US" altLang="zh-CN" sz="30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751275" y="668725"/>
            <a:ext cx="10969200" cy="705600"/>
          </a:xfrm>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647700" y="1374140"/>
            <a:ext cx="5848350" cy="4319905"/>
          </a:xfrm>
        </p:spPr>
        <p:style>
          <a:lnRef idx="2">
            <a:schemeClr val="accent2"/>
          </a:lnRef>
          <a:fillRef idx="1">
            <a:schemeClr val="lt1"/>
          </a:fillRef>
          <a:effectRef idx="0">
            <a:schemeClr val="accent2"/>
          </a:effectRef>
          <a:fontRef idx="minor">
            <a:schemeClr val="dk1"/>
          </a:fontRef>
        </p:style>
        <p:txBody>
          <a:bodyPr>
            <a:noAutofit/>
          </a:bodyPr>
          <a:lstStyle/>
          <a:p>
            <a:pPr>
              <a:lnSpc>
                <a:spcPct val="90000"/>
              </a:lnSpc>
              <a:buNone/>
            </a:pPr>
            <a:r>
              <a:rPr lang="zh-CN" sz="2400" dirty="0">
                <a:sym typeface="+mn-ea"/>
              </a:rPr>
              <a:t>	</a:t>
            </a:r>
            <a:r>
              <a:rPr lang="zh-CN" sz="2400" dirty="0">
                <a:latin typeface="楷体" panose="02010609060101010101" charset="-122"/>
                <a:ea typeface="楷体" panose="02010609060101010101" charset="-122"/>
                <a:cs typeface="楷体" panose="02010609060101010101" charset="-122"/>
                <a:sym typeface="+mn-ea"/>
              </a:rPr>
              <a:t>memset(f,63,sizeof(f));</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for(int i=1;i&lt;=n;i++) {</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f[i][i]=0;</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scanf("%d",&amp;tmp);</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sum[i]=sum[i-1]+tmp; </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 </a:t>
            </a:r>
            <a:endParaRPr lang="zh-CN" sz="2400"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sz="2400" dirty="0">
                <a:latin typeface="楷体" panose="02010609060101010101" charset="-122"/>
                <a:ea typeface="楷体" panose="02010609060101010101" charset="-122"/>
                <a:cs typeface="楷体" panose="02010609060101010101" charset="-122"/>
                <a:sym typeface="+mn-ea"/>
              </a:rPr>
              <a:t>	for(int len=2;len&lt;=n;len++) //枚举长度 </a:t>
            </a:r>
            <a:endParaRPr lang="zh-CN" sz="2400" dirty="0">
              <a:latin typeface="楷体" panose="02010609060101010101" charset="-122"/>
              <a:ea typeface="楷体" panose="02010609060101010101" charset="-122"/>
              <a:cs typeface="楷体" panose="02010609060101010101" charset="-122"/>
              <a:sym typeface="+mn-ea"/>
            </a:endParaRPr>
          </a:p>
        </p:txBody>
      </p:sp>
      <p:sp>
        <p:nvSpPr>
          <p:cNvPr id="2" name="内容占位符 2"/>
          <p:cNvSpPr/>
          <p:nvPr/>
        </p:nvSpPr>
        <p:spPr>
          <a:xfrm>
            <a:off x="6496685" y="1374140"/>
            <a:ext cx="4951730" cy="431990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680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2">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2">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2">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2">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2">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None/>
            </a:pPr>
            <a:r>
              <a:rPr lang="zh-CN" dirty="0">
                <a:latin typeface="楷体" panose="02010609060101010101" charset="-122"/>
                <a:ea typeface="楷体" panose="02010609060101010101" charset="-122"/>
                <a:cs typeface="楷体" panose="02010609060101010101" charset="-122"/>
                <a:sym typeface="+mn-ea"/>
              </a:rPr>
              <a:t>	for(int i=1;i+len-1&lt;=n;i++) //枚举起点</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	{</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		int j=i+len-1;</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for(int k=i;k&lt;j;k++)//枚举最后一次合并的位置 </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	f[i][j]=min(f[i][j],f[i][k]+f[k+1][j]+sum[j]-sum[i-1]);</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	 }</a:t>
            </a:r>
            <a:endParaRPr lang="zh-CN" dirty="0">
              <a:latin typeface="楷体" panose="02010609060101010101" charset="-122"/>
              <a:ea typeface="楷体" panose="02010609060101010101" charset="-122"/>
              <a:cs typeface="楷体" panose="02010609060101010101" charset="-122"/>
              <a:sym typeface="+mn-ea"/>
            </a:endParaRPr>
          </a:p>
          <a:p>
            <a:pPr>
              <a:lnSpc>
                <a:spcPct val="90000"/>
              </a:lnSpc>
              <a:buNone/>
            </a:pPr>
            <a:r>
              <a:rPr lang="zh-CN" dirty="0">
                <a:latin typeface="楷体" panose="02010609060101010101" charset="-122"/>
                <a:ea typeface="楷体" panose="02010609060101010101" charset="-122"/>
                <a:cs typeface="楷体" panose="02010609060101010101" charset="-122"/>
                <a:sym typeface="+mn-ea"/>
              </a:rPr>
              <a:t>	 printf("%d",f[1][n]);</a:t>
            </a:r>
            <a:endParaRPr lang="zh-CN" dirty="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indent="0" fontAlgn="auto">
              <a:lnSpc>
                <a:spcPct val="90000"/>
              </a:lnSpc>
              <a:buNone/>
            </a:pPr>
            <a:r>
              <a:rPr lang="zh-CN" sz="3200">
                <a:latin typeface="楷体" panose="02010609060101010101" charset="-122"/>
                <a:ea typeface="楷体" panose="02010609060101010101" charset="-122"/>
                <a:cs typeface="楷体" panose="02010609060101010101" charset="-122"/>
                <a:sym typeface="+mn-ea"/>
              </a:rPr>
              <a:t>【例题九】在某个游戏中，你接受了一个任务，这个任务要求你消灭 n 只狼。这些狼排成一排，每只狼都有两个攻击力 a 和 b。如果你消灭一只狼，需要的代价是这只狼的 a 攻击力加上它旁边的狼的 b 攻击力。每消灭一头狼，它两边的狼（如果有）会并在一起，仍然保持一排。</a:t>
            </a:r>
            <a:endParaRPr lang="zh-CN" sz="3200">
              <a:latin typeface="楷体" panose="02010609060101010101" charset="-122"/>
              <a:ea typeface="楷体" panose="02010609060101010101" charset="-122"/>
              <a:cs typeface="楷体" panose="02010609060101010101" charset="-122"/>
              <a:sym typeface="+mn-ea"/>
            </a:endParaRPr>
          </a:p>
          <a:p>
            <a:pPr indent="0" fontAlgn="auto">
              <a:lnSpc>
                <a:spcPct val="90000"/>
              </a:lnSpc>
              <a:buNone/>
            </a:pPr>
            <a:r>
              <a:rPr lang="zh-CN" sz="3200">
                <a:latin typeface="楷体" panose="02010609060101010101" charset="-122"/>
                <a:ea typeface="楷体" panose="02010609060101010101" charset="-122"/>
                <a:cs typeface="楷体" panose="02010609060101010101" charset="-122"/>
                <a:sym typeface="+mn-ea"/>
              </a:rPr>
              <a:t>你需要求出：消灭所有狼的最小代价。</a:t>
            </a:r>
            <a:endParaRPr lang="zh-CN" sz="3200">
              <a:latin typeface="楷体" panose="02010609060101010101" charset="-122"/>
              <a:ea typeface="楷体" panose="02010609060101010101" charset="-122"/>
              <a:cs typeface="楷体" panose="02010609060101010101" charset="-122"/>
              <a:sym typeface="+mn-ea"/>
            </a:endParaRPr>
          </a:p>
          <a:p>
            <a:pPr indent="0" fontAlgn="auto">
              <a:lnSpc>
                <a:spcPct val="90000"/>
              </a:lnSpc>
              <a:buNone/>
            </a:pPr>
            <a:r>
              <a:rPr lang="zh-CN" sz="3200">
                <a:latin typeface="楷体" panose="02010609060101010101" charset="-122"/>
                <a:ea typeface="楷体" panose="02010609060101010101" charset="-122"/>
                <a:cs typeface="楷体" panose="02010609060101010101" charset="-122"/>
                <a:sym typeface="+mn-ea"/>
              </a:rPr>
              <a:t>对于 100% 的数据，满足 1≤n≤400，每只狼的 a 攻击力和 b 攻击力均不超过 100000。</a:t>
            </a:r>
            <a:endParaRPr lang="zh-CN" sz="32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分析问题发现</a:t>
            </a:r>
            <a:r>
              <a:rPr lang="en-US" altLang="zh-CN" sz="3200">
                <a:latin typeface="楷体" panose="02010609060101010101" charset="-122"/>
                <a:ea typeface="楷体" panose="02010609060101010101" charset="-122"/>
                <a:cs typeface="楷体" panose="02010609060101010101" charset="-122"/>
                <a:sym typeface="+mn-ea"/>
              </a:rPr>
              <a:t>a</a:t>
            </a:r>
            <a:r>
              <a:rPr lang="zh-CN" altLang="en-US" sz="3200">
                <a:latin typeface="楷体" panose="02010609060101010101" charset="-122"/>
                <a:ea typeface="楷体" panose="02010609060101010101" charset="-122"/>
                <a:cs typeface="楷体" panose="02010609060101010101" charset="-122"/>
                <a:sym typeface="+mn-ea"/>
              </a:rPr>
              <a:t>攻击力和</a:t>
            </a:r>
            <a:r>
              <a:rPr lang="en-US" altLang="zh-CN" sz="3200">
                <a:latin typeface="楷体" panose="02010609060101010101" charset="-122"/>
                <a:ea typeface="楷体" panose="02010609060101010101" charset="-122"/>
                <a:cs typeface="楷体" panose="02010609060101010101" charset="-122"/>
                <a:sym typeface="+mn-ea"/>
              </a:rPr>
              <a:t>b</a:t>
            </a:r>
            <a:r>
              <a:rPr lang="zh-CN" altLang="en-US" sz="3200">
                <a:latin typeface="楷体" panose="02010609060101010101" charset="-122"/>
                <a:ea typeface="楷体" panose="02010609060101010101" charset="-122"/>
                <a:cs typeface="楷体" panose="02010609060101010101" charset="-122"/>
                <a:sym typeface="+mn-ea"/>
              </a:rPr>
              <a:t>攻击力可以分开计算。</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不论如何确定消灭狼的顺序，每只狼会对答案贡献一次它的</a:t>
            </a:r>
            <a:r>
              <a:rPr lang="en-US" altLang="zh-CN" sz="3200">
                <a:latin typeface="楷体" panose="02010609060101010101" charset="-122"/>
                <a:ea typeface="楷体" panose="02010609060101010101" charset="-122"/>
                <a:cs typeface="楷体" panose="02010609060101010101" charset="-122"/>
                <a:sym typeface="+mn-ea"/>
              </a:rPr>
              <a:t>a</a:t>
            </a:r>
            <a:r>
              <a:rPr lang="zh-CN" altLang="en-US" sz="3200">
                <a:latin typeface="楷体" panose="02010609060101010101" charset="-122"/>
                <a:ea typeface="楷体" panose="02010609060101010101" charset="-122"/>
                <a:cs typeface="楷体" panose="02010609060101010101" charset="-122"/>
                <a:sym typeface="+mn-ea"/>
              </a:rPr>
              <a:t>攻击力。</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因此可以对</a:t>
            </a:r>
            <a:r>
              <a:rPr lang="en-US" altLang="zh-CN" sz="3200">
                <a:latin typeface="楷体" panose="02010609060101010101" charset="-122"/>
                <a:ea typeface="楷体" panose="02010609060101010101" charset="-122"/>
                <a:cs typeface="楷体" panose="02010609060101010101" charset="-122"/>
                <a:sym typeface="+mn-ea"/>
              </a:rPr>
              <a:t>a</a:t>
            </a:r>
            <a:r>
              <a:rPr lang="zh-CN" altLang="en-US" sz="3200">
                <a:latin typeface="楷体" panose="02010609060101010101" charset="-122"/>
                <a:ea typeface="楷体" panose="02010609060101010101" charset="-122"/>
                <a:cs typeface="楷体" panose="02010609060101010101" charset="-122"/>
                <a:sym typeface="+mn-ea"/>
              </a:rPr>
              <a:t>攻击力直接求个累加和，最后累加即可。</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但不同的消灭狼顺序可能带来承受的</a:t>
            </a:r>
            <a:r>
              <a:rPr lang="en-US" altLang="zh-CN" sz="3200">
                <a:latin typeface="楷体" panose="02010609060101010101" charset="-122"/>
                <a:ea typeface="楷体" panose="02010609060101010101" charset="-122"/>
                <a:cs typeface="楷体" panose="02010609060101010101" charset="-122"/>
                <a:sym typeface="+mn-ea"/>
              </a:rPr>
              <a:t>b</a:t>
            </a:r>
            <a:r>
              <a:rPr lang="zh-CN" altLang="en-US" sz="3200">
                <a:latin typeface="楷体" panose="02010609060101010101" charset="-122"/>
                <a:ea typeface="楷体" panose="02010609060101010101" charset="-122"/>
                <a:cs typeface="楷体" panose="02010609060101010101" charset="-122"/>
                <a:sym typeface="+mn-ea"/>
              </a:rPr>
              <a:t>攻击力不同。如：</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endParaRPr lang="zh-CN" sz="32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indent="0" fontAlgn="auto">
              <a:lnSpc>
                <a:spcPct val="90000"/>
              </a:lnSpc>
              <a:buNone/>
            </a:pPr>
            <a:r>
              <a:rPr lang="en-US" altLang="zh-CN" sz="3200">
                <a:latin typeface="楷体" panose="02010609060101010101" charset="-122"/>
                <a:ea typeface="楷体" panose="02010609060101010101" charset="-122"/>
                <a:cs typeface="楷体" panose="02010609060101010101" charset="-122"/>
                <a:sym typeface="+mn-ea"/>
              </a:rPr>
              <a:t>2 3 4</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如果按照从左往右顺序消灭，则承受的</a:t>
            </a:r>
            <a:r>
              <a:rPr lang="en-US" altLang="zh-CN" sz="3200">
                <a:latin typeface="楷体" panose="02010609060101010101" charset="-122"/>
                <a:ea typeface="楷体" panose="02010609060101010101" charset="-122"/>
                <a:cs typeface="楷体" panose="02010609060101010101" charset="-122"/>
                <a:sym typeface="+mn-ea"/>
              </a:rPr>
              <a:t>b</a:t>
            </a:r>
            <a:r>
              <a:rPr lang="zh-CN" altLang="en-US" sz="3200">
                <a:latin typeface="楷体" panose="02010609060101010101" charset="-122"/>
                <a:ea typeface="楷体" panose="02010609060101010101" charset="-122"/>
                <a:cs typeface="楷体" panose="02010609060101010101" charset="-122"/>
                <a:sym typeface="+mn-ea"/>
              </a:rPr>
              <a:t>攻击力为：</a:t>
            </a:r>
            <a:r>
              <a:rPr lang="en-US" altLang="zh-CN" sz="3200">
                <a:latin typeface="楷体" panose="02010609060101010101" charset="-122"/>
                <a:ea typeface="楷体" panose="02010609060101010101" charset="-122"/>
                <a:cs typeface="楷体" panose="02010609060101010101" charset="-122"/>
                <a:sym typeface="+mn-ea"/>
              </a:rPr>
              <a:t>3+4=7</a:t>
            </a:r>
            <a:endParaRPr lang="en-US" altLang="zh-CN"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如果按照从右往左顺序消灭，则承受的</a:t>
            </a:r>
            <a:r>
              <a:rPr lang="en-US" altLang="zh-CN" sz="3200">
                <a:latin typeface="楷体" panose="02010609060101010101" charset="-122"/>
                <a:ea typeface="楷体" panose="02010609060101010101" charset="-122"/>
                <a:cs typeface="楷体" panose="02010609060101010101" charset="-122"/>
                <a:sym typeface="+mn-ea"/>
              </a:rPr>
              <a:t>b</a:t>
            </a:r>
            <a:r>
              <a:rPr lang="zh-CN" altLang="en-US" sz="3200">
                <a:latin typeface="楷体" panose="02010609060101010101" charset="-122"/>
                <a:ea typeface="楷体" panose="02010609060101010101" charset="-122"/>
                <a:cs typeface="楷体" panose="02010609060101010101" charset="-122"/>
                <a:sym typeface="+mn-ea"/>
              </a:rPr>
              <a:t>攻击力为：</a:t>
            </a:r>
            <a:r>
              <a:rPr lang="en-US" altLang="zh-CN" sz="3200">
                <a:latin typeface="楷体" panose="02010609060101010101" charset="-122"/>
                <a:ea typeface="楷体" panose="02010609060101010101" charset="-122"/>
                <a:cs typeface="楷体" panose="02010609060101010101" charset="-122"/>
                <a:sym typeface="+mn-ea"/>
              </a:rPr>
              <a:t>3+2=5</a:t>
            </a:r>
            <a:endParaRPr lang="en-US" altLang="zh-CN"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可见不同的灭狼顺序，带来的</a:t>
            </a:r>
            <a:r>
              <a:rPr lang="en-US" altLang="zh-CN" sz="3200">
                <a:latin typeface="楷体" panose="02010609060101010101" charset="-122"/>
                <a:ea typeface="楷体" panose="02010609060101010101" charset="-122"/>
                <a:cs typeface="楷体" panose="02010609060101010101" charset="-122"/>
                <a:sym typeface="+mn-ea"/>
              </a:rPr>
              <a:t>b</a:t>
            </a:r>
            <a:r>
              <a:rPr lang="zh-CN" altLang="en-US" sz="3200">
                <a:latin typeface="楷体" panose="02010609060101010101" charset="-122"/>
                <a:ea typeface="楷体" panose="02010609060101010101" charset="-122"/>
                <a:cs typeface="楷体" panose="02010609060101010101" charset="-122"/>
                <a:sym typeface="+mn-ea"/>
              </a:rPr>
              <a:t>攻击力并不相同。</a:t>
            </a:r>
            <a:endParaRPr lang="zh-CN" altLang="en-US" sz="320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3200">
                <a:latin typeface="楷体" panose="02010609060101010101" charset="-122"/>
                <a:ea typeface="楷体" panose="02010609060101010101" charset="-122"/>
                <a:cs typeface="楷体" panose="02010609060101010101" charset="-122"/>
                <a:sym typeface="+mn-ea"/>
              </a:rPr>
              <a:t>我们发现，如果确定了</a:t>
            </a:r>
            <a:r>
              <a:rPr lang="en-US" altLang="zh-CN" sz="3200">
                <a:latin typeface="楷体" panose="02010609060101010101" charset="-122"/>
                <a:ea typeface="楷体" panose="02010609060101010101" charset="-122"/>
                <a:cs typeface="楷体" panose="02010609060101010101" charset="-122"/>
                <a:sym typeface="+mn-ea"/>
              </a:rPr>
              <a:t>“</a:t>
            </a:r>
            <a:r>
              <a:rPr lang="zh-CN" altLang="en-US" sz="3200">
                <a:latin typeface="楷体" panose="02010609060101010101" charset="-122"/>
                <a:ea typeface="楷体" panose="02010609060101010101" charset="-122"/>
                <a:cs typeface="楷体" panose="02010609060101010101" charset="-122"/>
                <a:sym typeface="+mn-ea"/>
              </a:rPr>
              <a:t>最后一只灭的狼</a:t>
            </a:r>
            <a:r>
              <a:rPr lang="en-US" altLang="zh-CN" sz="3200">
                <a:latin typeface="楷体" panose="02010609060101010101" charset="-122"/>
                <a:ea typeface="楷体" panose="02010609060101010101" charset="-122"/>
                <a:cs typeface="楷体" panose="02010609060101010101" charset="-122"/>
                <a:sym typeface="+mn-ea"/>
              </a:rPr>
              <a:t>”</a:t>
            </a:r>
            <a:r>
              <a:rPr lang="zh-CN" altLang="en-US" sz="3200">
                <a:latin typeface="楷体" panose="02010609060101010101" charset="-122"/>
                <a:ea typeface="楷体" panose="02010609060101010101" charset="-122"/>
                <a:cs typeface="楷体" panose="02010609060101010101" charset="-122"/>
                <a:sym typeface="+mn-ea"/>
              </a:rPr>
              <a:t>，就能将一个大区间的问题转化为小区间的问题。</a:t>
            </a:r>
            <a:endParaRPr lang="zh-CN" sz="32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Autofit/>
          </a:bodyPr>
          <a:lstStyle/>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f[</a:t>
            </a:r>
            <a:r>
              <a:rPr lang="en-US" altLang="zh-CN" sz="2800" dirty="0" err="1">
                <a:latin typeface="楷体" panose="02010609060101010101" charset="-122"/>
                <a:ea typeface="楷体" panose="02010609060101010101" charset="-122"/>
                <a:cs typeface="楷体" panose="02010609060101010101" charset="-122"/>
                <a:sym typeface="+mn-ea"/>
              </a:rPr>
              <a:t>i</a:t>
            </a:r>
            <a:r>
              <a:rPr lang="en-US" altLang="zh-CN" sz="2800" dirty="0">
                <a:latin typeface="楷体" panose="02010609060101010101" charset="-122"/>
                <a:ea typeface="楷体" panose="02010609060101010101" charset="-122"/>
                <a:cs typeface="楷体" panose="02010609060101010101" charset="-122"/>
                <a:sym typeface="+mn-ea"/>
              </a:rPr>
              <a:t>][j]</a:t>
            </a:r>
            <a:r>
              <a:rPr lang="zh-CN" altLang="en-US" sz="2800" dirty="0">
                <a:latin typeface="楷体" panose="02010609060101010101" charset="-122"/>
                <a:ea typeface="楷体" panose="02010609060101010101" charset="-122"/>
                <a:cs typeface="楷体" panose="02010609060101010101" charset="-122"/>
                <a:sym typeface="+mn-ea"/>
              </a:rPr>
              <a:t>表示灭完第</a:t>
            </a:r>
            <a:r>
              <a:rPr lang="en-US" altLang="zh-CN" sz="2800" dirty="0" err="1">
                <a:latin typeface="楷体" panose="02010609060101010101" charset="-122"/>
                <a:ea typeface="楷体" panose="02010609060101010101" charset="-122"/>
                <a:cs typeface="楷体" panose="02010609060101010101" charset="-122"/>
                <a:sym typeface="+mn-ea"/>
              </a:rPr>
              <a:t>i</a:t>
            </a:r>
            <a:r>
              <a:rPr lang="zh-CN" altLang="en-US" sz="2800" dirty="0">
                <a:latin typeface="楷体" panose="02010609060101010101" charset="-122"/>
                <a:ea typeface="楷体" panose="02010609060101010101" charset="-122"/>
                <a:cs typeface="楷体" panose="02010609060101010101" charset="-122"/>
                <a:sym typeface="+mn-ea"/>
              </a:rPr>
              <a:t>只到第</a:t>
            </a:r>
            <a:r>
              <a:rPr lang="en-US" altLang="zh-CN" sz="2800" dirty="0">
                <a:latin typeface="楷体" panose="02010609060101010101" charset="-122"/>
                <a:ea typeface="楷体" panose="02010609060101010101" charset="-122"/>
                <a:cs typeface="楷体" panose="02010609060101010101" charset="-122"/>
                <a:sym typeface="+mn-ea"/>
              </a:rPr>
              <a:t>j</a:t>
            </a:r>
            <a:r>
              <a:rPr lang="zh-CN" altLang="en-US" sz="2800" dirty="0">
                <a:latin typeface="楷体" panose="02010609060101010101" charset="-122"/>
                <a:ea typeface="楷体" panose="02010609060101010101" charset="-122"/>
                <a:cs typeface="楷体" panose="02010609060101010101" charset="-122"/>
                <a:sym typeface="+mn-ea"/>
              </a:rPr>
              <a:t>只狼所承受的</a:t>
            </a:r>
            <a:r>
              <a:rPr lang="en-US" altLang="zh-CN" sz="2800" dirty="0">
                <a:latin typeface="楷体" panose="02010609060101010101" charset="-122"/>
                <a:ea typeface="楷体" panose="02010609060101010101" charset="-122"/>
                <a:cs typeface="楷体" panose="02010609060101010101" charset="-122"/>
                <a:sym typeface="+mn-ea"/>
              </a:rPr>
              <a:t>b</a:t>
            </a:r>
            <a:r>
              <a:rPr lang="zh-CN" altLang="en-US" sz="2800" dirty="0">
                <a:latin typeface="楷体" panose="02010609060101010101" charset="-122"/>
                <a:ea typeface="楷体" panose="02010609060101010101" charset="-122"/>
                <a:cs typeface="楷体" panose="02010609060101010101" charset="-122"/>
                <a:sym typeface="+mn-ea"/>
              </a:rPr>
              <a:t>攻击力最小值。</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zh-CN" altLang="en-US" sz="2800" dirty="0">
                <a:latin typeface="楷体" panose="02010609060101010101" charset="-122"/>
                <a:ea typeface="楷体" panose="02010609060101010101" charset="-122"/>
                <a:cs typeface="楷体" panose="02010609060101010101" charset="-122"/>
                <a:sym typeface="+mn-ea"/>
              </a:rPr>
              <a:t>则如果确定了最后一次灭的狼</a:t>
            </a:r>
            <a:r>
              <a:rPr lang="en-US" altLang="zh-CN" sz="2800" dirty="0">
                <a:latin typeface="楷体" panose="02010609060101010101" charset="-122"/>
                <a:ea typeface="楷体" panose="02010609060101010101" charset="-122"/>
                <a:cs typeface="楷体" panose="02010609060101010101" charset="-122"/>
                <a:sym typeface="+mn-ea"/>
              </a:rPr>
              <a:t>k(</a:t>
            </a:r>
            <a:r>
              <a:rPr lang="en-US" altLang="zh-CN" sz="2800" dirty="0" err="1">
                <a:latin typeface="楷体" panose="02010609060101010101" charset="-122"/>
                <a:ea typeface="楷体" panose="02010609060101010101" charset="-122"/>
                <a:cs typeface="楷体" panose="02010609060101010101" charset="-122"/>
                <a:sym typeface="+mn-ea"/>
              </a:rPr>
              <a:t>i</a:t>
            </a:r>
            <a:r>
              <a:rPr lang="en-US" altLang="zh-CN" sz="2800" dirty="0">
                <a:latin typeface="楷体" panose="02010609060101010101" charset="-122"/>
                <a:ea typeface="楷体" panose="02010609060101010101" charset="-122"/>
                <a:cs typeface="楷体" panose="02010609060101010101" charset="-122"/>
                <a:sym typeface="+mn-ea"/>
              </a:rPr>
              <a:t>&lt;=k&lt;=j)</a:t>
            </a:r>
            <a:r>
              <a:rPr lang="zh-CN" altLang="en-US" sz="2800" dirty="0">
                <a:latin typeface="楷体" panose="02010609060101010101" charset="-122"/>
                <a:ea typeface="楷体" panose="02010609060101010101" charset="-122"/>
                <a:cs typeface="楷体" panose="02010609060101010101" charset="-122"/>
                <a:sym typeface="+mn-ea"/>
              </a:rPr>
              <a:t>，问题就转化为</a:t>
            </a:r>
            <a:r>
              <a:rPr lang="en-US" altLang="zh-CN" sz="2800" dirty="0">
                <a:latin typeface="楷体" panose="02010609060101010101" charset="-122"/>
                <a:ea typeface="楷体" panose="02010609060101010101" charset="-122"/>
                <a:cs typeface="楷体" panose="02010609060101010101" charset="-122"/>
                <a:sym typeface="+mn-ea"/>
              </a:rPr>
              <a:t>:</a:t>
            </a:r>
            <a:endParaRPr lang="en-US" altLang="zh-CN"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1.</a:t>
            </a:r>
            <a:r>
              <a:rPr lang="zh-CN" altLang="en-US" sz="2800" dirty="0">
                <a:latin typeface="楷体" panose="02010609060101010101" charset="-122"/>
                <a:ea typeface="楷体" panose="02010609060101010101" charset="-122"/>
                <a:cs typeface="楷体" panose="02010609060101010101" charset="-122"/>
                <a:sym typeface="+mn-ea"/>
              </a:rPr>
              <a:t>先消灭第</a:t>
            </a:r>
            <a:r>
              <a:rPr lang="en-US" altLang="zh-CN" sz="2800" dirty="0">
                <a:latin typeface="楷体" panose="02010609060101010101" charset="-122"/>
                <a:ea typeface="楷体" panose="02010609060101010101" charset="-122"/>
                <a:cs typeface="楷体" panose="02010609060101010101" charset="-122"/>
                <a:sym typeface="+mn-ea"/>
              </a:rPr>
              <a:t>i~k-1</a:t>
            </a:r>
            <a:r>
              <a:rPr lang="zh-CN" altLang="en-US" sz="2800" dirty="0">
                <a:latin typeface="楷体" panose="02010609060101010101" charset="-122"/>
                <a:ea typeface="楷体" panose="02010609060101010101" charset="-122"/>
                <a:cs typeface="楷体" panose="02010609060101010101" charset="-122"/>
                <a:sym typeface="+mn-ea"/>
              </a:rPr>
              <a:t>只狼。（若</a:t>
            </a:r>
            <a:r>
              <a:rPr lang="en-US" altLang="zh-CN" sz="2800" dirty="0">
                <a:latin typeface="楷体" panose="02010609060101010101" charset="-122"/>
                <a:ea typeface="楷体" panose="02010609060101010101" charset="-122"/>
                <a:cs typeface="楷体" panose="02010609060101010101" charset="-122"/>
                <a:sym typeface="+mn-ea"/>
              </a:rPr>
              <a:t>k=</a:t>
            </a:r>
            <a:r>
              <a:rPr lang="en-US" altLang="zh-CN" sz="2800" dirty="0" err="1">
                <a:latin typeface="楷体" panose="02010609060101010101" charset="-122"/>
                <a:ea typeface="楷体" panose="02010609060101010101" charset="-122"/>
                <a:cs typeface="楷体" panose="02010609060101010101" charset="-122"/>
                <a:sym typeface="+mn-ea"/>
              </a:rPr>
              <a:t>i</a:t>
            </a:r>
            <a:r>
              <a:rPr lang="zh-CN" altLang="en-US" sz="2800" dirty="0">
                <a:latin typeface="楷体" panose="02010609060101010101" charset="-122"/>
                <a:ea typeface="楷体" panose="02010609060101010101" charset="-122"/>
                <a:cs typeface="楷体" panose="02010609060101010101" charset="-122"/>
                <a:sym typeface="+mn-ea"/>
              </a:rPr>
              <a:t>则无此部分）</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f[</a:t>
            </a:r>
            <a:r>
              <a:rPr lang="en-US" altLang="zh-CN" sz="2800" dirty="0" err="1">
                <a:latin typeface="楷体" panose="02010609060101010101" charset="-122"/>
                <a:ea typeface="楷体" panose="02010609060101010101" charset="-122"/>
                <a:cs typeface="楷体" panose="02010609060101010101" charset="-122"/>
                <a:sym typeface="+mn-ea"/>
              </a:rPr>
              <a:t>i</a:t>
            </a:r>
            <a:r>
              <a:rPr lang="en-US" altLang="zh-CN" sz="2800" dirty="0">
                <a:latin typeface="楷体" panose="02010609060101010101" charset="-122"/>
                <a:ea typeface="楷体" panose="02010609060101010101" charset="-122"/>
                <a:cs typeface="楷体" panose="02010609060101010101" charset="-122"/>
                <a:sym typeface="+mn-ea"/>
              </a:rPr>
              <a:t>][k-1]</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2.</a:t>
            </a:r>
            <a:r>
              <a:rPr lang="zh-CN" altLang="en-US" sz="2800" dirty="0">
                <a:latin typeface="楷体" panose="02010609060101010101" charset="-122"/>
                <a:ea typeface="楷体" panose="02010609060101010101" charset="-122"/>
                <a:cs typeface="楷体" panose="02010609060101010101" charset="-122"/>
                <a:sym typeface="+mn-ea"/>
              </a:rPr>
              <a:t>再消灭第</a:t>
            </a:r>
            <a:r>
              <a:rPr lang="en-US" altLang="zh-CN" sz="2800" dirty="0">
                <a:latin typeface="楷体" panose="02010609060101010101" charset="-122"/>
                <a:ea typeface="楷体" panose="02010609060101010101" charset="-122"/>
                <a:cs typeface="楷体" panose="02010609060101010101" charset="-122"/>
                <a:sym typeface="+mn-ea"/>
              </a:rPr>
              <a:t>k+1~j</a:t>
            </a:r>
            <a:r>
              <a:rPr lang="zh-CN" altLang="en-US" sz="2800" dirty="0">
                <a:latin typeface="楷体" panose="02010609060101010101" charset="-122"/>
                <a:ea typeface="楷体" panose="02010609060101010101" charset="-122"/>
                <a:cs typeface="楷体" panose="02010609060101010101" charset="-122"/>
                <a:sym typeface="+mn-ea"/>
              </a:rPr>
              <a:t>只狼。（若</a:t>
            </a:r>
            <a:r>
              <a:rPr lang="en-US" altLang="zh-CN" sz="2800" dirty="0">
                <a:latin typeface="楷体" panose="02010609060101010101" charset="-122"/>
                <a:ea typeface="楷体" panose="02010609060101010101" charset="-122"/>
                <a:cs typeface="楷体" panose="02010609060101010101" charset="-122"/>
                <a:sym typeface="+mn-ea"/>
              </a:rPr>
              <a:t>k=j</a:t>
            </a:r>
            <a:r>
              <a:rPr lang="zh-CN" altLang="en-US" sz="2800" dirty="0">
                <a:latin typeface="楷体" panose="02010609060101010101" charset="-122"/>
                <a:ea typeface="楷体" panose="02010609060101010101" charset="-122"/>
                <a:cs typeface="楷体" panose="02010609060101010101" charset="-122"/>
                <a:sym typeface="+mn-ea"/>
              </a:rPr>
              <a:t>则无此部分）</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f[k+1][j]</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3.</a:t>
            </a:r>
            <a:r>
              <a:rPr lang="zh-CN" altLang="en-US" sz="2800" dirty="0">
                <a:latin typeface="楷体" panose="02010609060101010101" charset="-122"/>
                <a:ea typeface="楷体" panose="02010609060101010101" charset="-122"/>
                <a:cs typeface="楷体" panose="02010609060101010101" charset="-122"/>
                <a:sym typeface="+mn-ea"/>
              </a:rPr>
              <a:t>最后消灭第</a:t>
            </a:r>
            <a:r>
              <a:rPr lang="en-US" altLang="zh-CN" sz="2800" dirty="0">
                <a:latin typeface="楷体" panose="02010609060101010101" charset="-122"/>
                <a:ea typeface="楷体" panose="02010609060101010101" charset="-122"/>
                <a:cs typeface="楷体" panose="02010609060101010101" charset="-122"/>
                <a:sym typeface="+mn-ea"/>
              </a:rPr>
              <a:t>k</a:t>
            </a:r>
            <a:r>
              <a:rPr lang="zh-CN" altLang="en-US" sz="2800" dirty="0">
                <a:latin typeface="楷体" panose="02010609060101010101" charset="-122"/>
                <a:ea typeface="楷体" panose="02010609060101010101" charset="-122"/>
                <a:cs typeface="楷体" panose="02010609060101010101" charset="-122"/>
                <a:sym typeface="+mn-ea"/>
              </a:rPr>
              <a:t>只狼。（此时它旁边的两只狼为原先编号为</a:t>
            </a:r>
            <a:r>
              <a:rPr lang="en-US" altLang="zh-CN" sz="2800" dirty="0">
                <a:latin typeface="楷体" panose="02010609060101010101" charset="-122"/>
                <a:ea typeface="楷体" panose="02010609060101010101" charset="-122"/>
                <a:cs typeface="楷体" panose="02010609060101010101" charset="-122"/>
                <a:sym typeface="+mn-ea"/>
              </a:rPr>
              <a:t>i-1</a:t>
            </a:r>
            <a:r>
              <a:rPr lang="zh-CN" altLang="en-US" sz="2800" dirty="0">
                <a:latin typeface="楷体" panose="02010609060101010101" charset="-122"/>
                <a:ea typeface="楷体" panose="02010609060101010101" charset="-122"/>
                <a:cs typeface="楷体" panose="02010609060101010101" charset="-122"/>
                <a:sym typeface="+mn-ea"/>
              </a:rPr>
              <a:t>和</a:t>
            </a:r>
            <a:r>
              <a:rPr lang="en-US" altLang="zh-CN" sz="2800" dirty="0">
                <a:latin typeface="楷体" panose="02010609060101010101" charset="-122"/>
                <a:ea typeface="楷体" panose="02010609060101010101" charset="-122"/>
                <a:cs typeface="楷体" panose="02010609060101010101" charset="-122"/>
                <a:sym typeface="+mn-ea"/>
              </a:rPr>
              <a:t>j+1</a:t>
            </a:r>
            <a:r>
              <a:rPr lang="zh-CN" altLang="en-US" sz="2800" dirty="0">
                <a:latin typeface="楷体" panose="02010609060101010101" charset="-122"/>
                <a:ea typeface="楷体" panose="02010609060101010101" charset="-122"/>
                <a:cs typeface="楷体" panose="02010609060101010101" charset="-122"/>
                <a:sym typeface="+mn-ea"/>
              </a:rPr>
              <a:t>的两只狼）</a:t>
            </a:r>
            <a:endParaRPr lang="zh-CN" altLang="en-US" sz="2800" dirty="0">
              <a:latin typeface="楷体" panose="02010609060101010101" charset="-122"/>
              <a:ea typeface="楷体" panose="02010609060101010101" charset="-122"/>
              <a:cs typeface="楷体" panose="02010609060101010101" charset="-122"/>
            </a:endParaRPr>
          </a:p>
          <a:p>
            <a:pPr indent="0" fontAlgn="auto">
              <a:lnSpc>
                <a:spcPct val="90000"/>
              </a:lnSpc>
              <a:buNone/>
            </a:pPr>
            <a:r>
              <a:rPr lang="en-US" altLang="zh-CN" sz="2800" dirty="0">
                <a:latin typeface="楷体" panose="02010609060101010101" charset="-122"/>
                <a:ea typeface="楷体" panose="02010609060101010101" charset="-122"/>
                <a:cs typeface="楷体" panose="02010609060101010101" charset="-122"/>
                <a:sym typeface="+mn-ea"/>
              </a:rPr>
              <a:t>b[i-1]+b[j+1]</a:t>
            </a:r>
            <a:endParaRPr lang="en-US" altLang="zh-CN" sz="2800" dirty="0">
              <a:latin typeface="楷体" panose="02010609060101010101" charset="-122"/>
              <a:ea typeface="楷体" panose="02010609060101010101" charset="-122"/>
              <a:cs typeface="楷体" panose="02010609060101010101" charset="-122"/>
            </a:endParaRPr>
          </a:p>
          <a:p>
            <a:pPr indent="0" fontAlgn="auto">
              <a:lnSpc>
                <a:spcPct val="90000"/>
              </a:lnSpc>
              <a:buNone/>
            </a:pPr>
            <a:endParaRPr lang="zh-CN" altLang="en-US" sz="2800" dirty="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递推初值？</a:t>
            </a:r>
            <a:endParaRPr lang="zh-CN" altLang="en-US" sz="3000">
              <a:latin typeface="楷体" panose="02010609060101010101" charset="-122"/>
              <a:ea typeface="楷体" panose="02010609060101010101" charset="-122"/>
              <a:cs typeface="楷体" panose="02010609060101010101" charset="-122"/>
              <a:sym typeface="+mn-ea"/>
            </a:endParaRPr>
          </a:p>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f[i][i]=b[i-1]+b[i+1]; (1&lt;=i&lt;=n)。</a:t>
            </a:r>
            <a:endParaRPr lang="zh-CN" altLang="en-US" sz="3000">
              <a:latin typeface="楷体" panose="02010609060101010101" charset="-122"/>
              <a:ea typeface="楷体" panose="02010609060101010101" charset="-122"/>
              <a:cs typeface="楷体" panose="02010609060101010101" charset="-122"/>
            </a:endParaRPr>
          </a:p>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时间复杂度？</a:t>
            </a:r>
            <a:endParaRPr lang="zh-CN" altLang="en-US" sz="3000">
              <a:latin typeface="楷体" panose="02010609060101010101" charset="-122"/>
              <a:ea typeface="楷体" panose="02010609060101010101" charset="-122"/>
              <a:cs typeface="楷体" panose="02010609060101010101" charset="-122"/>
            </a:endParaRPr>
          </a:p>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n2 * n * 1</a:t>
            </a:r>
            <a:r>
              <a:rPr lang="en-US" altLang="zh-CN" sz="3000">
                <a:latin typeface="楷体" panose="02010609060101010101" charset="-122"/>
                <a:ea typeface="楷体" panose="02010609060101010101" charset="-122"/>
                <a:cs typeface="楷体" panose="02010609060101010101" charset="-122"/>
                <a:sym typeface="+mn-ea"/>
              </a:rPr>
              <a:t>=</a:t>
            </a:r>
            <a:r>
              <a:rPr lang="zh-CN" altLang="en-US" sz="3000">
                <a:latin typeface="楷体" panose="02010609060101010101" charset="-122"/>
                <a:ea typeface="楷体" panose="02010609060101010101" charset="-122"/>
                <a:cs typeface="楷体" panose="02010609060101010101" charset="-122"/>
                <a:sym typeface="+mn-ea"/>
              </a:rPr>
              <a:t>O(n</a:t>
            </a:r>
            <a:r>
              <a:rPr lang="zh-CN" altLang="en-US" sz="3000" baseline="30000">
                <a:latin typeface="楷体" panose="02010609060101010101" charset="-122"/>
                <a:ea typeface="楷体" panose="02010609060101010101" charset="-122"/>
                <a:cs typeface="楷体" panose="02010609060101010101" charset="-122"/>
                <a:sym typeface="+mn-ea"/>
              </a:rPr>
              <a:t>3</a:t>
            </a:r>
            <a:r>
              <a:rPr lang="zh-CN" altLang="en-US" sz="3000">
                <a:latin typeface="楷体" panose="02010609060101010101" charset="-122"/>
                <a:ea typeface="楷体" panose="02010609060101010101" charset="-122"/>
                <a:cs typeface="楷体" panose="02010609060101010101" charset="-122"/>
                <a:sym typeface="+mn-ea"/>
              </a:rPr>
              <a:t>)</a:t>
            </a:r>
            <a:endParaRPr lang="zh-CN" altLang="en-US" sz="3000">
              <a:latin typeface="楷体" panose="02010609060101010101" charset="-122"/>
              <a:ea typeface="楷体" panose="02010609060101010101" charset="-122"/>
              <a:cs typeface="楷体" panose="02010609060101010101" charset="-122"/>
            </a:endParaRPr>
          </a:p>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最后答案：</a:t>
            </a:r>
            <a:endParaRPr lang="zh-CN" altLang="en-US" sz="3000">
              <a:latin typeface="楷体" panose="02010609060101010101" charset="-122"/>
              <a:ea typeface="楷体" panose="02010609060101010101" charset="-122"/>
              <a:cs typeface="楷体" panose="02010609060101010101" charset="-122"/>
              <a:sym typeface="+mn-ea"/>
            </a:endParaRPr>
          </a:p>
          <a:p>
            <a:pPr algn="l">
              <a:lnSpc>
                <a:spcPct val="90000"/>
              </a:lnSpc>
              <a:buClrTx/>
              <a:buSzTx/>
              <a:buNone/>
            </a:pPr>
            <a:r>
              <a:rPr lang="zh-CN" altLang="en-US" sz="3000">
                <a:latin typeface="楷体" panose="02010609060101010101" charset="-122"/>
                <a:ea typeface="楷体" panose="02010609060101010101" charset="-122"/>
                <a:cs typeface="楷体" panose="02010609060101010101" charset="-122"/>
                <a:sym typeface="+mn-ea"/>
              </a:rPr>
              <a:t>f[1][n]+sum ，sum为所有狼的a攻击力。</a:t>
            </a:r>
            <a:endParaRPr lang="zh-CN" altLang="en-US" sz="3000">
              <a:latin typeface="楷体" panose="02010609060101010101" charset="-122"/>
              <a:ea typeface="楷体" panose="02010609060101010101" charset="-122"/>
              <a:cs typeface="楷体" panose="02010609060101010101" charset="-122"/>
            </a:endParaRPr>
          </a:p>
          <a:p>
            <a:pPr>
              <a:lnSpc>
                <a:spcPct val="90000"/>
              </a:lnSpc>
              <a:buNone/>
            </a:pPr>
            <a:endParaRPr lang="en-US" altLang="zh-CN" sz="30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狼</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indent="0" fontAlgn="auto">
              <a:lnSpc>
                <a:spcPct val="90000"/>
              </a:lnSpc>
              <a:buNone/>
            </a:pPr>
            <a:r>
              <a:rPr lang="zh-CN" altLang="en-US" sz="3200" dirty="0">
                <a:latin typeface="楷体" panose="02010609060101010101" charset="-122"/>
                <a:ea typeface="楷体" panose="02010609060101010101" charset="-122"/>
                <a:cs typeface="楷体" panose="02010609060101010101" charset="-122"/>
                <a:sym typeface="+mn-ea"/>
              </a:rPr>
              <a:t>总结：</a:t>
            </a:r>
            <a:endParaRPr lang="zh-CN" altLang="en-US" sz="3200" dirty="0">
              <a:latin typeface="楷体" panose="02010609060101010101" charset="-122"/>
              <a:ea typeface="楷体" panose="02010609060101010101" charset="-122"/>
              <a:cs typeface="楷体" panose="02010609060101010101" charset="-122"/>
            </a:endParaRPr>
          </a:p>
          <a:p>
            <a:pPr marL="230505" indent="0" rtl="0" fontAlgn="auto">
              <a:lnSpc>
                <a:spcPct val="120000"/>
              </a:lnSpc>
              <a:spcBef>
                <a:spcPct val="0"/>
              </a:spcBef>
              <a:buClrTx/>
              <a:buSzTx/>
              <a:buFontTx/>
              <a:buNone/>
            </a:pPr>
            <a:r>
              <a:rPr lang="zh-CN" altLang="en-US" sz="3200" dirty="0">
                <a:solidFill>
                  <a:srgbClr val="FF0000"/>
                </a:solidFill>
                <a:latin typeface="楷体" panose="02010609060101010101" charset="-122"/>
                <a:ea typeface="楷体" panose="02010609060101010101" charset="-122"/>
                <a:cs typeface="楷体" panose="02010609060101010101" charset="-122"/>
                <a:sym typeface="+mn-ea"/>
              </a:rPr>
              <a:t>对于这一类</a:t>
            </a:r>
            <a:r>
              <a:rPr lang="en-US" altLang="zh-CN" sz="3200"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3200" dirty="0">
                <a:solidFill>
                  <a:srgbClr val="FF0000"/>
                </a:solidFill>
                <a:latin typeface="楷体" panose="02010609060101010101" charset="-122"/>
                <a:ea typeface="楷体" panose="02010609060101010101" charset="-122"/>
                <a:cs typeface="楷体" panose="02010609060101010101" charset="-122"/>
                <a:sym typeface="+mn-ea"/>
              </a:rPr>
              <a:t>决策操作顺序</a:t>
            </a:r>
            <a:r>
              <a:rPr lang="en-US" altLang="zh-CN" sz="3200"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3200" dirty="0">
                <a:solidFill>
                  <a:srgbClr val="FF0000"/>
                </a:solidFill>
                <a:latin typeface="楷体" panose="02010609060101010101" charset="-122"/>
                <a:ea typeface="楷体" panose="02010609060101010101" charset="-122"/>
                <a:cs typeface="楷体" panose="02010609060101010101" charset="-122"/>
                <a:sym typeface="+mn-ea"/>
              </a:rPr>
              <a:t>类的题目，很常见的思路是通过枚举最后一次操作，将原问题划分为区间子问题，运用区间动归求解。</a:t>
            </a:r>
            <a:endParaRPr lang="zh-CN" altLang="en-US" sz="3200" dirty="0">
              <a:solidFill>
                <a:srgbClr val="FF0000"/>
              </a:solidFill>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zh-CN" altLang="en-US" dirty="0">
                <a:latin typeface="楷体" panose="02010609060101010101" charset="-122"/>
                <a:ea typeface="楷体" panose="02010609060101010101" charset="-122"/>
                <a:cs typeface="楷体" panose="02010609060101010101" charset="-122"/>
              </a:rPr>
              <a:t>记忆化搜索</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custDataLst>
              <p:tags r:id="rId2"/>
            </p:custDataLst>
          </p:nvPr>
        </p:nvSpPr>
        <p:spPr>
          <a:xfrm>
            <a:off x="1444953" y="2272657"/>
            <a:ext cx="5419185"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rgbClr val="4D8EDD"/>
                </a:solidFill>
                <a:latin typeface="Impact" panose="020B0806030902050204" pitchFamily="34" charset="0"/>
                <a:ea typeface="+mj-ea"/>
                <a:cs typeface="+mj-cs"/>
              </a:defRPr>
            </a:lvl1pPr>
          </a:lstStyle>
          <a:p>
            <a:r>
              <a:rPr lang="en-US" altLang="zh-CN" sz="8800" dirty="0">
                <a:solidFill>
                  <a:schemeClr val="accent1"/>
                </a:solidFill>
                <a:latin typeface="微软雅黑" panose="020B0503020204020204" pitchFamily="34" charset="-122"/>
                <a:ea typeface="微软雅黑" panose="020B0503020204020204" pitchFamily="34" charset="-122"/>
                <a:cs typeface="+mn-cs"/>
              </a:rPr>
              <a:t>04</a:t>
            </a:r>
            <a:endParaRPr lang="en-US" altLang="zh-CN" sz="8800" dirty="0">
              <a:solidFill>
                <a:schemeClr val="accent1"/>
              </a:solidFill>
              <a:latin typeface="微软雅黑" panose="020B0503020204020204" pitchFamily="34" charset="-122"/>
              <a:ea typeface="微软雅黑" panose="020B0503020204020204" pitchFamily="34" charset="-122"/>
              <a:cs typeface="+mn-cs"/>
            </a:endParaRPr>
          </a:p>
        </p:txBody>
      </p:sp>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5888990" cy="4319905"/>
          </a:xfrm>
        </p:spPr>
        <p:txBody>
          <a:bodyPr>
            <a:normAutofit fontScale="92500" lnSpcReduction="10000"/>
          </a:bodyPr>
          <a:lstStyle/>
          <a:p>
            <a:pPr indent="0" fontAlgn="auto">
              <a:buNone/>
            </a:pPr>
            <a:r>
              <a:rPr lang="zh-CN" altLang="en-US" sz="3000">
                <a:latin typeface="楷体" panose="02010609060101010101" charset="-122"/>
                <a:ea typeface="楷体" panose="02010609060101010101" charset="-122"/>
                <a:sym typeface="+mn-ea"/>
              </a:rPr>
              <a:t>【例题一】有一个由非负整数组成的三角形，第一行只有一个数，除了最下行之外每个数左下方和右下方各有一个数。（如下图所示）从第一行的数开始，每次可以往左下或右下走一格，直到走到最下行，把所有的数全部加起来。问这个和最大是多少？</a:t>
            </a:r>
            <a:endParaRPr lang="zh-CN" altLang="en-US" sz="3000">
              <a:latin typeface="楷体" panose="02010609060101010101" charset="-122"/>
              <a:ea typeface="楷体" panose="02010609060101010101" charset="-122"/>
              <a:sym typeface="+mn-ea"/>
            </a:endParaRPr>
          </a:p>
          <a:p>
            <a:pPr indent="0" fontAlgn="auto">
              <a:buNone/>
            </a:pPr>
            <a:endParaRPr lang="zh-CN" altLang="en-US" sz="3000">
              <a:latin typeface="楷体" panose="02010609060101010101" charset="-122"/>
              <a:ea typeface="楷体" panose="02010609060101010101" charset="-122"/>
              <a:cs typeface="楷体" panose="02010609060101010101" charset="-122"/>
              <a:sym typeface="+mn-ea"/>
            </a:endParaRPr>
          </a:p>
        </p:txBody>
      </p:sp>
      <p:pic>
        <p:nvPicPr>
          <p:cNvPr id="33795" name="图片 3" descr="8TYTI{GH@7Q6PX`H}M)6)K4"/>
          <p:cNvPicPr>
            <a:picLocks noChangeAspect="1"/>
          </p:cNvPicPr>
          <p:nvPr>
            <p:custDataLst>
              <p:tags r:id="rId1"/>
            </p:custDataLst>
          </p:nvPr>
        </p:nvPicPr>
        <p:blipFill>
          <a:blip r:embed="rId2"/>
          <a:stretch>
            <a:fillRect/>
          </a:stretch>
        </p:blipFill>
        <p:spPr>
          <a:xfrm>
            <a:off x="6987858" y="2134553"/>
            <a:ext cx="4632325" cy="2587625"/>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472885" y="2445455"/>
            <a:ext cx="10969200" cy="705600"/>
          </a:xfrm>
        </p:spPr>
        <p:txBody>
          <a:bodyPr>
            <a:normAutofit/>
          </a:bodyPr>
          <a:lstStyle/>
          <a:p>
            <a:r>
              <a:rPr lang="zh-CN" dirty="0">
                <a:latin typeface="楷体" panose="02010609060101010101" charset="-122"/>
                <a:ea typeface="楷体" panose="02010609060101010101" charset="-122"/>
                <a:cs typeface="楷体" panose="02010609060101010101" charset="-122"/>
              </a:rPr>
              <a:t>区间</a:t>
            </a:r>
            <a:r>
              <a:rPr lang="en-US" altLang="zh-CN" dirty="0">
                <a:latin typeface="楷体" panose="02010609060101010101" charset="-122"/>
                <a:ea typeface="楷体" panose="02010609060101010101" charset="-122"/>
                <a:cs typeface="楷体" panose="02010609060101010101" charset="-122"/>
              </a:rPr>
              <a:t>DP</a:t>
            </a:r>
            <a:endParaRPr lang="en-US" altLang="zh-CN" dirty="0">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endParaRPr lang="zh-CN" altLang="en-US"/>
          </a:p>
        </p:txBody>
      </p:sp>
      <p:sp>
        <p:nvSpPr>
          <p:cNvPr id="2" name="文本框 1"/>
          <p:cNvSpPr txBox="1"/>
          <p:nvPr>
            <p:custDataLst>
              <p:tags r:id="rId2"/>
            </p:custDataLst>
          </p:nvPr>
        </p:nvSpPr>
        <p:spPr>
          <a:xfrm>
            <a:off x="1444953" y="2272657"/>
            <a:ext cx="5419185"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rgbClr val="4D8EDD"/>
                </a:solidFill>
                <a:latin typeface="Impact" panose="020B0806030902050204" pitchFamily="34" charset="0"/>
                <a:ea typeface="+mj-ea"/>
                <a:cs typeface="+mj-cs"/>
              </a:defRPr>
            </a:lvl1pPr>
          </a:lstStyle>
          <a:p>
            <a:r>
              <a:rPr lang="en-US" altLang="zh-CN" sz="8800" dirty="0">
                <a:solidFill>
                  <a:schemeClr val="accent1">
                    <a:lumMod val="75000"/>
                  </a:schemeClr>
                </a:solidFill>
                <a:latin typeface="微软雅黑" panose="020B0503020204020204" pitchFamily="34" charset="-122"/>
                <a:ea typeface="微软雅黑" panose="020B0503020204020204" pitchFamily="34" charset="-122"/>
                <a:cs typeface="+mn-cs"/>
              </a:rPr>
              <a:t>03</a:t>
            </a:r>
            <a:endParaRPr lang="en-US" altLang="zh-CN" sz="8800" dirty="0">
              <a:solidFill>
                <a:schemeClr val="accent1">
                  <a:lumMod val="75000"/>
                </a:schemeClr>
              </a:solidFill>
              <a:latin typeface="微软雅黑" panose="020B0503020204020204" pitchFamily="34" charset="-122"/>
              <a:ea typeface="微软雅黑" panose="020B0503020204020204" pitchFamily="34" charset="-122"/>
              <a:cs typeface="+mn-cs"/>
            </a:endParaRPr>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lstStyle/>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方法一：回溯和递归求解</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int solve(int i,int j)//求从第i行第j个数出发的最优解</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	if(i==n) return a[i][j]</a:t>
            </a:r>
            <a:r>
              <a:rPr lang="zh-CN" altLang="en-US" sz="3000" dirty="0" smtClean="0">
                <a:latin typeface="楷体" panose="02010609060101010101" charset="-122"/>
                <a:ea typeface="楷体" panose="02010609060101010101" charset="-122"/>
                <a:sym typeface="+mn-ea"/>
              </a:rPr>
              <a:t>;</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	return a[i][j]+max(solve(i+1,j),solve(i+1,j+1));</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sym typeface="+mn-ea"/>
              </a:rPr>
              <a:t> } </a:t>
            </a:r>
            <a:endParaRPr kumimoji="0" lang="zh-CN" altLang="en-US" sz="3000" b="0" i="0" u="none" strike="noStrike" kern="1200" cap="none" spc="0" normalizeH="0" baseline="0" noProof="1">
              <a:latin typeface="楷体" panose="02010609060101010101" charset="-122"/>
              <a:ea typeface="楷体" panose="02010609060101010101" charset="-122"/>
              <a:cs typeface="+mn-cs"/>
            </a:endParaRPr>
          </a:p>
          <a:p>
            <a:pPr indent="762000" fontAlgn="auto">
              <a:buNone/>
            </a:pPr>
            <a:endParaRPr lang="zh-CN" altLang="en-US" sz="3000" dirty="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5278120" cy="4319905"/>
          </a:xfrm>
        </p:spPr>
        <p:txBody>
          <a:bodyPr/>
          <a:lstStyle/>
          <a:p>
            <a:pPr indent="0" fontAlgn="auto">
              <a:buNone/>
            </a:pPr>
            <a:r>
              <a:rPr lang="zh-CN" altLang="zh-CN" sz="3000">
                <a:latin typeface="楷体" panose="02010609060101010101" charset="-122"/>
                <a:ea typeface="楷体" panose="02010609060101010101" charset="-122"/>
                <a:cs typeface="楷体" panose="02010609060101010101" charset="-122"/>
                <a:sym typeface="+mn-ea"/>
              </a:rPr>
              <a:t>时间复杂度？</a:t>
            </a:r>
            <a:endParaRPr lang="zh-CN" altLang="zh-CN" sz="3000">
              <a:latin typeface="楷体" panose="02010609060101010101" charset="-122"/>
              <a:ea typeface="楷体" panose="02010609060101010101" charset="-122"/>
              <a:cs typeface="楷体" panose="02010609060101010101" charset="-122"/>
            </a:endParaRPr>
          </a:p>
          <a:p>
            <a:pPr indent="0" fontAlgn="auto">
              <a:buNone/>
            </a:pPr>
            <a:r>
              <a:rPr lang="en-US" altLang="zh-CN" sz="3000">
                <a:latin typeface="楷体" panose="02010609060101010101" charset="-122"/>
                <a:ea typeface="楷体" panose="02010609060101010101" charset="-122"/>
                <a:cs typeface="楷体" panose="02010609060101010101" charset="-122"/>
                <a:sym typeface="+mn-ea"/>
              </a:rPr>
              <a:t>O(2</a:t>
            </a:r>
            <a:r>
              <a:rPr lang="en-US" altLang="zh-CN" sz="3000" baseline="30000">
                <a:latin typeface="楷体" panose="02010609060101010101" charset="-122"/>
                <a:ea typeface="楷体" panose="02010609060101010101" charset="-122"/>
                <a:cs typeface="楷体" panose="02010609060101010101" charset="-122"/>
                <a:sym typeface="+mn-ea"/>
              </a:rPr>
              <a:t>n</a:t>
            </a:r>
            <a:r>
              <a:rPr lang="en-US" altLang="zh-CN" sz="3000">
                <a:latin typeface="楷体" panose="02010609060101010101" charset="-122"/>
                <a:ea typeface="楷体" panose="02010609060101010101" charset="-122"/>
                <a:cs typeface="楷体" panose="02010609060101010101" charset="-122"/>
                <a:sym typeface="+mn-ea"/>
              </a:rPr>
              <a:t>)</a:t>
            </a:r>
            <a:endParaRPr lang="zh-CN" altLang="en-US" sz="3000">
              <a:latin typeface="楷体" panose="02010609060101010101" charset="-122"/>
              <a:ea typeface="楷体" panose="02010609060101010101" charset="-122"/>
              <a:cs typeface="楷体" panose="02010609060101010101" charset="-122"/>
            </a:endParaRPr>
          </a:p>
          <a:p>
            <a:pPr indent="0" fontAlgn="auto">
              <a:buNone/>
            </a:pPr>
            <a:r>
              <a:rPr lang="zh-CN" altLang="en-US" sz="3000">
                <a:latin typeface="楷体" panose="02010609060101010101" charset="-122"/>
                <a:ea typeface="楷体" panose="02010609060101010101" charset="-122"/>
                <a:cs typeface="楷体" panose="02010609060101010101" charset="-122"/>
                <a:sym typeface="+mn-ea"/>
              </a:rPr>
              <a:t>大量的重复计算。（重叠子问题）</a:t>
            </a:r>
            <a:endParaRPr lang="zh-CN" altLang="en-US" sz="3000"/>
          </a:p>
          <a:p>
            <a:pPr indent="0" fontAlgn="auto">
              <a:buNone/>
            </a:pPr>
            <a:endParaRPr lang="zh-CN" altLang="en-US" sz="3000">
              <a:latin typeface="楷体" panose="02010609060101010101" charset="-122"/>
              <a:ea typeface="楷体" panose="02010609060101010101" charset="-122"/>
              <a:cs typeface="楷体" panose="02010609060101010101" charset="-122"/>
            </a:endParaRPr>
          </a:p>
        </p:txBody>
      </p:sp>
      <p:pic>
        <p:nvPicPr>
          <p:cNvPr id="26627" name="图片 3" descr="1[H(GXM3(Y8~$CQXS8IB9A5"/>
          <p:cNvPicPr>
            <a:picLocks noChangeAspect="1"/>
          </p:cNvPicPr>
          <p:nvPr/>
        </p:nvPicPr>
        <p:blipFill>
          <a:blip r:embed="rId1"/>
          <a:stretch>
            <a:fillRect/>
          </a:stretch>
        </p:blipFill>
        <p:spPr>
          <a:xfrm>
            <a:off x="6608763" y="1702118"/>
            <a:ext cx="4200525" cy="2603500"/>
          </a:xfrm>
          <a:prstGeom prst="rect">
            <a:avLst/>
          </a:prstGeom>
          <a:noFill/>
          <a:ln w="9525">
            <a:noFill/>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7"/>
                                        </p:tgtEl>
                                        <p:attrNameLst>
                                          <p:attrName>style.visibility</p:attrName>
                                        </p:attrNameLst>
                                      </p:cBhvr>
                                      <p:to>
                                        <p:strVal val="visible"/>
                                      </p:to>
                                    </p:set>
                                    <p:animEffect transition="in" filter="blinds(horizontal)">
                                      <p:cBhvr>
                                        <p:cTn id="1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Autofit/>
          </a:bodyPr>
          <a:lstStyle/>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方法二：记忆化搜索</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//d[i][j]需全部事先全部设为一个不可能取到的值，如本问题可用-1 </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int solve(int i,int j)//求从第i行第j个数出发的最优解</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	</a:t>
            </a:r>
            <a:r>
              <a:rPr lang="zh-CN" altLang="en-US" sz="2600">
                <a:solidFill>
                  <a:srgbClr val="FF0000"/>
                </a:solidFill>
                <a:latin typeface="楷体" panose="02010609060101010101" charset="-122"/>
                <a:ea typeface="楷体" panose="02010609060101010101" charset="-122"/>
                <a:cs typeface="楷体" panose="02010609060101010101" charset="-122"/>
                <a:sym typeface="+mn-ea"/>
              </a:rPr>
              <a:t>if(d[i][j]&gt;=0) return d[i][j];</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	if(i==n) return a[i][j];</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	return </a:t>
            </a:r>
            <a:r>
              <a:rPr lang="zh-CN" altLang="en-US" sz="2600">
                <a:solidFill>
                  <a:srgbClr val="FF0000"/>
                </a:solidFill>
                <a:latin typeface="楷体" panose="02010609060101010101" charset="-122"/>
                <a:ea typeface="楷体" panose="02010609060101010101" charset="-122"/>
                <a:cs typeface="楷体" panose="02010609060101010101" charset="-122"/>
                <a:sym typeface="+mn-ea"/>
              </a:rPr>
              <a:t>d[i][j]=</a:t>
            </a:r>
            <a:r>
              <a:rPr lang="zh-CN" altLang="en-US" sz="2600">
                <a:latin typeface="楷体" panose="02010609060101010101" charset="-122"/>
                <a:ea typeface="楷体" panose="02010609060101010101" charset="-122"/>
                <a:cs typeface="楷体" panose="02010609060101010101" charset="-122"/>
                <a:sym typeface="+mn-ea"/>
              </a:rPr>
              <a:t>a[i][j]+max(solve(i+1,j),solve(i+1,j+1));</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2600">
                <a:latin typeface="楷体" panose="02010609060101010101" charset="-122"/>
                <a:ea typeface="楷体" panose="02010609060101010101" charset="-122"/>
                <a:cs typeface="楷体" panose="02010609060101010101" charset="-122"/>
                <a:sym typeface="+mn-ea"/>
              </a:rPr>
              <a:t> } </a:t>
            </a: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indent="0" fontAlgn="auto">
              <a:buNone/>
            </a:pPr>
            <a:endParaRPr kumimoji="0" lang="zh-CN" altLang="en-US" sz="2600" b="0" i="0" u="none" strike="noStrike" kern="1200" cap="none" spc="0" normalizeH="0" baseline="0" noProof="1">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fontScale="92500" lnSpcReduction="20000"/>
          </a:bodyPr>
          <a:lstStyle/>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endParaRPr lang="zh-CN" altLang="en-US">
              <a:latin typeface="楷体" panose="02010609060101010101" charset="-122"/>
              <a:ea typeface="楷体" panose="02010609060101010101" charset="-122"/>
              <a:cs typeface="楷体" panose="02010609060101010101" charset="-122"/>
              <a:sym typeface="+mn-ea"/>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a:latin typeface="楷体" panose="02010609060101010101" charset="-122"/>
                <a:ea typeface="楷体" panose="02010609060101010101" charset="-122"/>
                <a:cs typeface="楷体" panose="02010609060101010101" charset="-122"/>
                <a:sym typeface="+mn-ea"/>
              </a:rPr>
              <a:t>时间复杂度？</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a:latin typeface="楷体" panose="02010609060101010101" charset="-122"/>
                <a:ea typeface="楷体" panose="02010609060101010101" charset="-122"/>
                <a:cs typeface="楷体" panose="02010609060101010101" charset="-122"/>
                <a:sym typeface="+mn-ea"/>
              </a:rPr>
              <a:t>O(n</a:t>
            </a:r>
            <a:r>
              <a:rPr lang="zh-CN" altLang="en-US" sz="3000" baseline="30000">
                <a:latin typeface="楷体" panose="02010609060101010101" charset="-122"/>
                <a:ea typeface="楷体" panose="02010609060101010101" charset="-122"/>
                <a:cs typeface="楷体" panose="02010609060101010101" charset="-122"/>
                <a:sym typeface="+mn-ea"/>
              </a:rPr>
              <a:t>2</a:t>
            </a:r>
            <a:r>
              <a:rPr lang="zh-CN" altLang="en-US" sz="3000">
                <a:latin typeface="楷体" panose="02010609060101010101" charset="-122"/>
                <a:ea typeface="楷体" panose="02010609060101010101" charset="-122"/>
                <a:cs typeface="楷体" panose="02010609060101010101" charset="-122"/>
                <a:sym typeface="+mn-ea"/>
              </a:rPr>
              <a:t>)</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indent="0" fontAlgn="auto">
              <a:buNone/>
            </a:pPr>
            <a:endParaRPr lang="zh-CN" altLang="en-US" sz="3000">
              <a:latin typeface="楷体" panose="02010609060101010101" charset="-122"/>
              <a:ea typeface="楷体" panose="02010609060101010101" charset="-122"/>
              <a:cs typeface="楷体" panose="02010609060101010101" charset="-122"/>
            </a:endParaRPr>
          </a:p>
        </p:txBody>
      </p:sp>
      <p:pic>
        <p:nvPicPr>
          <p:cNvPr id="2" name="图片 1" descr="~04YD`YHPS5~]W~%]TVYZ~6"/>
          <p:cNvPicPr>
            <a:picLocks noChangeAspect="1"/>
          </p:cNvPicPr>
          <p:nvPr/>
        </p:nvPicPr>
        <p:blipFill>
          <a:blip r:embed="rId1"/>
          <a:stretch>
            <a:fillRect/>
          </a:stretch>
        </p:blipFill>
        <p:spPr>
          <a:xfrm>
            <a:off x="1012190" y="2036445"/>
            <a:ext cx="3639820" cy="26543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lstStyle/>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方法三：递推实现（动态规划）</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int i,j;</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for(j=1;j&lt;=n;j++) d[n][j]=a[n][j];</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for(i=n-1;i&gt;=1;i--)</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  for(j=1;j&lt;=i;j++)</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L="0" marR="0" indent="0" algn="l" defTabSz="914400" rtl="0" eaLnBrk="1" fontAlgn="base" latinLnBrk="0" hangingPunct="1">
              <a:lnSpc>
                <a:spcPct val="100000"/>
              </a:lnSpc>
              <a:spcBef>
                <a:spcPct val="20000"/>
              </a:spcBef>
              <a:spcAft>
                <a:spcPct val="0"/>
              </a:spcAft>
              <a:buClrTx/>
              <a:buSzTx/>
              <a:buFontTx/>
              <a:buNone/>
            </a:pPr>
            <a:r>
              <a:rPr lang="zh-CN" altLang="en-US" sz="3000" dirty="0">
                <a:latin typeface="楷体" panose="02010609060101010101" charset="-122"/>
                <a:ea typeface="楷体" panose="02010609060101010101" charset="-122"/>
                <a:cs typeface="楷体" panose="02010609060101010101" charset="-122"/>
                <a:sym typeface="+mn-ea"/>
              </a:rPr>
              <a:t>    d[i][j]=a[i][j]+max(d[i+1][j],d[i+1][j+1]);</a:t>
            </a:r>
            <a:endParaRPr kumimoji="0" lang="zh-CN" altLang="en-US" sz="30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indent="0" fontAlgn="auto">
              <a:buNone/>
            </a:pPr>
            <a:endParaRPr lang="zh-CN" altLang="en-US" sz="3000" dirty="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数字三角形</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fontScale="92500" lnSpcReduction="10000"/>
          </a:bodyPr>
          <a:lstStyle/>
          <a:p>
            <a:pPr indent="0" fontAlgn="auto">
              <a:buNone/>
            </a:pPr>
            <a:r>
              <a:rPr lang="zh-CN" altLang="en-US" sz="3000">
                <a:latin typeface="楷体" panose="02010609060101010101" charset="-122"/>
                <a:ea typeface="楷体" panose="02010609060101010101" charset="-122"/>
                <a:cs typeface="楷体" panose="02010609060101010101" charset="-122"/>
              </a:rPr>
              <a:t>动态规划与记忆化搜索：</a:t>
            </a:r>
            <a:endParaRPr lang="zh-CN" altLang="en-US" sz="3000">
              <a:latin typeface="楷体" panose="02010609060101010101" charset="-122"/>
              <a:ea typeface="楷体" panose="02010609060101010101" charset="-122"/>
              <a:cs typeface="楷体" panose="02010609060101010101" charset="-122"/>
            </a:endParaRPr>
          </a:p>
          <a:p>
            <a:pPr indent="0" fontAlgn="auto">
              <a:buNone/>
            </a:pPr>
            <a:r>
              <a:rPr lang="zh-CN" altLang="en-US" sz="3000">
                <a:latin typeface="楷体" panose="02010609060101010101" charset="-122"/>
                <a:ea typeface="楷体" panose="02010609060101010101" charset="-122"/>
                <a:cs typeface="楷体" panose="02010609060101010101" charset="-122"/>
              </a:rPr>
              <a:t>共同点：本质都是空间换时间，避免重复运算。</a:t>
            </a:r>
            <a:endParaRPr lang="zh-CN" altLang="en-US" sz="3000">
              <a:latin typeface="楷体" panose="02010609060101010101" charset="-122"/>
              <a:ea typeface="楷体" panose="02010609060101010101" charset="-122"/>
              <a:cs typeface="楷体" panose="02010609060101010101" charset="-122"/>
            </a:endParaRPr>
          </a:p>
          <a:p>
            <a:pPr indent="0" fontAlgn="auto">
              <a:buNone/>
            </a:pPr>
            <a:r>
              <a:rPr lang="zh-CN" altLang="en-US" sz="3000">
                <a:latin typeface="楷体" panose="02010609060101010101" charset="-122"/>
                <a:ea typeface="楷体" panose="02010609060101010101" charset="-122"/>
                <a:cs typeface="楷体" panose="02010609060101010101" charset="-122"/>
              </a:rPr>
              <a:t>不同点：动态规划有明确的递推顺序，需要保证在计算一个状态时，该状态所依赖的状态值都已经算出。</a:t>
            </a:r>
            <a:endParaRPr lang="zh-CN" altLang="en-US" sz="3000">
              <a:latin typeface="楷体" panose="02010609060101010101" charset="-122"/>
              <a:ea typeface="楷体" panose="02010609060101010101" charset="-122"/>
              <a:cs typeface="楷体" panose="02010609060101010101" charset="-122"/>
            </a:endParaRPr>
          </a:p>
          <a:p>
            <a:pPr indent="0" fontAlgn="auto">
              <a:buNone/>
            </a:pPr>
            <a:r>
              <a:rPr lang="zh-CN" altLang="en-US" sz="3000">
                <a:latin typeface="楷体" panose="02010609060101010101" charset="-122"/>
                <a:ea typeface="楷体" panose="02010609060101010101" charset="-122"/>
                <a:cs typeface="楷体" panose="02010609060101010101" charset="-122"/>
              </a:rPr>
              <a:t>比如上述问题中，由于</a:t>
            </a:r>
            <a:r>
              <a:rPr lang="en-US" altLang="zh-CN" sz="3000">
                <a:latin typeface="楷体" panose="02010609060101010101" charset="-122"/>
                <a:ea typeface="楷体" panose="02010609060101010101" charset="-122"/>
                <a:cs typeface="楷体" panose="02010609060101010101" charset="-122"/>
              </a:rPr>
              <a:t>i</a:t>
            </a:r>
            <a:r>
              <a:rPr lang="zh-CN" altLang="en-US" sz="3000">
                <a:latin typeface="楷体" panose="02010609060101010101" charset="-122"/>
                <a:ea typeface="楷体" panose="02010609060101010101" charset="-122"/>
                <a:cs typeface="楷体" panose="02010609060101010101" charset="-122"/>
              </a:rPr>
              <a:t>是逆序枚举的，在计算</a:t>
            </a:r>
            <a:r>
              <a:rPr lang="en-US" altLang="zh-CN" sz="3000">
                <a:latin typeface="楷体" panose="02010609060101010101" charset="-122"/>
                <a:ea typeface="楷体" panose="02010609060101010101" charset="-122"/>
                <a:cs typeface="楷体" panose="02010609060101010101" charset="-122"/>
              </a:rPr>
              <a:t>d[i][j]</a:t>
            </a:r>
            <a:r>
              <a:rPr lang="zh-CN" altLang="en-US" sz="3000">
                <a:latin typeface="楷体" panose="02010609060101010101" charset="-122"/>
                <a:ea typeface="楷体" panose="02010609060101010101" charset="-122"/>
                <a:cs typeface="楷体" panose="02010609060101010101" charset="-122"/>
              </a:rPr>
              <a:t>时，</a:t>
            </a:r>
            <a:r>
              <a:rPr lang="en-US" altLang="zh-CN" sz="3000">
                <a:latin typeface="楷体" panose="02010609060101010101" charset="-122"/>
                <a:ea typeface="楷体" panose="02010609060101010101" charset="-122"/>
                <a:cs typeface="楷体" panose="02010609060101010101" charset="-122"/>
              </a:rPr>
              <a:t>d[i+1][j]</a:t>
            </a:r>
            <a:r>
              <a:rPr lang="zh-CN" altLang="en-US" sz="3000">
                <a:latin typeface="楷体" panose="02010609060101010101" charset="-122"/>
                <a:ea typeface="楷体" panose="02010609060101010101" charset="-122"/>
                <a:cs typeface="楷体" panose="02010609060101010101" charset="-122"/>
              </a:rPr>
              <a:t>和</a:t>
            </a:r>
            <a:r>
              <a:rPr lang="en-US" altLang="zh-CN" sz="3000">
                <a:latin typeface="楷体" panose="02010609060101010101" charset="-122"/>
                <a:ea typeface="楷体" panose="02010609060101010101" charset="-122"/>
                <a:cs typeface="楷体" panose="02010609060101010101" charset="-122"/>
              </a:rPr>
              <a:t>d[i+1][j+1]</a:t>
            </a:r>
            <a:r>
              <a:rPr lang="zh-CN" altLang="en-US" sz="3000">
                <a:latin typeface="楷体" panose="02010609060101010101" charset="-122"/>
                <a:ea typeface="楷体" panose="02010609060101010101" charset="-122"/>
                <a:cs typeface="楷体" panose="02010609060101010101" charset="-122"/>
              </a:rPr>
              <a:t>已经计算出。</a:t>
            </a:r>
            <a:endParaRPr lang="zh-CN" altLang="en-US" sz="3000">
              <a:latin typeface="楷体" panose="02010609060101010101" charset="-122"/>
              <a:ea typeface="楷体" panose="02010609060101010101" charset="-122"/>
              <a:cs typeface="楷体" panose="02010609060101010101" charset="-122"/>
            </a:endParaRPr>
          </a:p>
          <a:p>
            <a:pPr indent="0" fontAlgn="auto">
              <a:buNone/>
            </a:pPr>
            <a:r>
              <a:rPr lang="zh-CN" altLang="en-US" sz="3000">
                <a:latin typeface="楷体" panose="02010609060101010101" charset="-122"/>
                <a:ea typeface="楷体" panose="02010609060101010101" charset="-122"/>
                <a:cs typeface="楷体" panose="02010609060101010101" charset="-122"/>
              </a:rPr>
              <a:t>那么什么样的问题适合用动态规划解决呢？</a:t>
            </a:r>
            <a:endParaRPr lang="zh-CN" altLang="en-US" sz="3000">
              <a:latin typeface="楷体" panose="02010609060101010101" charset="-122"/>
              <a:ea typeface="楷体" panose="02010609060101010101" charset="-122"/>
              <a:cs typeface="楷体" panose="02010609060101010101" charset="-122"/>
            </a:endParaRPr>
          </a:p>
          <a:p>
            <a:pPr indent="0" fontAlgn="auto">
              <a:buNone/>
            </a:pPr>
            <a:endParaRPr lang="zh-CN" altLang="en-US" sz="30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动态规划</a:t>
            </a:r>
            <a:r>
              <a:rPr lang="en-US" altLang="zh-CN">
                <a:latin typeface="楷体" panose="02010609060101010101" charset="-122"/>
                <a:ea typeface="楷体" panose="02010609060101010101" charset="-122"/>
                <a:sym typeface="+mn-ea"/>
              </a:rPr>
              <a:t>(Dynamic Programming</a:t>
            </a:r>
            <a:r>
              <a:rPr lang="zh-CN" altLang="en-US">
                <a:latin typeface="楷体" panose="02010609060101010101" charset="-122"/>
                <a:ea typeface="楷体" panose="02010609060101010101" charset="-122"/>
                <a:sym typeface="+mn-ea"/>
              </a:rPr>
              <a:t>，简称</a:t>
            </a:r>
            <a:r>
              <a:rPr lang="en-US" altLang="zh-CN">
                <a:latin typeface="楷体" panose="02010609060101010101" charset="-122"/>
                <a:ea typeface="楷体" panose="02010609060101010101" charset="-122"/>
                <a:sym typeface="+mn-ea"/>
              </a:rPr>
              <a:t>DP)</a:t>
            </a:r>
            <a:endParaRPr lang="en-US" altLang="zh-CN">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876300" y="1852295"/>
            <a:ext cx="10265410" cy="4319905"/>
          </a:xfrm>
        </p:spPr>
        <p:txBody>
          <a:bodyPr/>
          <a:lstStyle/>
          <a:p>
            <a:pPr indent="0" fontAlgn="auto">
              <a:buNone/>
            </a:pPr>
            <a:r>
              <a:rPr lang="zh-CN" sz="3000">
                <a:latin typeface="楷体" panose="02010609060101010101" charset="-122"/>
                <a:ea typeface="楷体" panose="02010609060101010101" charset="-122"/>
                <a:cs typeface="楷体" panose="02010609060101010101" charset="-122"/>
              </a:rPr>
              <a:t>多阶段决策</a:t>
            </a:r>
            <a:endParaRPr lang="zh-CN" sz="3000">
              <a:latin typeface="楷体" panose="02010609060101010101" charset="-122"/>
              <a:ea typeface="楷体" panose="02010609060101010101" charset="-122"/>
              <a:cs typeface="楷体" panose="02010609060101010101" charset="-122"/>
            </a:endParaRPr>
          </a:p>
          <a:p>
            <a:pPr indent="0" fontAlgn="auto">
              <a:buNone/>
            </a:pPr>
            <a:r>
              <a:rPr lang="zh-CN" sz="3000">
                <a:latin typeface="楷体" panose="02010609060101010101" charset="-122"/>
                <a:ea typeface="楷体" panose="02010609060101010101" charset="-122"/>
                <a:cs typeface="楷体" panose="02010609060101010101" charset="-122"/>
              </a:rPr>
              <a:t>最优子结构性质：</a:t>
            </a:r>
            <a:endParaRPr lang="zh-CN" sz="3000">
              <a:latin typeface="楷体" panose="02010609060101010101" charset="-122"/>
              <a:ea typeface="楷体" panose="02010609060101010101" charset="-122"/>
              <a:cs typeface="楷体" panose="02010609060101010101" charset="-122"/>
            </a:endParaRPr>
          </a:p>
          <a:p>
            <a:pPr indent="0" fontAlgn="auto">
              <a:buNone/>
            </a:pPr>
            <a:r>
              <a:rPr lang="zh-CN" sz="3000">
                <a:latin typeface="楷体" panose="02010609060101010101" charset="-122"/>
                <a:ea typeface="楷体" panose="02010609060101010101" charset="-122"/>
                <a:cs typeface="楷体" panose="02010609060101010101" charset="-122"/>
              </a:rPr>
              <a:t>原问题最优，当且仅当子问题最优。</a:t>
            </a:r>
            <a:endParaRPr lang="zh-CN" sz="3000">
              <a:latin typeface="楷体" panose="02010609060101010101" charset="-122"/>
              <a:ea typeface="楷体" panose="02010609060101010101" charset="-122"/>
              <a:cs typeface="楷体" panose="02010609060101010101" charset="-122"/>
            </a:endParaRPr>
          </a:p>
          <a:p>
            <a:pPr indent="0" fontAlgn="auto">
              <a:buNone/>
            </a:pPr>
            <a:r>
              <a:rPr lang="zh-CN" sz="3000">
                <a:latin typeface="楷体" panose="02010609060101010101" charset="-122"/>
                <a:ea typeface="楷体" panose="02010609060101010101" charset="-122"/>
                <a:cs typeface="楷体" panose="02010609060101010101" charset="-122"/>
              </a:rPr>
              <a:t>无后效性原则：</a:t>
            </a:r>
            <a:endParaRPr lang="zh-CN" sz="3000">
              <a:latin typeface="楷体" panose="02010609060101010101" charset="-122"/>
              <a:ea typeface="楷体" panose="02010609060101010101" charset="-122"/>
              <a:cs typeface="楷体" panose="02010609060101010101" charset="-122"/>
            </a:endParaRPr>
          </a:p>
          <a:p>
            <a:pPr indent="0" fontAlgn="auto">
              <a:buNone/>
            </a:pPr>
            <a:r>
              <a:rPr lang="zh-CN" sz="3000">
                <a:latin typeface="楷体" panose="02010609060101010101" charset="-122"/>
                <a:ea typeface="楷体" panose="02010609060101010101" charset="-122"/>
                <a:cs typeface="楷体" panose="02010609060101010101" charset="-122"/>
              </a:rPr>
              <a:t>某阶段的状态一旦确定,则此后过程的演变不再受此前各状态及决策的影响。即</a:t>
            </a:r>
            <a:r>
              <a:rPr lang="en-US" altLang="zh-CN" sz="3000">
                <a:latin typeface="楷体" panose="02010609060101010101" charset="-122"/>
                <a:ea typeface="楷体" panose="02010609060101010101" charset="-122"/>
                <a:cs typeface="楷体" panose="02010609060101010101" charset="-122"/>
              </a:rPr>
              <a:t>“</a:t>
            </a:r>
            <a:r>
              <a:rPr lang="zh-CN" sz="3000">
                <a:latin typeface="楷体" panose="02010609060101010101" charset="-122"/>
                <a:ea typeface="楷体" panose="02010609060101010101" charset="-122"/>
                <a:cs typeface="楷体" panose="02010609060101010101" charset="-122"/>
              </a:rPr>
              <a:t>过去与未来无关</a:t>
            </a:r>
            <a:r>
              <a:rPr lang="en-US" altLang="zh-CN" sz="3000">
                <a:latin typeface="楷体" panose="02010609060101010101" charset="-122"/>
                <a:ea typeface="楷体" panose="02010609060101010101" charset="-122"/>
                <a:cs typeface="楷体" panose="02010609060101010101" charset="-122"/>
              </a:rPr>
              <a:t>”</a:t>
            </a:r>
            <a:r>
              <a:rPr lang="zh-CN" altLang="en-US" sz="3000">
                <a:latin typeface="楷体" panose="02010609060101010101" charset="-122"/>
                <a:ea typeface="楷体" panose="02010609060101010101" charset="-122"/>
                <a:cs typeface="楷体" panose="02010609060101010101" charset="-122"/>
              </a:rPr>
              <a:t>。</a:t>
            </a:r>
            <a:endParaRPr lang="zh-CN" altLang="en-US" sz="30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a:t>摆花</a:t>
            </a:r>
            <a:endParaRPr altLang="zh-CN"/>
          </a:p>
        </p:txBody>
      </p:sp>
      <p:sp>
        <p:nvSpPr>
          <p:cNvPr id="3" name="内容占位符 2"/>
          <p:cNvSpPr>
            <a:spLocks noGrp="1"/>
          </p:cNvSpPr>
          <p:nvPr>
            <p:ph idx="1"/>
          </p:nvPr>
        </p:nvSpPr>
        <p:spPr/>
        <p:txBody>
          <a:bodyPr/>
          <a:p>
            <a:endParaRPr lang="zh-CN" altLang="en-US"/>
          </a:p>
        </p:txBody>
      </p:sp>
      <p:pic>
        <p:nvPicPr>
          <p:cNvPr id="100" name="图片 99"/>
          <p:cNvPicPr/>
          <p:nvPr>
            <p:custDataLst>
              <p:tags r:id="rId1"/>
            </p:custDataLst>
          </p:nvPr>
        </p:nvPicPr>
        <p:blipFill>
          <a:blip r:embed="rId2"/>
          <a:stretch>
            <a:fillRect/>
          </a:stretch>
        </p:blipFill>
        <p:spPr>
          <a:xfrm>
            <a:off x="1333500" y="2076768"/>
            <a:ext cx="9525000" cy="3800475"/>
          </a:xfrm>
          <a:prstGeom prst="rect">
            <a:avLst/>
          </a:prstGeom>
          <a:noFill/>
          <a:ln w="9525">
            <a:noFill/>
          </a:ln>
        </p:spPr>
      </p:pic>
      <p:sp>
        <p:nvSpPr>
          <p:cNvPr id="101" name="文本框 100"/>
          <p:cNvSpPr txBox="1"/>
          <p:nvPr>
            <p:custDataLst>
              <p:tags r:id="rId3"/>
            </p:custDataLst>
          </p:nvPr>
        </p:nvSpPr>
        <p:spPr>
          <a:xfrm>
            <a:off x="1333500" y="5877243"/>
            <a:ext cx="5080000" cy="368300"/>
          </a:xfrm>
          <a:prstGeom prst="rect">
            <a:avLst/>
          </a:prstGeom>
          <a:noFill/>
          <a:ln w="9525">
            <a:noFill/>
          </a:ln>
        </p:spPr>
        <p:txBody>
          <a:bodyPr>
            <a:spAutoFit/>
          </a:bodyPr>
          <a:p>
            <a:r>
              <a:rPr lang="zh-CN" altLang="en-US"/>
              <a:t> </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题意简述</a:t>
            </a:r>
            <a:endParaRPr lang="zh-CN" altLang="en-US"/>
          </a:p>
        </p:txBody>
      </p:sp>
      <p:sp>
        <p:nvSpPr>
          <p:cNvPr id="3" name="内容占位符 2"/>
          <p:cNvSpPr>
            <a:spLocks noGrp="1"/>
          </p:cNvSpPr>
          <p:nvPr>
            <p:ph idx="1"/>
          </p:nvPr>
        </p:nvSpPr>
        <p:spPr/>
        <p:txBody>
          <a:bodyPr/>
          <a:p>
            <a:r>
              <a:rPr lang="zh-CN" altLang="en-US"/>
              <a:t>题目要求花必须按从小到大的顺序摆放，并且同种类的花必须挨着放，则题目就简单多了</a:t>
            </a:r>
            <a:endParaRPr lang="zh-CN" altLang="en-US"/>
          </a:p>
          <a:p>
            <a:r>
              <a:rPr lang="zh-CN" altLang="en-US"/>
              <a:t> a[i]表示第i种花最多使用的盆数</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算法分析一</a:t>
            </a:r>
            <a:endParaRPr lang="zh-CN" altLang="en-US"/>
          </a:p>
        </p:txBody>
      </p:sp>
      <p:sp>
        <p:nvSpPr>
          <p:cNvPr id="3" name="内容占位符 2"/>
          <p:cNvSpPr>
            <a:spLocks noGrp="1"/>
          </p:cNvSpPr>
          <p:nvPr>
            <p:ph idx="1"/>
          </p:nvPr>
        </p:nvSpPr>
        <p:spPr/>
        <p:txBody>
          <a:bodyPr>
            <a:normAutofit lnSpcReduction="20000"/>
          </a:bodyPr>
          <a:p>
            <a:r>
              <a:rPr lang="zh-CN" altLang="en-US"/>
              <a:t>算法一（30%）</a:t>
            </a:r>
            <a:endParaRPr lang="zh-CN" altLang="en-US"/>
          </a:p>
          <a:p>
            <a:r>
              <a:rPr lang="zh-CN" altLang="en-US"/>
              <a:t>尝试枚举所有的情况，即搜索。</a:t>
            </a:r>
            <a:endParaRPr lang="zh-CN" altLang="en-US"/>
          </a:p>
          <a:p>
            <a:r>
              <a:rPr lang="zh-CN" altLang="en-US"/>
              <a:t>此题询问的是方案总数，所以建议使用 DFS。</a:t>
            </a:r>
            <a:endParaRPr lang="zh-CN" altLang="en-US"/>
          </a:p>
          <a:p>
            <a:r>
              <a:rPr lang="zh-CN" altLang="en-US"/>
              <a:t>设递归程序名为 f，f(a,b) 中 a 代表当前挑选的花的种类，b 代表挑选花的数目。</a:t>
            </a:r>
            <a:endParaRPr lang="zh-CN" altLang="en-US"/>
          </a:p>
          <a:p>
            <a:r>
              <a:rPr lang="zh-CN" altLang="en-US"/>
              <a:t>对于每一种花我们都枚举摆的数量，遇到不合法的情况退出，找到合理方案就返回 1，利用回溯得出答案。</a:t>
            </a:r>
            <a:endParaRPr lang="zh-CN" altLang="en-US"/>
          </a:p>
          <a:p>
            <a:r>
              <a:rPr lang="zh-CN" altLang="en-US"/>
              <a:t> </a:t>
            </a:r>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区间</a:t>
            </a:r>
            <a:r>
              <a:rPr lang="en-US" altLang="zh-CN"/>
              <a:t>DP</a:t>
            </a:r>
            <a:endParaRPr lang="en-US" altLang="zh-CN"/>
          </a:p>
        </p:txBody>
      </p:sp>
      <p:sp>
        <p:nvSpPr>
          <p:cNvPr id="3" name="内容占位符 2"/>
          <p:cNvSpPr>
            <a:spLocks noGrp="1"/>
          </p:cNvSpPr>
          <p:nvPr>
            <p:ph idx="1"/>
          </p:nvPr>
        </p:nvSpPr>
        <p:spPr/>
        <p:txBody>
          <a:bodyPr/>
          <a:lstStyle/>
          <a:p>
            <a:r>
              <a:rPr lang="zh-CN" altLang="en-US"/>
              <a:t>线性</a:t>
            </a:r>
            <a:r>
              <a:rPr lang="en-US" altLang="zh-CN"/>
              <a:t>DP</a:t>
            </a:r>
            <a:r>
              <a:rPr lang="zh-CN" altLang="en-US"/>
              <a:t>一般从初始状态开始，沿着阶段的扩张</a:t>
            </a:r>
            <a:r>
              <a:rPr lang="zh-CN" altLang="en-US"/>
              <a:t>向某个方向递推，直至计算出目标状态。区间</a:t>
            </a:r>
            <a:r>
              <a:rPr lang="en-US" altLang="zh-CN"/>
              <a:t>DP</a:t>
            </a:r>
            <a:r>
              <a:rPr lang="zh-CN" altLang="en-US"/>
              <a:t>也属于线性</a:t>
            </a:r>
            <a:r>
              <a:rPr lang="en-US" altLang="zh-CN"/>
              <a:t>DP</a:t>
            </a:r>
            <a:r>
              <a:rPr lang="zh-CN" altLang="en-US"/>
              <a:t>的一种，它以</a:t>
            </a:r>
            <a:r>
              <a:rPr lang="en-US" altLang="zh-CN"/>
              <a:t>“</a:t>
            </a:r>
            <a:r>
              <a:rPr lang="zh-CN" altLang="en-US"/>
              <a:t>区间长度作为</a:t>
            </a:r>
            <a:r>
              <a:rPr lang="en-US" altLang="zh-CN"/>
              <a:t>DP</a:t>
            </a:r>
            <a:r>
              <a:rPr lang="zh-CN" altLang="en-US"/>
              <a:t>的</a:t>
            </a:r>
            <a:r>
              <a:rPr lang="en-US" altLang="zh-CN"/>
              <a:t>”</a:t>
            </a:r>
            <a:r>
              <a:rPr lang="zh-CN" altLang="en-US"/>
              <a:t>阶段</a:t>
            </a:r>
            <a:r>
              <a:rPr lang="en-US" altLang="zh-CN"/>
              <a:t>“</a:t>
            </a:r>
            <a:r>
              <a:rPr lang="zh-CN" altLang="en-US"/>
              <a:t>，使用两个坐标（区间的左、右端点）描述两个维度。</a:t>
            </a:r>
            <a:endParaRPr lang="zh-CN" altLang="en-US"/>
          </a:p>
          <a:p>
            <a:r>
              <a:rPr lang="zh-CN" altLang="en-US"/>
              <a:t>在区间</a:t>
            </a:r>
            <a:r>
              <a:rPr lang="en-US" altLang="zh-CN"/>
              <a:t>DP</a:t>
            </a:r>
            <a:r>
              <a:rPr lang="zh-CN" altLang="en-US"/>
              <a:t>中，一个状态由若干个比它更小且包含于它的区间所代表的状态转移而来，因此区间</a:t>
            </a:r>
            <a:r>
              <a:rPr lang="en-US" altLang="zh-CN"/>
              <a:t>DP</a:t>
            </a:r>
            <a:r>
              <a:rPr lang="zh-CN" altLang="en-US"/>
              <a:t>的决策往往就是划分区间的方法</a:t>
            </a:r>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算法一</a:t>
            </a:r>
            <a:endParaRPr lang="en-US" altLang="zh-CN"/>
          </a:p>
        </p:txBody>
      </p:sp>
      <p:sp>
        <p:nvSpPr>
          <p:cNvPr id="3" name="内容占位符 2"/>
          <p:cNvSpPr>
            <a:spLocks noGrp="1"/>
          </p:cNvSpPr>
          <p:nvPr>
            <p:ph idx="1"/>
          </p:nvPr>
        </p:nvSpPr>
        <p:spPr/>
        <p:txBody>
          <a:bodyPr/>
          <a:p>
            <a:r>
              <a:rPr lang="zh-CN" altLang="en-US"/>
              <a:t>(从1到n考虑c[i]的值，和当前前i个数的总和k,然后枚举当前xi，所有可能的值，时间复杂度</a:t>
            </a:r>
            <a:r>
              <a:rPr lang="en-US" altLang="zh-CN"/>
              <a:t>—</a:t>
            </a:r>
            <a:r>
              <a:t>）</a:t>
            </a:r>
          </a:p>
        </p:txBody>
      </p:sp>
      <p:pic>
        <p:nvPicPr>
          <p:cNvPr id="101" name="图片 100"/>
          <p:cNvPicPr/>
          <p:nvPr>
            <p:custDataLst>
              <p:tags r:id="rId1"/>
            </p:custDataLst>
          </p:nvPr>
        </p:nvPicPr>
        <p:blipFill>
          <a:blip r:embed="rId2"/>
          <a:stretch>
            <a:fillRect/>
          </a:stretch>
        </p:blipFill>
        <p:spPr>
          <a:xfrm>
            <a:off x="1389698" y="3336925"/>
            <a:ext cx="5381625" cy="552450"/>
          </a:xfrm>
          <a:prstGeom prst="rect">
            <a:avLst/>
          </a:prstGeom>
          <a:noFill/>
          <a:ln w="28575" cmpd="sng">
            <a:solidFill>
              <a:schemeClr val="accent1">
                <a:shade val="50000"/>
              </a:schemeClr>
            </a:solidFill>
            <a:prstDash val="lgDash"/>
          </a:ln>
        </p:spPr>
      </p:pic>
      <p:sp>
        <p:nvSpPr>
          <p:cNvPr id="102" name="文本框 101"/>
          <p:cNvSpPr txBox="1"/>
          <p:nvPr>
            <p:custDataLst>
              <p:tags r:id="rId3"/>
            </p:custDataLst>
          </p:nvPr>
        </p:nvSpPr>
        <p:spPr>
          <a:xfrm>
            <a:off x="1389698" y="3889375"/>
            <a:ext cx="5080000" cy="368300"/>
          </a:xfrm>
          <a:prstGeom prst="rect">
            <a:avLst/>
          </a:prstGeom>
          <a:noFill/>
          <a:ln w="9525">
            <a:noFill/>
          </a:ln>
        </p:spPr>
        <p:txBody>
          <a:bodyPr>
            <a:spAutoFit/>
          </a:bodyPr>
          <a:p>
            <a:r>
              <a:rPr lang="zh-CN" altLang="en-US"/>
              <a:t> </a:t>
            </a:r>
            <a:endParaRPr lang="zh-CN" altLang="en-US"/>
          </a:p>
        </p:txBody>
      </p:sp>
      <p:pic>
        <p:nvPicPr>
          <p:cNvPr id="4" name="图片 3"/>
          <p:cNvPicPr/>
          <p:nvPr>
            <p:custDataLst>
              <p:tags r:id="rId4"/>
            </p:custDataLst>
          </p:nvPr>
        </p:nvPicPr>
        <p:blipFill>
          <a:blip r:embed="rId5"/>
          <a:srcRect r="4577"/>
          <a:stretch>
            <a:fillRect/>
          </a:stretch>
        </p:blipFill>
        <p:spPr>
          <a:xfrm>
            <a:off x="1254125" y="4142740"/>
            <a:ext cx="5653405" cy="2067560"/>
          </a:xfrm>
          <a:prstGeom prst="rect">
            <a:avLst/>
          </a:prstGeom>
          <a:noFill/>
          <a:ln w="41275" cmpd="sng">
            <a:solidFill>
              <a:schemeClr val="accent1">
                <a:shade val="50000"/>
              </a:schemeClr>
            </a:solidFill>
            <a:prstDash val="dash"/>
          </a:ln>
        </p:spPr>
      </p:pic>
      <p:sp>
        <p:nvSpPr>
          <p:cNvPr id="103" name="文本框 102"/>
          <p:cNvSpPr txBox="1"/>
          <p:nvPr>
            <p:custDataLst>
              <p:tags r:id="rId6"/>
            </p:custDataLst>
          </p:nvPr>
        </p:nvSpPr>
        <p:spPr>
          <a:xfrm>
            <a:off x="4585018" y="5841683"/>
            <a:ext cx="5080000" cy="368300"/>
          </a:xfrm>
          <a:prstGeom prst="rect">
            <a:avLst/>
          </a:prstGeom>
          <a:noFill/>
          <a:ln w="9525">
            <a:noFill/>
          </a:ln>
        </p:spPr>
        <p:txBody>
          <a:bodyPr>
            <a:spAutoFit/>
          </a:bodyPr>
          <a:p>
            <a:r>
              <a:rPr lang="zh-CN" altLang="en-US"/>
              <a:t> </a:t>
            </a:r>
            <a:endParaRPr lang="zh-CN" altLang="en-US"/>
          </a:p>
        </p:txBody>
      </p:sp>
      <p:pic>
        <p:nvPicPr>
          <p:cNvPr id="5" name="图片 4"/>
          <p:cNvPicPr/>
          <p:nvPr>
            <p:custDataLst>
              <p:tags r:id="rId7"/>
            </p:custDataLst>
          </p:nvPr>
        </p:nvPicPr>
        <p:blipFill>
          <a:blip r:embed="rId8"/>
          <a:stretch>
            <a:fillRect/>
          </a:stretch>
        </p:blipFill>
        <p:spPr>
          <a:xfrm>
            <a:off x="7642225" y="2674620"/>
            <a:ext cx="3580765" cy="3535680"/>
          </a:xfrm>
          <a:prstGeom prst="rect">
            <a:avLst/>
          </a:prstGeom>
          <a:noFill/>
          <a:ln w="9525">
            <a:noFill/>
          </a:ln>
        </p:spPr>
      </p:pic>
      <p:sp>
        <p:nvSpPr>
          <p:cNvPr id="104" name="文本框 103"/>
          <p:cNvSpPr txBox="1"/>
          <p:nvPr>
            <p:custDataLst>
              <p:tags r:id="rId9"/>
            </p:custDataLst>
          </p:nvPr>
        </p:nvSpPr>
        <p:spPr>
          <a:xfrm>
            <a:off x="7850505" y="6163945"/>
            <a:ext cx="3953510" cy="293370"/>
          </a:xfrm>
          <a:prstGeom prst="rect">
            <a:avLst/>
          </a:prstGeom>
          <a:noFill/>
          <a:ln w="9525">
            <a:noFill/>
          </a:ln>
        </p:spPr>
        <p:txBody>
          <a:bodyPr>
            <a:noAutofit/>
          </a:bodyPr>
          <a:p>
            <a:r>
              <a:rPr lang="zh-CN" altLang="en-US"/>
              <a:t> </a:t>
            </a:r>
            <a:endParaRPr lang="zh-CN" altLang="en-US"/>
          </a:p>
        </p:txBody>
      </p:sp>
    </p:spTree>
    <p:custDataLst>
      <p:tags r:id="rId10"/>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算法二</a:t>
            </a:r>
            <a:r>
              <a:rPr lang="en-US" altLang="zh-CN">
                <a:sym typeface="+mn-ea"/>
              </a:rPr>
              <a:t>  </a:t>
            </a:r>
            <a:r>
              <a:rPr>
                <a:sym typeface="+mn-ea"/>
              </a:rPr>
              <a:t>（100分）记忆化搜索</a:t>
            </a:r>
            <a:endParaRPr lang="zh-CN" altLang="en-US"/>
          </a:p>
        </p:txBody>
      </p:sp>
      <p:sp>
        <p:nvSpPr>
          <p:cNvPr id="3" name="内容占位符 2"/>
          <p:cNvSpPr>
            <a:spLocks noGrp="1"/>
          </p:cNvSpPr>
          <p:nvPr>
            <p:ph idx="1"/>
          </p:nvPr>
        </p:nvSpPr>
        <p:spPr/>
        <p:txBody>
          <a:bodyPr>
            <a:normAutofit/>
          </a:bodyPr>
          <a:p>
            <a:r>
              <a:rPr lang="zh-CN" altLang="en-US"/>
              <a:t>所谓的记忆化，其实就是用一个</a:t>
            </a:r>
            <a:r>
              <a:rPr lang="zh-CN" altLang="en-US">
                <a:solidFill>
                  <a:srgbClr val="FF0000"/>
                </a:solidFill>
              </a:rPr>
              <a:t>数组</a:t>
            </a:r>
            <a:r>
              <a:rPr lang="zh-CN" altLang="en-US"/>
              <a:t>将</a:t>
            </a:r>
            <a:r>
              <a:rPr lang="zh-CN" altLang="en-US">
                <a:solidFill>
                  <a:srgbClr val="FF0000"/>
                </a:solidFill>
              </a:rPr>
              <a:t>搜索过的值</a:t>
            </a:r>
            <a:r>
              <a:rPr lang="zh-CN" altLang="en-US">
                <a:solidFill>
                  <a:srgbClr val="00B0F0"/>
                </a:solidFill>
                <a:highlight>
                  <a:srgbClr val="FFFF00"/>
                </a:highlight>
              </a:rPr>
              <a:t>存</a:t>
            </a:r>
            <a:r>
              <a:rPr lang="zh-CN" altLang="en-US"/>
              <a:t>起来，避免重复搜索，从而提高效率。</a:t>
            </a:r>
            <a:endParaRPr lang="zh-CN" altLang="en-US"/>
          </a:p>
          <a:p>
            <a:r>
              <a:rPr lang="zh-CN" altLang="en-US"/>
              <a:t>其实，我们发现有一些相同的 F(a,b) 被调用了多次。</a:t>
            </a:r>
            <a:endParaRPr lang="zh-CN" altLang="en-US"/>
          </a:p>
          <a:p>
            <a:r>
              <a:rPr lang="zh-CN" altLang="en-US"/>
              <a:t>但是我们并不想浪费效率，所以遇到第一次出现的 F(a,b)，就用一个二维数组存下来，以后只需直接调用即可。</a:t>
            </a:r>
            <a:endParaRPr lang="zh-CN" altLang="en-US"/>
          </a:p>
          <a:p>
            <a:r>
              <a:rPr lang="zh-CN" altLang="en-US"/>
              <a:t>时间复杂度为：O（nmai)</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p:txBody>
          <a:bodyPr/>
          <a:p>
            <a:endParaRPr lang="zh-CN" altLang="en-US"/>
          </a:p>
        </p:txBody>
      </p:sp>
      <p:pic>
        <p:nvPicPr>
          <p:cNvPr id="104" name="图片 103"/>
          <p:cNvPicPr/>
          <p:nvPr>
            <p:custDataLst>
              <p:tags r:id="rId1"/>
            </p:custDataLst>
          </p:nvPr>
        </p:nvPicPr>
        <p:blipFill>
          <a:blip r:embed="rId2"/>
          <a:stretch>
            <a:fillRect/>
          </a:stretch>
        </p:blipFill>
        <p:spPr>
          <a:xfrm>
            <a:off x="4627245" y="623888"/>
            <a:ext cx="6896100" cy="5419725"/>
          </a:xfrm>
          <a:prstGeom prst="rect">
            <a:avLst/>
          </a:prstGeom>
          <a:noFill/>
          <a:ln w="9525">
            <a:noFill/>
          </a:ln>
        </p:spPr>
      </p:pic>
      <p:sp>
        <p:nvSpPr>
          <p:cNvPr id="105" name="文本框 104"/>
          <p:cNvSpPr txBox="1"/>
          <p:nvPr>
            <p:custDataLst>
              <p:tags r:id="rId3"/>
            </p:custDataLst>
          </p:nvPr>
        </p:nvSpPr>
        <p:spPr>
          <a:xfrm>
            <a:off x="4736465" y="6323013"/>
            <a:ext cx="5080000" cy="368300"/>
          </a:xfrm>
          <a:prstGeom prst="rect">
            <a:avLst/>
          </a:prstGeom>
          <a:noFill/>
          <a:ln w="9525">
            <a:noFill/>
          </a:ln>
        </p:spPr>
        <p:txBody>
          <a:bodyPr>
            <a:spAutoFit/>
          </a:bodyPr>
          <a:p>
            <a:r>
              <a:rPr lang="zh-CN" altLang="en-US"/>
              <a:t> </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算法三</a:t>
            </a:r>
            <a:r>
              <a:rPr lang="en-US" altLang="zh-CN"/>
              <a:t>  </a:t>
            </a:r>
            <a:r>
              <a:rPr altLang="zh-CN"/>
              <a:t>动态规划</a:t>
            </a:r>
            <a:r>
              <a:rPr lang="en-US" altLang="zh-CN"/>
              <a:t>---</a:t>
            </a:r>
            <a:r>
              <a:t>背包</a:t>
            </a:r>
            <a:r>
              <a:rPr lang="en-US" altLang="zh-CN"/>
              <a:t>DP</a:t>
            </a:r>
            <a:endParaRPr lang="en-US" altLang="zh-CN"/>
          </a:p>
        </p:txBody>
      </p:sp>
      <p:sp>
        <p:nvSpPr>
          <p:cNvPr id="3" name="内容占位符 2"/>
          <p:cNvSpPr>
            <a:spLocks noGrp="1"/>
          </p:cNvSpPr>
          <p:nvPr>
            <p:ph idx="1"/>
          </p:nvPr>
        </p:nvSpPr>
        <p:spPr/>
        <p:txBody>
          <a:bodyPr>
            <a:normAutofit fontScale="50000"/>
          </a:bodyPr>
          <a:p>
            <a:r>
              <a:rPr lang="zh-CN" altLang="en-US"/>
              <a:t>动态规划：摆花的方案与什么有关，与摆花的花数量和摆花的花种数有关，所以动态规划状态f[i][j]表示为i种花放j盆的摆花方案数。因为花是按顺序排列的，这就大大减小了我们动态规划的麻烦。决策</a:t>
            </a:r>
            <a:endParaRPr lang="zh-CN" altLang="en-US"/>
          </a:p>
          <a:p>
            <a:r>
              <a:rPr lang="zh-CN" altLang="en-US"/>
              <a:t>对于第i种花可以使用0、1、2...a[i]盆,对应的前i-1种花摆放的盆数为j-0、j-1、j-2、...j-a[i] </a:t>
            </a:r>
            <a:endParaRPr lang="zh-CN" altLang="en-US"/>
          </a:p>
          <a:p>
            <a:r>
              <a:rPr lang="zh-CN" altLang="en-US"/>
              <a:t>推导状态转移方程</a:t>
            </a:r>
            <a:endParaRPr lang="zh-CN" altLang="en-US"/>
          </a:p>
          <a:p>
            <a:r>
              <a:rPr lang="zh-CN" altLang="en-US"/>
              <a:t>由决策可推导出状态转移方程</a:t>
            </a:r>
            <a:endParaRPr lang="zh-CN" altLang="en-US"/>
          </a:p>
          <a:p>
            <a:r>
              <a:rPr lang="zh-CN" altLang="en-US"/>
              <a:t> 我们知道：i种花放j盆的摆花方案f[i][j]其实为放i-1种花，放j--我们新放入的花的可以放入盆数到j的方案总数和，即f[i][j]=f[i-1][j]+f[i-1][j-1]+f[i-1][j-2]+...+f[i-1][j-a[i]] =f[i-1][j-k](0&lt;=k&lt;=a[i],j&gt;=k)</a:t>
            </a:r>
            <a:endParaRPr lang="zh-CN" altLang="en-US"/>
          </a:p>
          <a:p>
            <a:r>
              <a:rPr lang="zh-CN" altLang="en-US"/>
              <a:t>赋初值</a:t>
            </a:r>
            <a:endParaRPr lang="zh-CN" altLang="en-US"/>
          </a:p>
          <a:p>
            <a:r>
              <a:rPr lang="zh-CN" altLang="en-US"/>
              <a:t>初始值f[1][0]=1,f[1][1]=1,...f[1][a[1]]=1;</a:t>
            </a:r>
            <a:endParaRPr lang="zh-CN" altLang="en-US"/>
          </a:p>
          <a:p>
            <a:r>
              <a:rPr lang="zh-CN" altLang="en-US"/>
              <a:t>初始值f[i][0]=1;(1&lt;=i&lt;=n)</a:t>
            </a:r>
            <a:endParaRPr lang="zh-CN" altLang="en-US"/>
          </a:p>
          <a:p>
            <a:r>
              <a:rPr lang="zh-CN" altLang="en-US"/>
              <a:t> </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样例分析</a:t>
            </a:r>
            <a:endParaRPr lang="zh-CN" altLang="en-US"/>
          </a:p>
        </p:txBody>
      </p:sp>
      <p:sp>
        <p:nvSpPr>
          <p:cNvPr id="3" name="内容占位符 2"/>
          <p:cNvSpPr>
            <a:spLocks noGrp="1"/>
          </p:cNvSpPr>
          <p:nvPr>
            <p:ph idx="1"/>
          </p:nvPr>
        </p:nvSpPr>
        <p:spPr/>
        <p:txBody>
          <a:bodyPr>
            <a:normAutofit fontScale="70000"/>
          </a:bodyPr>
          <a:p>
            <a:r>
              <a:rPr lang="zh-CN" altLang="en-US"/>
              <a:t>2 4</a:t>
            </a:r>
            <a:endParaRPr lang="zh-CN" altLang="en-US"/>
          </a:p>
          <a:p>
            <a:r>
              <a:rPr lang="zh-CN" altLang="en-US"/>
              <a:t>3 2</a:t>
            </a:r>
            <a:endParaRPr lang="zh-CN" altLang="en-US"/>
          </a:p>
          <a:p>
            <a:r>
              <a:rPr lang="zh-CN" altLang="en-US"/>
              <a:t> 为例：很显然f[1][1]=f[1][2]=f[1][3]=1;</a:t>
            </a:r>
            <a:endParaRPr lang="zh-CN" altLang="en-US"/>
          </a:p>
          <a:p>
            <a:r>
              <a:rPr lang="zh-CN" altLang="en-US"/>
              <a:t>f[2][1]=2,前2种花，放一盆，则有1,2两种方法。又</a:t>
            </a:r>
            <a:endParaRPr lang="zh-CN" altLang="en-US"/>
          </a:p>
          <a:p>
            <a:r>
              <a:rPr lang="zh-CN" altLang="en-US"/>
              <a:t>f[2][1]=f[1][0]+f[1][1]=f[1][0]+1可以推出f[1][0]=1；</a:t>
            </a:r>
            <a:endParaRPr lang="zh-CN" altLang="en-US"/>
          </a:p>
          <a:p>
            <a:r>
              <a:rPr lang="zh-CN" altLang="en-US"/>
              <a:t>同样的方法可以推出f[2][0]=f[3][0]=...=f[n][0]=1;</a:t>
            </a:r>
            <a:endParaRPr lang="zh-CN" altLang="en-US"/>
          </a:p>
          <a:p>
            <a:r>
              <a:rPr lang="zh-CN" altLang="en-US"/>
              <a:t>(f[2][2]=f[1][0]+f[1][1]+f[1][2]</a:t>
            </a:r>
            <a:endParaRPr lang="zh-CN" altLang="en-US"/>
          </a:p>
          <a:p>
            <a:r>
              <a:rPr lang="zh-CN" altLang="en-US"/>
              <a:t>f[2][3]=f[1][1]+f[1][2]+f[1][3]</a:t>
            </a:r>
            <a:endParaRPr lang="zh-CN" altLang="en-US"/>
          </a:p>
          <a:p>
            <a:r>
              <a:rPr lang="zh-CN" altLang="en-US"/>
              <a:t>f[2][4]=f[1][2]+f[1][3]+f[1][2])</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sp>
        <p:nvSpPr>
          <p:cNvPr id="3" name="内容占位符 2"/>
          <p:cNvSpPr>
            <a:spLocks noGrp="1"/>
          </p:cNvSpPr>
          <p:nvPr>
            <p:ph idx="1"/>
          </p:nvPr>
        </p:nvSpPr>
        <p:spPr/>
        <p:txBody>
          <a:bodyPr/>
          <a:p>
            <a:r>
              <a:rPr lang="zh-CN" altLang="en-US"/>
              <a:t>时间复杂度</a:t>
            </a:r>
            <a:endParaRPr lang="zh-CN" altLang="en-US"/>
          </a:p>
          <a:p>
            <a:r>
              <a:rPr lang="en-US" altLang="zh-CN"/>
              <a:t>O(nm ∑ num [ i ] ) </a:t>
            </a:r>
            <a:endParaRPr lang="en-US" altLang="zh-CN"/>
          </a:p>
        </p:txBody>
      </p:sp>
      <p:pic>
        <p:nvPicPr>
          <p:cNvPr id="105" name="图片 104"/>
          <p:cNvPicPr/>
          <p:nvPr>
            <p:custDataLst>
              <p:tags r:id="rId1"/>
            </p:custDataLst>
          </p:nvPr>
        </p:nvPicPr>
        <p:blipFill>
          <a:blip r:embed="rId2"/>
          <a:stretch>
            <a:fillRect/>
          </a:stretch>
        </p:blipFill>
        <p:spPr>
          <a:xfrm>
            <a:off x="4362450" y="1400175"/>
            <a:ext cx="7086600" cy="4057650"/>
          </a:xfrm>
          <a:prstGeom prst="rect">
            <a:avLst/>
          </a:prstGeom>
          <a:noFill/>
          <a:ln w="9525">
            <a:noFill/>
          </a:ln>
        </p:spPr>
      </p:pic>
      <p:sp>
        <p:nvSpPr>
          <p:cNvPr id="106" name="文本框 105"/>
          <p:cNvSpPr txBox="1"/>
          <p:nvPr>
            <p:custDataLst>
              <p:tags r:id="rId3"/>
            </p:custDataLst>
          </p:nvPr>
        </p:nvSpPr>
        <p:spPr>
          <a:xfrm>
            <a:off x="3997960" y="5565140"/>
            <a:ext cx="5080000" cy="368300"/>
          </a:xfrm>
          <a:prstGeom prst="rect">
            <a:avLst/>
          </a:prstGeom>
          <a:noFill/>
          <a:ln w="9525">
            <a:noFill/>
          </a:ln>
        </p:spPr>
        <p:txBody>
          <a:bodyPr>
            <a:spAutoFit/>
          </a:bodyPr>
          <a:p>
            <a:r>
              <a:rPr lang="zh-CN" altLang="en-US"/>
              <a:t> </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sym typeface="+mn-ea"/>
              </a:rPr>
              <a:t>如何学好动态规划</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581640" cy="4319905"/>
          </a:xfrm>
        </p:spPr>
        <p:txBody>
          <a:bodyPr>
            <a:noAutofit/>
          </a:bodyPr>
          <a:lstStyle/>
          <a:p>
            <a:pPr marL="457200" lvl="1" indent="1537335" algn="l" fontAlgn="auto">
              <a:buNone/>
            </a:pPr>
            <a:r>
              <a:rPr lang="zh-CN" altLang="en-US" sz="2800" dirty="0">
                <a:latin typeface="楷体" panose="02010609060101010101" charset="-122"/>
                <a:ea typeface="楷体" panose="02010609060101010101" charset="-122"/>
                <a:cs typeface="楷体" panose="02010609060101010101" charset="-122"/>
                <a:sym typeface="+mn-ea"/>
              </a:rPr>
              <a:t>做题步骤：</a:t>
            </a:r>
            <a:endParaRPr lang="zh-CN" altLang="en-US" sz="2800" dirty="0">
              <a:latin typeface="楷体" panose="02010609060101010101" charset="-122"/>
              <a:ea typeface="楷体" panose="02010609060101010101" charset="-122"/>
              <a:cs typeface="楷体" panose="02010609060101010101" charset="-122"/>
              <a:sym typeface="+mn-ea"/>
            </a:endParaRPr>
          </a:p>
          <a:p>
            <a:pPr marL="457200" lvl="1" indent="1537335" fontAlgn="auto">
              <a:buNone/>
            </a:pPr>
            <a:r>
              <a:rPr lang="zh-CN" altLang="en-US" sz="2800" dirty="0">
                <a:latin typeface="楷体" panose="02010609060101010101" charset="-122"/>
                <a:ea typeface="楷体" panose="02010609060101010101" charset="-122"/>
                <a:cs typeface="楷体" panose="02010609060101010101" charset="-122"/>
                <a:sym typeface="+mn-ea"/>
              </a:rPr>
              <a:t>我是谁？</a:t>
            </a:r>
            <a:r>
              <a:rPr lang="en-US" altLang="zh-CN" sz="2800" dirty="0">
                <a:latin typeface="楷体" panose="02010609060101010101" charset="-122"/>
                <a:ea typeface="楷体" panose="02010609060101010101" charset="-122"/>
                <a:cs typeface="楷体" panose="02010609060101010101" charset="-122"/>
                <a:sym typeface="+mn-ea"/>
              </a:rPr>
              <a:t>		  ——</a:t>
            </a:r>
            <a:r>
              <a:rPr lang="zh-CN" altLang="en-US" sz="2800" dirty="0">
                <a:latin typeface="楷体" panose="02010609060101010101" charset="-122"/>
                <a:ea typeface="楷体" panose="02010609060101010101" charset="-122"/>
                <a:cs typeface="楷体" panose="02010609060101010101" charset="-122"/>
                <a:sym typeface="+mn-ea"/>
              </a:rPr>
              <a:t>设计状态，表示局面</a:t>
            </a:r>
            <a:endParaRPr lang="en-US" altLang="zh-CN" sz="2800" dirty="0">
              <a:latin typeface="楷体" panose="02010609060101010101" charset="-122"/>
              <a:ea typeface="楷体" panose="02010609060101010101" charset="-122"/>
              <a:cs typeface="楷体" panose="02010609060101010101" charset="-122"/>
            </a:endParaRPr>
          </a:p>
          <a:p>
            <a:pPr marL="457200" lvl="1" indent="1537335" fontAlgn="auto">
              <a:buNone/>
            </a:pPr>
            <a:r>
              <a:rPr lang="zh-CN" altLang="en-US" sz="2800" dirty="0">
                <a:latin typeface="楷体" panose="02010609060101010101" charset="-122"/>
                <a:ea typeface="楷体" panose="02010609060101010101" charset="-122"/>
                <a:cs typeface="楷体" panose="02010609060101010101" charset="-122"/>
                <a:sym typeface="+mn-ea"/>
              </a:rPr>
              <a:t>我从哪里来？</a:t>
            </a:r>
            <a:endParaRPr lang="en-US" altLang="zh-CN" sz="2800" dirty="0">
              <a:latin typeface="楷体" panose="02010609060101010101" charset="-122"/>
              <a:ea typeface="楷体" panose="02010609060101010101" charset="-122"/>
              <a:cs typeface="楷体" panose="02010609060101010101" charset="-122"/>
            </a:endParaRPr>
          </a:p>
          <a:p>
            <a:pPr marL="457200" lvl="1" indent="1537335" fontAlgn="auto">
              <a:buNone/>
            </a:pPr>
            <a:r>
              <a:rPr lang="zh-CN" altLang="en-US" sz="2800" dirty="0">
                <a:latin typeface="楷体" panose="02010609060101010101" charset="-122"/>
                <a:ea typeface="楷体" panose="02010609060101010101" charset="-122"/>
                <a:cs typeface="楷体" panose="02010609060101010101" charset="-122"/>
                <a:sym typeface="+mn-ea"/>
              </a:rPr>
              <a:t>我要到哪里去？</a:t>
            </a:r>
            <a:r>
              <a:rPr lang="en-US" altLang="zh-CN" sz="2800" dirty="0">
                <a:latin typeface="楷体" panose="02010609060101010101" charset="-122"/>
                <a:ea typeface="楷体" panose="02010609060101010101" charset="-122"/>
                <a:cs typeface="楷体" panose="02010609060101010101" charset="-122"/>
                <a:sym typeface="+mn-ea"/>
              </a:rPr>
              <a:t>	  ——</a:t>
            </a:r>
            <a:r>
              <a:rPr lang="zh-CN" altLang="en-US" sz="2800" dirty="0">
                <a:latin typeface="楷体" panose="02010609060101010101" charset="-122"/>
                <a:ea typeface="楷体" panose="02010609060101010101" charset="-122"/>
                <a:cs typeface="楷体" panose="02010609060101010101" charset="-122"/>
                <a:sym typeface="+mn-ea"/>
              </a:rPr>
              <a:t>设计转移</a:t>
            </a:r>
            <a:endParaRPr lang="en-US" altLang="zh-CN" sz="2800" dirty="0">
              <a:latin typeface="楷体" panose="02010609060101010101" charset="-122"/>
              <a:ea typeface="楷体" panose="02010609060101010101" charset="-122"/>
              <a:cs typeface="楷体" panose="02010609060101010101" charset="-122"/>
            </a:endParaRPr>
          </a:p>
          <a:p>
            <a:pPr indent="0" fontAlgn="auto">
              <a:buNone/>
            </a:pPr>
            <a:r>
              <a:rPr lang="zh-CN" altLang="en-US" sz="2800">
                <a:latin typeface="楷体" panose="02010609060101010101" charset="-122"/>
                <a:ea typeface="楷体" panose="02010609060101010101" charset="-122"/>
                <a:cs typeface="楷体" panose="02010609060101010101" charset="-122"/>
                <a:sym typeface="+mn-ea"/>
              </a:rPr>
              <a:t>学习DP主要靠做题练习。有一些设计状态的思想，需要在具体题目中</a:t>
            </a:r>
            <a:r>
              <a:rPr lang="zh-CN" altLang="en-US" sz="2800">
                <a:solidFill>
                  <a:srgbClr val="FF0000"/>
                </a:solidFill>
                <a:latin typeface="楷体" panose="02010609060101010101" charset="-122"/>
                <a:ea typeface="楷体" panose="02010609060101010101" charset="-122"/>
                <a:cs typeface="楷体" panose="02010609060101010101" charset="-122"/>
                <a:sym typeface="+mn-ea"/>
              </a:rPr>
              <a:t>总结</a:t>
            </a:r>
            <a:r>
              <a:rPr lang="zh-CN" altLang="en-US" sz="2800">
                <a:latin typeface="楷体" panose="02010609060101010101" charset="-122"/>
                <a:ea typeface="楷体" panose="02010609060101010101" charset="-122"/>
                <a:cs typeface="楷体" panose="02010609060101010101" charset="-122"/>
                <a:sym typeface="+mn-ea"/>
              </a:rPr>
              <a:t>。</a:t>
            </a:r>
            <a:endParaRPr lang="zh-CN" altLang="en-US" sz="2800">
              <a:latin typeface="楷体" panose="02010609060101010101" charset="-122"/>
              <a:ea typeface="楷体" panose="02010609060101010101" charset="-122"/>
              <a:cs typeface="楷体" panose="02010609060101010101" charset="-122"/>
            </a:endParaRPr>
          </a:p>
          <a:p>
            <a:pPr indent="0" fontAlgn="auto">
              <a:buNone/>
            </a:pPr>
            <a:r>
              <a:rPr lang="zh-CN" altLang="en-US" sz="2800">
                <a:latin typeface="楷体" panose="02010609060101010101" charset="-122"/>
                <a:ea typeface="楷体" panose="02010609060101010101" charset="-122"/>
                <a:cs typeface="楷体" panose="02010609060101010101" charset="-122"/>
              </a:rPr>
              <a:t>但是对于一类不太容易确认递推顺序的问题，用记忆化搜索比用动态规划来得更方便。</a:t>
            </a:r>
            <a:endParaRPr lang="zh-CN" altLang="en-US" sz="2800">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751275" y="541725"/>
            <a:ext cx="10969200" cy="705600"/>
          </a:xfrm>
        </p:spPr>
        <p:txBody>
          <a:bodyPr/>
          <a:lstStyle/>
          <a:p>
            <a:r>
              <a:rPr lang="zh-CN" altLang="en-US" dirty="0"/>
              <a:t>区间动态规划概念及模板</a:t>
            </a:r>
            <a:endParaRPr lang="zh-CN" altLang="en-US" dirty="0"/>
          </a:p>
        </p:txBody>
      </p:sp>
      <p:sp>
        <p:nvSpPr>
          <p:cNvPr id="3" name="内容占位符 2"/>
          <p:cNvSpPr>
            <a:spLocks noGrp="1"/>
          </p:cNvSpPr>
          <p:nvPr>
            <p:ph idx="1"/>
            <p:custDataLst>
              <p:tags r:id="rId2"/>
            </p:custDataLst>
          </p:nvPr>
        </p:nvSpPr>
        <p:spPr>
          <a:xfrm>
            <a:off x="838200" y="1132205"/>
            <a:ext cx="10515600" cy="2859405"/>
          </a:xfrm>
        </p:spPr>
        <p:txBody>
          <a:bodyPr>
            <a:normAutofit fontScale="65000" lnSpcReduction="20000"/>
          </a:bodyPr>
          <a:lstStyle/>
          <a:p>
            <a:pPr fontAlgn="auto">
              <a:lnSpc>
                <a:spcPts val="2880"/>
              </a:lnSpc>
            </a:pPr>
            <a:r>
              <a:rPr lang="zh-CN" altLang="en-US" dirty="0"/>
              <a:t>区间DP，其实求的就是一个区间内的最优值。一般这种题目，在设置状态的时候，都可以设</a:t>
            </a:r>
            <a:r>
              <a:rPr lang="en-US" altLang="zh-CN" dirty="0"/>
              <a:t>dp</a:t>
            </a:r>
            <a:r>
              <a:rPr lang="zh-CN" altLang="en-US" dirty="0"/>
              <a:t>[i][j]为区间i-j的最优值。而</a:t>
            </a:r>
            <a:r>
              <a:rPr lang="en-US" altLang="zh-CN" dirty="0"/>
              <a:t>d</a:t>
            </a:r>
            <a:r>
              <a:rPr lang="zh-CN" altLang="en-US" dirty="0"/>
              <a:t>[i][j]的最优值，是由两个小区间合并而来的，为了划分这两个更小的区间，我们则需用用一个循环变量k来枚举，而一般的状态转移方程便是：</a:t>
            </a:r>
            <a:endParaRPr lang="zh-CN" altLang="en-US" dirty="0"/>
          </a:p>
          <a:p>
            <a:pPr fontAlgn="auto">
              <a:lnSpc>
                <a:spcPts val="2880"/>
              </a:lnSpc>
            </a:pPr>
            <a:r>
              <a:rPr lang="en-US" altLang="zh-CN" dirty="0"/>
              <a:t>dp</a:t>
            </a:r>
            <a:r>
              <a:rPr lang="zh-CN" altLang="en-US" dirty="0"/>
              <a:t>[i][j]=max/min(</a:t>
            </a:r>
            <a:r>
              <a:rPr lang="en-US" altLang="zh-CN" dirty="0"/>
              <a:t>dp</a:t>
            </a:r>
            <a:r>
              <a:rPr lang="zh-CN" altLang="en-US" dirty="0"/>
              <a:t>[i][j],</a:t>
            </a:r>
            <a:r>
              <a:rPr lang="en-US" altLang="zh-CN" dirty="0"/>
              <a:t>dp</a:t>
            </a:r>
            <a:r>
              <a:rPr lang="zh-CN" altLang="en-US" dirty="0"/>
              <a:t>[i][k]+</a:t>
            </a:r>
            <a:r>
              <a:rPr lang="en-US" altLang="zh-CN" dirty="0"/>
              <a:t>dp</a:t>
            </a:r>
            <a:r>
              <a:rPr lang="zh-CN" altLang="en-US" dirty="0"/>
              <a:t>[k][j]+其他东西)</a:t>
            </a:r>
            <a:endParaRPr lang="zh-CN" altLang="en-US" dirty="0"/>
          </a:p>
          <a:p>
            <a:pPr fontAlgn="auto">
              <a:lnSpc>
                <a:spcPts val="2880"/>
              </a:lnSpc>
            </a:pPr>
            <a:r>
              <a:rPr lang="zh-CN" altLang="en-US" dirty="0"/>
              <a:t>我们则需要根据这个题目的实际含义进行变通即可。</a:t>
            </a:r>
            <a:endParaRPr lang="zh-CN" altLang="en-US" dirty="0"/>
          </a:p>
          <a:p>
            <a:pPr fontAlgn="auto">
              <a:lnSpc>
                <a:spcPts val="2880"/>
              </a:lnSpc>
            </a:pPr>
            <a:r>
              <a:rPr lang="zh-CN" altLang="en-US" dirty="0"/>
              <a:t>代码模板如下（len枚举区间的长度，i和j分别是区间的起点和终点，k的作用是用来划分区间）：</a:t>
            </a:r>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1124527" y="4582090"/>
            <a:ext cx="10515600" cy="1864360"/>
          </a:xfrm>
          <a:prstGeom prst="rect">
            <a:avLst/>
          </a:prstGeom>
        </p:spPr>
      </p:pic>
    </p:spTree>
    <p:custDataLst>
      <p:tags r:id="rId4"/>
    </p:custDataLst>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Autofit/>
          </a:bodyPr>
          <a:lstStyle/>
          <a:p>
            <a:pPr indent="0" fontAlgn="auto">
              <a:lnSpc>
                <a:spcPct val="90000"/>
              </a:lnSpc>
              <a:buNone/>
            </a:pPr>
            <a:r>
              <a:rPr lang="zh-CN" sz="4000">
                <a:latin typeface="楷体" panose="02010609060101010101" charset="-122"/>
                <a:ea typeface="楷体" panose="02010609060101010101" charset="-122"/>
                <a:cs typeface="楷体" panose="02010609060101010101" charset="-122"/>
                <a:sym typeface="+mn-ea"/>
              </a:rPr>
              <a:t>【例题八】有沿一直线排列着的n堆石子，现在要将石子合并成一堆，但是规定每次只能选择相邻的两堆石子合并成新的一堆。每次合并消耗的体力值是两堆被合并石子的重量之和。</a:t>
            </a:r>
            <a:endParaRPr lang="zh-CN" sz="4000">
              <a:latin typeface="楷体" panose="02010609060101010101" charset="-122"/>
              <a:ea typeface="楷体" panose="02010609060101010101" charset="-122"/>
              <a:cs typeface="楷体" panose="02010609060101010101" charset="-122"/>
              <a:sym typeface="+mn-ea"/>
            </a:endParaRPr>
          </a:p>
          <a:p>
            <a:pPr indent="0" fontAlgn="auto">
              <a:lnSpc>
                <a:spcPct val="90000"/>
              </a:lnSpc>
              <a:buNone/>
            </a:pPr>
            <a:r>
              <a:rPr lang="zh-CN" sz="4000">
                <a:latin typeface="楷体" panose="02010609060101010101" charset="-122"/>
                <a:ea typeface="楷体" panose="02010609060101010101" charset="-122"/>
                <a:cs typeface="楷体" panose="02010609060101010101" charset="-122"/>
                <a:sym typeface="+mn-ea"/>
              </a:rPr>
              <a:t>我们希望这n-1次合并消耗的体力最小。</a:t>
            </a:r>
            <a:endParaRPr lang="zh-CN" sz="4000">
              <a:latin typeface="楷体" panose="02010609060101010101" charset="-122"/>
              <a:ea typeface="楷体" panose="02010609060101010101" charset="-122"/>
              <a:cs typeface="楷体" panose="02010609060101010101" charset="-122"/>
              <a:sym typeface="+mn-ea"/>
            </a:endParaRPr>
          </a:p>
          <a:p>
            <a:pPr indent="0" fontAlgn="auto">
              <a:lnSpc>
                <a:spcPct val="90000"/>
              </a:lnSpc>
              <a:buNone/>
            </a:pPr>
            <a:endParaRPr lang="zh-CN" sz="40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a:latin typeface="楷体" panose="02010609060101010101" charset="-122"/>
                <a:ea typeface="楷体" panose="02010609060101010101" charset="-122"/>
                <a:sym typeface="+mn-ea"/>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fontScale="92500" lnSpcReduction="10000"/>
          </a:bodyPr>
          <a:lstStyle/>
          <a:p>
            <a:pPr rtl="0">
              <a:lnSpc>
                <a:spcPct val="120000"/>
              </a:lnSpc>
              <a:spcBef>
                <a:spcPct val="0"/>
              </a:spcBef>
              <a:buClrTx/>
              <a:buSzTx/>
              <a:buFontTx/>
            </a:pPr>
            <a:r>
              <a:rPr lang="zh-CN" altLang="en-US" sz="3200" dirty="0">
                <a:latin typeface="楷体" panose="02010609060101010101" charset="-122"/>
                <a:ea typeface="楷体" panose="02010609060101010101" charset="-122"/>
                <a:cs typeface="楷体" panose="02010609060101010101" charset="-122"/>
                <a:sym typeface="+mn-ea"/>
              </a:rPr>
              <a:t>多阶段决策问题</a:t>
            </a:r>
            <a:endParaRPr lang="zh-CN" altLang="en-US" sz="3200" dirty="0">
              <a:latin typeface="楷体" panose="02010609060101010101" charset="-122"/>
              <a:ea typeface="楷体" panose="02010609060101010101" charset="-122"/>
              <a:cs typeface="楷体" panose="02010609060101010101" charset="-122"/>
              <a:sym typeface="+mn-ea"/>
            </a:endParaRPr>
          </a:p>
          <a:p>
            <a:pPr rtl="0">
              <a:lnSpc>
                <a:spcPct val="120000"/>
              </a:lnSpc>
              <a:spcBef>
                <a:spcPct val="0"/>
              </a:spcBef>
              <a:buClrTx/>
              <a:buSzTx/>
              <a:buFontTx/>
            </a:pPr>
            <a:r>
              <a:rPr lang="zh-CN" altLang="en-US" sz="3200" dirty="0">
                <a:latin typeface="楷体" panose="02010609060101010101" charset="-122"/>
                <a:ea typeface="楷体" panose="02010609060101010101" charset="-122"/>
                <a:cs typeface="楷体" panose="02010609060101010101" charset="-122"/>
                <a:sym typeface="+mn-ea"/>
              </a:rPr>
              <a:t>阶段：每一次合并看作一个阶段。</a:t>
            </a:r>
            <a:endParaRPr lang="zh-CN" altLang="en-US" sz="3200" dirty="0">
              <a:latin typeface="楷体" panose="02010609060101010101" charset="-122"/>
              <a:ea typeface="楷体" panose="02010609060101010101" charset="-122"/>
              <a:cs typeface="楷体" panose="02010609060101010101" charset="-122"/>
              <a:sym typeface="+mn-ea"/>
            </a:endParaRPr>
          </a:p>
          <a:p>
            <a:pPr rtl="0">
              <a:lnSpc>
                <a:spcPct val="120000"/>
              </a:lnSpc>
              <a:spcBef>
                <a:spcPct val="0"/>
              </a:spcBef>
              <a:buClrTx/>
              <a:buSzTx/>
              <a:buFontTx/>
            </a:pPr>
            <a:r>
              <a:rPr lang="zh-CN" altLang="en-US" sz="3200" dirty="0">
                <a:latin typeface="楷体" panose="02010609060101010101" charset="-122"/>
                <a:ea typeface="楷体" panose="02010609060101010101" charset="-122"/>
                <a:cs typeface="楷体" panose="02010609060101010101" charset="-122"/>
                <a:sym typeface="+mn-ea"/>
              </a:rPr>
              <a:t>决策：每次该合并哪两堆相邻的石子。</a:t>
            </a:r>
            <a:endParaRPr lang="zh-CN" altLang="en-US" sz="3200" dirty="0">
              <a:latin typeface="楷体" panose="02010609060101010101" charset="-122"/>
              <a:ea typeface="楷体" panose="02010609060101010101" charset="-122"/>
              <a:cs typeface="楷体" panose="02010609060101010101" charset="-122"/>
            </a:endParaRPr>
          </a:p>
          <a:p>
            <a:pPr rtl="0">
              <a:lnSpc>
                <a:spcPct val="120000"/>
              </a:lnSpc>
              <a:spcBef>
                <a:spcPct val="0"/>
              </a:spcBef>
              <a:buClrTx/>
              <a:buSzTx/>
              <a:buFontTx/>
            </a:pPr>
            <a:r>
              <a:rPr lang="zh-CN" altLang="en-US" sz="3200" dirty="0">
                <a:latin typeface="楷体" panose="02010609060101010101" charset="-122"/>
                <a:ea typeface="楷体" panose="02010609060101010101" charset="-122"/>
                <a:cs typeface="楷体" panose="02010609060101010101" charset="-122"/>
                <a:sym typeface="+mn-ea"/>
              </a:rPr>
              <a:t>这时候无法证明优先合并重量和石子的两堆果子的贪心策略的正确性。（事实上，就是这样的贪心策略是错的。错误样例也不难用程序构造，留给大家课后尝试。）</a:t>
            </a:r>
            <a:endParaRPr lang="zh-CN" altLang="en-US" sz="3200" dirty="0">
              <a:latin typeface="楷体" panose="02010609060101010101" charset="-122"/>
              <a:ea typeface="楷体" panose="02010609060101010101" charset="-122"/>
              <a:cs typeface="楷体" panose="02010609060101010101" charset="-122"/>
            </a:endParaRPr>
          </a:p>
          <a:p>
            <a:pPr rtl="0">
              <a:lnSpc>
                <a:spcPct val="120000"/>
              </a:lnSpc>
              <a:spcBef>
                <a:spcPct val="0"/>
              </a:spcBef>
              <a:buClrTx/>
              <a:buSzTx/>
              <a:buFontTx/>
            </a:pPr>
            <a:r>
              <a:rPr lang="zh-CN" altLang="en-US" sz="3200">
                <a:latin typeface="楷体" panose="02010609060101010101" charset="-122"/>
                <a:ea typeface="楷体" panose="02010609060101010101" charset="-122"/>
                <a:cs typeface="楷体" panose="02010609060101010101" charset="-122"/>
                <a:sym typeface="+mn-ea"/>
              </a:rPr>
              <a:t>考虑用区间</a:t>
            </a:r>
            <a:r>
              <a:rPr lang="en-US" altLang="zh-CN" sz="3200">
                <a:latin typeface="楷体" panose="02010609060101010101" charset="-122"/>
                <a:ea typeface="楷体" panose="02010609060101010101" charset="-122"/>
                <a:cs typeface="楷体" panose="02010609060101010101" charset="-122"/>
                <a:sym typeface="+mn-ea"/>
              </a:rPr>
              <a:t>DP</a:t>
            </a:r>
            <a:r>
              <a:rPr lang="zh-CN" altLang="en-US" sz="3200">
                <a:latin typeface="楷体" panose="02010609060101010101" charset="-122"/>
                <a:ea typeface="楷体" panose="02010609060101010101" charset="-122"/>
                <a:cs typeface="楷体" panose="02010609060101010101" charset="-122"/>
                <a:sym typeface="+mn-ea"/>
              </a:rPr>
              <a:t>求解</a:t>
            </a:r>
            <a:endParaRPr lang="zh-CN" altLang="en-US" sz="32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fontScale="92500" lnSpcReduction="10000"/>
          </a:bodyPr>
          <a:lstStyle/>
          <a:p>
            <a:pPr rtl="0">
              <a:lnSpc>
                <a:spcPct val="120000"/>
              </a:lnSpc>
              <a:spcBef>
                <a:spcPct val="0"/>
              </a:spcBef>
              <a:buClrTx/>
              <a:buSzTx/>
              <a:buFontTx/>
            </a:pPr>
            <a:r>
              <a:rPr lang="zh-CN" altLang="en-US" sz="2800" dirty="0">
                <a:latin typeface="楷体" panose="02010609060101010101" charset="-122"/>
                <a:ea typeface="楷体" panose="02010609060101010101" charset="-122"/>
                <a:cs typeface="楷体" panose="02010609060101010101" charset="-122"/>
                <a:sym typeface="+mn-ea"/>
              </a:rPr>
              <a:t>区间动态规划问题一般都是考虑，对于每段区间，他们的最优值都是由更小几段区间的最优值得到，是分治思想的一种应用，</a:t>
            </a:r>
            <a:r>
              <a:rPr lang="zh-CN" altLang="en-US" sz="2800" dirty="0">
                <a:solidFill>
                  <a:srgbClr val="FF0000"/>
                </a:solidFill>
                <a:latin typeface="楷体" panose="02010609060101010101" charset="-122"/>
                <a:ea typeface="楷体" panose="02010609060101010101" charset="-122"/>
                <a:cs typeface="楷体" panose="02010609060101010101" charset="-122"/>
                <a:sym typeface="+mn-ea"/>
              </a:rPr>
              <a:t>将一个区间问题不断划分为更小的区间直至一个元素组成的区间</a:t>
            </a:r>
            <a:r>
              <a:rPr lang="zh-CN" altLang="en-US" sz="2800" dirty="0">
                <a:latin typeface="楷体" panose="02010609060101010101" charset="-122"/>
                <a:ea typeface="楷体" panose="02010609060101010101" charset="-122"/>
                <a:cs typeface="楷体" panose="02010609060101010101" charset="-122"/>
                <a:sym typeface="+mn-ea"/>
              </a:rPr>
              <a:t>，枚举他们的组合 ，求合并后的最优值。</a:t>
            </a:r>
            <a:endParaRPr lang="zh-CN" altLang="en-US" sz="2800" dirty="0">
              <a:latin typeface="楷体" panose="02010609060101010101" charset="-122"/>
              <a:ea typeface="楷体" panose="02010609060101010101" charset="-122"/>
              <a:cs typeface="楷体" panose="02010609060101010101" charset="-122"/>
            </a:endParaRPr>
          </a:p>
          <a:p>
            <a:pPr rtl="0">
              <a:lnSpc>
                <a:spcPct val="120000"/>
              </a:lnSpc>
              <a:spcBef>
                <a:spcPct val="0"/>
              </a:spcBef>
              <a:buClrTx/>
              <a:buSzTx/>
              <a:buFontTx/>
            </a:pPr>
            <a:r>
              <a:rPr lang="zh-CN" altLang="en-US" sz="2800" dirty="0">
                <a:latin typeface="楷体" panose="02010609060101010101" charset="-122"/>
                <a:ea typeface="楷体" panose="02010609060101010101" charset="-122"/>
                <a:cs typeface="楷体" panose="02010609060101010101" charset="-122"/>
                <a:sym typeface="+mn-ea"/>
              </a:rPr>
              <a:t>设</a:t>
            </a:r>
            <a:r>
              <a:rPr lang="en-US" altLang="zh-CN" sz="2800" dirty="0">
                <a:latin typeface="楷体" panose="02010609060101010101" charset="-122"/>
                <a:ea typeface="楷体" panose="02010609060101010101" charset="-122"/>
                <a:cs typeface="楷体" panose="02010609060101010101" charset="-122"/>
                <a:sym typeface="+mn-ea"/>
              </a:rPr>
              <a:t>f[i][j]</a:t>
            </a:r>
            <a:r>
              <a:rPr lang="zh-CN" altLang="en-US" sz="2800" dirty="0">
                <a:latin typeface="楷体" panose="02010609060101010101" charset="-122"/>
                <a:ea typeface="楷体" panose="02010609060101010101" charset="-122"/>
                <a:cs typeface="楷体" panose="02010609060101010101" charset="-122"/>
                <a:sym typeface="+mn-ea"/>
              </a:rPr>
              <a:t>（</a:t>
            </a:r>
            <a:r>
              <a:rPr lang="en-US" altLang="zh-CN" sz="2800" dirty="0">
                <a:latin typeface="楷体" panose="02010609060101010101" charset="-122"/>
                <a:ea typeface="楷体" panose="02010609060101010101" charset="-122"/>
                <a:cs typeface="楷体" panose="02010609060101010101" charset="-122"/>
                <a:sym typeface="+mn-ea"/>
              </a:rPr>
              <a:t>1&lt;=i&lt;=j&lt;=n</a:t>
            </a:r>
            <a:r>
              <a:rPr lang="zh-CN" altLang="en-US" sz="2800" dirty="0">
                <a:latin typeface="楷体" panose="02010609060101010101" charset="-122"/>
                <a:ea typeface="楷体" panose="02010609060101010101" charset="-122"/>
                <a:cs typeface="楷体" panose="02010609060101010101" charset="-122"/>
                <a:sym typeface="+mn-ea"/>
              </a:rPr>
              <a:t>）表示区间</a:t>
            </a:r>
            <a:r>
              <a:rPr lang="en-US" altLang="zh-CN" sz="2800" dirty="0">
                <a:latin typeface="楷体" panose="02010609060101010101" charset="-122"/>
                <a:ea typeface="楷体" panose="02010609060101010101" charset="-122"/>
                <a:cs typeface="楷体" panose="02010609060101010101" charset="-122"/>
                <a:sym typeface="+mn-ea"/>
              </a:rPr>
              <a:t>[i</a:t>
            </a:r>
            <a:r>
              <a:rPr lang="en-US" altLang="zh-CN" sz="2800" dirty="0" err="1">
                <a:latin typeface="楷体" panose="02010609060101010101" charset="-122"/>
                <a:ea typeface="楷体" panose="02010609060101010101" charset="-122"/>
                <a:cs typeface="楷体" panose="02010609060101010101" charset="-122"/>
                <a:sym typeface="+mn-ea"/>
              </a:rPr>
              <a:t>,j</a:t>
            </a:r>
            <a:r>
              <a:rPr lang="en-US" altLang="zh-CN" sz="2800" dirty="0">
                <a:latin typeface="楷体" panose="02010609060101010101" charset="-122"/>
                <a:ea typeface="楷体" panose="02010609060101010101" charset="-122"/>
                <a:cs typeface="楷体" panose="02010609060101010101" charset="-122"/>
                <a:sym typeface="+mn-ea"/>
              </a:rPr>
              <a:t>]</a:t>
            </a:r>
            <a:r>
              <a:rPr lang="zh-CN" altLang="en-US" sz="2800" dirty="0">
                <a:latin typeface="楷体" panose="02010609060101010101" charset="-122"/>
                <a:ea typeface="楷体" panose="02010609060101010101" charset="-122"/>
                <a:cs typeface="楷体" panose="02010609060101010101" charset="-122"/>
                <a:sym typeface="+mn-ea"/>
              </a:rPr>
              <a:t>内的石子合并的最小代价</a:t>
            </a:r>
            <a:endParaRPr lang="zh-CN" altLang="en-US" sz="2800" dirty="0">
              <a:latin typeface="楷体" panose="02010609060101010101" charset="-122"/>
              <a:ea typeface="楷体" panose="02010609060101010101" charset="-122"/>
              <a:cs typeface="楷体" panose="02010609060101010101" charset="-122"/>
            </a:endParaRPr>
          </a:p>
          <a:p>
            <a:pPr rtl="0">
              <a:lnSpc>
                <a:spcPct val="120000"/>
              </a:lnSpc>
              <a:spcBef>
                <a:spcPct val="0"/>
              </a:spcBef>
              <a:buClrTx/>
              <a:buSzTx/>
              <a:buFontTx/>
            </a:pPr>
            <a:r>
              <a:rPr lang="zh-CN" altLang="en-US" sz="2800" dirty="0">
                <a:latin typeface="楷体" panose="02010609060101010101" charset="-122"/>
                <a:ea typeface="楷体" panose="02010609060101010101" charset="-122"/>
                <a:cs typeface="楷体" panose="02010609060101010101" charset="-122"/>
                <a:sym typeface="+mn-ea"/>
              </a:rPr>
              <a:t>如何将</a:t>
            </a:r>
            <a:r>
              <a:rPr lang="en-US" altLang="zh-CN" sz="2800" dirty="0">
                <a:latin typeface="楷体" panose="02010609060101010101" charset="-122"/>
                <a:ea typeface="楷体" panose="02010609060101010101" charset="-122"/>
                <a:cs typeface="楷体" panose="02010609060101010101" charset="-122"/>
                <a:sym typeface="+mn-ea"/>
              </a:rPr>
              <a:t>f[i][j]</a:t>
            </a:r>
            <a:r>
              <a:rPr lang="zh-CN" altLang="en-US" sz="2800" dirty="0">
                <a:latin typeface="楷体" panose="02010609060101010101" charset="-122"/>
                <a:ea typeface="楷体" panose="02010609060101010101" charset="-122"/>
                <a:cs typeface="楷体" panose="02010609060101010101" charset="-122"/>
                <a:sym typeface="+mn-ea"/>
              </a:rPr>
              <a:t>划分为更小的区间的一个子问题？</a:t>
            </a:r>
            <a:endParaRPr lang="zh-CN" altLang="en-US" sz="2800" dirty="0">
              <a:latin typeface="楷体" panose="02010609060101010101" charset="-122"/>
              <a:ea typeface="楷体" panose="02010609060101010101" charset="-122"/>
              <a:cs typeface="楷体" panose="02010609060101010101" charset="-122"/>
            </a:endParaRPr>
          </a:p>
          <a:p>
            <a:pPr rtl="0">
              <a:lnSpc>
                <a:spcPct val="120000"/>
              </a:lnSpc>
              <a:spcBef>
                <a:spcPct val="0"/>
              </a:spcBef>
              <a:buClrTx/>
              <a:buSzTx/>
              <a:buFontTx/>
            </a:pPr>
            <a:r>
              <a:rPr lang="zh-CN" altLang="en-US" sz="2800" dirty="0">
                <a:latin typeface="楷体" panose="02010609060101010101" charset="-122"/>
                <a:ea typeface="楷体" panose="02010609060101010101" charset="-122"/>
                <a:cs typeface="楷体" panose="02010609060101010101" charset="-122"/>
                <a:sym typeface="+mn-ea"/>
              </a:rPr>
              <a:t>通过枚举最后一次合并石子的位置在第</a:t>
            </a:r>
            <a:r>
              <a:rPr lang="en-US" altLang="zh-CN" sz="2800" dirty="0">
                <a:latin typeface="楷体" panose="02010609060101010101" charset="-122"/>
                <a:ea typeface="楷体" panose="02010609060101010101" charset="-122"/>
                <a:cs typeface="楷体" panose="02010609060101010101" charset="-122"/>
                <a:sym typeface="+mn-ea"/>
              </a:rPr>
              <a:t>k</a:t>
            </a:r>
            <a:r>
              <a:rPr lang="zh-CN" altLang="en-US" sz="2800" dirty="0">
                <a:latin typeface="楷体" panose="02010609060101010101" charset="-122"/>
                <a:ea typeface="楷体" panose="02010609060101010101" charset="-122"/>
                <a:cs typeface="楷体" panose="02010609060101010101" charset="-122"/>
                <a:sym typeface="+mn-ea"/>
              </a:rPr>
              <a:t>个石子之后。</a:t>
            </a:r>
            <a:endParaRPr lang="zh-CN" altLang="en-US" sz="2800" dirty="0">
              <a:latin typeface="楷体" panose="02010609060101010101" charset="-122"/>
              <a:ea typeface="楷体" panose="02010609060101010101" charset="-122"/>
              <a:cs typeface="楷体" panose="02010609060101010101" charset="-122"/>
            </a:endParaRPr>
          </a:p>
          <a:p>
            <a:pPr>
              <a:lnSpc>
                <a:spcPct val="90000"/>
              </a:lnSpc>
              <a:buNone/>
            </a:pPr>
            <a:endParaRPr lang="zh-CN" sz="280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a:lnSpc>
                <a:spcPct val="90000"/>
              </a:lnSpc>
              <a:buNone/>
            </a:pPr>
            <a:r>
              <a:rPr lang="zh-CN" altLang="en-US" sz="3000" dirty="0">
                <a:latin typeface="楷体" panose="02010609060101010101" charset="-122"/>
                <a:ea typeface="楷体" panose="02010609060101010101" charset="-122"/>
                <a:cs typeface="楷体" panose="02010609060101010101" charset="-122"/>
                <a:sym typeface="+mn-ea"/>
              </a:rPr>
              <a:t>换言之，第</a:t>
            </a:r>
            <a:r>
              <a:rPr lang="en-US" altLang="zh-CN" sz="3000" dirty="0">
                <a:latin typeface="楷体" panose="02010609060101010101" charset="-122"/>
                <a:ea typeface="楷体" panose="02010609060101010101" charset="-122"/>
                <a:cs typeface="楷体" panose="02010609060101010101" charset="-122"/>
                <a:sym typeface="+mn-ea"/>
              </a:rPr>
              <a:t>i</a:t>
            </a:r>
            <a:r>
              <a:rPr lang="zh-CN" altLang="en-US" sz="3000" dirty="0">
                <a:latin typeface="楷体" panose="02010609060101010101" charset="-122"/>
                <a:ea typeface="楷体" panose="02010609060101010101" charset="-122"/>
                <a:cs typeface="楷体" panose="02010609060101010101" charset="-122"/>
                <a:sym typeface="+mn-ea"/>
              </a:rPr>
              <a:t>堆到第</a:t>
            </a:r>
            <a:r>
              <a:rPr lang="en-US" altLang="zh-CN" sz="3000" dirty="0">
                <a:latin typeface="楷体" panose="02010609060101010101" charset="-122"/>
                <a:ea typeface="楷体" panose="02010609060101010101" charset="-122"/>
                <a:cs typeface="楷体" panose="02010609060101010101" charset="-122"/>
                <a:sym typeface="+mn-ea"/>
              </a:rPr>
              <a:t>j</a:t>
            </a:r>
            <a:r>
              <a:rPr lang="zh-CN" altLang="en-US" sz="3000" dirty="0">
                <a:latin typeface="楷体" panose="02010609060101010101" charset="-122"/>
                <a:ea typeface="楷体" panose="02010609060101010101" charset="-122"/>
                <a:cs typeface="楷体" panose="02010609060101010101" charset="-122"/>
                <a:sym typeface="+mn-ea"/>
              </a:rPr>
              <a:t>堆石子合并为一堆分为三个步骤：</a:t>
            </a:r>
            <a:endParaRPr lang="zh-CN" altLang="en-US" sz="3000" dirty="0">
              <a:latin typeface="楷体" panose="02010609060101010101" charset="-122"/>
              <a:ea typeface="楷体" panose="02010609060101010101" charset="-122"/>
              <a:cs typeface="楷体" panose="02010609060101010101" charset="-122"/>
            </a:endParaRPr>
          </a:p>
          <a:p>
            <a:pPr>
              <a:lnSpc>
                <a:spcPct val="90000"/>
              </a:lnSpc>
              <a:buNone/>
            </a:pPr>
            <a:r>
              <a:rPr lang="en-US" altLang="zh-CN" sz="3000">
                <a:latin typeface="楷体" panose="02010609060101010101" charset="-122"/>
                <a:ea typeface="楷体" panose="02010609060101010101" charset="-122"/>
                <a:cs typeface="楷体" panose="02010609060101010101" charset="-122"/>
                <a:sym typeface="+mn-ea"/>
              </a:rPr>
              <a:t>(1)</a:t>
            </a:r>
            <a:r>
              <a:rPr lang="zh-CN" altLang="en-US" sz="3000">
                <a:latin typeface="楷体" panose="02010609060101010101" charset="-122"/>
                <a:ea typeface="楷体" panose="02010609060101010101" charset="-122"/>
                <a:cs typeface="楷体" panose="02010609060101010101" charset="-122"/>
                <a:sym typeface="+mn-ea"/>
              </a:rPr>
              <a:t>先将第</a:t>
            </a:r>
            <a:r>
              <a:rPr lang="en-US" altLang="zh-CN" sz="3000">
                <a:latin typeface="楷体" panose="02010609060101010101" charset="-122"/>
                <a:ea typeface="楷体" panose="02010609060101010101" charset="-122"/>
                <a:cs typeface="楷体" panose="02010609060101010101" charset="-122"/>
                <a:sym typeface="+mn-ea"/>
              </a:rPr>
              <a:t>i~k</a:t>
            </a:r>
            <a:r>
              <a:rPr lang="zh-CN" altLang="en-US" sz="3000">
                <a:latin typeface="楷体" panose="02010609060101010101" charset="-122"/>
                <a:ea typeface="楷体" panose="02010609060101010101" charset="-122"/>
                <a:cs typeface="楷体" panose="02010609060101010101" charset="-122"/>
                <a:sym typeface="+mn-ea"/>
              </a:rPr>
              <a:t>号</a:t>
            </a:r>
            <a:r>
              <a:rPr lang="zh-CN" altLang="en-US" sz="3000" dirty="0">
                <a:latin typeface="楷体" panose="02010609060101010101" charset="-122"/>
                <a:ea typeface="楷体" panose="02010609060101010101" charset="-122"/>
                <a:cs typeface="楷体" panose="02010609060101010101" charset="-122"/>
                <a:sym typeface="+mn-ea"/>
              </a:rPr>
              <a:t>石子</a:t>
            </a:r>
            <a:r>
              <a:rPr lang="zh-CN" altLang="en-US" sz="3000">
                <a:latin typeface="楷体" panose="02010609060101010101" charset="-122"/>
                <a:ea typeface="楷体" panose="02010609060101010101" charset="-122"/>
                <a:cs typeface="楷体" panose="02010609060101010101" charset="-122"/>
                <a:sym typeface="+mn-ea"/>
              </a:rPr>
              <a:t>合并为一堆。</a:t>
            </a:r>
            <a:endParaRPr lang="zh-CN" altLang="en-US" sz="3000">
              <a:latin typeface="楷体" panose="02010609060101010101" charset="-122"/>
              <a:ea typeface="楷体" panose="02010609060101010101" charset="-122"/>
              <a:cs typeface="楷体" panose="02010609060101010101" charset="-122"/>
            </a:endParaRPr>
          </a:p>
          <a:p>
            <a:pPr>
              <a:lnSpc>
                <a:spcPct val="90000"/>
              </a:lnSpc>
              <a:buNone/>
            </a:pPr>
            <a:r>
              <a:rPr lang="en-US" altLang="zh-CN" sz="3000">
                <a:latin typeface="楷体" panose="02010609060101010101" charset="-122"/>
                <a:ea typeface="楷体" panose="02010609060101010101" charset="-122"/>
                <a:cs typeface="楷体" panose="02010609060101010101" charset="-122"/>
                <a:sym typeface="+mn-ea"/>
              </a:rPr>
              <a:t>(2)</a:t>
            </a:r>
            <a:r>
              <a:rPr lang="zh-CN" altLang="en-US" sz="3000">
                <a:latin typeface="楷体" panose="02010609060101010101" charset="-122"/>
                <a:ea typeface="楷体" panose="02010609060101010101" charset="-122"/>
                <a:cs typeface="楷体" panose="02010609060101010101" charset="-122"/>
                <a:sym typeface="+mn-ea"/>
              </a:rPr>
              <a:t>再将第</a:t>
            </a:r>
            <a:r>
              <a:rPr lang="en-US" altLang="zh-CN" sz="3000">
                <a:latin typeface="楷体" panose="02010609060101010101" charset="-122"/>
                <a:ea typeface="楷体" panose="02010609060101010101" charset="-122"/>
                <a:cs typeface="楷体" panose="02010609060101010101" charset="-122"/>
                <a:sym typeface="+mn-ea"/>
              </a:rPr>
              <a:t>k+1~j</a:t>
            </a:r>
            <a:r>
              <a:rPr lang="zh-CN" altLang="en-US" sz="3000">
                <a:latin typeface="楷体" panose="02010609060101010101" charset="-122"/>
                <a:ea typeface="楷体" panose="02010609060101010101" charset="-122"/>
                <a:cs typeface="楷体" panose="02010609060101010101" charset="-122"/>
                <a:sym typeface="+mn-ea"/>
              </a:rPr>
              <a:t>号</a:t>
            </a:r>
            <a:r>
              <a:rPr lang="zh-CN" altLang="en-US" sz="3000" dirty="0">
                <a:latin typeface="楷体" panose="02010609060101010101" charset="-122"/>
                <a:ea typeface="楷体" panose="02010609060101010101" charset="-122"/>
                <a:cs typeface="楷体" panose="02010609060101010101" charset="-122"/>
                <a:sym typeface="+mn-ea"/>
              </a:rPr>
              <a:t>石子</a:t>
            </a:r>
            <a:r>
              <a:rPr lang="zh-CN" altLang="en-US" sz="3000">
                <a:latin typeface="楷体" panose="02010609060101010101" charset="-122"/>
                <a:ea typeface="楷体" panose="02010609060101010101" charset="-122"/>
                <a:cs typeface="楷体" panose="02010609060101010101" charset="-122"/>
                <a:sym typeface="+mn-ea"/>
              </a:rPr>
              <a:t>合并为一堆。</a:t>
            </a:r>
            <a:endParaRPr lang="zh-CN" altLang="en-US" sz="3000">
              <a:latin typeface="楷体" panose="02010609060101010101" charset="-122"/>
              <a:ea typeface="楷体" panose="02010609060101010101" charset="-122"/>
              <a:cs typeface="楷体" panose="02010609060101010101" charset="-122"/>
            </a:endParaRPr>
          </a:p>
          <a:p>
            <a:pPr>
              <a:lnSpc>
                <a:spcPct val="90000"/>
              </a:lnSpc>
              <a:buNone/>
            </a:pPr>
            <a:r>
              <a:rPr lang="en-US" altLang="zh-CN" sz="3000">
                <a:latin typeface="楷体" panose="02010609060101010101" charset="-122"/>
                <a:ea typeface="楷体" panose="02010609060101010101" charset="-122"/>
                <a:cs typeface="楷体" panose="02010609060101010101" charset="-122"/>
                <a:sym typeface="+mn-ea"/>
              </a:rPr>
              <a:t>(3)</a:t>
            </a:r>
            <a:r>
              <a:rPr lang="zh-CN" altLang="en-US" sz="3000">
                <a:latin typeface="楷体" panose="02010609060101010101" charset="-122"/>
                <a:ea typeface="楷体" panose="02010609060101010101" charset="-122"/>
                <a:cs typeface="楷体" panose="02010609060101010101" charset="-122"/>
                <a:sym typeface="+mn-ea"/>
              </a:rPr>
              <a:t>最后将上述两堆</a:t>
            </a:r>
            <a:r>
              <a:rPr lang="zh-CN" altLang="en-US" sz="3000" dirty="0">
                <a:latin typeface="楷体" panose="02010609060101010101" charset="-122"/>
                <a:ea typeface="楷体" panose="02010609060101010101" charset="-122"/>
                <a:cs typeface="楷体" panose="02010609060101010101" charset="-122"/>
                <a:sym typeface="+mn-ea"/>
              </a:rPr>
              <a:t>石子</a:t>
            </a:r>
            <a:r>
              <a:rPr lang="zh-CN" altLang="en-US" sz="3000">
                <a:latin typeface="楷体" panose="02010609060101010101" charset="-122"/>
                <a:ea typeface="楷体" panose="02010609060101010101" charset="-122"/>
                <a:cs typeface="楷体" panose="02010609060101010101" charset="-122"/>
                <a:sym typeface="+mn-ea"/>
              </a:rPr>
              <a:t>合并。</a:t>
            </a:r>
            <a:endParaRPr lang="zh-CN" altLang="en-US" sz="3000">
              <a:latin typeface="楷体" panose="02010609060101010101" charset="-122"/>
              <a:ea typeface="楷体" panose="02010609060101010101" charset="-122"/>
              <a:cs typeface="楷体" panose="02010609060101010101" charset="-122"/>
            </a:endParaRPr>
          </a:p>
          <a:p>
            <a:pPr>
              <a:lnSpc>
                <a:spcPct val="90000"/>
              </a:lnSpc>
              <a:buNone/>
            </a:pPr>
            <a:endParaRPr lang="zh-CN" sz="3000">
              <a:latin typeface="楷体" panose="02010609060101010101" charset="-122"/>
              <a:ea typeface="楷体" panose="02010609060101010101" charset="-122"/>
              <a:cs typeface="楷体" panose="02010609060101010101" charset="-122"/>
              <a:sym typeface="+mn-ea"/>
            </a:endParaRPr>
          </a:p>
        </p:txBody>
      </p:sp>
      <p:sp>
        <p:nvSpPr>
          <p:cNvPr id="8" name="椭圆 7"/>
          <p:cNvSpPr/>
          <p:nvPr/>
        </p:nvSpPr>
        <p:spPr>
          <a:xfrm>
            <a:off x="1229995" y="4434840"/>
            <a:ext cx="1119188"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i</a:t>
            </a:r>
            <a:endParaRPr lang="en-US" altLang="zh-CN" strike="noStrike" noProof="1"/>
          </a:p>
        </p:txBody>
      </p:sp>
      <p:sp>
        <p:nvSpPr>
          <p:cNvPr id="10" name="椭圆 9"/>
          <p:cNvSpPr/>
          <p:nvPr/>
        </p:nvSpPr>
        <p:spPr>
          <a:xfrm>
            <a:off x="8249920" y="4434840"/>
            <a:ext cx="1120775"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j</a:t>
            </a:r>
            <a:endParaRPr lang="en-US" altLang="zh-CN" strike="noStrike" noProof="1"/>
          </a:p>
        </p:txBody>
      </p:sp>
      <p:sp>
        <p:nvSpPr>
          <p:cNvPr id="11" name="椭圆 10"/>
          <p:cNvSpPr/>
          <p:nvPr/>
        </p:nvSpPr>
        <p:spPr>
          <a:xfrm>
            <a:off x="2566670" y="4434840"/>
            <a:ext cx="1120775"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a:t>
            </a:r>
            <a:endParaRPr lang="en-US" altLang="zh-CN" strike="noStrike" noProof="1"/>
          </a:p>
        </p:txBody>
      </p:sp>
      <p:sp>
        <p:nvSpPr>
          <p:cNvPr id="12" name="椭圆 11"/>
          <p:cNvSpPr/>
          <p:nvPr/>
        </p:nvSpPr>
        <p:spPr>
          <a:xfrm>
            <a:off x="3904933" y="4434840"/>
            <a:ext cx="1119188"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k</a:t>
            </a:r>
            <a:endParaRPr lang="en-US" altLang="zh-CN" strike="noStrike" noProof="1"/>
          </a:p>
        </p:txBody>
      </p:sp>
      <p:sp>
        <p:nvSpPr>
          <p:cNvPr id="13" name="椭圆 12"/>
          <p:cNvSpPr/>
          <p:nvPr/>
        </p:nvSpPr>
        <p:spPr>
          <a:xfrm>
            <a:off x="5360670" y="4434840"/>
            <a:ext cx="1119188"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k+1</a:t>
            </a:r>
            <a:endParaRPr lang="en-US" altLang="zh-CN" strike="noStrike" noProof="1"/>
          </a:p>
        </p:txBody>
      </p:sp>
      <p:sp>
        <p:nvSpPr>
          <p:cNvPr id="14" name="椭圆 13"/>
          <p:cNvSpPr/>
          <p:nvPr/>
        </p:nvSpPr>
        <p:spPr>
          <a:xfrm>
            <a:off x="6802120" y="4434840"/>
            <a:ext cx="1120775" cy="111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a:t>
            </a:r>
            <a:endParaRPr lang="en-US" altLang="zh-CN" strike="noStrike" noProof="1"/>
          </a:p>
        </p:txBody>
      </p:sp>
      <p:sp>
        <p:nvSpPr>
          <p:cNvPr id="15" name="椭圆 14"/>
          <p:cNvSpPr/>
          <p:nvPr/>
        </p:nvSpPr>
        <p:spPr>
          <a:xfrm>
            <a:off x="1191895" y="4506278"/>
            <a:ext cx="3816350" cy="936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r>
              <a:rPr lang="zh-CN" altLang="en-US" strike="noStrike" noProof="1"/>
              <a:t>合并</a:t>
            </a:r>
            <a:endParaRPr lang="zh-CN" altLang="en-US" strike="noStrike" noProof="1"/>
          </a:p>
        </p:txBody>
      </p:sp>
      <p:sp>
        <p:nvSpPr>
          <p:cNvPr id="16" name="椭圆 15"/>
          <p:cNvSpPr/>
          <p:nvPr/>
        </p:nvSpPr>
        <p:spPr>
          <a:xfrm>
            <a:off x="5249545" y="4363403"/>
            <a:ext cx="3968750" cy="1079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r>
              <a:rPr lang="zh-CN" altLang="en-US" strike="noStrike" noProof="1"/>
              <a:t>合并</a:t>
            </a:r>
            <a:endParaRPr lang="zh-CN" altLang="en-US" strike="noStrike" noProof="1"/>
          </a:p>
        </p:txBody>
      </p:sp>
      <p:sp>
        <p:nvSpPr>
          <p:cNvPr id="17" name="椭圆 16"/>
          <p:cNvSpPr/>
          <p:nvPr/>
        </p:nvSpPr>
        <p:spPr>
          <a:xfrm>
            <a:off x="1047433" y="4471353"/>
            <a:ext cx="8170863" cy="1008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r>
              <a:rPr lang="zh-CN" altLang="en-US" strike="noStrike" noProof="1"/>
              <a:t>合并</a:t>
            </a:r>
            <a:endParaRPr lang="zh-CN" altLang="en-US" strike="noStrike" noProof="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latin typeface="楷体" panose="02010609060101010101" charset="-122"/>
                <a:ea typeface="楷体" panose="02010609060101010101" charset="-122"/>
              </a:rPr>
              <a:t>石子合并</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76300" y="1852295"/>
            <a:ext cx="10265410" cy="4319905"/>
          </a:xfrm>
        </p:spPr>
        <p:txBody>
          <a:bodyPr>
            <a:normAutofit/>
          </a:bodyPr>
          <a:lstStyle/>
          <a:p>
            <a:pPr marR="0" algn="l" defTabSz="914400" rtl="0" eaLnBrk="1" latinLnBrk="0" hangingPunct="1">
              <a:lnSpc>
                <a:spcPct val="90000"/>
              </a:lnSpc>
              <a:spcBef>
                <a:spcPts val="1000"/>
              </a:spcBef>
              <a:buClrTx/>
              <a:buSzTx/>
              <a:buFontTx/>
              <a:buChar char="•"/>
            </a:pPr>
            <a:r>
              <a:rPr lang="zh-CN" altLang="en-US" sz="3200" dirty="0">
                <a:latin typeface="楷体" panose="02010609060101010101" charset="-122"/>
                <a:ea typeface="楷体" panose="02010609060101010101" charset="-122"/>
                <a:cs typeface="楷体" panose="02010609060101010101" charset="-122"/>
                <a:sym typeface="+mn-ea"/>
              </a:rPr>
              <a:t>转移方程：</a:t>
            </a:r>
            <a:r>
              <a:rPr lang="en-US" altLang="zh-CN" sz="3200" dirty="0">
                <a:latin typeface="楷体" panose="02010609060101010101" charset="-122"/>
                <a:ea typeface="楷体" panose="02010609060101010101" charset="-122"/>
                <a:cs typeface="楷体" panose="02010609060101010101" charset="-122"/>
                <a:sym typeface="+mn-ea"/>
              </a:rPr>
              <a:t>f[</a:t>
            </a:r>
            <a:r>
              <a:rPr lang="en-US" altLang="zh-CN" sz="3200" dirty="0" err="1">
                <a:latin typeface="楷体" panose="02010609060101010101" charset="-122"/>
                <a:ea typeface="楷体" panose="02010609060101010101" charset="-122"/>
                <a:cs typeface="楷体" panose="02010609060101010101" charset="-122"/>
                <a:sym typeface="+mn-ea"/>
              </a:rPr>
              <a:t>i</a:t>
            </a:r>
            <a:r>
              <a:rPr lang="en-US" altLang="zh-CN" sz="3200" dirty="0">
                <a:latin typeface="楷体" panose="02010609060101010101" charset="-122"/>
                <a:ea typeface="楷体" panose="02010609060101010101" charset="-122"/>
                <a:cs typeface="楷体" panose="02010609060101010101" charset="-122"/>
                <a:sym typeface="+mn-ea"/>
              </a:rPr>
              <a:t>][j]=</a:t>
            </a:r>
            <a:r>
              <a:rPr lang="en-US" altLang="zh-CN" sz="3200" dirty="0" smtClean="0">
                <a:latin typeface="楷体" panose="02010609060101010101" charset="-122"/>
                <a:ea typeface="楷体" panose="02010609060101010101" charset="-122"/>
                <a:cs typeface="楷体" panose="02010609060101010101" charset="-122"/>
                <a:sym typeface="+mn-ea"/>
              </a:rPr>
              <a:t>min{f[</a:t>
            </a:r>
            <a:r>
              <a:rPr lang="en-US" altLang="zh-CN" sz="3200" dirty="0" err="1" smtClean="0">
                <a:latin typeface="楷体" panose="02010609060101010101" charset="-122"/>
                <a:ea typeface="楷体" panose="02010609060101010101" charset="-122"/>
                <a:cs typeface="楷体" panose="02010609060101010101" charset="-122"/>
                <a:sym typeface="+mn-ea"/>
              </a:rPr>
              <a:t>i</a:t>
            </a:r>
            <a:r>
              <a:rPr lang="en-US" altLang="zh-CN" sz="3200" dirty="0" smtClean="0">
                <a:latin typeface="楷体" panose="02010609060101010101" charset="-122"/>
                <a:ea typeface="楷体" panose="02010609060101010101" charset="-122"/>
                <a:cs typeface="楷体" panose="02010609060101010101" charset="-122"/>
                <a:sym typeface="+mn-ea"/>
              </a:rPr>
              <a:t>][j],f[</a:t>
            </a:r>
            <a:r>
              <a:rPr lang="en-US" altLang="zh-CN" sz="3200" dirty="0" err="1" smtClean="0">
                <a:latin typeface="楷体" panose="02010609060101010101" charset="-122"/>
                <a:ea typeface="楷体" panose="02010609060101010101" charset="-122"/>
                <a:cs typeface="楷体" panose="02010609060101010101" charset="-122"/>
                <a:sym typeface="+mn-ea"/>
              </a:rPr>
              <a:t>i</a:t>
            </a:r>
            <a:r>
              <a:rPr lang="en-US" altLang="zh-CN" sz="3200" dirty="0">
                <a:latin typeface="楷体" panose="02010609060101010101" charset="-122"/>
                <a:ea typeface="楷体" panose="02010609060101010101" charset="-122"/>
                <a:cs typeface="楷体" panose="02010609060101010101" charset="-122"/>
                <a:sym typeface="+mn-ea"/>
              </a:rPr>
              <a:t>][k] + f[k+1][j] </a:t>
            </a:r>
            <a:r>
              <a:rPr lang="en-US" altLang="zh-CN" sz="3200" dirty="0" smtClean="0">
                <a:latin typeface="楷体" panose="02010609060101010101" charset="-122"/>
                <a:ea typeface="楷体" panose="02010609060101010101" charset="-122"/>
                <a:cs typeface="楷体" panose="02010609060101010101" charset="-122"/>
                <a:sym typeface="+mn-ea"/>
              </a:rPr>
              <a:t>+(</a:t>
            </a:r>
            <a:r>
              <a:rPr lang="en-US" altLang="zh-CN" sz="3200" dirty="0">
                <a:latin typeface="楷体" panose="02010609060101010101" charset="-122"/>
                <a:ea typeface="楷体" panose="02010609060101010101" charset="-122"/>
                <a:cs typeface="楷体" panose="02010609060101010101" charset="-122"/>
                <a:sym typeface="+mn-ea"/>
              </a:rPr>
              <a:t>sum[j]-sum[i-1</a:t>
            </a:r>
            <a:r>
              <a:rPr lang="en-US" altLang="zh-CN" sz="3200" dirty="0" smtClean="0">
                <a:latin typeface="楷体" panose="02010609060101010101" charset="-122"/>
                <a:ea typeface="楷体" panose="02010609060101010101" charset="-122"/>
                <a:cs typeface="楷体" panose="02010609060101010101" charset="-122"/>
                <a:sym typeface="+mn-ea"/>
              </a:rPr>
              <a:t>])}</a:t>
            </a:r>
            <a:endParaRPr kumimoji="0" lang="en-US" altLang="zh-CN"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R="0" algn="l" defTabSz="914400" rtl="0" eaLnBrk="1" latinLnBrk="0" hangingPunct="1">
              <a:lnSpc>
                <a:spcPct val="90000"/>
              </a:lnSpc>
              <a:spcBef>
                <a:spcPts val="1000"/>
              </a:spcBef>
              <a:buClrTx/>
              <a:buSzTx/>
              <a:buFontTx/>
              <a:buChar char="•"/>
            </a:pPr>
            <a:r>
              <a:rPr lang="en-US" altLang="zh-CN" sz="3200" dirty="0">
                <a:latin typeface="楷体" panose="02010609060101010101" charset="-122"/>
                <a:ea typeface="楷体" panose="02010609060101010101" charset="-122"/>
                <a:cs typeface="楷体" panose="02010609060101010101" charset="-122"/>
                <a:sym typeface="+mn-ea"/>
              </a:rPr>
              <a:t>sum[j]</a:t>
            </a:r>
            <a:r>
              <a:rPr lang="en-US" altLang="zh-CN" sz="3200" dirty="0" err="1">
                <a:latin typeface="楷体" panose="02010609060101010101" charset="-122"/>
                <a:ea typeface="楷体" panose="02010609060101010101" charset="-122"/>
                <a:cs typeface="楷体" panose="02010609060101010101" charset="-122"/>
                <a:sym typeface="+mn-ea"/>
              </a:rPr>
              <a:t>为前j堆石子的重量之和</a:t>
            </a:r>
            <a:r>
              <a:rPr lang="en-US" altLang="zh-CN" sz="3200" dirty="0">
                <a:latin typeface="楷体" panose="02010609060101010101" charset="-122"/>
                <a:ea typeface="楷体" panose="02010609060101010101" charset="-122"/>
                <a:cs typeface="楷体" panose="02010609060101010101" charset="-122"/>
                <a:sym typeface="+mn-ea"/>
              </a:rPr>
              <a:t>。（</a:t>
            </a:r>
            <a:r>
              <a:rPr lang="en-US" altLang="zh-CN" sz="3200" dirty="0" err="1">
                <a:latin typeface="楷体" panose="02010609060101010101" charset="-122"/>
                <a:ea typeface="楷体" panose="02010609060101010101" charset="-122"/>
                <a:cs typeface="楷体" panose="02010609060101010101" charset="-122"/>
                <a:sym typeface="+mn-ea"/>
              </a:rPr>
              <a:t>预处理优化转移费用</a:t>
            </a:r>
            <a:r>
              <a:rPr lang="en-US" altLang="zh-CN" sz="3200" dirty="0">
                <a:latin typeface="楷体" panose="02010609060101010101" charset="-122"/>
                <a:ea typeface="楷体" panose="02010609060101010101" charset="-122"/>
                <a:cs typeface="楷体" panose="02010609060101010101" charset="-122"/>
                <a:sym typeface="+mn-ea"/>
              </a:rPr>
              <a:t>）</a:t>
            </a:r>
            <a:endParaRPr kumimoji="0" lang="en-US" altLang="zh-CN"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R="0" algn="l" defTabSz="914400" rtl="0" eaLnBrk="1" latinLnBrk="0" hangingPunct="1">
              <a:lnSpc>
                <a:spcPct val="90000"/>
              </a:lnSpc>
              <a:spcBef>
                <a:spcPts val="1000"/>
              </a:spcBef>
              <a:buClrTx/>
              <a:buSzTx/>
              <a:buFontTx/>
              <a:buChar char="•"/>
            </a:pPr>
            <a:r>
              <a:rPr lang="en-US" altLang="zh-CN" sz="3200" dirty="0" err="1">
                <a:latin typeface="楷体" panose="02010609060101010101" charset="-122"/>
                <a:ea typeface="楷体" panose="02010609060101010101" charset="-122"/>
                <a:cs typeface="楷体" panose="02010609060101010101" charset="-122"/>
                <a:sym typeface="+mn-ea"/>
              </a:rPr>
              <a:t>k的取值范围</a:t>
            </a:r>
            <a:r>
              <a:rPr lang="en-US" altLang="zh-CN" sz="3200" dirty="0">
                <a:latin typeface="楷体" panose="02010609060101010101" charset="-122"/>
                <a:ea typeface="楷体" panose="02010609060101010101" charset="-122"/>
                <a:cs typeface="楷体" panose="02010609060101010101" charset="-122"/>
                <a:sym typeface="+mn-ea"/>
              </a:rPr>
              <a:t>？</a:t>
            </a:r>
            <a:endParaRPr kumimoji="0" lang="en-US" altLang="zh-CN" sz="3200" b="0" i="0" u="none" strike="noStrike" kern="1200" cap="none" spc="0" normalizeH="0" baseline="0" noProof="1">
              <a:latin typeface="楷体" panose="02010609060101010101" charset="-122"/>
              <a:ea typeface="楷体" panose="02010609060101010101" charset="-122"/>
              <a:cs typeface="楷体" panose="02010609060101010101" charset="-122"/>
            </a:endParaRPr>
          </a:p>
          <a:p>
            <a:pPr marR="0" algn="l" defTabSz="914400" rtl="0" eaLnBrk="1" latinLnBrk="0" hangingPunct="1">
              <a:lnSpc>
                <a:spcPct val="90000"/>
              </a:lnSpc>
              <a:spcBef>
                <a:spcPts val="1000"/>
              </a:spcBef>
              <a:buClrTx/>
              <a:buSzTx/>
              <a:buFontTx/>
              <a:buChar char="•"/>
            </a:pPr>
            <a:r>
              <a:rPr lang="en-US" altLang="zh-CN" sz="3200" dirty="0" err="1">
                <a:latin typeface="楷体" panose="02010609060101010101" charset="-122"/>
                <a:ea typeface="楷体" panose="02010609060101010101" charset="-122"/>
                <a:cs typeface="楷体" panose="02010609060101010101" charset="-122"/>
                <a:sym typeface="+mn-ea"/>
              </a:rPr>
              <a:t>i</a:t>
            </a:r>
            <a:r>
              <a:rPr lang="en-US" altLang="zh-CN" sz="3200" dirty="0">
                <a:latin typeface="楷体" panose="02010609060101010101" charset="-122"/>
                <a:ea typeface="楷体" panose="02010609060101010101" charset="-122"/>
                <a:cs typeface="楷体" panose="02010609060101010101" charset="-122"/>
                <a:sym typeface="+mn-ea"/>
              </a:rPr>
              <a:t>&lt;=k&lt;j</a:t>
            </a:r>
            <a:endParaRPr lang="en-US" altLang="zh-CN" sz="3200" dirty="0">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143"/>
</p:tagLst>
</file>

<file path=ppt/tags/tag101.xml><?xml version="1.0" encoding="utf-8"?>
<p:tagLst xmlns:p="http://schemas.openxmlformats.org/presentationml/2006/main">
  <p:tag name="KSO_WM_BEAUTIFY_FLAG" val="#wm#"/>
  <p:tag name="KSO_WM_TEMPLATE_CATEGORY" val="custom"/>
  <p:tag name="KSO_WM_TEMPLATE_INDEX" val="20187143"/>
</p:tagLst>
</file>

<file path=ppt/tags/tag102.xml><?xml version="1.0" encoding="utf-8"?>
<p:tagLst xmlns:p="http://schemas.openxmlformats.org/presentationml/2006/main">
  <p:tag name="KSO_WM_BEAUTIFY_FLAG" val="#wm#"/>
  <p:tag name="KSO_WM_TEMPLATE_CATEGORY" val="custom"/>
  <p:tag name="KSO_WM_TEMPLATE_INDEX" val="20187143"/>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18714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143"/>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187143"/>
</p:tagLst>
</file>

<file path=ppt/tags/tag114.xml><?xml version="1.0" encoding="utf-8"?>
<p:tagLst xmlns:p="http://schemas.openxmlformats.org/presentationml/2006/main">
  <p:tag name="KSO_WM_BEAUTIFY_FLAG" val="#wm#"/>
  <p:tag name="KSO_WM_TEMPLATE_CATEGORY" val="custom"/>
  <p:tag name="KSO_WM_TEMPLATE_INDEX" val="20187143"/>
</p:tagLst>
</file>

<file path=ppt/tags/tag115.xml><?xml version="1.0" encoding="utf-8"?>
<p:tagLst xmlns:p="http://schemas.openxmlformats.org/presentationml/2006/main">
  <p:tag name="KSO_WM_BEAUTIFY_FLAG" val="#wm#"/>
  <p:tag name="KSO_WM_TEMPLATE_CATEGORY" val="custom"/>
  <p:tag name="KSO_WM_TEMPLATE_INDEX" val="20187143"/>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187143"/>
</p:tagLst>
</file>

<file path=ppt/tags/tag119.xml><?xml version="1.0" encoding="utf-8"?>
<p:tagLst xmlns:p="http://schemas.openxmlformats.org/presentationml/2006/main">
  <p:tag name="KSO_WM_BEAUTIFY_FLAG" val="#wm#"/>
  <p:tag name="KSO_WM_TEMPLATE_CATEGORY" val="custom"/>
  <p:tag name="KSO_WM_TEMPLATE_INDEX" val="20187143"/>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PP_MARK_KEY" val="4b7980d1-362d-421b-9c21-2cd0fdff0af7"/>
  <p:tag name="COMMONDATA" val="eyJoZGlkIjoiZTkwMmJhOTk0YjNkYTVkNzZmYWY5NmZmYWZlMjU2OTA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TEMPLATE_CATEGORY" val="custom"/>
  <p:tag name="KSO_WM_TEMPLATE_INDEX" val="20187143"/>
  <p:tag name="KSO_WM_UNIT_TYPE" val="a"/>
  <p:tag name="KSO_WM_UNIT_INDEX" val="1"/>
  <p:tag name="KSO_WM_UNIT_ID" val="custom20187143_3*a*1"/>
  <p:tag name="KSO_WM_UNIT_LAYERLEVEL" val="1"/>
  <p:tag name="KSO_WM_UNIT_VALUE" val="40"/>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67.xml><?xml version="1.0" encoding="utf-8"?>
<p:tagLst xmlns:p="http://schemas.openxmlformats.org/presentationml/2006/main">
  <p:tag name="KSO_WM_TEMPLATE_CATEGORY" val="custom"/>
  <p:tag name="KSO_WM_TEMPLATE_INDEX" val="20187143"/>
  <p:tag name="KSO_WM_UNIT_TYPE" val="e"/>
  <p:tag name="KSO_WM_UNIT_INDEX" val="1"/>
  <p:tag name="KSO_WM_UNIT_ID" val="custom20187143_3*e*1"/>
  <p:tag name="KSO_WM_UNIT_LAYERLEVEL" val="1"/>
  <p:tag name="KSO_WM_UNIT_VALUE" val="8"/>
  <p:tag name="KSO_WM_UNIT_HIGHLIGHT" val="0"/>
  <p:tag name="KSO_WM_UNIT_COMPATIBLE" val="0"/>
  <p:tag name="KSO_WM_BEAUTIFY_FLAG" val="#wm#"/>
  <p:tag name="KSO_WM_TAG_VERSION" val="1.0"/>
  <p:tag name="KSO_WM_UNIT_PRESET_TEXT" val="01"/>
  <p:tag name="KSO_WM_UNIT_NOCLEAR" val="0"/>
  <p:tag name="KSO_WM_UNIT_DIAGRAM_ISNUMVISUAL" val="0"/>
  <p:tag name="KSO_WM_UNIT_DIAGRAM_ISREFERUNIT" val="0"/>
  <p:tag name="KSO_WM_UNIT_COLOR_SCHEME_SHAPE_ID" val="2"/>
  <p:tag name="KSO_WM_UNIT_COLOR_SCHEME_PARENT_PAGE" val="0_3"/>
</p:tagLst>
</file>

<file path=ppt/tags/tag68.xml><?xml version="1.0" encoding="utf-8"?>
<p:tagLst xmlns:p="http://schemas.openxmlformats.org/presentationml/2006/main">
  <p:tag name="KSO_WM_TEMPLATE_CATEGORY" val="custom"/>
  <p:tag name="KSO_WM_TEMPLATE_INDEX" val="20187143"/>
  <p:tag name="KSO_WM_TAG_VERSION" val="1.0"/>
  <p:tag name="KSO_WM_SLIDE_ID" val="custom20187143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69.xml><?xml version="1.0" encoding="utf-8"?>
<p:tagLst xmlns:p="http://schemas.openxmlformats.org/presentationml/2006/main">
  <p:tag name="KSO_WM_BEAUTIFY_FLAG" val="#wm#"/>
  <p:tag name="KSO_WM_TEMPLATE_CATEGORY" val="custom"/>
  <p:tag name="KSO_WM_TEMPLATE_INDEX" val="201845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custom"/>
  <p:tag name="KSO_WM_TEMPLATE_INDEX" val="2018457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6_2*a*1"/>
  <p:tag name="KSO_WM_UNIT_TYPE" val="a"/>
</p:tagLst>
</file>

<file path=ppt/tags/tag71.xml><?xml version="1.0" encoding="utf-8"?>
<p:tagLst xmlns:p="http://schemas.openxmlformats.org/presentationml/2006/main">
  <p:tag name="KSO_WM_TEMPLATE_CATEGORY" val="custom"/>
  <p:tag name="KSO_WM_TEMPLATE_INDEX" val="2018457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297"/>
  <p:tag name="KSO_WM_UNIT_LAYERLEVEL" val="1"/>
  <p:tag name="KSO_WM_UNIT_INDEX" val="1"/>
  <p:tag name="KSO_WM_UNIT_ID" val="custom20184576_2*f*1"/>
  <p:tag name="KSO_WM_UNIT_TYPE" val="f"/>
</p:tagLst>
</file>

<file path=ppt/tags/tag7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4576_2"/>
  <p:tag name="KSO_WM_TAG_VERSION" val="1.0"/>
  <p:tag name="KSO_WM_TEMPLATE_INDEX" val="20184576"/>
  <p:tag name="KSO_WM_TEMPLATE_CATEGORY" val="custom"/>
</p:tagLst>
</file>

<file path=ppt/tags/tag73.xml><?xml version="1.0" encoding="utf-8"?>
<p:tagLst xmlns:p="http://schemas.openxmlformats.org/presentationml/2006/main">
  <p:tag name="KSO_WM_BEAUTIFY_FLAG" val="#wm#"/>
  <p:tag name="KSO_WM_TEMPLATE_CATEGORY" val="custom"/>
  <p:tag name="KSO_WM_TEMPLATE_INDEX" val="20187143"/>
</p:tagLst>
</file>

<file path=ppt/tags/tag74.xml><?xml version="1.0" encoding="utf-8"?>
<p:tagLst xmlns:p="http://schemas.openxmlformats.org/presentationml/2006/main">
  <p:tag name="KSO_WM_BEAUTIFY_FLAG" val="#wm#"/>
  <p:tag name="KSO_WM_TEMPLATE_CATEGORY" val="custom"/>
  <p:tag name="KSO_WM_TEMPLATE_INDEX" val="20187143"/>
</p:tagLst>
</file>

<file path=ppt/tags/tag75.xml><?xml version="1.0" encoding="utf-8"?>
<p:tagLst xmlns:p="http://schemas.openxmlformats.org/presentationml/2006/main">
  <p:tag name="KSO_WM_BEAUTIFY_FLAG" val="#wm#"/>
  <p:tag name="KSO_WM_TEMPLATE_CATEGORY" val="custom"/>
  <p:tag name="KSO_WM_TEMPLATE_INDEX" val="20187143"/>
</p:tagLst>
</file>

<file path=ppt/tags/tag76.xml><?xml version="1.0" encoding="utf-8"?>
<p:tagLst xmlns:p="http://schemas.openxmlformats.org/presentationml/2006/main">
  <p:tag name="KSO_WM_BEAUTIFY_FLAG" val="#wm#"/>
  <p:tag name="KSO_WM_TEMPLATE_CATEGORY" val="custom"/>
  <p:tag name="KSO_WM_TEMPLATE_INDEX" val="20187143"/>
</p:tagLst>
</file>

<file path=ppt/tags/tag77.xml><?xml version="1.0" encoding="utf-8"?>
<p:tagLst xmlns:p="http://schemas.openxmlformats.org/presentationml/2006/main">
  <p:tag name="KSO_WM_BEAUTIFY_FLAG" val="#wm#"/>
  <p:tag name="KSO_WM_TEMPLATE_CATEGORY" val="custom"/>
  <p:tag name="KSO_WM_TEMPLATE_INDEX" val="20187143"/>
</p:tagLst>
</file>

<file path=ppt/tags/tag78.xml><?xml version="1.0" encoding="utf-8"?>
<p:tagLst xmlns:p="http://schemas.openxmlformats.org/presentationml/2006/main">
  <p:tag name="KSO_WM_BEAUTIFY_FLAG" val="#wm#"/>
  <p:tag name="KSO_WM_TEMPLATE_CATEGORY" val="custom"/>
  <p:tag name="KSO_WM_TEMPLATE_INDEX" val="20187143"/>
</p:tagLst>
</file>

<file path=ppt/tags/tag79.xml><?xml version="1.0" encoding="utf-8"?>
<p:tagLst xmlns:p="http://schemas.openxmlformats.org/presentationml/2006/main">
  <p:tag name="KSO_WM_BEAUTIFY_FLAG" val="#wm#"/>
  <p:tag name="KSO_WM_TEMPLATE_CATEGORY" val="custom"/>
  <p:tag name="KSO_WM_TEMPLATE_INDEX" val="2018714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143"/>
</p:tagLst>
</file>

<file path=ppt/tags/tag81.xml><?xml version="1.0" encoding="utf-8"?>
<p:tagLst xmlns:p="http://schemas.openxmlformats.org/presentationml/2006/main">
  <p:tag name="KSO_WM_BEAUTIFY_FLAG" val="#wm#"/>
  <p:tag name="KSO_WM_TEMPLATE_CATEGORY" val="custom"/>
  <p:tag name="KSO_WM_TEMPLATE_INDEX" val="20187143"/>
</p:tagLst>
</file>

<file path=ppt/tags/tag82.xml><?xml version="1.0" encoding="utf-8"?>
<p:tagLst xmlns:p="http://schemas.openxmlformats.org/presentationml/2006/main">
  <p:tag name="KSO_WM_BEAUTIFY_FLAG" val="#wm#"/>
  <p:tag name="KSO_WM_TEMPLATE_CATEGORY" val="custom"/>
  <p:tag name="KSO_WM_TEMPLATE_INDEX" val="20187143"/>
</p:tagLst>
</file>

<file path=ppt/tags/tag83.xml><?xml version="1.0" encoding="utf-8"?>
<p:tagLst xmlns:p="http://schemas.openxmlformats.org/presentationml/2006/main">
  <p:tag name="KSO_WM_BEAUTIFY_FLAG" val="#wm#"/>
  <p:tag name="KSO_WM_TEMPLATE_CATEGORY" val="custom"/>
  <p:tag name="KSO_WM_TEMPLATE_INDEX" val="20187143"/>
</p:tagLst>
</file>

<file path=ppt/tags/tag84.xml><?xml version="1.0" encoding="utf-8"?>
<p:tagLst xmlns:p="http://schemas.openxmlformats.org/presentationml/2006/main">
  <p:tag name="KSO_WM_BEAUTIFY_FLAG" val="#wm#"/>
  <p:tag name="KSO_WM_TEMPLATE_CATEGORY" val="custom"/>
  <p:tag name="KSO_WM_TEMPLATE_INDEX" val="20187143"/>
</p:tagLst>
</file>

<file path=ppt/tags/tag85.xml><?xml version="1.0" encoding="utf-8"?>
<p:tagLst xmlns:p="http://schemas.openxmlformats.org/presentationml/2006/main">
  <p:tag name="KSO_WM_BEAUTIFY_FLAG" val="#wm#"/>
  <p:tag name="KSO_WM_TEMPLATE_CATEGORY" val="custom"/>
  <p:tag name="KSO_WM_TEMPLATE_INDEX" val="20187143"/>
</p:tagLst>
</file>

<file path=ppt/tags/tag86.xml><?xml version="1.0" encoding="utf-8"?>
<p:tagLst xmlns:p="http://schemas.openxmlformats.org/presentationml/2006/main">
  <p:tag name="KSO_WM_TEMPLATE_CATEGORY" val="custom"/>
  <p:tag name="KSO_WM_TEMPLATE_INDEX" val="20187143"/>
  <p:tag name="KSO_WM_UNIT_TYPE" val="a"/>
  <p:tag name="KSO_WM_UNIT_INDEX" val="1"/>
  <p:tag name="KSO_WM_UNIT_ID" val="custom20187143_3*a*1"/>
  <p:tag name="KSO_WM_UNIT_LAYERLEVEL" val="1"/>
  <p:tag name="KSO_WM_UNIT_VALUE" val="40"/>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 name="KSO_WM_UNIT_COLOR_SCHEME_SHAPE_ID" val="5"/>
  <p:tag name="KSO_WM_UNIT_COLOR_SCHEME_PARENT_PAGE" val="0_3"/>
</p:tagLst>
</file>

<file path=ppt/tags/tag87.xml><?xml version="1.0" encoding="utf-8"?>
<p:tagLst xmlns:p="http://schemas.openxmlformats.org/presentationml/2006/main">
  <p:tag name="KSO_WM_TEMPLATE_CATEGORY" val="custom"/>
  <p:tag name="KSO_WM_TEMPLATE_INDEX" val="20187143"/>
  <p:tag name="KSO_WM_UNIT_TYPE" val="e"/>
  <p:tag name="KSO_WM_UNIT_INDEX" val="1"/>
  <p:tag name="KSO_WM_UNIT_ID" val="custom20187143_3*e*1"/>
  <p:tag name="KSO_WM_UNIT_LAYERLEVEL" val="1"/>
  <p:tag name="KSO_WM_UNIT_VALUE" val="8"/>
  <p:tag name="KSO_WM_UNIT_HIGHLIGHT" val="0"/>
  <p:tag name="KSO_WM_UNIT_COMPATIBLE" val="0"/>
  <p:tag name="KSO_WM_BEAUTIFY_FLAG" val="#wm#"/>
  <p:tag name="KSO_WM_TAG_VERSION" val="1.0"/>
  <p:tag name="KSO_WM_UNIT_PRESET_TEXT" val="01"/>
  <p:tag name="KSO_WM_UNIT_NOCLEAR" val="0"/>
  <p:tag name="KSO_WM_UNIT_DIAGRAM_ISNUMVISUAL" val="0"/>
  <p:tag name="KSO_WM_UNIT_DIAGRAM_ISREFERUNIT" val="0"/>
  <p:tag name="KSO_WM_UNIT_COLOR_SCHEME_SHAPE_ID" val="2"/>
  <p:tag name="KSO_WM_UNIT_COLOR_SCHEME_PARENT_PAGE" val="0_3"/>
</p:tagLst>
</file>

<file path=ppt/tags/tag88.xml><?xml version="1.0" encoding="utf-8"?>
<p:tagLst xmlns:p="http://schemas.openxmlformats.org/presentationml/2006/main">
  <p:tag name="KSO_WM_TEMPLATE_CATEGORY" val="custom"/>
  <p:tag name="KSO_WM_TEMPLATE_INDEX" val="20187143"/>
  <p:tag name="KSO_WM_TAG_VERSION" val="1.0"/>
  <p:tag name="KSO_WM_SLIDE_ID" val="custom20187143_3"/>
  <p:tag name="KSO_WM_SLIDE_INDEX" val="3"/>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 name="KSO_WM_SLIDE_COLORSCHEME_VERSION" val="3.2"/>
</p:tagLst>
</file>

<file path=ppt/tags/tag89.xml><?xml version="1.0" encoding="utf-8"?>
<p:tagLst xmlns:p="http://schemas.openxmlformats.org/presentationml/2006/main">
  <p:tag name="KSO_WM_UNIT_PLACING_PICTURE_USER_VIEWPORT" val="{&quot;height&quot;:4075,&quot;width&quot;:729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143"/>
</p:tagLst>
</file>

<file path=ppt/tags/tag91.xml><?xml version="1.0" encoding="utf-8"?>
<p:tagLst xmlns:p="http://schemas.openxmlformats.org/presentationml/2006/main">
  <p:tag name="KSO_WM_BEAUTIFY_FLAG" val="#wm#"/>
  <p:tag name="KSO_WM_TEMPLATE_CATEGORY" val="custom"/>
  <p:tag name="KSO_WM_TEMPLATE_INDEX" val="20187143"/>
</p:tagLst>
</file>

<file path=ppt/tags/tag92.xml><?xml version="1.0" encoding="utf-8"?>
<p:tagLst xmlns:p="http://schemas.openxmlformats.org/presentationml/2006/main">
  <p:tag name="KSO_WM_BEAUTIFY_FLAG" val="#wm#"/>
  <p:tag name="KSO_WM_TEMPLATE_CATEGORY" val="custom"/>
  <p:tag name="KSO_WM_TEMPLATE_INDEX" val="20187143"/>
</p:tagLst>
</file>

<file path=ppt/tags/tag93.xml><?xml version="1.0" encoding="utf-8"?>
<p:tagLst xmlns:p="http://schemas.openxmlformats.org/presentationml/2006/main">
  <p:tag name="KSO_WM_BEAUTIFY_FLAG" val="#wm#"/>
  <p:tag name="KSO_WM_TEMPLATE_CATEGORY" val="custom"/>
  <p:tag name="KSO_WM_TEMPLATE_INDEX" val="20187143"/>
</p:tagLst>
</file>

<file path=ppt/tags/tag94.xml><?xml version="1.0" encoding="utf-8"?>
<p:tagLst xmlns:p="http://schemas.openxmlformats.org/presentationml/2006/main">
  <p:tag name="KSO_WM_BEAUTIFY_FLAG" val="#wm#"/>
  <p:tag name="KSO_WM_TEMPLATE_CATEGORY" val="custom"/>
  <p:tag name="KSO_WM_TEMPLATE_INDEX" val="20187143"/>
</p:tagLst>
</file>

<file path=ppt/tags/tag95.xml><?xml version="1.0" encoding="utf-8"?>
<p:tagLst xmlns:p="http://schemas.openxmlformats.org/presentationml/2006/main">
  <p:tag name="KSO_WM_BEAUTIFY_FLAG" val="#wm#"/>
  <p:tag name="KSO_WM_TEMPLATE_CATEGORY" val="custom"/>
  <p:tag name="KSO_WM_TEMPLATE_INDEX" val="20187143"/>
</p:tagLst>
</file>

<file path=ppt/tags/tag96.xml><?xml version="1.0" encoding="utf-8"?>
<p:tagLst xmlns:p="http://schemas.openxmlformats.org/presentationml/2006/main">
  <p:tag name="KSO_WM_BEAUTIFY_FLAG" val="#wm#"/>
  <p:tag name="KSO_WM_TEMPLATE_CATEGORY" val="custom"/>
  <p:tag name="KSO_WM_TEMPLATE_INDEX" val="20187143"/>
</p:tagLst>
</file>

<file path=ppt/tags/tag97.xml><?xml version="1.0" encoding="utf-8"?>
<p:tagLst xmlns:p="http://schemas.openxmlformats.org/presentationml/2006/main">
  <p:tag name="KSO_WM_BEAUTIFY_FLAG" val="#wm#"/>
  <p:tag name="KSO_WM_TEMPLATE_CATEGORY" val="custom"/>
  <p:tag name="KSO_WM_TEMPLATE_INDEX" val="20187143"/>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4498</Words>
  <Application>WPS 演示</Application>
  <PresentationFormat>宽屏</PresentationFormat>
  <Paragraphs>312</Paragraphs>
  <Slides>36</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微软雅黑</vt:lpstr>
      <vt:lpstr>Wingdings</vt:lpstr>
      <vt:lpstr>楷体</vt:lpstr>
      <vt:lpstr>Impact</vt:lpstr>
      <vt:lpstr>Calibri</vt:lpstr>
      <vt:lpstr>Arial Unicode MS</vt:lpstr>
      <vt:lpstr>Office 主题​​</vt:lpstr>
      <vt:lpstr>基础动态规划       ——区间DP 记忆化搜索 </vt:lpstr>
      <vt:lpstr>区间DP</vt:lpstr>
      <vt:lpstr>区间DP</vt:lpstr>
      <vt:lpstr>区间动态规划概念及模板</vt:lpstr>
      <vt:lpstr>石子合并</vt:lpstr>
      <vt:lpstr>石子合并</vt:lpstr>
      <vt:lpstr>石子合并</vt:lpstr>
      <vt:lpstr>石子合并</vt:lpstr>
      <vt:lpstr>石子合并</vt:lpstr>
      <vt:lpstr>石子合并</vt:lpstr>
      <vt:lpstr>石子合并</vt:lpstr>
      <vt:lpstr>狼</vt:lpstr>
      <vt:lpstr>狼</vt:lpstr>
      <vt:lpstr>狼</vt:lpstr>
      <vt:lpstr>狼</vt:lpstr>
      <vt:lpstr>狼</vt:lpstr>
      <vt:lpstr>狼</vt:lpstr>
      <vt:lpstr>记忆化搜索</vt:lpstr>
      <vt:lpstr>数字三角形</vt:lpstr>
      <vt:lpstr>数字三角形</vt:lpstr>
      <vt:lpstr>数字三角形</vt:lpstr>
      <vt:lpstr>数字三角形</vt:lpstr>
      <vt:lpstr>数字三角形</vt:lpstr>
      <vt:lpstr>数字三角形</vt:lpstr>
      <vt:lpstr>数字三角形</vt:lpstr>
      <vt:lpstr>动态规划(Dynamic Programming，简称DP)</vt:lpstr>
      <vt:lpstr>摆花</vt:lpstr>
      <vt:lpstr>题意简述</vt:lpstr>
      <vt:lpstr>算法分析一</vt:lpstr>
      <vt:lpstr>算法一</vt:lpstr>
      <vt:lpstr>算法二  （100分）记忆化搜索</vt:lpstr>
      <vt:lpstr>代码实现</vt:lpstr>
      <vt:lpstr>算法三  动态规划---背包DP</vt:lpstr>
      <vt:lpstr>样例分析</vt:lpstr>
      <vt:lpstr>代码实现</vt:lpstr>
      <vt:lpstr>如何学好动态规划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240</cp:revision>
  <dcterms:created xsi:type="dcterms:W3CDTF">2019-06-19T02:08:00Z</dcterms:created>
  <dcterms:modified xsi:type="dcterms:W3CDTF">2023-07-12T08:09:07Z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F92924E7CBEA4D349171E0836E993795_13</vt:lpwstr>
  </property>
</Properties>
</file>