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86" r:id="rId5"/>
    <p:sldId id="381" r:id="rId6"/>
    <p:sldId id="382" r:id="rId7"/>
    <p:sldId id="383" r:id="rId8"/>
    <p:sldId id="385" r:id="rId9"/>
    <p:sldId id="384" r:id="rId10"/>
    <p:sldId id="257" r:id="rId11"/>
    <p:sldId id="258" r:id="rId12"/>
    <p:sldId id="312" r:id="rId13"/>
    <p:sldId id="313" r:id="rId14"/>
    <p:sldId id="314" r:id="rId15"/>
    <p:sldId id="315" r:id="rId16"/>
    <p:sldId id="316" r:id="rId17"/>
    <p:sldId id="317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6" initials="8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gs" Target="tags/tag11.xml"/><Relationship Id="rId70" Type="http://schemas.openxmlformats.org/officeDocument/2006/relationships/commentAuthors" Target="commentAuthors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std\monster\monster.cp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std\seq\seq.cp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std\sort\sort.cp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7714;&#21644;.cp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std\rescue\rescue.cpp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国庆集训</a:t>
            </a:r>
            <a:r>
              <a:rPr lang="en-US" altLang="zh-CN" sz="4400" kern="1200" baseline="0">
                <a:latin typeface="+mj-lt"/>
                <a:ea typeface="+mj-ea"/>
                <a:cs typeface="+mj-cs"/>
              </a:rPr>
              <a:t> Day1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（普及班）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福州第一中学</a:t>
            </a:r>
            <a:r>
              <a:rPr lang="en-US" altLang="zh-CN" sz="3200" kern="1200" baseline="0">
                <a:latin typeface="+mn-lt"/>
                <a:ea typeface="+mn-ea"/>
                <a:cs typeface="+mn-cs"/>
              </a:rPr>
              <a:t>  </a:t>
            </a:r>
            <a:r>
              <a:rPr lang="zh-CN" altLang="en-US" sz="3200" kern="1200" baseline="0">
                <a:latin typeface="+mn-lt"/>
                <a:ea typeface="+mn-ea"/>
                <a:cs typeface="+mn-cs"/>
              </a:rPr>
              <a:t>林国军</a:t>
            </a:r>
            <a:endParaRPr lang="zh-CN" altLang="en-US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打怪物</a:t>
            </a:r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对于 100% 的数据，1≤a≤500，1≤b≤500，p≤100，q≤100，s≤100，1≤k≤a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 anchorCtr="0"/>
          <a:p>
            <a:pPr defTabSz="685800"/>
            <a:r>
              <a:rPr lang="zh-CN" altLang="en-US" sz="2700"/>
              <a:t>广度优先搜索</a:t>
            </a:r>
            <a:endParaRPr lang="zh-CN" altLang="en-US" sz="2700"/>
          </a:p>
        </p:txBody>
      </p:sp>
      <p:sp>
        <p:nvSpPr>
          <p:cNvPr id="7170" name="矩形 -2147482624"/>
          <p:cNvSpPr>
            <a:spLocks noChangeAspect="1"/>
          </p:cNvSpPr>
          <p:nvPr/>
        </p:nvSpPr>
        <p:spPr>
          <a:xfrm>
            <a:off x="3543300" y="2400300"/>
            <a:ext cx="2057400" cy="2057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sz="1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171" name="文本框 6"/>
          <p:cNvSpPr txBox="1"/>
          <p:nvPr/>
        </p:nvSpPr>
        <p:spPr>
          <a:xfrm>
            <a:off x="628650" y="1552575"/>
            <a:ext cx="7727950" cy="30305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给定一个N*N方格的迷宫，迷宫里有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若干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处障碍，障碍处不可通过。在迷宫中移动有上下左右四种方式。给定起点坐标和终点坐标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（保证有路径到达）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。问从起点到终点的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要经过的最少步数。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输入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：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第一行N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（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N&lt;=1000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），下面是一个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N*N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的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01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矩阵，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0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表示可以通过，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1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表示障碍。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最后一行四个数：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起点坐标SX,SY，终点坐标FX,FY。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输出：一个整数，表示起点到终点要经过的最少步数。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 anchorCtr="0"/>
          <a:p>
            <a:pPr defTabSz="685800"/>
            <a:r>
              <a:rPr lang="zh-CN" altLang="en-US" sz="2700"/>
              <a:t>广度优先搜索</a:t>
            </a:r>
            <a:endParaRPr lang="zh-CN" altLang="en-US" sz="2700"/>
          </a:p>
        </p:txBody>
      </p:sp>
      <p:sp>
        <p:nvSpPr>
          <p:cNvPr id="8194" name="矩形 -2147482624"/>
          <p:cNvSpPr>
            <a:spLocks noChangeAspect="1"/>
          </p:cNvSpPr>
          <p:nvPr/>
        </p:nvSpPr>
        <p:spPr>
          <a:xfrm>
            <a:off x="3543300" y="2400300"/>
            <a:ext cx="2057400" cy="2057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sz="1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2293" name="文本框 6"/>
          <p:cNvSpPr txBox="1"/>
          <p:nvPr/>
        </p:nvSpPr>
        <p:spPr>
          <a:xfrm>
            <a:off x="628650" y="1552575"/>
            <a:ext cx="4135438" cy="2611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零步可达：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(1,1)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一步可达：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(2,1)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两步可达：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(2,2) , (3,1)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三步可达：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(4,1)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四步可达：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(4,2)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五步可达：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(4,3)  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找到答案！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</p:txBody>
      </p:sp>
      <p:pic>
        <p:nvPicPr>
          <p:cNvPr id="8196" name="图片 1" descr="CSH@0WO}Q{[]F3ZGC9EPE1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4088" y="2136775"/>
            <a:ext cx="4121150" cy="3022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charRg st="4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charRg st="41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charRg st="5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charRg st="52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3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 anchorCtr="0"/>
          <a:p>
            <a:pPr defTabSz="685800"/>
            <a:r>
              <a:rPr lang="zh-CN" altLang="en-US" sz="2700"/>
              <a:t>广度优先搜索</a:t>
            </a:r>
            <a:endParaRPr lang="zh-CN" altLang="en-US" sz="2700"/>
          </a:p>
        </p:txBody>
      </p:sp>
      <p:sp>
        <p:nvSpPr>
          <p:cNvPr id="9218" name="矩形 -2147482624"/>
          <p:cNvSpPr>
            <a:spLocks noChangeAspect="1"/>
          </p:cNvSpPr>
          <p:nvPr/>
        </p:nvSpPr>
        <p:spPr>
          <a:xfrm>
            <a:off x="3543300" y="2400300"/>
            <a:ext cx="2057400" cy="2057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sz="1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219" name="文本框 6"/>
          <p:cNvSpPr txBox="1"/>
          <p:nvPr/>
        </p:nvSpPr>
        <p:spPr>
          <a:xfrm>
            <a:off x="628650" y="1552575"/>
            <a:ext cx="6018213" cy="511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图示，标红为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“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待扩展节点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”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：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</p:txBody>
      </p:sp>
      <p:pic>
        <p:nvPicPr>
          <p:cNvPr id="9220" name="图片 2" descr="RU4H7ZNZ1NZXE2V4C599{B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2459038"/>
            <a:ext cx="5199063" cy="815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下箭头 3"/>
          <p:cNvSpPr/>
          <p:nvPr/>
        </p:nvSpPr>
        <p:spPr>
          <a:xfrm>
            <a:off x="2943225" y="3367088"/>
            <a:ext cx="779463" cy="355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0" strike="noStrike" noProof="1"/>
          </a:p>
        </p:txBody>
      </p:sp>
      <p:pic>
        <p:nvPicPr>
          <p:cNvPr id="13320" name="图片 4" descr="_6IGT7]$NP4I)DL{__KD@L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8" y="3813175"/>
            <a:ext cx="5219700" cy="814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下箭头 5"/>
          <p:cNvSpPr/>
          <p:nvPr/>
        </p:nvSpPr>
        <p:spPr>
          <a:xfrm>
            <a:off x="2943225" y="4627563"/>
            <a:ext cx="779463" cy="3571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0" strike="noStrike" noProof="1"/>
          </a:p>
        </p:txBody>
      </p:sp>
      <p:pic>
        <p:nvPicPr>
          <p:cNvPr id="13322" name="图片 7" descr="%QGHU6~0`IVRJ]48GP`}${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8" y="4983163"/>
            <a:ext cx="5191125" cy="793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3" name="文本框 8"/>
          <p:cNvSpPr txBox="1"/>
          <p:nvPr/>
        </p:nvSpPr>
        <p:spPr>
          <a:xfrm>
            <a:off x="6126163" y="1763713"/>
            <a:ext cx="2698750" cy="303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待拓展节点（标红），似乎在排着队，等待“被拓展”，“被拓展”结束后，即离开队列。则队列里的节点就是“待拓展”节点。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 anchorCtr="0"/>
          <a:p>
            <a:pPr defTabSz="685800"/>
            <a:r>
              <a:rPr lang="zh-CN" altLang="en-US" sz="2700"/>
              <a:t>队列</a:t>
            </a:r>
            <a:endParaRPr lang="zh-CN" altLang="en-US" sz="2700"/>
          </a:p>
        </p:txBody>
      </p:sp>
      <p:sp>
        <p:nvSpPr>
          <p:cNvPr id="10242" name="矩形 -2147482624"/>
          <p:cNvSpPr>
            <a:spLocks noChangeAspect="1"/>
          </p:cNvSpPr>
          <p:nvPr/>
        </p:nvSpPr>
        <p:spPr>
          <a:xfrm>
            <a:off x="3543300" y="2400300"/>
            <a:ext cx="2057400" cy="2057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sz="1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341" name="文本框 6"/>
          <p:cNvSpPr txBox="1"/>
          <p:nvPr/>
        </p:nvSpPr>
        <p:spPr>
          <a:xfrm>
            <a:off x="665163" y="1563688"/>
            <a:ext cx="7727950" cy="2611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那么如何用程序实现队列呢？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只需要：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一个数组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一个头指针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head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指向队列中的头元素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一个尾指针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tail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指向队列中最后一个元素的后一个位置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</p:txBody>
      </p:sp>
      <p:pic>
        <p:nvPicPr>
          <p:cNvPr id="14342" name="图片 2" descr="Q$65V~}GG`[BB_{K}@Z@E(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963" y="4332288"/>
            <a:ext cx="5894387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文本框 3"/>
          <p:cNvSpPr txBox="1"/>
          <p:nvPr/>
        </p:nvSpPr>
        <p:spPr>
          <a:xfrm>
            <a:off x="160338" y="4332288"/>
            <a:ext cx="881063" cy="511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100" b="1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q数组</a:t>
            </a:r>
            <a:endParaRPr lang="zh-CN" altLang="en-US" sz="1050" noProof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344" name="文本框 4"/>
          <p:cNvSpPr txBox="1"/>
          <p:nvPr/>
        </p:nvSpPr>
        <p:spPr>
          <a:xfrm>
            <a:off x="2066925" y="5205413"/>
            <a:ext cx="14763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100" b="1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head=2</a:t>
            </a:r>
            <a:endParaRPr lang="en-US" altLang="zh-CN" sz="1050" noProof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345" name="文本框 5"/>
          <p:cNvSpPr txBox="1"/>
          <p:nvPr/>
        </p:nvSpPr>
        <p:spPr>
          <a:xfrm>
            <a:off x="4773613" y="5205413"/>
            <a:ext cx="873125" cy="5111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tail=4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874963" y="4897438"/>
            <a:ext cx="327025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487863" y="4843463"/>
            <a:ext cx="481013" cy="23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2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1">
                                            <p:txEl>
                                              <p:charRg st="28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5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>
                                            <p:txEl>
                                              <p:charRg st="5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44" grpId="0"/>
      <p:bldP spid="143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 anchorCtr="0"/>
          <a:p>
            <a:pPr defTabSz="685800"/>
            <a:r>
              <a:rPr lang="zh-CN" altLang="en-US" sz="2700"/>
              <a:t>广度优先搜索</a:t>
            </a:r>
            <a:endParaRPr lang="zh-CN" altLang="en-US" sz="2700"/>
          </a:p>
        </p:txBody>
      </p:sp>
      <p:sp>
        <p:nvSpPr>
          <p:cNvPr id="11266" name="矩形 -2147482624"/>
          <p:cNvSpPr>
            <a:spLocks noChangeAspect="1"/>
          </p:cNvSpPr>
          <p:nvPr/>
        </p:nvSpPr>
        <p:spPr>
          <a:xfrm>
            <a:off x="3543300" y="2400300"/>
            <a:ext cx="2057400" cy="2057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sz="1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65" name="文本框 6"/>
          <p:cNvSpPr txBox="1"/>
          <p:nvPr/>
        </p:nvSpPr>
        <p:spPr>
          <a:xfrm>
            <a:off x="628650" y="1246188"/>
            <a:ext cx="6321425" cy="5130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例题一：迷宫问题（最少步数）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队列的基本操作：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(1)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初始化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:head=tail=0.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这时候队列中没有元素，为空。</a:t>
            </a:r>
            <a:endParaRPr lang="zh-CN" altLang="en-US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(2)x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元素入队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: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     q[tail++]=x;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(3)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队首元素赋值给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a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并出队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: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     a=q[head++];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(4)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队列为空的条件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: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     head==tail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(5)</a:t>
            </a:r>
            <a:r>
              <a:rPr lang="zh-CN" altLang="en-US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队列中元素个数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: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rPr>
              <a:t>     tail-head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0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3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6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 anchorCtr="0"/>
          <a:p>
            <a:pPr defTabSz="685800"/>
            <a:r>
              <a:rPr lang="zh-CN" altLang="en-US" sz="2700"/>
              <a:t>广度优先搜索</a:t>
            </a:r>
            <a:endParaRPr lang="zh-CN" altLang="en-US" sz="2700"/>
          </a:p>
        </p:txBody>
      </p:sp>
      <p:sp>
        <p:nvSpPr>
          <p:cNvPr id="12290" name="矩形 -2147482624"/>
          <p:cNvSpPr>
            <a:spLocks noChangeAspect="1"/>
          </p:cNvSpPr>
          <p:nvPr/>
        </p:nvSpPr>
        <p:spPr>
          <a:xfrm>
            <a:off x="3543300" y="2400300"/>
            <a:ext cx="2057400" cy="2057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sz="1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2531" name="文本框 6"/>
          <p:cNvSpPr txBox="1"/>
          <p:nvPr/>
        </p:nvSpPr>
        <p:spPr>
          <a:xfrm>
            <a:off x="628650" y="1552575"/>
            <a:ext cx="7727950" cy="5530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BFS()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初始结点入队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记录状态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while(队列非空)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{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	取出队首元素u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	遍历所有相邻且还未访问过的元素v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	{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将v点加入队列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记录状态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点为目标结点，返回相关信息。结束。 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	 } 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u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点出队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} 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 } 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1600" b="1" i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6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charRg st="6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3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charRg st="134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charRg st="35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3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charRg st="130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531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1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6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531">
                                            <p:txEl>
                                              <p:charRg st="6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531">
                                            <p:txEl>
                                              <p:charRg st="117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31">
                                            <p:txEl>
                                              <p:charRg st="7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8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531">
                                            <p:txEl>
                                              <p:charRg st="84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531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2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531">
                                            <p:txEl>
                                              <p:charRg st="12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打怪物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a,b,p,q,s,k均为输入数据。没有太好的贪心或动归算法。</a:t>
            </a:r>
            <a:endParaRPr lang="zh-CN" altLang="en-US"/>
          </a:p>
          <a:p>
            <a:r>
              <a:rPr lang="zh-CN" altLang="en-US"/>
              <a:t>考虑爆搜。</a:t>
            </a:r>
            <a:endParaRPr lang="zh-CN" altLang="en-US"/>
          </a:p>
          <a:p>
            <a:r>
              <a:rPr lang="zh-CN" altLang="en-US"/>
              <a:t>不难发现这是一个广度优先搜索问题。</a:t>
            </a:r>
            <a:endParaRPr lang="zh-CN" altLang="en-US"/>
          </a:p>
          <a:p>
            <a:r>
              <a:rPr lang="zh-CN" altLang="en-US"/>
              <a:t>画出搜索树。</a:t>
            </a:r>
            <a:endParaRPr lang="zh-CN" altLang="en-US"/>
          </a:p>
          <a:p>
            <a:r>
              <a:rPr lang="zh-CN" altLang="en-US"/>
              <a:t>搜索状态数仅</a:t>
            </a:r>
            <a:r>
              <a:rPr lang="en-US" altLang="zh-CN"/>
              <a:t>500*500</a:t>
            </a:r>
            <a:r>
              <a:rPr lang="zh-CN" altLang="en-US"/>
              <a:t>，每个状态出边至多两条（对应选择攻击或治疗两种决策）。</a:t>
            </a:r>
            <a:endParaRPr lang="zh-CN" altLang="en-US"/>
          </a:p>
          <a:p>
            <a:r>
              <a:rPr lang="zh-CN" altLang="en-US">
                <a:hlinkClick r:id="rId1" action="ppaction://hlinkfile"/>
              </a:rPr>
              <a:t>参考程序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6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04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子序列</a:t>
            </a:r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题面简述：</a:t>
            </a:r>
            <a:endParaRPr lang="zh-CN" altLang="en-US"/>
          </a:p>
          <a:p>
            <a:r>
              <a:rPr lang="zh-CN" altLang="en-US"/>
              <a:t>爱好数学的小 B 开始研究子序列的问题。他称一个子序列的权值为序列中不同数的种数。</a:t>
            </a:r>
            <a:endParaRPr lang="zh-CN" altLang="en-US"/>
          </a:p>
          <a:p>
            <a:r>
              <a:rPr lang="zh-CN" altLang="en-US"/>
              <a:t>特别地，空序列的权值为 0。现给定一个 n 项的数列 a</a:t>
            </a:r>
            <a:r>
              <a:rPr lang="zh-CN" altLang="en-US" baseline="-25000"/>
              <a:t>1</a:t>
            </a:r>
            <a:r>
              <a:rPr lang="zh-CN" altLang="en-US"/>
              <a:t>,a</a:t>
            </a:r>
            <a:r>
              <a:rPr lang="zh-CN" altLang="en-US" baseline="-25000"/>
              <a:t>2</a:t>
            </a:r>
            <a:r>
              <a:rPr lang="zh-CN" altLang="en-US"/>
              <a:t>,...,a</a:t>
            </a:r>
            <a:r>
              <a:rPr lang="zh-CN" altLang="en-US" baseline="-25000"/>
              <a:t>n</a:t>
            </a:r>
            <a:r>
              <a:rPr lang="zh-CN" altLang="en-US"/>
              <a:t> ，小 B 想知道：该数列所有子序列的权值之和是多少？该数列所有连续子序列的权值之和是多少？</a:t>
            </a:r>
            <a:endParaRPr lang="zh-CN" altLang="en-US"/>
          </a:p>
          <a:p>
            <a:r>
              <a:rPr lang="zh-CN" altLang="en-US"/>
              <a:t>对于 100% 的数据，1≤n≤100000，1≤a</a:t>
            </a:r>
            <a:r>
              <a:rPr lang="zh-CN" altLang="en-US" baseline="-25000"/>
              <a:t>i</a:t>
            </a:r>
            <a:r>
              <a:rPr lang="zh-CN" altLang="en-US"/>
              <a:t>≤1000000000。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子序列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800"/>
              <a:t>暴力算法：</a:t>
            </a:r>
            <a:endParaRPr lang="zh-CN" altLang="en-US" sz="2800"/>
          </a:p>
          <a:p>
            <a:r>
              <a:rPr lang="en-US" altLang="zh-CN" sz="2800"/>
              <a:t>O(2</a:t>
            </a:r>
            <a:r>
              <a:rPr lang="en-US" altLang="zh-CN" sz="2800" baseline="30000"/>
              <a:t>n</a:t>
            </a:r>
            <a:r>
              <a:rPr lang="en-US" altLang="zh-CN" sz="2800"/>
              <a:t>)</a:t>
            </a:r>
            <a:r>
              <a:rPr lang="zh-CN" altLang="en-US" sz="2800"/>
              <a:t>边</a:t>
            </a:r>
            <a:r>
              <a:rPr lang="en-US" altLang="zh-CN" sz="2800"/>
              <a:t>DFS</a:t>
            </a:r>
            <a:r>
              <a:rPr lang="zh-CN" altLang="en-US" sz="2800"/>
              <a:t>枚举子序列，并累加统计贡献：</a:t>
            </a:r>
            <a:endParaRPr lang="zh-CN" altLang="en-US" sz="2800"/>
          </a:p>
          <a:p>
            <a:r>
              <a:rPr lang="en-US" altLang="zh-CN" sz="2800"/>
              <a:t>DFS</a:t>
            </a:r>
            <a:r>
              <a:rPr lang="zh-CN" altLang="en-US" sz="2800"/>
              <a:t>过程中用一个数组动态记录每个数字出现的次数，用一个变量动态记录当前不同数字个数。</a:t>
            </a:r>
            <a:endParaRPr lang="zh-CN" altLang="en-US" sz="2800"/>
          </a:p>
          <a:p>
            <a:r>
              <a:rPr lang="zh-CN" altLang="en-US" sz="2800"/>
              <a:t>（出现次数由</a:t>
            </a:r>
            <a:r>
              <a:rPr lang="en-US" altLang="zh-CN" sz="2800"/>
              <a:t>0</a:t>
            </a:r>
            <a:r>
              <a:rPr lang="zh-CN" altLang="en-US" sz="2800"/>
              <a:t>变</a:t>
            </a:r>
            <a:r>
              <a:rPr lang="en-US" altLang="zh-CN" sz="2800"/>
              <a:t>1</a:t>
            </a:r>
            <a:r>
              <a:rPr lang="zh-CN" altLang="en-US" sz="2800"/>
              <a:t>，则不同数字个数加一；由</a:t>
            </a:r>
            <a:r>
              <a:rPr lang="en-US" altLang="zh-CN" sz="2800"/>
              <a:t>1</a:t>
            </a:r>
            <a:r>
              <a:rPr lang="zh-CN" altLang="en-US" sz="2800"/>
              <a:t>变</a:t>
            </a:r>
            <a:r>
              <a:rPr lang="en-US" altLang="zh-CN" sz="2800"/>
              <a:t>0</a:t>
            </a:r>
            <a:r>
              <a:rPr lang="zh-CN" altLang="en-US" sz="2800"/>
              <a:t>则不同数字个数减一）</a:t>
            </a:r>
            <a:endParaRPr lang="zh-CN" altLang="en-US" sz="2800"/>
          </a:p>
          <a:p>
            <a:r>
              <a:rPr lang="zh-CN" altLang="en-US" sz="2800"/>
              <a:t>连续子序列仅需要</a:t>
            </a:r>
            <a:r>
              <a:rPr lang="en-US" altLang="zh-CN" sz="2800"/>
              <a:t>O(n</a:t>
            </a:r>
            <a:r>
              <a:rPr lang="en-US" altLang="zh-CN" sz="2800" baseline="30000"/>
              <a:t>2</a:t>
            </a:r>
            <a:r>
              <a:rPr lang="en-US" altLang="zh-CN" sz="2800"/>
              <a:t>)</a:t>
            </a:r>
            <a:r>
              <a:rPr lang="zh-CN" altLang="en-US" sz="2800"/>
              <a:t>即可枚举，并</a:t>
            </a:r>
            <a:r>
              <a:rPr lang="en-US" altLang="zh-CN" sz="2800"/>
              <a:t>O(n)</a:t>
            </a:r>
            <a:r>
              <a:rPr lang="zh-CN" altLang="en-US" sz="2800"/>
              <a:t>统计贡献。</a:t>
            </a:r>
            <a:endParaRPr lang="zh-CN" altLang="en-US" sz="2800"/>
          </a:p>
          <a:p>
            <a:r>
              <a:rPr lang="zh-CN" altLang="en-US" sz="2800"/>
              <a:t>可过：对于 50% 的数据，1≤n≤25，1≤a</a:t>
            </a:r>
            <a:r>
              <a:rPr lang="zh-CN" altLang="en-US" sz="2800" baseline="-25000"/>
              <a:t>i</a:t>
            </a:r>
            <a:r>
              <a:rPr lang="zh-CN" altLang="en-US" sz="2800"/>
              <a:t>≤100；（如果</a:t>
            </a:r>
            <a:r>
              <a:rPr lang="en-US" altLang="zh-CN" sz="2800"/>
              <a:t>O(2</a:t>
            </a:r>
            <a:r>
              <a:rPr lang="en-US" altLang="zh-CN" sz="2800" baseline="30000"/>
              <a:t>n</a:t>
            </a:r>
            <a:r>
              <a:rPr lang="en-US" altLang="zh-CN" sz="2800"/>
              <a:t>*n)</a:t>
            </a:r>
            <a:r>
              <a:rPr lang="zh-CN" altLang="en-US" sz="2800"/>
              <a:t>仅可过</a:t>
            </a:r>
            <a:r>
              <a:rPr lang="en-US" altLang="zh-CN" sz="2800"/>
              <a:t>30%</a:t>
            </a:r>
            <a:r>
              <a:rPr lang="zh-CN" altLang="en-US" sz="2800"/>
              <a:t>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3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74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09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38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400"/>
              <a:t>题目描述</a:t>
            </a:r>
            <a:endParaRPr lang="zh-CN" altLang="en-US" sz="2400"/>
          </a:p>
          <a:p>
            <a:r>
              <a:rPr lang="zh-CN" altLang="en-US" sz="2400"/>
              <a:t>2023 年 CSP−J1成绩公布了。小毅手里有n名同学的成绩，他想得到其中前k个同学的成绩按从低分到高分排序后的结果。小毅今天参加提高班训练去了，所以把这个问题交给了你。</a:t>
            </a:r>
            <a:endParaRPr lang="zh-CN" altLang="en-US" sz="2400"/>
          </a:p>
          <a:p>
            <a:r>
              <a:rPr lang="zh-CN" altLang="en-US" sz="2400"/>
              <a:t>输入格式</a:t>
            </a:r>
            <a:endParaRPr lang="zh-CN" altLang="en-US" sz="2400"/>
          </a:p>
          <a:p>
            <a:r>
              <a:rPr lang="zh-CN" altLang="en-US" sz="2400"/>
              <a:t>第一行两个空格隔开的整数 n,k。</a:t>
            </a:r>
            <a:endParaRPr lang="zh-CN" altLang="en-US" sz="2400"/>
          </a:p>
          <a:p>
            <a:r>
              <a:rPr lang="zh-CN" altLang="en-US" sz="2400"/>
              <a:t>第二行n个空格隔开的整数，第i个整数a</a:t>
            </a:r>
            <a:r>
              <a:rPr lang="zh-CN" altLang="en-US" sz="2400" baseline="-25000"/>
              <a:t>i​</a:t>
            </a:r>
            <a:r>
              <a:rPr lang="zh-CN" altLang="en-US" sz="2400"/>
              <a:t>表示第i个同学的成绩。</a:t>
            </a:r>
            <a:endParaRPr lang="zh-CN" altLang="en-US" sz="2400"/>
          </a:p>
          <a:p>
            <a:r>
              <a:rPr lang="zh-CN" altLang="en-US" sz="2400"/>
              <a:t>输出格式</a:t>
            </a:r>
            <a:endParaRPr lang="zh-CN" altLang="en-US" sz="2400"/>
          </a:p>
          <a:p>
            <a:r>
              <a:rPr lang="zh-CN" altLang="en-US" sz="2400"/>
              <a:t>一行k个由空格隔开的整数。</a:t>
            </a:r>
            <a:endParaRPr lang="zh-CN" altLang="en-US" sz="2400"/>
          </a:p>
          <a:p>
            <a:r>
              <a:rPr lang="zh-CN" altLang="en-US" sz="2400"/>
              <a:t>对于100%的测试数据，1≤k≤n≤5000,0≤a</a:t>
            </a:r>
            <a:r>
              <a:rPr lang="zh-CN" altLang="en-US" sz="2400" baseline="-25000"/>
              <a:t>i</a:t>
            </a:r>
            <a:r>
              <a:rPr lang="zh-CN" altLang="en-US" sz="2400"/>
              <a:t>≤100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子序列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题目要求求所有满足条件的子序列和子段的数字种类数之和。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100%</a:t>
            </a:r>
            <a:r>
              <a:rPr lang="zh-CN" altLang="en-US"/>
              <a:t>的测试数据，因为暴力枚举的复杂度是肯定承受不了的</a:t>
            </a:r>
            <a:endParaRPr lang="zh-CN" altLang="en-US"/>
          </a:p>
          <a:p>
            <a:r>
              <a:rPr lang="zh-CN" altLang="en-US"/>
              <a:t>那此时就要转变答案的统计方式，转换枚举对象？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charRg st="2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子序列</a:t>
            </a:r>
            <a:endParaRPr lang="zh-CN" altLang="en-US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常见的做法之一是，累加序列中每个元素对答案的贡献。</a:t>
            </a:r>
            <a:endParaRPr lang="zh-CN" altLang="en-US"/>
          </a:p>
          <a:p>
            <a:r>
              <a:rPr lang="zh-CN" altLang="en-US"/>
              <a:t>每个元素存在于某个序列时，对种类数的贡献最多为</a:t>
            </a:r>
            <a:r>
              <a:rPr lang="en-US" altLang="zh-CN"/>
              <a:t>1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如何避免相同元素重复贡献呢？</a:t>
            </a:r>
            <a:endParaRPr lang="zh-CN" altLang="en-US"/>
          </a:p>
          <a:p>
            <a:r>
              <a:rPr lang="zh-CN" altLang="en-US"/>
              <a:t>等价地，我们可以认为一个序列中相同的数中只有第一个能对答案做出贡献。</a:t>
            </a:r>
            <a:endParaRPr lang="zh-CN" altLang="en-US"/>
          </a:p>
          <a:p>
            <a:r>
              <a:rPr lang="zh-CN" altLang="en-US"/>
              <a:t>这样就不会重复、也不遗漏了。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5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charRg st="52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0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charRg st="10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子序列</a:t>
            </a:r>
            <a:endParaRPr lang="zh-CN" altLang="en-US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先考虑子序列</a:t>
            </a:r>
            <a:r>
              <a:rPr lang="en-US" altLang="zh-CN"/>
              <a:t>(</a:t>
            </a:r>
            <a:r>
              <a:rPr lang="zh-CN" altLang="en-US"/>
              <a:t>不一定连续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个数对答案的贡献？</a:t>
            </a:r>
            <a:endParaRPr lang="zh-CN" altLang="en-US"/>
          </a:p>
          <a:p>
            <a:r>
              <a:rPr lang="zh-CN" altLang="en-US"/>
              <a:t>即为所有子序列中，满足第</a:t>
            </a:r>
            <a:r>
              <a:rPr lang="en-US" altLang="zh-CN"/>
              <a:t>i</a:t>
            </a:r>
            <a:r>
              <a:rPr lang="zh-CN" altLang="en-US"/>
              <a:t>个数为子序列中首次出现的子序列的方案数。</a:t>
            </a:r>
            <a:endParaRPr lang="zh-CN" altLang="en-US"/>
          </a:p>
          <a:p>
            <a:r>
              <a:rPr lang="zh-CN" altLang="en-US"/>
              <a:t>因此原序列中，每个数有取或不取两种选择。而在第</a:t>
            </a:r>
            <a:r>
              <a:rPr lang="en-US" altLang="zh-CN"/>
              <a:t>i</a:t>
            </a:r>
            <a:r>
              <a:rPr lang="zh-CN" altLang="en-US"/>
              <a:t>个数之前出现的与第</a:t>
            </a:r>
            <a:r>
              <a:rPr lang="en-US" altLang="zh-CN"/>
              <a:t>i</a:t>
            </a:r>
            <a:r>
              <a:rPr lang="zh-CN" altLang="en-US"/>
              <a:t>个数相等的数字一定不能取！</a:t>
            </a:r>
            <a:endParaRPr lang="zh-CN" altLang="en-US"/>
          </a:p>
          <a:p>
            <a:r>
              <a:rPr lang="zh-CN" altLang="en-US"/>
              <a:t>方案数？</a:t>
            </a:r>
            <a:endParaRPr lang="zh-CN" altLang="en-US"/>
          </a:p>
          <a:p>
            <a:r>
              <a:rPr lang="en-US" altLang="zh-CN"/>
              <a:t>pow(2,n-1-</a:t>
            </a:r>
            <a:r>
              <a:rPr lang="zh-CN" altLang="en-US"/>
              <a:t>前</a:t>
            </a:r>
            <a:r>
              <a:rPr lang="en-US" altLang="zh-CN"/>
              <a:t>i</a:t>
            </a:r>
            <a:r>
              <a:rPr lang="zh-CN" altLang="en-US"/>
              <a:t>个数中与第</a:t>
            </a:r>
            <a:r>
              <a:rPr lang="en-US" altLang="zh-CN"/>
              <a:t>i</a:t>
            </a:r>
            <a:r>
              <a:rPr lang="zh-CN" altLang="en-US"/>
              <a:t>个数相等的数字个数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charRg st="26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6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charRg st="6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0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charRg st="10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子序列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再思考子段（连续）？</a:t>
            </a:r>
            <a:endParaRPr lang="zh-CN" altLang="en-US"/>
          </a:p>
          <a:p>
            <a:r>
              <a:rPr lang="zh-CN" altLang="en-US"/>
              <a:t>也同样的思路，把求第</a:t>
            </a:r>
            <a:r>
              <a:rPr lang="en-US" altLang="zh-CN"/>
              <a:t>i</a:t>
            </a:r>
            <a:r>
              <a:rPr lang="zh-CN" altLang="en-US"/>
              <a:t>个数对答案的贡献，转化为求满足第</a:t>
            </a:r>
            <a:r>
              <a:rPr lang="en-US" altLang="zh-CN"/>
              <a:t>i</a:t>
            </a:r>
            <a:r>
              <a:rPr lang="zh-CN" altLang="en-US"/>
              <a:t>个数是子段中首次出现的子段的方案数。</a:t>
            </a:r>
            <a:endParaRPr lang="zh-CN" altLang="en-US"/>
          </a:p>
          <a:p>
            <a:r>
              <a:rPr lang="zh-CN" altLang="en-US"/>
              <a:t>根据分步计数原理，我们可以把确定子段分为两步走。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确定左端点。方案数为</a:t>
            </a:r>
            <a:r>
              <a:rPr lang="en-US" altLang="zh-CN"/>
              <a:t>x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确定右端点。方案数为</a:t>
            </a:r>
            <a:r>
              <a:rPr lang="en-US" altLang="zh-CN"/>
              <a:t>y</a:t>
            </a:r>
            <a:endParaRPr lang="en-US" altLang="zh-CN"/>
          </a:p>
          <a:p>
            <a:r>
              <a:rPr lang="zh-CN" altLang="en-US"/>
              <a:t>则答案为</a:t>
            </a:r>
            <a:r>
              <a:rPr lang="en-US" altLang="zh-CN"/>
              <a:t>x*y</a:t>
            </a:r>
            <a:r>
              <a:rPr lang="zh-CN" altLang="en-US"/>
              <a:t>。那么</a:t>
            </a:r>
            <a:r>
              <a:rPr lang="en-US" altLang="zh-CN"/>
              <a:t>x=?y=?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charRg st="1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8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charRg st="8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1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charRg st="111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子序列</a:t>
            </a:r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2800"/>
              <a:t>x=i-</a:t>
            </a:r>
            <a:r>
              <a:rPr lang="zh-CN" altLang="en-US" sz="2800"/>
              <a:t>原数列中前一个与第</a:t>
            </a:r>
            <a:r>
              <a:rPr lang="en-US" altLang="zh-CN" sz="2800"/>
              <a:t>i</a:t>
            </a:r>
            <a:r>
              <a:rPr lang="zh-CN" altLang="en-US" sz="2800"/>
              <a:t>个数相等的数的位置</a:t>
            </a:r>
            <a:endParaRPr lang="zh-CN" altLang="en-US" sz="2800"/>
          </a:p>
          <a:p>
            <a:r>
              <a:rPr lang="en-US" altLang="zh-CN" sz="2800"/>
              <a:t>y=n-i+1(</a:t>
            </a:r>
            <a:r>
              <a:rPr lang="zh-CN" altLang="en-US" sz="2800"/>
              <a:t>右端点只要位置大等于</a:t>
            </a:r>
            <a:r>
              <a:rPr lang="en-US" altLang="zh-CN" sz="2800"/>
              <a:t>i</a:t>
            </a:r>
            <a:r>
              <a:rPr lang="zh-CN" altLang="en-US" sz="2800"/>
              <a:t>即可。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zh-CN" altLang="en-US" sz="2800"/>
              <a:t>需要处理出：</a:t>
            </a:r>
            <a:endParaRPr lang="en-US" altLang="zh-CN" sz="2800"/>
          </a:p>
          <a:p>
            <a:r>
              <a:rPr lang="en-US" altLang="zh-CN" sz="2800"/>
              <a:t>1.前i个数中与第i个数相等的数的个数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原数列中</a:t>
            </a:r>
            <a:r>
              <a:rPr lang="en-US" altLang="zh-CN" sz="2800"/>
              <a:t>前一个与第i个数相等的数的位置</a:t>
            </a:r>
            <a:r>
              <a:rPr lang="zh-CN" altLang="en-US" sz="2800"/>
              <a:t>？</a:t>
            </a:r>
            <a:endParaRPr lang="en-US" altLang="zh-CN" sz="2800"/>
          </a:p>
          <a:p>
            <a:r>
              <a:rPr lang="en-US" altLang="zh-CN" sz="2800"/>
              <a:t>可以在从小到大枚举i时O(1)维护。</a:t>
            </a:r>
            <a:endParaRPr lang="en-US" altLang="zh-CN" sz="2800"/>
          </a:p>
          <a:p>
            <a:r>
              <a:rPr lang="zh-CN" altLang="en-US" sz="2800"/>
              <a:t>如何操作？</a:t>
            </a:r>
            <a:endParaRPr lang="zh-CN" altLang="en-US" sz="2800"/>
          </a:p>
          <a:p>
            <a:r>
              <a:rPr lang="zh-CN" altLang="en-US" sz="2800"/>
              <a:t>需要</a:t>
            </a:r>
            <a:r>
              <a:rPr lang="zh-CN" altLang="en-US" sz="2800" b="1"/>
              <a:t>离散化</a:t>
            </a:r>
            <a:r>
              <a:rPr lang="en-US" altLang="zh-CN" sz="2800"/>
              <a:t>!</a:t>
            </a:r>
            <a:endParaRPr lang="en-US" altLang="zh-CN" sz="2800"/>
          </a:p>
          <a:p>
            <a:r>
              <a:rPr lang="zh-CN" altLang="en-US" sz="2800">
                <a:hlinkClick r:id="rId1" action="ppaction://hlinkfile"/>
              </a:rPr>
              <a:t>参考程序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求和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defTabSz="685800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一条狭长的纸带被均匀划分出了n个格子，格子编号从 1 到 n。每个格子上都染了一种颜色color</a:t>
            </a:r>
            <a:r>
              <a:rPr lang="zh-CN" altLang="en-US" sz="16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zh-CN" altLang="en-US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（用 [1,m] 当中的一个整数表示） ，并且写了一个数字number</a:t>
            </a:r>
            <a:r>
              <a:rPr lang="zh-CN" altLang="en-US" sz="16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zh-CN" altLang="en-US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。</a:t>
            </a:r>
            <a:endParaRPr lang="zh-CN" altLang="en-US" sz="16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 marL="0" defTabSz="685800">
              <a:lnSpc>
                <a:spcPct val="130000"/>
              </a:lnSpc>
            </a:pPr>
            <a:endParaRPr lang="zh-CN" altLang="en-US" sz="16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 marL="0" defTabSz="685800">
              <a:lnSpc>
                <a:spcPct val="130000"/>
              </a:lnSpc>
            </a:pPr>
            <a:endParaRPr lang="en-US" altLang="zh-CN" sz="16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 marL="0" defTabSz="685800">
              <a:lnSpc>
                <a:spcPct val="130000"/>
              </a:lnSpc>
            </a:pP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定义一种特殊的三元组：(x,y,z)，其中 x，y，z 都代表纸带上格子的编号，这里的三元组要求满足以下两个条件：</a:t>
            </a:r>
            <a:endParaRPr lang="en-US" altLang="zh-CN" sz="16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 marL="0" defTabSz="685800">
              <a:lnSpc>
                <a:spcPct val="130000"/>
              </a:lnSpc>
            </a:pP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1. x,y,z都是整数, x&lt;y&lt;z,y−x=z−y</a:t>
            </a:r>
            <a:endParaRPr lang="en-US" altLang="zh-CN" sz="16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 marL="0" defTabSz="685800">
              <a:lnSpc>
                <a:spcPct val="130000"/>
              </a:lnSpc>
            </a:pP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2. color</a:t>
            </a:r>
            <a:r>
              <a:rPr lang="en-US" altLang="zh-CN" sz="16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=color</a:t>
            </a:r>
            <a:r>
              <a:rPr lang="en-US" altLang="zh-CN" sz="16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en-US" altLang="zh-CN" sz="16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 marL="0" defTabSz="685800">
              <a:lnSpc>
                <a:spcPct val="130000"/>
              </a:lnSpc>
            </a:pP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满足上述条件的三元组的分数规定为(x+z)∗(number</a:t>
            </a:r>
            <a:r>
              <a:rPr lang="en-US" altLang="zh-CN" sz="16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+number</a:t>
            </a:r>
            <a:r>
              <a:rPr lang="en-US" altLang="zh-CN" sz="16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)。</a:t>
            </a:r>
            <a:endParaRPr lang="en-US" altLang="zh-CN" sz="16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 marL="0" defTabSz="685800">
              <a:lnSpc>
                <a:spcPct val="130000"/>
              </a:lnSpc>
            </a:pP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整个纸带的分数规定为所有满足条件的三元组的分数的和。这个分数可能会很大，你只要输出整个纸带的分数除以 10,007 所得的余数即可。</a:t>
            </a:r>
            <a:endParaRPr lang="en-US" altLang="zh-CN" sz="16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 marL="0" defTabSz="685800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对于</a:t>
            </a: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100%</a:t>
            </a:r>
            <a:r>
              <a:rPr lang="zh-CN" altLang="en-US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的数据，</a:t>
            </a: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1≤n≤100000,1≤m≤100000,1≤color</a:t>
            </a:r>
            <a:r>
              <a:rPr lang="en-US" altLang="zh-CN" sz="16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≤m,1≤number</a:t>
            </a:r>
            <a:r>
              <a:rPr lang="en-US" altLang="zh-CN" sz="16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sym typeface="黑体" panose="02010609060101010101" pitchFamily="2" charset="-122"/>
              </a:rPr>
              <a:t>≤100000。</a:t>
            </a:r>
            <a:endParaRPr lang="zh-CN" altLang="en-US" sz="1600"/>
          </a:p>
        </p:txBody>
      </p:sp>
      <p:pic>
        <p:nvPicPr>
          <p:cNvPr id="2150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075" y="2222500"/>
            <a:ext cx="3973513" cy="820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求和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分析问题，发现每个三元组对答案的贡献只和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及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有关，和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无关，而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只需要存在即可。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易得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y=(x+z)/2 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，可知：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奇偶性必须相同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因此我们称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sym typeface="黑体" panose="02010609060101010101" pitchFamily="2" charset="-122"/>
              </a:rPr>
              <a:t>状态相同，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当且仅当：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a. x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奇偶性相同   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b.x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颜色相同。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原题转化为求所有格子中状态相同的格子对(x,z)的(x+z)(number</a:t>
            </a:r>
            <a:r>
              <a:rPr lang="zh-CN" altLang="en-US" sz="2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+number</a:t>
            </a:r>
            <a:r>
              <a:rPr lang="zh-CN" altLang="en-US" sz="2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)值之和。</a:t>
            </a:r>
            <a:endParaRPr lang="zh-CN" altLang="en-US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6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8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13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求和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 算法一</a:t>
            </a:r>
            <a:endParaRPr lang="zh-CN" altLang="en-US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枚举</a:t>
            </a:r>
            <a:r>
              <a:rPr lang="en-US" altLang="zh-CN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，查找</a:t>
            </a:r>
            <a:r>
              <a:rPr lang="en-US" altLang="zh-CN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之前与它</a:t>
            </a:r>
            <a:r>
              <a:rPr lang="zh-CN" altLang="en-US" b="1" dirty="0">
                <a:solidFill>
                  <a:srgbClr val="FF0000"/>
                </a:solidFill>
                <a:sym typeface="黑体" panose="02010609060101010101" pitchFamily="2" charset="-122"/>
              </a:rPr>
              <a:t>状态相同</a:t>
            </a: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的所有格子</a:t>
            </a:r>
            <a:r>
              <a:rPr lang="en-US" altLang="zh-CN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，并将格子对</a:t>
            </a:r>
            <a:r>
              <a:rPr lang="en-US" altLang="zh-CN" b="1" dirty="0">
                <a:solidFill>
                  <a:srgbClr val="000000"/>
                </a:solidFill>
                <a:sym typeface="黑体" panose="02010609060101010101" pitchFamily="2" charset="-122"/>
              </a:rPr>
              <a:t>(x,z)</a:t>
            </a: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对答案的贡献累加进</a:t>
            </a:r>
            <a:r>
              <a:rPr lang="en-US" altLang="zh-CN" b="1" dirty="0">
                <a:solidFill>
                  <a:srgbClr val="000000"/>
                </a:solidFill>
                <a:sym typeface="黑体" panose="02010609060101010101" pitchFamily="2" charset="-122"/>
              </a:rPr>
              <a:t>ans</a:t>
            </a: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时间复杂度：</a:t>
            </a:r>
            <a:endParaRPr lang="zh-CN" altLang="en-US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sym typeface="黑体" panose="02010609060101010101" pitchFamily="2" charset="-122"/>
              </a:rPr>
              <a:t>O(n</a:t>
            </a:r>
            <a:r>
              <a:rPr lang="en-US" altLang="zh-CN" b="1" baseline="30000" dirty="0">
                <a:solidFill>
                  <a:srgbClr val="000000"/>
                </a:solidFill>
                <a:sym typeface="黑体" panose="02010609060101010101" pitchFamily="2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sym typeface="黑体" panose="02010609060101010101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  只能通过</a:t>
            </a:r>
            <a:r>
              <a:rPr lang="en-US" altLang="zh-CN" b="1" dirty="0">
                <a:solidFill>
                  <a:srgbClr val="000000"/>
                </a:solidFill>
                <a:sym typeface="黑体" panose="02010609060101010101" pitchFamily="2" charset="-122"/>
              </a:rPr>
              <a:t>40%</a:t>
            </a: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的测试数据。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求和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sym typeface="黑体" panose="02010609060101010101" pitchFamily="2" charset="-122"/>
              </a:rPr>
              <a:t> 算法二</a:t>
            </a:r>
            <a:endParaRPr lang="zh-CN" altLang="en-US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将式子(x+z)(number</a:t>
            </a:r>
            <a:r>
              <a:rPr lang="zh-CN" altLang="en-US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+number</a:t>
            </a:r>
            <a:r>
              <a:rPr lang="zh-CN" altLang="en-US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)展开，得：</a:t>
            </a:r>
            <a:endParaRPr lang="zh-CN" altLang="en-US" sz="28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x∗number</a:t>
            </a:r>
            <a:r>
              <a:rPr lang="zh-CN" altLang="en-US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+x∗number</a:t>
            </a:r>
            <a:r>
              <a:rPr lang="zh-CN" altLang="en-US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+z∗number</a:t>
            </a:r>
            <a:r>
              <a:rPr lang="zh-CN" altLang="en-US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+z∗number</a:t>
            </a:r>
            <a:r>
              <a:rPr lang="zh-CN" altLang="en-US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zh-CN" altLang="en-US" sz="2800" b="1" baseline="-25000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记与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800" b="1" dirty="0">
                <a:solidFill>
                  <a:srgbClr val="FF0000"/>
                </a:solidFill>
                <a:sym typeface="黑体" panose="02010609060101010101" pitchFamily="2" charset="-122"/>
              </a:rPr>
              <a:t>状态相同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，且编号小于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的格子编号依次为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,x</a:t>
            </a:r>
            <a:r>
              <a:rPr lang="en-US" altLang="zh-CN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,x</a:t>
            </a:r>
            <a:r>
              <a:rPr lang="en-US" altLang="zh-CN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...x</a:t>
            </a:r>
            <a:r>
              <a:rPr lang="en-US" altLang="zh-CN" sz="28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考虑枚举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，并计算每个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作为格子对</a:t>
            </a:r>
            <a:r>
              <a:rPr lang="en-US" altLang="zh-CN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(x,z)</a:t>
            </a:r>
            <a:r>
              <a:rPr lang="zh-CN" altLang="en-US" sz="2800" b="1" dirty="0">
                <a:solidFill>
                  <a:srgbClr val="000000"/>
                </a:solidFill>
                <a:sym typeface="黑体" panose="02010609060101010101" pitchFamily="2" charset="-122"/>
              </a:rPr>
              <a:t>时，对答案的贡献之和。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6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76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13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求和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 算法二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对答案的贡献 ：</a:t>
            </a:r>
            <a:endParaRPr lang="zh-CN" altLang="en-US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+z∗number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+z∗number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zh-CN" altLang="en-US" sz="2000" b="1" baseline="-25000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+z∗number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+z∗number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zh-CN" altLang="en-US" sz="2000" b="1" baseline="-25000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...</a:t>
            </a:r>
            <a:endParaRPr lang="en-US" altLang="zh-CN" sz="2000" b="1" baseline="-25000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+z∗number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+z∗number</a:t>
            </a:r>
            <a:r>
              <a:rPr lang="zh-CN" altLang="en-US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zh-CN" altLang="en-US" sz="2000" b="1" baseline="-25000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每项第一列： 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*number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x1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*number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x2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+...+x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*number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xi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每项第二列：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(x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+...+x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)*number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每项第三列：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(number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x1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x2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+...+number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xi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)*z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每项第四列：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i * z *number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59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10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107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151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8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charRg st="198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7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charRg st="227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8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charRg st="268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zh-CN"/>
              <a:t>排序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将</a:t>
            </a:r>
            <a:r>
              <a:rPr lang="en-US" altLang="zh-CN"/>
              <a:t>int</a:t>
            </a:r>
            <a:r>
              <a:rPr lang="zh-CN" altLang="en-US"/>
              <a:t>型</a:t>
            </a:r>
            <a:r>
              <a:rPr lang="en-US" altLang="zh-CN"/>
              <a:t>a</a:t>
            </a:r>
            <a:r>
              <a:rPr lang="zh-CN" altLang="en-US"/>
              <a:t>数组中的</a:t>
            </a:r>
            <a:r>
              <a:rPr lang="en-US" altLang="zh-CN"/>
              <a:t>a[1]</a:t>
            </a:r>
            <a:r>
              <a:rPr lang="zh-CN" altLang="en-US"/>
              <a:t>到</a:t>
            </a:r>
            <a:r>
              <a:rPr lang="en-US" altLang="zh-CN"/>
              <a:t>a[n]</a:t>
            </a:r>
            <a:r>
              <a:rPr lang="zh-CN" altLang="en-US"/>
              <a:t>按照升序排序。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sort(a+1,a+n+1);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</a:t>
            </a:r>
            <a:r>
              <a:rPr lang="en-US" altLang="zh-CN"/>
              <a:t>#include&lt;algorithm&gt;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hlinkClick r:id="rId1" action="ppaction://hlinkfile"/>
              </a:rPr>
              <a:t>参考程序</a:t>
            </a:r>
            <a:endParaRPr lang="zh-CN" altLang="en-US"/>
          </a:p>
        </p:txBody>
      </p:sp>
      <p:sp>
        <p:nvSpPr>
          <p:cNvPr id="4" name="线形标注 2 3"/>
          <p:cNvSpPr/>
          <p:nvPr/>
        </p:nvSpPr>
        <p:spPr>
          <a:xfrm>
            <a:off x="4068763" y="2349500"/>
            <a:ext cx="2382838" cy="93662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olidFill>
                  <a:srgbClr val="FF0000"/>
                </a:solidFill>
              </a:rPr>
              <a:t>左闭，右开。</a:t>
            </a:r>
            <a:endParaRPr lang="zh-CN" altLang="en-US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trike="noStrike" noProof="1">
                <a:solidFill>
                  <a:srgbClr val="FF0000"/>
                </a:solidFill>
              </a:rPr>
              <a:t>时间复杂度</a:t>
            </a:r>
            <a:r>
              <a:rPr lang="en-US" altLang="zh-CN" strike="noStrike" noProof="1">
                <a:solidFill>
                  <a:srgbClr val="FF0000"/>
                </a:solidFill>
              </a:rPr>
              <a:t>O(nlogn)</a:t>
            </a:r>
            <a:endParaRPr lang="en-US" altLang="zh-CN" strike="noStrike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求和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 算法二（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为编号，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为格子数字）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第一列是z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之前与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状态相同格子的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x*number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的前缀和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第二列是z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之前与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状态相同格子的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x的前缀和乘上number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第三列是z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之前与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状态相同格子的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数组的前缀和乘上z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第四列是z之前与z状态相同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格子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个数乘上 z *number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en-US" altLang="zh-CN" sz="2000" b="1" baseline="-25000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则只需要对于每一种状态（颜色和奇偶性），记录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：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1.x*number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的前缀和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2.x的前缀和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3.number</a:t>
            </a:r>
            <a:r>
              <a:rPr lang="en-US" altLang="zh-CN" sz="20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数组的前缀和</a:t>
            </a:r>
            <a:endParaRPr lang="en-US" altLang="zh-CN" sz="20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4.状态相同</a:t>
            </a:r>
            <a:r>
              <a:rPr lang="zh-CN" altLang="en-US" sz="2000" b="1" dirty="0">
                <a:solidFill>
                  <a:srgbClr val="000000"/>
                </a:solidFill>
                <a:sym typeface="黑体" panose="02010609060101010101" pitchFamily="2" charset="-122"/>
              </a:rPr>
              <a:t>格子个数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5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85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18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49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173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197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3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charRg st="213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求和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 算法二</a:t>
            </a:r>
            <a:endParaRPr lang="zh-CN" altLang="en-US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每种状态用一个二维数组表示：   [col][w] , col表示颜色，w=0,1存储奇偶性。</a:t>
            </a:r>
            <a:endParaRPr lang="en-US" altLang="zh-CN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所以开这几个数组（初值均为0）：</a:t>
            </a:r>
            <a:endParaRPr lang="zh-CN" altLang="en-US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（1）psum[col][w]记录颜色为col，位置奇偶为w（w=0,1）的所有格子x∗number</a:t>
            </a:r>
            <a:r>
              <a:rPr lang="zh-CN" altLang="en-US" sz="1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之和；</a:t>
            </a:r>
            <a:endParaRPr lang="zh-CN" altLang="en-US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（2）isum[col][w]记录颜色为col，位置奇偶为w（w=0,1）的所有格子编号x之和；</a:t>
            </a:r>
            <a:endParaRPr lang="zh-CN" altLang="en-US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（3）nsum[col][w]记录颜色为col，位置奇偶为w（w=0,1）的所有格子number</a:t>
            </a:r>
            <a:r>
              <a:rPr lang="zh-CN" altLang="en-US" sz="1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之和；</a:t>
            </a:r>
            <a:endParaRPr lang="zh-CN" altLang="en-US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（4）cnt[col][w]记录颜色为col，位置奇偶为w（w=0,1）的格子个数；</a:t>
            </a:r>
            <a:endParaRPr lang="zh-CN" altLang="en-US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则对于枚举到的每一个</a:t>
            </a:r>
            <a:r>
              <a:rPr lang="en-US" altLang="zh-CN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，其对答案的贡献之和等于：</a:t>
            </a:r>
            <a:endParaRPr lang="zh-CN" altLang="en-US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psum[col][w]+isum[col][w]∗number</a:t>
            </a:r>
            <a:r>
              <a:rPr lang="zh-CN" altLang="en-US" sz="1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+z∗nsum[col][w]+cnt[col][w]∗z∗number</a:t>
            </a:r>
            <a:r>
              <a:rPr lang="zh-CN" altLang="en-US" sz="1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endParaRPr lang="zh-CN" altLang="en-US" sz="1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其中</a:t>
            </a:r>
            <a:r>
              <a:rPr lang="en-US" altLang="zh-CN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col=color</a:t>
            </a:r>
            <a:r>
              <a:rPr lang="en-US" altLang="zh-CN" sz="1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，</a:t>
            </a:r>
            <a:r>
              <a:rPr lang="en-US" altLang="zh-CN" sz="1400" b="1" dirty="0">
                <a:solidFill>
                  <a:srgbClr val="000000"/>
                </a:solidFill>
                <a:sym typeface="黑体" panose="02010609060101010101" pitchFamily="2" charset="-122"/>
              </a:rPr>
              <a:t>w=z%2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70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125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174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7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227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0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270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5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charRg st="295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6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charRg st="366" end="3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求和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然后将枚举到的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格子，统计到它所属类别中去。令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（1）psum[col][w]加等于z∗number</a:t>
            </a:r>
            <a:r>
              <a:rPr lang="zh-CN" altLang="en-US" sz="2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；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（2）isum[col][w]加等于z；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（3）nsum[col][w]加等于number</a:t>
            </a:r>
            <a:r>
              <a:rPr lang="zh-CN" altLang="en-US" sz="2400" b="1" baseline="-25000" dirty="0">
                <a:solidFill>
                  <a:srgbClr val="000000"/>
                </a:solidFill>
                <a:sym typeface="黑体" panose="0201060906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；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（4）cnt[col][w]加等于1；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这样枚举完z以后，答案就算出来了，时间复杂度</a:t>
            </a:r>
            <a:r>
              <a:rPr lang="en-US" altLang="zh-CN" sz="2400" b="1" dirty="0">
                <a:solidFill>
                  <a:srgbClr val="000000"/>
                </a:solidFill>
                <a:sym typeface="黑体" panose="02010609060101010101" pitchFamily="2" charset="-122"/>
              </a:rPr>
              <a:t>O(n)</a:t>
            </a:r>
            <a:endParaRPr lang="en-US" altLang="zh-CN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sym typeface="黑体" panose="02010609060101010101" pitchFamily="2" charset="-122"/>
                <a:hlinkClick r:id="rId1" action="ppaction://hlinkfile"/>
              </a:rPr>
              <a:t>参考程序</a:t>
            </a:r>
            <a:endParaRPr lang="zh-CN" altLang="en-US" sz="2400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b="1" dirty="0">
              <a:solidFill>
                <a:srgbClr val="000000"/>
              </a:solidFill>
              <a:sym typeface="黑体" panose="0201060906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1800"/>
              <a:t>题目描述</a:t>
            </a:r>
            <a:endParaRPr lang="zh-CN" altLang="en-US" sz="1800"/>
          </a:p>
          <a:p>
            <a:r>
              <a:rPr lang="zh-CN" altLang="en-US" sz="1800"/>
              <a:t>4748 年，天猫城的地表下发生了崩塌。天猫城和周围的城市面临着极大的危险。营救行动迫在眉睫。</a:t>
            </a:r>
            <a:endParaRPr lang="zh-CN" altLang="en-US" sz="1800"/>
          </a:p>
          <a:p>
            <a:r>
              <a:rPr lang="zh-CN" altLang="en-US" sz="1800"/>
              <a:t>天猫城和周围的城市总共有 n 座，n-1条无向道路连接着它们，使得任意两个城市都能方便地到达。每个城市都住着许多人，第 i个城市的人数为 w</a:t>
            </a:r>
            <a:r>
              <a:rPr lang="zh-CN" altLang="en-US" sz="1800" baseline="-25000"/>
              <a:t>i</a:t>
            </a:r>
            <a:r>
              <a:rPr lang="zh-CN" altLang="en-US" sz="1800"/>
              <a:t>。现在一切能到达外界的快速通道已经被破坏，只能通过空中传送器这种老旧的方式进行传送，而仅有的 k 座空中传送接口分布在这 n 座城市的 k 个地方。</a:t>
            </a:r>
            <a:endParaRPr lang="zh-CN" altLang="en-US" sz="1800"/>
          </a:p>
          <a:p>
            <a:r>
              <a:rPr lang="zh-CN" altLang="en-US" sz="1800"/>
              <a:t>为了防止交通堵塞，你，营救行动的总指挥，决定切断一些道路，将这些城市城市分成若干个连通的部分，每个部分都必须至少有一个传送接口。然后你再对每个连通部分，控制仅仅一个空中传送器营救这个连通部分中的所有人。</a:t>
            </a:r>
            <a:endParaRPr lang="zh-CN" altLang="en-US" sz="1800"/>
          </a:p>
          <a:p>
            <a:r>
              <a:rPr lang="zh-CN" altLang="en-US" sz="1800"/>
              <a:t>一个传送器有一个规格 lim，表示能传送的最大总人数，如果超过这个规格，传送器就不能工作。由于一些原因，你派出的所有空中传送器必须具有相同的规格。因此你希望找到一个最小的 lim，使得在这种规格下，存在一种划分城市的方式，让所有人都能被顺利营救。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400"/>
              <a:t>输入格式</a:t>
            </a:r>
            <a:endParaRPr lang="zh-CN" altLang="en-US" sz="2400"/>
          </a:p>
          <a:p>
            <a:r>
              <a:rPr lang="zh-CN" altLang="en-US" sz="2400"/>
              <a:t>输入数据的第一行包含两个整数 n,k，表示城市的数量和空中传送接口的数量；</a:t>
            </a:r>
            <a:endParaRPr lang="zh-CN" altLang="en-US" sz="2400"/>
          </a:p>
          <a:p>
            <a:r>
              <a:rPr lang="zh-CN" altLang="en-US" sz="2400"/>
              <a:t>第二行包含 n 个整数w</a:t>
            </a:r>
            <a:r>
              <a:rPr lang="zh-CN" altLang="en-US" sz="2400" baseline="-25000"/>
              <a:t>i</a:t>
            </a:r>
            <a:r>
              <a:rPr lang="zh-CN" altLang="en-US" sz="2400"/>
              <a:t>，表示每个城市的人数；</a:t>
            </a:r>
            <a:endParaRPr lang="zh-CN" altLang="en-US" sz="2400"/>
          </a:p>
          <a:p>
            <a:r>
              <a:rPr lang="zh-CN" altLang="en-US" sz="2400"/>
              <a:t>第三行包含 k 个整数 p</a:t>
            </a:r>
            <a:r>
              <a:rPr lang="zh-CN" altLang="en-US" sz="2400" baseline="-25000"/>
              <a:t>i​</a:t>
            </a:r>
            <a:r>
              <a:rPr lang="zh-CN" altLang="en-US" sz="2400"/>
              <a:t>，表示每个传送接口分别在哪个城市中；</a:t>
            </a:r>
            <a:endParaRPr lang="zh-CN" altLang="en-US" sz="2400"/>
          </a:p>
          <a:p>
            <a:r>
              <a:rPr lang="zh-CN" altLang="en-US" sz="2400"/>
              <a:t>接下来 n-1行，每行两个整数，表示这 n-1 条连接城市的无向道路。</a:t>
            </a:r>
            <a:endParaRPr lang="zh-CN" altLang="en-US" sz="2400"/>
          </a:p>
          <a:p>
            <a:r>
              <a:rPr lang="zh-CN" altLang="en-US" sz="2400"/>
              <a:t>输出格式</a:t>
            </a:r>
            <a:endParaRPr lang="zh-CN" altLang="en-US" sz="2400"/>
          </a:p>
          <a:p>
            <a:r>
              <a:rPr lang="zh-CN" altLang="en-US" sz="2400"/>
              <a:t>输出数据的第一行包含一个整数 lim，表示能使得划分城市方案存在的最小规格。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pic>
        <p:nvPicPr>
          <p:cNvPr id="2355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0650" y="1417638"/>
            <a:ext cx="4032250" cy="463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部分分算法？</a:t>
            </a:r>
            <a:endParaRPr lang="zh-CN" altLang="en-US"/>
          </a:p>
          <a:p>
            <a:r>
              <a:rPr lang="en-US" altLang="zh-CN"/>
              <a:t>k=1</a:t>
            </a:r>
            <a:r>
              <a:rPr lang="zh-CN" altLang="en-US"/>
              <a:t>时？</a:t>
            </a:r>
            <a:endParaRPr lang="zh-CN" altLang="en-US"/>
          </a:p>
          <a:p>
            <a:r>
              <a:rPr lang="zh-CN" altLang="en-US"/>
              <a:t>只有一个空中传送接口，答案即为所有城市人数和。可以通过</a:t>
            </a:r>
            <a:r>
              <a:rPr lang="en-US" altLang="zh-CN"/>
              <a:t>10%</a:t>
            </a:r>
            <a:r>
              <a:rPr lang="zh-CN" altLang="en-US"/>
              <a:t>测试数据。</a:t>
            </a:r>
            <a:endParaRPr lang="zh-CN" altLang="en-US"/>
          </a:p>
          <a:p>
            <a:r>
              <a:rPr lang="en-US" altLang="zh-CN"/>
              <a:t>k=n</a:t>
            </a:r>
            <a:r>
              <a:rPr lang="zh-CN" altLang="en-US"/>
              <a:t>时？</a:t>
            </a:r>
            <a:endParaRPr lang="zh-CN" altLang="en-US"/>
          </a:p>
          <a:p>
            <a:r>
              <a:rPr lang="zh-CN" altLang="en-US"/>
              <a:t>贪心，启用所有空中传送接口，答案即为所有城市人数最大值。可以通过</a:t>
            </a:r>
            <a:r>
              <a:rPr lang="en-US" altLang="zh-CN"/>
              <a:t>10%</a:t>
            </a:r>
            <a:r>
              <a:rPr lang="zh-CN" altLang="en-US"/>
              <a:t>测试数据。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charRg st="13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4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charRg st="49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5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4">
                                            <p:txEl>
                                              <p:charRg st="55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暴力算法？</a:t>
            </a:r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个点</a:t>
            </a:r>
            <a:r>
              <a:rPr lang="en-US" altLang="zh-CN"/>
              <a:t>n-1</a:t>
            </a:r>
            <a:r>
              <a:rPr lang="zh-CN" altLang="en-US"/>
              <a:t>条边：一棵树。城市为结点，道路为边。</a:t>
            </a:r>
            <a:endParaRPr lang="zh-CN" altLang="en-US"/>
          </a:p>
          <a:p>
            <a:r>
              <a:rPr lang="en-US" altLang="zh-CN"/>
              <a:t>O(2</a:t>
            </a:r>
            <a:r>
              <a:rPr lang="en-US" altLang="zh-CN" baseline="30000"/>
              <a:t>n-1</a:t>
            </a:r>
            <a:r>
              <a:rPr lang="en-US" altLang="zh-CN"/>
              <a:t>)</a:t>
            </a:r>
            <a:r>
              <a:rPr lang="zh-CN" altLang="en-US"/>
              <a:t>枚举每条边删除</a:t>
            </a:r>
            <a:r>
              <a:rPr lang="en-US" altLang="zh-CN"/>
              <a:t>/</a:t>
            </a:r>
            <a:r>
              <a:rPr lang="zh-CN" altLang="en-US"/>
              <a:t>不删除，对于每种方案，</a:t>
            </a:r>
            <a:r>
              <a:rPr lang="en-US" altLang="zh-CN"/>
              <a:t>O(n)</a:t>
            </a:r>
            <a:r>
              <a:rPr lang="zh-CN" altLang="en-US"/>
              <a:t>遍历整张图，找人数和最大的连通块，并用打擂法动态刷新答案。</a:t>
            </a:r>
            <a:endParaRPr lang="zh-CN" altLang="en-US"/>
          </a:p>
          <a:p>
            <a:r>
              <a:rPr lang="zh-CN" altLang="en-US"/>
              <a:t>总的时间复杂度：</a:t>
            </a:r>
            <a:r>
              <a:rPr lang="en-US" altLang="zh-CN"/>
              <a:t>O(2</a:t>
            </a:r>
            <a:r>
              <a:rPr lang="en-US" altLang="zh-CN" baseline="30000"/>
              <a:t>n-1</a:t>
            </a:r>
            <a:r>
              <a:rPr lang="en-US" altLang="zh-CN"/>
              <a:t>*n).</a:t>
            </a:r>
            <a:endParaRPr lang="en-US" altLang="zh-CN"/>
          </a:p>
          <a:p>
            <a:r>
              <a:rPr lang="zh-CN" altLang="en-US"/>
              <a:t>可以再拿</a:t>
            </a:r>
            <a:r>
              <a:rPr lang="en-US" altLang="zh-CN"/>
              <a:t>30%</a:t>
            </a:r>
            <a:r>
              <a:rPr lang="zh-CN" altLang="en-US"/>
              <a:t>的分数。思考如何实现？</a:t>
            </a:r>
            <a:endParaRPr lang="zh-CN" altLang="en-US"/>
          </a:p>
          <a:p>
            <a:r>
              <a:rPr lang="zh-CN" altLang="en-US"/>
              <a:t>本题基本得分：</a:t>
            </a:r>
            <a:r>
              <a:rPr lang="en-US" altLang="zh-CN"/>
              <a:t>50</a:t>
            </a:r>
            <a:r>
              <a:rPr lang="zh-CN" altLang="en-US"/>
              <a:t>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charRg st="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3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charRg st="31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2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charRg st="129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>
                <a:sym typeface="宋体" panose="02010600030101010101" pitchFamily="2" charset="-122"/>
              </a:rPr>
              <a:t>lim表示能传送的最大总人数。要求</a:t>
            </a:r>
            <a:r>
              <a:rPr lang="en-US" altLang="zh-CN">
                <a:sym typeface="宋体" panose="02010600030101010101" pitchFamily="2" charset="-122"/>
              </a:rPr>
              <a:t>lim</a:t>
            </a:r>
            <a:r>
              <a:rPr lang="zh-CN" altLang="en-US">
                <a:sym typeface="宋体" panose="02010600030101010101" pitchFamily="2" charset="-122"/>
              </a:rPr>
              <a:t>最小值。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最大值最小问题，考虑二分答案</a:t>
            </a:r>
            <a:r>
              <a:rPr lang="en-US" altLang="zh-CN">
                <a:sym typeface="宋体" panose="02010600030101010101" pitchFamily="2" charset="-122"/>
              </a:rPr>
              <a:t>+</a:t>
            </a:r>
            <a:r>
              <a:rPr lang="zh-CN" altLang="en-US">
                <a:sym typeface="宋体" panose="02010600030101010101" pitchFamily="2" charset="-122"/>
              </a:rPr>
              <a:t>贪心判断求解。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答案显然满足单调性，如果</a:t>
            </a:r>
            <a:r>
              <a:rPr lang="en-US" altLang="zh-CN">
                <a:sym typeface="宋体" panose="02010600030101010101" pitchFamily="2" charset="-122"/>
              </a:rPr>
              <a:t>x</a:t>
            </a:r>
            <a:r>
              <a:rPr lang="zh-CN" altLang="en-US">
                <a:sym typeface="宋体" panose="02010600030101010101" pitchFamily="2" charset="-122"/>
              </a:rPr>
              <a:t>行，那么大于</a:t>
            </a:r>
            <a:r>
              <a:rPr lang="en-US" altLang="zh-CN">
                <a:sym typeface="宋体" panose="02010600030101010101" pitchFamily="2" charset="-122"/>
              </a:rPr>
              <a:t>x</a:t>
            </a:r>
            <a:r>
              <a:rPr lang="zh-CN" altLang="en-US">
                <a:sym typeface="宋体" panose="02010600030101010101" pitchFamily="2" charset="-122"/>
              </a:rPr>
              <a:t>在同样划分下也一定行。如果</a:t>
            </a:r>
            <a:r>
              <a:rPr lang="en-US" altLang="zh-CN">
                <a:sym typeface="宋体" panose="02010600030101010101" pitchFamily="2" charset="-122"/>
              </a:rPr>
              <a:t>x</a:t>
            </a:r>
            <a:r>
              <a:rPr lang="zh-CN" altLang="en-US">
                <a:sym typeface="宋体" panose="02010600030101010101" pitchFamily="2" charset="-122"/>
              </a:rPr>
              <a:t>不行，那么小于</a:t>
            </a:r>
            <a:r>
              <a:rPr lang="en-US" altLang="zh-CN">
                <a:sym typeface="宋体" panose="02010600030101010101" pitchFamily="2" charset="-122"/>
              </a:rPr>
              <a:t>x</a:t>
            </a:r>
            <a:r>
              <a:rPr lang="zh-CN" altLang="en-US">
                <a:sym typeface="宋体" panose="02010600030101010101" pitchFamily="2" charset="-122"/>
              </a:rPr>
              <a:t>也一定不行。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/>
              <a:t>如何</a:t>
            </a:r>
            <a:r>
              <a:rPr lang="en-US" altLang="zh-CN"/>
              <a:t>check(ans)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4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charRg st="48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部分分：所有道路</a:t>
            </a:r>
            <a:r>
              <a:rPr lang="en-US" altLang="zh-CN"/>
              <a:t>(x,y)</a:t>
            </a:r>
            <a:r>
              <a:rPr lang="zh-CN" altLang="en-US"/>
              <a:t>满足</a:t>
            </a:r>
            <a:r>
              <a:rPr lang="en-US" altLang="zh-CN"/>
              <a:t>|x-y|=1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即原图为一条链：</a:t>
            </a:r>
            <a:endParaRPr lang="zh-CN" altLang="en-US"/>
          </a:p>
          <a:p>
            <a:r>
              <a:rPr lang="en-US" altLang="zh-CN"/>
              <a:t>1-2-3-...-n</a:t>
            </a:r>
            <a:endParaRPr lang="en-US" altLang="zh-CN"/>
          </a:p>
          <a:p>
            <a:r>
              <a:rPr lang="zh-CN" altLang="en-US"/>
              <a:t>显然将所有传送接口均开启生效</a:t>
            </a:r>
            <a:r>
              <a:rPr lang="zh-CN" altLang="en-US">
                <a:sym typeface="宋体" panose="02010600030101010101" pitchFamily="2" charset="-122"/>
              </a:rPr>
              <a:t>不会更劣。</a:t>
            </a:r>
            <a:r>
              <a:rPr lang="zh-CN" altLang="en-US"/>
              <a:t>（即每个传送接口独立一个连通块，并安放空中传送器）</a:t>
            </a:r>
            <a:endParaRPr lang="zh-CN" altLang="en-US"/>
          </a:p>
          <a:p>
            <a:r>
              <a:rPr lang="zh-CN" altLang="en-US"/>
              <a:t>可以很容易</a:t>
            </a:r>
            <a:r>
              <a:rPr lang="en-US" altLang="zh-CN"/>
              <a:t>check</a:t>
            </a:r>
            <a:r>
              <a:rPr lang="zh-CN" altLang="en-US"/>
              <a:t>：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4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charRg st="45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9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charRg st="9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拓展问题：离散化基础</a:t>
            </a:r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000"/>
              <a:t>描述</a:t>
            </a:r>
            <a:endParaRPr lang="zh-CN" altLang="en-US" sz="2000"/>
          </a:p>
          <a:p>
            <a:r>
              <a:rPr lang="zh-CN" altLang="en-US" sz="2000"/>
              <a:t>在以后要学习使用的离散化方法编程中，通常要知道每个数排序后的编号(rank值)。</a:t>
            </a:r>
            <a:endParaRPr lang="zh-CN" altLang="en-US" sz="2000"/>
          </a:p>
          <a:p>
            <a:r>
              <a:rPr lang="zh-CN" altLang="en-US" sz="2000"/>
              <a:t>输入</a:t>
            </a:r>
            <a:endParaRPr lang="zh-CN" altLang="en-US" sz="2000"/>
          </a:p>
          <a:p>
            <a:r>
              <a:rPr lang="zh-CN" altLang="en-US" sz="2000"/>
              <a:t>第1行：一个整数N，范围在[1…10000]。</a:t>
            </a:r>
            <a:endParaRPr lang="zh-CN" altLang="en-US" sz="2000"/>
          </a:p>
          <a:p>
            <a:r>
              <a:rPr lang="zh-CN" altLang="en-US" sz="2000"/>
              <a:t>第2行：有N个不相同的整数，每个数都是int范围的。</a:t>
            </a:r>
            <a:endParaRPr lang="zh-CN" altLang="en-US" sz="2000"/>
          </a:p>
          <a:p>
            <a:r>
              <a:rPr lang="zh-CN" altLang="en-US" sz="2000"/>
              <a:t>输出</a:t>
            </a:r>
            <a:endParaRPr lang="zh-CN" altLang="en-US" sz="2000"/>
          </a:p>
          <a:p>
            <a:r>
              <a:rPr lang="zh-CN" altLang="en-US" sz="2000"/>
              <a:t>依次输出每个数的排名。</a:t>
            </a:r>
            <a:endParaRPr lang="zh-CN" altLang="en-US" sz="2000"/>
          </a:p>
          <a:p>
            <a:r>
              <a:rPr lang="zh-CN" altLang="en-US" sz="2000"/>
              <a:t>样例输入</a:t>
            </a:r>
            <a:endParaRPr lang="zh-CN" altLang="en-US" sz="2000"/>
          </a:p>
          <a:p>
            <a:r>
              <a:rPr lang="zh-CN" altLang="en-US" sz="2000"/>
              <a:t>5</a:t>
            </a:r>
            <a:endParaRPr lang="zh-CN" altLang="en-US" sz="2000"/>
          </a:p>
          <a:p>
            <a:r>
              <a:rPr lang="zh-CN" altLang="en-US" sz="2000"/>
              <a:t>8 2 6 9 4</a:t>
            </a:r>
            <a:endParaRPr lang="zh-CN" altLang="en-US" sz="2000"/>
          </a:p>
          <a:p>
            <a:r>
              <a:rPr lang="zh-CN" altLang="en-US" sz="2000"/>
              <a:t>样例输出</a:t>
            </a:r>
            <a:endParaRPr lang="zh-CN" altLang="en-US" sz="2000"/>
          </a:p>
          <a:p>
            <a:r>
              <a:rPr lang="zh-CN" altLang="en-US" sz="2000"/>
              <a:t>4 1 3 5 2</a:t>
            </a:r>
            <a:endParaRPr lang="zh-CN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400"/>
              <a:t>贪心地分段：</a:t>
            </a:r>
            <a:endParaRPr lang="zh-CN" altLang="en-US" sz="2400"/>
          </a:p>
          <a:p>
            <a:r>
              <a:rPr lang="zh-CN" altLang="en-US" sz="2400"/>
              <a:t>对于当前第一个（最左边）传送口，如果它之前（不含它本身）的所有结点（城市）人口已经超过</a:t>
            </a:r>
            <a:r>
              <a:rPr lang="en-US" altLang="zh-CN" sz="2400"/>
              <a:t>ans</a:t>
            </a:r>
            <a:r>
              <a:rPr lang="zh-CN" altLang="en-US" sz="2400"/>
              <a:t>，则不合法。</a:t>
            </a:r>
            <a:endParaRPr lang="zh-CN" altLang="en-US" sz="2400"/>
          </a:p>
          <a:p>
            <a:r>
              <a:rPr lang="zh-CN" altLang="en-US" sz="2400"/>
              <a:t>否则：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二分找到当前第一个传送口右边（含其本身）尽量远的位置</a:t>
            </a:r>
            <a:r>
              <a:rPr lang="en-US" altLang="zh-CN" sz="2400"/>
              <a:t>k</a:t>
            </a:r>
            <a:r>
              <a:rPr lang="zh-CN" altLang="en-US" sz="2400"/>
              <a:t>，使得</a:t>
            </a:r>
            <a:r>
              <a:rPr lang="en-US" altLang="zh-CN" sz="2400"/>
              <a:t>ans</a:t>
            </a:r>
            <a:r>
              <a:rPr lang="zh-CN" altLang="en-US" sz="2400"/>
              <a:t>恰好大于这段结点人口总和。（需要预处理人口前缀和）。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将当前段终点置为</a:t>
            </a:r>
            <a:r>
              <a:rPr lang="en-US" altLang="zh-CN" sz="2400"/>
              <a:t>min(k,pos-1)</a:t>
            </a:r>
            <a:r>
              <a:rPr lang="zh-CN" altLang="en-US" sz="2400"/>
              <a:t>，其中</a:t>
            </a:r>
            <a:r>
              <a:rPr lang="en-US" altLang="zh-CN" sz="2400"/>
              <a:t>pos</a:t>
            </a:r>
            <a:r>
              <a:rPr lang="zh-CN" altLang="en-US" sz="2400"/>
              <a:t>为当前第二个传送口的位置，若不存在两个传送口，</a:t>
            </a:r>
            <a:r>
              <a:rPr lang="en-US" altLang="zh-CN" sz="2400"/>
              <a:t>pos=inf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删除该段，后重复分段操作，直到处理完所有传送口后，检查终点是否为</a:t>
            </a:r>
            <a:r>
              <a:rPr lang="en-US" altLang="zh-CN" sz="2400"/>
              <a:t>n</a:t>
            </a:r>
            <a:r>
              <a:rPr lang="zh-CN" altLang="en-US" sz="2400"/>
              <a:t>，若是则可判定为合法。</a:t>
            </a:r>
            <a:endParaRPr lang="zh-CN" altLang="en-US" sz="2400"/>
          </a:p>
          <a:p>
            <a:r>
              <a:rPr lang="zh-CN" altLang="en-US" sz="2400"/>
              <a:t>具体实现时需要注意细节。</a:t>
            </a:r>
            <a:endParaRPr lang="en-US" altLang="zh-CN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charRg st="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6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charRg st="64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2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charRg st="126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86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charRg st="186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233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charRg st="233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又再拿下</a:t>
            </a:r>
            <a:r>
              <a:rPr lang="en-US" altLang="zh-CN"/>
              <a:t>20</a:t>
            </a:r>
            <a:r>
              <a:rPr lang="zh-CN" altLang="en-US"/>
              <a:t>分。</a:t>
            </a:r>
            <a:endParaRPr lang="zh-CN" altLang="en-US"/>
          </a:p>
          <a:p>
            <a:r>
              <a:rPr lang="zh-CN" altLang="en-US"/>
              <a:t>水过</a:t>
            </a:r>
            <a:r>
              <a:rPr lang="en-US" altLang="zh-CN"/>
              <a:t>70</a:t>
            </a:r>
            <a:r>
              <a:rPr lang="zh-CN" altLang="en-US"/>
              <a:t>分</a:t>
            </a:r>
            <a:r>
              <a:rPr lang="en-US" altLang="zh-CN"/>
              <a:t>...</a:t>
            </a:r>
            <a:r>
              <a:rPr lang="zh-CN" altLang="en-US"/>
              <a:t>很高了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800"/>
              <a:t>那不是一条链该如何</a:t>
            </a:r>
            <a:r>
              <a:rPr lang="en-US" altLang="zh-CN" sz="2800"/>
              <a:t>check</a:t>
            </a:r>
            <a:r>
              <a:rPr lang="zh-CN" altLang="en-US" sz="2800"/>
              <a:t>呢？</a:t>
            </a:r>
            <a:endParaRPr lang="zh-CN" altLang="en-US" sz="2800"/>
          </a:p>
          <a:p>
            <a:r>
              <a:rPr lang="zh-CN" altLang="en-US" sz="2800"/>
              <a:t>已经确定传送人数</a:t>
            </a:r>
            <a:r>
              <a:rPr lang="en-US" altLang="zh-CN" sz="2800"/>
              <a:t>ans</a:t>
            </a:r>
            <a:r>
              <a:rPr lang="zh-CN" altLang="en-US" sz="2800"/>
              <a:t>，可以考虑用树形</a:t>
            </a:r>
            <a:r>
              <a:rPr lang="en-US" altLang="zh-CN" sz="2800"/>
              <a:t>DP</a:t>
            </a:r>
            <a:r>
              <a:rPr lang="zh-CN" altLang="en-US" sz="2800"/>
              <a:t>检验其合法性。</a:t>
            </a:r>
            <a:endParaRPr lang="zh-CN" altLang="en-US" sz="2800"/>
          </a:p>
          <a:p>
            <a:r>
              <a:rPr lang="zh-CN" altLang="en-US" sz="2800"/>
              <a:t>记</a:t>
            </a:r>
            <a:r>
              <a:rPr lang="en-US" altLang="zh-CN" sz="2800"/>
              <a:t>f[i]</a:t>
            </a:r>
            <a:r>
              <a:rPr lang="zh-CN" altLang="en-US" sz="2800"/>
              <a:t>表示以</a:t>
            </a:r>
            <a:r>
              <a:rPr lang="en-US" altLang="zh-CN" sz="2800"/>
              <a:t>i</a:t>
            </a:r>
            <a:r>
              <a:rPr lang="zh-CN" altLang="en-US" sz="2800"/>
              <a:t>为根的子树被全部覆盖后的运输量结余。（如果不能全部被覆盖，则记为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zh-CN" altLang="en-US" sz="2800"/>
              <a:t>记</a:t>
            </a:r>
            <a:r>
              <a:rPr lang="en-US" altLang="zh-CN" sz="2800"/>
              <a:t>g[i]</a:t>
            </a:r>
            <a:r>
              <a:rPr lang="zh-CN" altLang="en-US" sz="2800"/>
              <a:t>表示若以</a:t>
            </a:r>
            <a:r>
              <a:rPr lang="en-US" altLang="zh-CN" sz="2800"/>
              <a:t>i</a:t>
            </a:r>
            <a:r>
              <a:rPr lang="zh-CN" altLang="en-US" sz="2800"/>
              <a:t>为根的子树全部被覆盖，至少要从别处引进多少运输量（不需要引进记为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zh-CN" altLang="en-US" sz="2800"/>
              <a:t>以上</a:t>
            </a:r>
            <a:r>
              <a:rPr lang="en-US" altLang="zh-CN" sz="2800"/>
              <a:t>“</a:t>
            </a:r>
            <a:r>
              <a:rPr lang="zh-CN" altLang="en-US" sz="2800"/>
              <a:t>被覆盖</a:t>
            </a:r>
            <a:r>
              <a:rPr lang="en-US" altLang="zh-CN" sz="2800"/>
              <a:t>”</a:t>
            </a:r>
            <a:r>
              <a:rPr lang="zh-CN" altLang="en-US" sz="2800"/>
              <a:t>指该子树内的人口全部能被送走。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charRg st="17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4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charRg st="4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9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charRg st="91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37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charRg st="137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400"/>
              <a:t>对于</a:t>
            </a:r>
            <a:r>
              <a:rPr lang="en-US" altLang="zh-CN" sz="2400"/>
              <a:t>f</a:t>
            </a:r>
            <a:r>
              <a:rPr lang="zh-CN" altLang="en-US" sz="2400"/>
              <a:t>值为正的子树的根结点，它可能可以连向其父节点，去</a:t>
            </a:r>
            <a:r>
              <a:rPr lang="en-US" altLang="zh-CN" sz="2400"/>
              <a:t>“</a:t>
            </a:r>
            <a:r>
              <a:rPr lang="zh-CN" altLang="en-US" sz="2400"/>
              <a:t>帮助他人</a:t>
            </a:r>
            <a:r>
              <a:rPr lang="en-US" altLang="zh-CN" sz="2400"/>
              <a:t>”</a:t>
            </a:r>
            <a:r>
              <a:rPr lang="zh-CN" altLang="en-US" sz="2400"/>
              <a:t>；</a:t>
            </a:r>
            <a:endParaRPr lang="zh-CN" altLang="en-US" sz="2400"/>
          </a:p>
          <a:p>
            <a:r>
              <a:rPr lang="zh-CN" altLang="en-US" sz="2400"/>
              <a:t>还可能切断连向其父节点的边，</a:t>
            </a:r>
            <a:r>
              <a:rPr lang="en-US" altLang="zh-CN" sz="2400"/>
              <a:t>“</a:t>
            </a:r>
            <a:r>
              <a:rPr lang="zh-CN" altLang="en-US" sz="2400"/>
              <a:t>自成一体</a:t>
            </a:r>
            <a:r>
              <a:rPr lang="en-US" altLang="zh-CN" sz="2400"/>
              <a:t>”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让</a:t>
            </a:r>
            <a:r>
              <a:rPr lang="en-US" altLang="zh-CN" sz="2400"/>
              <a:t>f</a:t>
            </a:r>
            <a:r>
              <a:rPr lang="zh-CN" altLang="en-US" sz="2400"/>
              <a:t>值为正的子树从别处引进运输量一定是不优的。（因为别处引进运输量需要在子树外还有一个传送口，那么由于一个连通块只能一个传送口工作，则该</a:t>
            </a:r>
            <a:r>
              <a:rPr lang="en-US" altLang="zh-CN" sz="2400"/>
              <a:t>f</a:t>
            </a:r>
            <a:r>
              <a:rPr lang="zh-CN" altLang="en-US" sz="2400"/>
              <a:t>值为正的子树内正在生效的传送口就不能工作。那么与其让这棵子树成为他人负担不如</a:t>
            </a:r>
            <a:r>
              <a:rPr lang="en-US" altLang="zh-CN" sz="2400"/>
              <a:t>“</a:t>
            </a:r>
            <a:r>
              <a:rPr lang="zh-CN" altLang="en-US" sz="2400"/>
              <a:t>自产自销</a:t>
            </a:r>
            <a:r>
              <a:rPr lang="en-US" altLang="zh-CN" sz="2400"/>
              <a:t>”</a:t>
            </a:r>
            <a:r>
              <a:rPr lang="zh-CN" altLang="en-US" sz="2400"/>
              <a:t>）。</a:t>
            </a:r>
            <a:endParaRPr lang="zh-CN" altLang="en-US" sz="2400"/>
          </a:p>
          <a:p>
            <a:r>
              <a:rPr lang="zh-CN" altLang="en-US" sz="2400"/>
              <a:t>对于</a:t>
            </a:r>
            <a:r>
              <a:rPr lang="en-US" altLang="zh-CN" sz="2400"/>
              <a:t>g</a:t>
            </a:r>
            <a:r>
              <a:rPr lang="zh-CN" altLang="en-US" sz="2400"/>
              <a:t>值为正的子树根结点，它必须连向它的父亲结点，寻求它人帮助。</a:t>
            </a:r>
            <a:endParaRPr lang="zh-CN" altLang="en-US" sz="2400"/>
          </a:p>
          <a:p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5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charRg st="5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73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charRg st="173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对于点</a:t>
            </a:r>
            <a:r>
              <a:rPr lang="en-US" altLang="zh-CN"/>
              <a:t>i</a:t>
            </a:r>
            <a:r>
              <a:rPr lang="zh-CN" altLang="en-US"/>
              <a:t>，在计算</a:t>
            </a:r>
            <a:r>
              <a:rPr lang="en-US" altLang="zh-CN"/>
              <a:t>f[i]</a:t>
            </a:r>
            <a:r>
              <a:rPr lang="zh-CN" altLang="en-US"/>
              <a:t>和</a:t>
            </a:r>
            <a:r>
              <a:rPr lang="en-US" altLang="zh-CN"/>
              <a:t>g[i]</a:t>
            </a:r>
            <a:r>
              <a:rPr lang="zh-CN" altLang="en-US"/>
              <a:t>时，</a:t>
            </a:r>
            <a:r>
              <a:rPr lang="zh-CN" altLang="en-US">
                <a:sym typeface="宋体" panose="02010600030101010101" pitchFamily="2" charset="-122"/>
              </a:rPr>
              <a:t>显然要</a:t>
            </a:r>
            <a:r>
              <a:rPr lang="zh-CN" altLang="zh-CN"/>
              <a:t>先</a:t>
            </a:r>
            <a:r>
              <a:rPr lang="zh-CN" altLang="en-US"/>
              <a:t>判断它是运输量有结余（可能可以去帮助他人）还是需要从别处引进运输量（不能自产自销，需要别人帮助）。</a:t>
            </a:r>
            <a:endParaRPr lang="zh-CN" altLang="en-US"/>
          </a:p>
          <a:p>
            <a:r>
              <a:rPr lang="zh-CN" altLang="en-US"/>
              <a:t>则要先计算出</a:t>
            </a:r>
            <a:r>
              <a:rPr lang="en-US" altLang="zh-CN"/>
              <a:t>i</a:t>
            </a:r>
            <a:r>
              <a:rPr lang="zh-CN" altLang="en-US"/>
              <a:t>点最大的运输承载力</a:t>
            </a:r>
            <a:r>
              <a:rPr lang="en-US" altLang="zh-CN"/>
              <a:t>v</a:t>
            </a:r>
            <a:r>
              <a:rPr lang="zh-CN" altLang="en-US"/>
              <a:t>和</a:t>
            </a:r>
            <a:r>
              <a:rPr lang="en-US" altLang="zh-CN"/>
              <a:t>i</a:t>
            </a:r>
            <a:r>
              <a:rPr lang="zh-CN" altLang="en-US"/>
              <a:t>点需要承载的运输量</a:t>
            </a:r>
            <a:r>
              <a:rPr lang="en-US" altLang="zh-CN"/>
              <a:t>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则如果</a:t>
            </a:r>
            <a:r>
              <a:rPr lang="en-US" altLang="zh-CN"/>
              <a:t>i</a:t>
            </a:r>
            <a:r>
              <a:rPr lang="zh-CN" altLang="en-US"/>
              <a:t>点是传送接口，贪心，一定将接口开起来（启用）。</a:t>
            </a:r>
            <a:endParaRPr lang="zh-CN" altLang="en-US"/>
          </a:p>
          <a:p>
            <a:r>
              <a:rPr lang="en-US" altLang="zh-CN"/>
              <a:t>v=ans</a:t>
            </a:r>
            <a:r>
              <a:rPr lang="zh-CN" altLang="en-US"/>
              <a:t>。（因为它儿子给它的结余量显然不可能大于</a:t>
            </a:r>
            <a:r>
              <a:rPr lang="en-US" altLang="zh-CN"/>
              <a:t>ans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0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charRg st="104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800"/>
              <a:t>如果</a:t>
            </a:r>
            <a:r>
              <a:rPr lang="en-US" altLang="zh-CN" sz="2800"/>
              <a:t>i</a:t>
            </a:r>
            <a:r>
              <a:rPr lang="zh-CN" altLang="en-US" sz="2800"/>
              <a:t>点不是传送接口，那么要从它儿子中选取一个</a:t>
            </a:r>
            <a:r>
              <a:rPr lang="en-US" altLang="zh-CN" sz="2800"/>
              <a:t>“</a:t>
            </a:r>
            <a:r>
              <a:rPr lang="zh-CN" altLang="en-US" sz="2800"/>
              <a:t>余量</a:t>
            </a:r>
            <a:r>
              <a:rPr lang="en-US" altLang="zh-CN" sz="2800"/>
              <a:t>”</a:t>
            </a:r>
            <a:r>
              <a:rPr lang="zh-CN" altLang="en-US" sz="2800"/>
              <a:t>最大的，连向它来给它提供最大运输能力。</a:t>
            </a:r>
            <a:endParaRPr lang="zh-CN" altLang="en-US" sz="2800"/>
          </a:p>
          <a:p>
            <a:r>
              <a:rPr lang="zh-CN" altLang="en-US" sz="2800"/>
              <a:t>则此时</a:t>
            </a:r>
            <a:r>
              <a:rPr lang="en-US" altLang="zh-CN" sz="2800"/>
              <a:t>V=max{f[j]| j∈son</a:t>
            </a:r>
            <a:r>
              <a:rPr lang="en-US" altLang="zh-CN" sz="2800" baseline="-25000"/>
              <a:t>i</a:t>
            </a:r>
            <a:r>
              <a:rPr lang="en-US" altLang="zh-CN" sz="2800"/>
              <a:t>}</a:t>
            </a:r>
            <a:endParaRPr lang="en-US" altLang="zh-CN" sz="2800"/>
          </a:p>
          <a:p>
            <a:r>
              <a:rPr lang="zh-CN" altLang="en-US" sz="2800"/>
              <a:t>思考</a:t>
            </a:r>
            <a:r>
              <a:rPr lang="en-US" altLang="zh-CN" sz="2800"/>
              <a:t>i</a:t>
            </a:r>
            <a:r>
              <a:rPr lang="zh-CN" altLang="en-US" sz="2800"/>
              <a:t>点需要承载的运输量</a:t>
            </a:r>
            <a:r>
              <a:rPr lang="en-US" altLang="zh-CN" sz="2800"/>
              <a:t>c</a:t>
            </a:r>
            <a:r>
              <a:rPr lang="zh-CN" altLang="en-US" sz="2800"/>
              <a:t>？</a:t>
            </a:r>
            <a:endParaRPr lang="zh-CN" altLang="en-US" sz="2800"/>
          </a:p>
          <a:p>
            <a:r>
              <a:rPr lang="zh-CN" altLang="en-US" sz="2800"/>
              <a:t>刚分析过了，对于</a:t>
            </a:r>
            <a:r>
              <a:rPr lang="en-US" altLang="zh-CN" sz="2800"/>
              <a:t>i</a:t>
            </a:r>
            <a:r>
              <a:rPr lang="zh-CN" altLang="en-US" sz="2800"/>
              <a:t>结点儿子中，</a:t>
            </a:r>
            <a:r>
              <a:rPr lang="en-US" altLang="zh-CN" sz="2800"/>
              <a:t>g</a:t>
            </a:r>
            <a:r>
              <a:rPr lang="zh-CN" altLang="en-US" sz="2800"/>
              <a:t>值为正的点，它们必须连向</a:t>
            </a:r>
            <a:r>
              <a:rPr lang="en-US" altLang="zh-CN" sz="2800"/>
              <a:t>i</a:t>
            </a:r>
            <a:r>
              <a:rPr lang="zh-CN" altLang="en-US" sz="2800"/>
              <a:t>，成为</a:t>
            </a:r>
            <a:r>
              <a:rPr lang="en-US" altLang="zh-CN" sz="2800"/>
              <a:t>i</a:t>
            </a:r>
            <a:r>
              <a:rPr lang="zh-CN" altLang="en-US" sz="2800"/>
              <a:t>的</a:t>
            </a:r>
            <a:r>
              <a:rPr lang="en-US" altLang="zh-CN" sz="2800"/>
              <a:t>“</a:t>
            </a:r>
            <a:r>
              <a:rPr lang="zh-CN" altLang="en-US" sz="2800"/>
              <a:t>负担</a:t>
            </a:r>
            <a:r>
              <a:rPr lang="en-US" altLang="zh-CN" sz="2800"/>
              <a:t>”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en-US" altLang="zh-CN" sz="2800"/>
              <a:t>i</a:t>
            </a:r>
            <a:r>
              <a:rPr lang="zh-CN" altLang="en-US" sz="2800"/>
              <a:t>结点儿子中，</a:t>
            </a:r>
            <a:r>
              <a:rPr lang="en-US" altLang="zh-CN" sz="2800"/>
              <a:t>f</a:t>
            </a:r>
            <a:r>
              <a:rPr lang="zh-CN" altLang="en-US" sz="2800"/>
              <a:t>值为正的（即</a:t>
            </a:r>
            <a:r>
              <a:rPr lang="en-US" altLang="zh-CN" sz="2800"/>
              <a:t>g</a:t>
            </a:r>
            <a:r>
              <a:rPr lang="zh-CN" altLang="en-US" sz="2800"/>
              <a:t>值为</a:t>
            </a:r>
            <a:r>
              <a:rPr lang="en-US" altLang="zh-CN" sz="2800"/>
              <a:t>0</a:t>
            </a:r>
            <a:r>
              <a:rPr lang="zh-CN" altLang="en-US" sz="2800"/>
              <a:t>）的点一定不会成为</a:t>
            </a:r>
            <a:r>
              <a:rPr lang="en-US" altLang="zh-CN" sz="2800"/>
              <a:t>i</a:t>
            </a:r>
            <a:r>
              <a:rPr lang="zh-CN" altLang="en-US" sz="2800"/>
              <a:t>点的负担。</a:t>
            </a:r>
            <a:endParaRPr lang="zh-CN" altLang="en-US" sz="2800"/>
          </a:p>
          <a:p>
            <a:r>
              <a:rPr lang="zh-CN" altLang="en-US" sz="2800"/>
              <a:t>则不难得到</a:t>
            </a:r>
            <a:r>
              <a:rPr lang="en-US" altLang="zh-CN" sz="2800"/>
              <a:t>c=sum{g[j] | j∈son</a:t>
            </a:r>
            <a:r>
              <a:rPr lang="en-US" altLang="zh-CN" sz="2800" baseline="-25000"/>
              <a:t>i</a:t>
            </a:r>
            <a:r>
              <a:rPr lang="en-US" altLang="zh-CN" sz="2800"/>
              <a:t>}+w[i]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charRg st="7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8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charRg st="85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2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0">
                                            <p:txEl>
                                              <p:charRg st="125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5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charRg st="159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如果</a:t>
            </a:r>
            <a:r>
              <a:rPr lang="en-US" altLang="zh-CN"/>
              <a:t>v&gt;=c</a:t>
            </a:r>
            <a:r>
              <a:rPr lang="zh-CN" altLang="en-US"/>
              <a:t>，即</a:t>
            </a:r>
            <a:r>
              <a:rPr lang="en-US" altLang="zh-CN"/>
              <a:t>i</a:t>
            </a:r>
            <a:r>
              <a:rPr lang="zh-CN" altLang="en-US"/>
              <a:t>点承载能力大于所需要的承载量：</a:t>
            </a:r>
            <a:endParaRPr lang="zh-CN" altLang="en-US"/>
          </a:p>
          <a:p>
            <a:r>
              <a:rPr lang="en-US" altLang="zh-CN"/>
              <a:t>f[i]=v-c,g[i]=0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v&lt;c</a:t>
            </a:r>
            <a:r>
              <a:rPr lang="zh-CN" altLang="en-US"/>
              <a:t>，即</a:t>
            </a:r>
            <a:r>
              <a:rPr lang="en-US" altLang="zh-CN"/>
              <a:t>i</a:t>
            </a:r>
            <a:r>
              <a:rPr lang="zh-CN" altLang="en-US"/>
              <a:t>点承载能力小于所需要的的承载量：</a:t>
            </a:r>
            <a:endParaRPr lang="zh-CN" altLang="en-US"/>
          </a:p>
          <a:p>
            <a:r>
              <a:rPr lang="zh-CN" altLang="en-US"/>
              <a:t>那么全部所需承载量都要向外寻求帮助（儿子结点不可帮扶，因为一个连通块只能有一个生效的传送接口）。</a:t>
            </a:r>
            <a:endParaRPr lang="zh-CN" altLang="en-US"/>
          </a:p>
          <a:p>
            <a:r>
              <a:rPr lang="en-US" altLang="zh-CN"/>
              <a:t>f[i]=0,g[i]=c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charRg st="25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6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charRg st="66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1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charRg st="11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营救行动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对于每一个二分出的</a:t>
            </a:r>
            <a:r>
              <a:rPr lang="en-US" altLang="zh-CN"/>
              <a:t>ans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都</a:t>
            </a:r>
            <a:r>
              <a:rPr lang="en-US" altLang="zh-CN"/>
              <a:t>O(n)dfs</a:t>
            </a:r>
            <a:r>
              <a:rPr lang="zh-CN" altLang="en-US"/>
              <a:t>整棵树，最后</a:t>
            </a:r>
            <a:r>
              <a:rPr lang="en-US" altLang="zh-CN"/>
              <a:t>ans</a:t>
            </a:r>
            <a:r>
              <a:rPr lang="zh-CN" altLang="en-US"/>
              <a:t>不可行当且仅当</a:t>
            </a:r>
            <a:r>
              <a:rPr lang="en-US" altLang="zh-CN"/>
              <a:t>g[root]&gt;0</a:t>
            </a:r>
            <a:r>
              <a:rPr lang="zh-CN" altLang="en-US"/>
              <a:t>。（</a:t>
            </a:r>
            <a:r>
              <a:rPr lang="en-US" altLang="zh-CN"/>
              <a:t>root</a:t>
            </a:r>
            <a:r>
              <a:rPr lang="zh-CN" altLang="en-US"/>
              <a:t>可随机选取）</a:t>
            </a:r>
            <a:endParaRPr lang="zh-CN" altLang="en-US"/>
          </a:p>
          <a:p>
            <a:r>
              <a:rPr lang="zh-CN" altLang="en-US">
                <a:hlinkClick r:id="rId1" action="ppaction://hlinkfile"/>
              </a:rPr>
              <a:t>参考程序</a:t>
            </a:r>
            <a:endParaRPr lang="zh-CN" altLang="en-US">
              <a:hlinkClick r:id="rId1" action="ppaction://hlinkfile"/>
            </a:endParaRPr>
          </a:p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学会写暴力，学会拿部分分！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charRg st="14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6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charRg st="6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6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charRg st="6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000"/>
              <a:t>题目描述</a:t>
            </a:r>
            <a:endParaRPr lang="zh-CN" altLang="en-US" sz="2000"/>
          </a:p>
          <a:p>
            <a:r>
              <a:rPr lang="zh-CN" altLang="en-US" sz="2000"/>
              <a:t>一个大小为 n 的树包含 n 个结点和 n−1条边，每条边连接两个结点，且任意两个结点间有且仅有一条简单路径互相可达。</a:t>
            </a:r>
            <a:endParaRPr lang="zh-CN" altLang="en-US" sz="2000"/>
          </a:p>
          <a:p>
            <a:r>
              <a:rPr lang="zh-CN" altLang="en-US" sz="2000"/>
              <a:t>小 Q是一个充满好奇心的小朋友，有一天他在上学的路上碰见了一个大小为 n 的树，树上结点从 1∼n 编号，1 号结点为树的根。除 1 号结点外，每个结点有一个父亲结点，u（2≤u≤n）号结点的父亲为 f</a:t>
            </a:r>
            <a:r>
              <a:rPr lang="zh-CN" altLang="en-US" sz="2000" baseline="-25000"/>
              <a:t>u</a:t>
            </a:r>
            <a:r>
              <a:rPr lang="zh-CN" altLang="en-US" sz="2000"/>
              <a:t>（1≤f</a:t>
            </a:r>
            <a:r>
              <a:rPr lang="zh-CN" altLang="en-US" sz="2000" baseline="-25000"/>
              <a:t>u</a:t>
            </a:r>
            <a:r>
              <a:rPr lang="zh-CN" altLang="en-US" sz="2000"/>
              <a:t>&lt;u）号结点。</a:t>
            </a:r>
            <a:endParaRPr lang="zh-CN" altLang="en-US" sz="2000"/>
          </a:p>
          <a:p>
            <a:r>
              <a:rPr lang="zh-CN" altLang="en-US" sz="2000"/>
              <a:t>小 Q发现这个树的每个结点上恰有一个括号，可能是 '(' 或')'。小 Q 定义 s</a:t>
            </a:r>
            <a:r>
              <a:rPr lang="zh-CN" altLang="en-US" sz="2000" baseline="-25000"/>
              <a:t>i</a:t>
            </a:r>
            <a:r>
              <a:rPr lang="zh-CN" altLang="en-US" sz="2000"/>
              <a:t> 为：将根结点到 i号结点的简单路径上的括号，按结点经过顺序依次排列组成的字符串。</a:t>
            </a:r>
            <a:endParaRPr lang="zh-CN" altLang="en-US" sz="2000"/>
          </a:p>
          <a:p>
            <a:r>
              <a:rPr lang="zh-CN" altLang="en-US" sz="2000"/>
              <a:t>显然 s</a:t>
            </a:r>
            <a:r>
              <a:rPr lang="zh-CN" altLang="en-US" sz="2000" baseline="-25000"/>
              <a:t>i</a:t>
            </a:r>
            <a:r>
              <a:rPr lang="zh-CN" altLang="en-US" sz="2000"/>
              <a:t>是个括号串，但不一定是合法括号串，因此现在小 Q 想对所有的 i（1≤i≤n）求出，s</a:t>
            </a:r>
            <a:r>
              <a:rPr lang="zh-CN" altLang="en-US" sz="2000" baseline="-25000"/>
              <a:t>i</a:t>
            </a:r>
            <a:r>
              <a:rPr lang="zh-CN" altLang="en-US" sz="2000"/>
              <a:t>中有多少个互不相同的子串是合法括号串。</a:t>
            </a:r>
            <a:endParaRPr lang="zh-CN" altLang="en-US" sz="2000"/>
          </a:p>
          <a:p>
            <a:r>
              <a:rPr lang="zh-CN" altLang="en-US" sz="2000"/>
              <a:t>这个问题难倒了小 Q，他只好向你求助。设 s</a:t>
            </a:r>
            <a:r>
              <a:rPr lang="zh-CN" altLang="en-US" sz="2000" baseline="-25000"/>
              <a:t>i </a:t>
            </a:r>
            <a:r>
              <a:rPr lang="zh-CN" altLang="en-US" sz="2000"/>
              <a:t>共有 k</a:t>
            </a:r>
            <a:r>
              <a:rPr lang="zh-CN" altLang="en-US" sz="2000" baseline="-25000"/>
              <a:t>i </a:t>
            </a:r>
            <a:r>
              <a:rPr lang="zh-CN" altLang="en-US" sz="2000"/>
              <a:t>个不同子串是合法括号串，你只需要告诉小 Q 所有 i×k</a:t>
            </a:r>
            <a:r>
              <a:rPr lang="zh-CN" altLang="en-US" sz="2000" baseline="-25000"/>
              <a:t>i</a:t>
            </a:r>
            <a:r>
              <a:rPr lang="zh-CN" altLang="en-US" sz="2000"/>
              <a:t> 的异或和，即： (1×k</a:t>
            </a:r>
            <a:r>
              <a:rPr lang="zh-CN" altLang="en-US" sz="2000" baseline="-25000"/>
              <a:t>1</a:t>
            </a:r>
            <a:r>
              <a:rPr lang="zh-CN" altLang="en-US" sz="2000"/>
              <a:t>) xor (2×k</a:t>
            </a:r>
            <a:r>
              <a:rPr lang="zh-CN" altLang="en-US" sz="2000" baseline="-25000"/>
              <a:t>2</a:t>
            </a:r>
            <a:r>
              <a:rPr lang="zh-CN" altLang="en-US" sz="2000"/>
              <a:t>) xor (3×k</a:t>
            </a:r>
            <a:r>
              <a:rPr lang="zh-CN" altLang="en-US" sz="2000" baseline="-25000"/>
              <a:t>3</a:t>
            </a:r>
            <a:r>
              <a:rPr lang="zh-CN" altLang="en-US" sz="2000"/>
              <a:t>) xor ⋯ xor (n×k</a:t>
            </a:r>
            <a:r>
              <a:rPr lang="zh-CN" altLang="en-US" sz="2000" baseline="-25000"/>
              <a:t>n</a:t>
            </a:r>
            <a:r>
              <a:rPr lang="zh-CN" altLang="en-US" sz="2000"/>
              <a:t>)</a:t>
            </a:r>
            <a:endParaRPr lang="zh-CN" altLang="en-US" sz="2000"/>
          </a:p>
          <a:p>
            <a:r>
              <a:rPr lang="zh-CN" altLang="en-US" sz="2000"/>
              <a:t>其中 xor是位异或运算。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输入格式</a:t>
            </a:r>
            <a:endParaRPr lang="zh-CN" altLang="en-US"/>
          </a:p>
          <a:p>
            <a:r>
              <a:rPr lang="zh-CN" altLang="en-US"/>
              <a:t>第一行一个整数 n，表示树的大小。</a:t>
            </a:r>
            <a:endParaRPr lang="zh-CN" altLang="en-US"/>
          </a:p>
          <a:p>
            <a:r>
              <a:rPr lang="zh-CN" altLang="en-US"/>
              <a:t>第二行一个长为 n的由 '(' 与 ')' 组成的括号串，第 i 个括号表示 i号结点上的括号。</a:t>
            </a:r>
            <a:endParaRPr lang="zh-CN" altLang="en-US"/>
          </a:p>
          <a:p>
            <a:r>
              <a:rPr lang="zh-CN" altLang="en-US"/>
              <a:t>第三行包含 n−1个整数，第 i（1≤i&lt;n）个整数表示 i+1 号结点的父亲编号 。</a:t>
            </a:r>
            <a:endParaRPr lang="zh-CN" altLang="en-US"/>
          </a:p>
          <a:p>
            <a:r>
              <a:rPr lang="zh-CN" altLang="en-US"/>
              <a:t>输出格式</a:t>
            </a:r>
            <a:endParaRPr lang="zh-CN" altLang="en-US"/>
          </a:p>
          <a:p>
            <a:r>
              <a:rPr lang="zh-CN" altLang="en-US"/>
              <a:t>仅一行一个整数表示答案。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sym typeface="+mn-ea"/>
              </a:rPr>
              <a:t>拓展问题：离散化基础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分析</a:t>
            </a:r>
            <a:endParaRPr lang="zh-CN" altLang="en-US"/>
          </a:p>
          <a:p>
            <a:r>
              <a:rPr lang="zh-CN" altLang="en-US"/>
              <a:t>排序是必须的，关键是怎样把排名写回原来的数“下面”。</a:t>
            </a:r>
            <a:endParaRPr lang="zh-CN" altLang="en-US"/>
          </a:p>
          <a:p>
            <a:r>
              <a:rPr lang="zh-CN" altLang="en-US"/>
              <a:t>程序使用了分别对数值和下标不同关键字2次排序的办法来解决这个问题，一个数据“节点”应该包含：数值，排名，下标3个元素，用结构体比较好。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这是</a:t>
            </a:r>
            <a:r>
              <a:rPr lang="en-US" altLang="zh-CN"/>
              <a:t>2019</a:t>
            </a:r>
            <a:r>
              <a:rPr lang="zh-CN" altLang="en-US"/>
              <a:t>年提高组的一道真题。</a:t>
            </a:r>
            <a:endParaRPr lang="zh-CN" altLang="en-US"/>
          </a:p>
          <a:p>
            <a:r>
              <a:rPr lang="zh-CN" altLang="en-US"/>
              <a:t>甚至难倒了一些很不错的选手。但其实本身算法并不复杂。</a:t>
            </a:r>
            <a:endParaRPr lang="zh-CN" altLang="en-US"/>
          </a:p>
          <a:p>
            <a:r>
              <a:rPr lang="zh-CN" altLang="en-US"/>
              <a:t>近年的许多真题都给出了较高的部分分。而且有些部分分特殊化为某种情况。很多时候是在启发大家思考的方向。</a:t>
            </a:r>
            <a:endParaRPr lang="zh-CN" altLang="en-US"/>
          </a:p>
          <a:p>
            <a:r>
              <a:rPr lang="zh-CN" altLang="en-US"/>
              <a:t>如本题</a:t>
            </a:r>
            <a:r>
              <a:rPr lang="en-US" altLang="zh-CN"/>
              <a:t>f</a:t>
            </a:r>
            <a:r>
              <a:rPr lang="en-US" altLang="zh-CN" baseline="-25000"/>
              <a:t>i</a:t>
            </a:r>
            <a:r>
              <a:rPr lang="en-US" altLang="zh-CN"/>
              <a:t>=i-1</a:t>
            </a:r>
            <a:r>
              <a:rPr lang="zh-CN" altLang="en-US"/>
              <a:t>其实就是一条链，有</a:t>
            </a:r>
            <a:r>
              <a:rPr lang="en-US" altLang="zh-CN"/>
              <a:t>55</a:t>
            </a:r>
            <a:r>
              <a:rPr lang="zh-CN" altLang="en-US"/>
              <a:t>分的部分分。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我们先来分析链的情况。这还是一条非常友好的</a:t>
            </a:r>
            <a:r>
              <a:rPr lang="en-US" altLang="zh-CN"/>
              <a:t>“</a:t>
            </a:r>
            <a:r>
              <a:rPr lang="zh-CN" altLang="en-US"/>
              <a:t>链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en-US" altLang="zh-CN" baseline="-25000"/>
              <a:t>i</a:t>
            </a:r>
            <a:r>
              <a:rPr lang="en-US" altLang="zh-CN"/>
              <a:t>=i-1</a:t>
            </a:r>
            <a:endParaRPr lang="en-US" altLang="zh-CN"/>
          </a:p>
          <a:p>
            <a:r>
              <a:rPr lang="zh-CN" altLang="en-US"/>
              <a:t>其实就是转化为序列上的问题。</a:t>
            </a:r>
            <a:endParaRPr lang="zh-CN" altLang="en-US"/>
          </a:p>
          <a:p>
            <a:r>
              <a:rPr lang="zh-CN" altLang="en-US"/>
              <a:t>先一重for 枚举 i：代表从根节点走到了 i 号节点。</a:t>
            </a:r>
            <a:endParaRPr lang="zh-CN" altLang="en-US"/>
          </a:p>
          <a:p>
            <a:pPr lvl="1"/>
            <a:r>
              <a:rPr lang="zh-CN" altLang="en-US"/>
              <a:t>枚举左端点 l和右端点 r，表示枚举到区间为[l,r]的子括号序列</a:t>
            </a:r>
            <a:endParaRPr lang="zh-CN" altLang="en-US"/>
          </a:p>
          <a:p>
            <a:pPr lvl="2"/>
            <a:r>
              <a:rPr lang="zh-CN" altLang="en-US"/>
              <a:t>对于每一个子序列，用栈来暴力判断其是否为合法括号序列，如是，则计数器加一。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7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7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10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回顾：括号匹配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800"/>
              <a:t>描述：</a:t>
            </a:r>
            <a:endParaRPr lang="zh-CN" altLang="en-US" sz="2800"/>
          </a:p>
          <a:p>
            <a:r>
              <a:rPr lang="zh-CN" altLang="en-US" sz="2800"/>
              <a:t>给定一个只包含左右括号的合法括号序列，</a:t>
            </a:r>
            <a:r>
              <a:rPr lang="zh-CN" altLang="en-US" sz="2800">
                <a:solidFill>
                  <a:srgbClr val="FF0000"/>
                </a:solidFill>
              </a:rPr>
              <a:t>按右括号从左到右</a:t>
            </a:r>
            <a:r>
              <a:rPr lang="zh-CN" altLang="en-US" sz="2800"/>
              <a:t>的顺序输出每一对配对的括号出现的位置(括号序列以0开始编号)。</a:t>
            </a:r>
            <a:endParaRPr lang="zh-CN" altLang="en-US" sz="2800"/>
          </a:p>
          <a:p>
            <a:r>
              <a:rPr lang="zh-CN" altLang="en-US" sz="2800"/>
              <a:t>输入：</a:t>
            </a:r>
            <a:endParaRPr lang="zh-CN" altLang="en-US" sz="2800"/>
          </a:p>
          <a:p>
            <a:r>
              <a:rPr lang="zh-CN" altLang="en-US" sz="2800"/>
              <a:t>仅一行，表示一个合法的括号序列。</a:t>
            </a:r>
            <a:endParaRPr lang="zh-CN" altLang="en-US" sz="2800"/>
          </a:p>
          <a:p>
            <a:r>
              <a:rPr lang="zh-CN" altLang="en-US" sz="2800"/>
              <a:t>输出：</a:t>
            </a:r>
            <a:endParaRPr lang="zh-CN" altLang="en-US" sz="2800"/>
          </a:p>
          <a:p>
            <a:r>
              <a:rPr lang="zh-CN" altLang="en-US" sz="2800"/>
              <a:t>设括号序列有n个右括号。则输出包括n行，每行两个整数l，r，表示配对的括号左括号出现在第l位，右括号出现在第r位。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回顾：括号匹配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样例输入：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（（））（）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样例输出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1 2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0 3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4 5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回顾：括号匹配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对于每一个左括号，一定是越靠后出现的越先匹配。符合栈的性质。</a:t>
            </a:r>
            <a:endParaRPr lang="zh-CN" altLang="en-US"/>
          </a:p>
          <a:p>
            <a:r>
              <a:rPr lang="zh-CN" altLang="en-US"/>
              <a:t>考虑用栈来维护当前未匹配的左括号：</a:t>
            </a:r>
            <a:endParaRPr lang="zh-CN" altLang="en-US"/>
          </a:p>
          <a:p>
            <a:r>
              <a:rPr lang="zh-CN" altLang="en-US"/>
              <a:t>维护一个栈，从左到右扫序列，如果当前括号是左括号则将该位置加入栈中，如果是右括号，则该右括号与栈顶位置的左括号匹配，输出这对匹配括号的位置并删除栈顶的左括号。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1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400"/>
              <a:t>时间复杂度为</a:t>
            </a:r>
            <a:r>
              <a:rPr lang="en-US" altLang="zh-CN" sz="2400"/>
              <a:t>O(n</a:t>
            </a:r>
            <a:r>
              <a:rPr lang="en-US" altLang="zh-CN" sz="2400" baseline="30000"/>
              <a:t>4</a:t>
            </a:r>
            <a:r>
              <a:rPr lang="en-US" altLang="zh-CN" sz="2400"/>
              <a:t>)</a:t>
            </a:r>
            <a:r>
              <a:rPr lang="zh-CN" altLang="en-US" sz="2400"/>
              <a:t>，可以拿到</a:t>
            </a:r>
            <a:r>
              <a:rPr lang="en-US" altLang="zh-CN" sz="2400"/>
              <a:t>20</a:t>
            </a:r>
            <a:r>
              <a:rPr lang="zh-CN" altLang="en-US" sz="2400"/>
              <a:t>分了。</a:t>
            </a:r>
            <a:endParaRPr lang="zh-CN" altLang="en-US" sz="2400"/>
          </a:p>
          <a:p>
            <a:r>
              <a:rPr lang="zh-CN" altLang="en-US" sz="2400"/>
              <a:t>我们发现其中还是存在大量的重复运算：</a:t>
            </a:r>
            <a:endParaRPr lang="zh-CN" altLang="en-US" sz="2400"/>
          </a:p>
          <a:p>
            <a:r>
              <a:rPr lang="zh-CN" altLang="en-US" sz="2400"/>
              <a:t>每次枚举</a:t>
            </a:r>
            <a:r>
              <a:rPr lang="en-US" altLang="zh-CN" sz="2400"/>
              <a:t>1~i</a:t>
            </a:r>
            <a:r>
              <a:rPr lang="zh-CN" altLang="en-US" sz="2400"/>
              <a:t>的子段，并判断每个子段是否为合法括号序列。</a:t>
            </a:r>
            <a:endParaRPr lang="zh-CN" altLang="en-US" sz="2400"/>
          </a:p>
          <a:p>
            <a:r>
              <a:rPr lang="zh-CN" altLang="en-US" sz="2400"/>
              <a:t>对于计数类问题，很常见的优化方式是不直接枚举</a:t>
            </a:r>
            <a:r>
              <a:rPr lang="en-US" altLang="zh-CN" sz="2400"/>
              <a:t>+</a:t>
            </a:r>
            <a:r>
              <a:rPr lang="zh-CN" altLang="en-US" sz="2400"/>
              <a:t>判断，而是</a:t>
            </a:r>
            <a:r>
              <a:rPr lang="zh-CN" altLang="en-US" sz="2400">
                <a:solidFill>
                  <a:srgbClr val="FF0000"/>
                </a:solidFill>
              </a:rPr>
              <a:t>处理出每个元素对答案的贡献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或者对本题而言，就是处理出以每个括号结尾的合法子段是多少</a:t>
            </a:r>
            <a:r>
              <a:rPr lang="en-US" altLang="zh-CN" sz="2400"/>
              <a:t>(w[i])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这样，只要对</a:t>
            </a:r>
            <a:r>
              <a:rPr lang="en-US" altLang="zh-CN" sz="2400"/>
              <a:t>w</a:t>
            </a:r>
            <a:r>
              <a:rPr lang="zh-CN" altLang="en-US" sz="2400"/>
              <a:t>数组求一遍前缀和，</a:t>
            </a:r>
            <a:r>
              <a:rPr lang="en-US" altLang="zh-CN" sz="2400"/>
              <a:t>sum[i]=w[1]+w[2]...+w[i]</a:t>
            </a:r>
            <a:endParaRPr lang="en-US" altLang="zh-CN" sz="2400"/>
          </a:p>
          <a:p>
            <a:r>
              <a:rPr lang="zh-CN" altLang="en-US" sz="2400"/>
              <a:t>最终的</a:t>
            </a:r>
            <a:r>
              <a:rPr lang="en-US" altLang="zh-CN" sz="2400"/>
              <a:t>sum</a:t>
            </a:r>
            <a:r>
              <a:rPr lang="zh-CN" altLang="en-US" sz="2400"/>
              <a:t>数组即为原题描述中要求的</a:t>
            </a:r>
            <a:r>
              <a:rPr lang="en-US" altLang="zh-CN" sz="2400"/>
              <a:t>k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/>
              <a:t>k</a:t>
            </a:r>
            <a:r>
              <a:rPr lang="en-US" altLang="zh-CN" sz="2400" baseline="-25000"/>
              <a:t>2</a:t>
            </a:r>
            <a:r>
              <a:rPr lang="en-US" altLang="zh-CN" sz="2400"/>
              <a:t>...k</a:t>
            </a:r>
            <a:r>
              <a:rPr lang="en-US" altLang="zh-CN" sz="2400" baseline="-25000"/>
              <a:t>n</a:t>
            </a:r>
            <a:endParaRPr lang="en-US" altLang="zh-CN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7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13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49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0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190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400"/>
              <a:t>那么如何求出</a:t>
            </a:r>
            <a:r>
              <a:rPr lang="en-US" altLang="zh-CN" sz="2400"/>
              <a:t>w[i]</a:t>
            </a:r>
            <a:r>
              <a:rPr lang="zh-CN" altLang="en-US" sz="2400"/>
              <a:t>呢，我们来手玩几组样例看看：（注意，以下的例子第一个字符的下标均为1）</a:t>
            </a:r>
            <a:endParaRPr lang="zh-CN" altLang="en-US" sz="2400"/>
          </a:p>
          <a:p>
            <a:r>
              <a:rPr lang="zh-CN" altLang="en-US" sz="2400"/>
              <a:t>例子1：</a:t>
            </a:r>
            <a:endParaRPr lang="zh-CN" altLang="en-US" sz="2400"/>
          </a:p>
          <a:p>
            <a:r>
              <a:rPr lang="zh-CN" altLang="en-US" sz="2400"/>
              <a:t>()()()</a:t>
            </a:r>
            <a:endParaRPr lang="zh-CN" altLang="en-US" sz="2400"/>
          </a:p>
          <a:p>
            <a:r>
              <a:rPr lang="zh-CN" altLang="en-US" sz="2400"/>
              <a:t>我们发现，i=2 的时候，对答案的贡献值为 1。而 i=4的时候，本身 [3,4]就有一个满足要求的括号序列，在合并上前面的成为[1,4]，同样满足，于是对答案的贡献值就为2，再加上前面[1,2]本身有的括号序列，总共为 3。</a:t>
            </a:r>
            <a:endParaRPr lang="zh-CN" altLang="en-US" sz="2400"/>
          </a:p>
          <a:p>
            <a:r>
              <a:rPr lang="zh-CN" altLang="en-US" sz="2400"/>
              <a:t>i=6时同理，总共的贡献值为 3，加上前面的有 3+3=6 种。其他位置均没有贡献。</a:t>
            </a:r>
            <a:endParaRPr lang="zh-CN" altLang="en-US" sz="2400"/>
          </a:p>
          <a:p>
            <a:r>
              <a:rPr lang="zh-CN" altLang="en-US" sz="2400"/>
              <a:t>换句话说，i为1−6时对答案的贡献分别为0,1,0,2,0,3，合并后的总答案为0,1,1,3,3,6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58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172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215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例子2:</a:t>
            </a:r>
            <a:endParaRPr lang="zh-CN" altLang="en-US"/>
          </a:p>
          <a:p>
            <a:r>
              <a:rPr lang="zh-CN" altLang="en-US"/>
              <a:t>())()</a:t>
            </a:r>
            <a:endParaRPr lang="zh-CN" altLang="en-US"/>
          </a:p>
          <a:p>
            <a:r>
              <a:rPr lang="zh-CN" altLang="en-US"/>
              <a:t>继续前面的思想，i=2时，对答案贡献1。而i=3时，由于不满足成匹配的括号序列，所以没有贡献。而i=5时，由于i=3多了一个后括号，[1,3]不匹配，导致[1,5]成不了一个匹配的括号序列。故对答案的贡献仍为 1</a:t>
            </a:r>
            <a:endParaRPr lang="zh-CN" altLang="en-US"/>
          </a:p>
          <a:p>
            <a:r>
              <a:rPr lang="zh-CN" altLang="en-US"/>
              <a:t>i为1−5时对答案的贡献分别为0,1,0,0,1，合并后的总答案为0,1,1,1,2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11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8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118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例子3:</a:t>
            </a:r>
            <a:endParaRPr lang="zh-CN" altLang="en-US"/>
          </a:p>
          <a:p>
            <a:r>
              <a:rPr lang="zh-CN" altLang="en-US"/>
              <a:t>()(())</a:t>
            </a:r>
            <a:endParaRPr lang="zh-CN" altLang="en-US"/>
          </a:p>
          <a:p>
            <a:r>
              <a:rPr lang="zh-CN" altLang="en-US"/>
              <a:t>接着刚刚的分析，i=2时，贡献为1，而i=5时，由于i=3在中间断开，使[1,5]不能匹配，所以贡献仍为1。</a:t>
            </a:r>
            <a:endParaRPr lang="zh-CN" altLang="en-US"/>
          </a:p>
          <a:p>
            <a:r>
              <a:rPr lang="zh-CN" altLang="en-US"/>
              <a:t>当i=6情况有了变化。我们发现[1,2]是匹配的。故[1,2],[3,6]能合成一个匹配的序列，故对答案贡献为2。</a:t>
            </a:r>
            <a:endParaRPr lang="zh-CN" altLang="en-US"/>
          </a:p>
          <a:p>
            <a:r>
              <a:rPr lang="zh-CN" altLang="en-US"/>
              <a:t>i为1−6时对答案的贡献分别为0,1,0,0,1,2，合并后的总答案为0,1,1,1,2,4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12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67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5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125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有没有发现什么规律？</a:t>
            </a:r>
            <a:endParaRPr lang="zh-CN" altLang="en-US"/>
          </a:p>
          <a:p>
            <a:r>
              <a:rPr lang="zh-CN" altLang="en-US"/>
              <a:t>我们发现，一个后括号如果能匹配一个前括号，假设这个前括号的前1位同样有一个已经匹配了的后括号，那么我们势必可以把当前的匹配和之前的匹配序列合并，当前的这个后括号的贡献值，其实就等于前面那个后括号的贡献值+1！</a:t>
            </a:r>
            <a:endParaRPr lang="zh-CN" altLang="en-US"/>
          </a:p>
          <a:p>
            <a:r>
              <a:rPr lang="zh-CN" altLang="en-US"/>
              <a:t>要想知道每个括号匹配的括号是谁只需要用栈维护即可。（刚才回顾的那道题）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1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16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sym typeface="+mn-ea"/>
              </a:rPr>
              <a:t>拓展问题：离散化基础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说明</a:t>
            </a:r>
            <a:endParaRPr lang="zh-CN" altLang="en-US"/>
          </a:p>
          <a:p>
            <a:r>
              <a:rPr lang="zh-CN" altLang="en-US"/>
              <a:t>sort函数是&lt;algorithm&gt;提供的快速排序函数，可以自己定义</a:t>
            </a:r>
            <a:r>
              <a:rPr lang="zh-CN" altLang="en-US">
                <a:solidFill>
                  <a:srgbClr val="FF0000"/>
                </a:solidFill>
              </a:rPr>
              <a:t>比较函数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zh-CN" altLang="en-US" sz="2000"/>
              <a:t>//s是栈，top是栈顶。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if(c[i] == ')') //是后括号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if(top == 0) continue; //栈为空，则没有匹配</a:t>
            </a:r>
            <a:r>
              <a:rPr lang="en-US" altLang="zh-CN" sz="2000"/>
              <a:t>,w</a:t>
            </a:r>
            <a:r>
              <a:rPr lang="zh-CN" altLang="en-US" sz="2000"/>
              <a:t>值为初值</a:t>
            </a:r>
            <a:r>
              <a:rPr lang="en-US" altLang="zh-CN" sz="2000"/>
              <a:t>0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int t = s[top]; //匹配的前括号的位置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en-US" altLang="zh-CN" sz="2000"/>
              <a:t>w</a:t>
            </a:r>
            <a:r>
              <a:rPr lang="zh-CN" altLang="en-US" sz="2000"/>
              <a:t>[i] = </a:t>
            </a:r>
            <a:r>
              <a:rPr lang="en-US" altLang="zh-CN" sz="2000"/>
              <a:t>w</a:t>
            </a:r>
            <a:r>
              <a:rPr lang="zh-CN" altLang="en-US" sz="2000"/>
              <a:t>[t - 1] + 1</a:t>
            </a:r>
            <a:r>
              <a:rPr lang="en-US" altLang="zh-CN" sz="2000"/>
              <a:t>;</a:t>
            </a:r>
            <a:r>
              <a:rPr lang="zh-CN" altLang="en-US" sz="2000"/>
              <a:t> //结论计算贡献值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top --;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else if(c[i] == '(') s[++ top] = i; //是前括号，就压入它的位置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sum[i] = sum[i - 1] +  </a:t>
            </a:r>
            <a:r>
              <a:rPr lang="en-US" altLang="zh-CN" sz="2000"/>
              <a:t>w</a:t>
            </a:r>
            <a:r>
              <a:rPr lang="zh-CN" altLang="en-US" sz="2000"/>
              <a:t>[i]; //计算总和 </a:t>
            </a:r>
            <a:endParaRPr lang="zh-CN" altLang="en-US"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400"/>
              <a:t>再把树上问题转化为序列上的问题就不难了：</a:t>
            </a:r>
            <a:r>
              <a:rPr lang="en-US" altLang="zh-CN" sz="2400"/>
              <a:t>(</a:t>
            </a:r>
            <a:r>
              <a:rPr lang="zh-CN" altLang="en-US" sz="2400"/>
              <a:t>只需要在</a:t>
            </a:r>
            <a:r>
              <a:rPr lang="en-US" altLang="zh-CN" sz="2400"/>
              <a:t>dfs</a:t>
            </a:r>
            <a:r>
              <a:rPr lang="zh-CN" altLang="en-US" sz="2400"/>
              <a:t>树的同时，维护一个</a:t>
            </a:r>
            <a:r>
              <a:rPr lang="en-US" altLang="zh-CN" sz="2400"/>
              <a:t>“</a:t>
            </a:r>
            <a:r>
              <a:rPr lang="zh-CN" altLang="en-US" sz="2400"/>
              <a:t>根到当前结点的链</a:t>
            </a:r>
            <a:r>
              <a:rPr lang="en-US" altLang="zh-CN" sz="2400"/>
              <a:t>”</a:t>
            </a:r>
            <a:r>
              <a:rPr lang="zh-CN" altLang="en-US" sz="2400"/>
              <a:t>对应的栈即可。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zh-CN" altLang="en-US" sz="2400"/>
              <a:t>而递推式也更改一下：</a:t>
            </a:r>
            <a:endParaRPr lang="zh-CN" altLang="en-US" sz="2400"/>
          </a:p>
          <a:p>
            <a:r>
              <a:rPr lang="en-US" altLang="zh-CN" sz="2400"/>
              <a:t>w</a:t>
            </a:r>
            <a:r>
              <a:rPr lang="zh-CN" altLang="en-US" sz="2400"/>
              <a:t>[i] = </a:t>
            </a:r>
            <a:r>
              <a:rPr lang="en-US" altLang="zh-CN" sz="2400"/>
              <a:t>w</a:t>
            </a:r>
            <a:r>
              <a:rPr lang="zh-CN" altLang="en-US" sz="2400"/>
              <a:t>[t - 1] + 1</a:t>
            </a:r>
            <a:r>
              <a:rPr lang="en-US" altLang="zh-CN" sz="2400"/>
              <a:t>;//t</a:t>
            </a:r>
            <a:r>
              <a:rPr lang="zh-CN" altLang="en-US" sz="2400"/>
              <a:t>为与第</a:t>
            </a:r>
            <a:r>
              <a:rPr lang="en-US" altLang="zh-CN" sz="2400"/>
              <a:t>i</a:t>
            </a:r>
            <a:r>
              <a:rPr lang="zh-CN" altLang="en-US" sz="2400"/>
              <a:t>个括号匹配的左括号位置</a:t>
            </a:r>
            <a:endParaRPr lang="zh-CN" altLang="en-US" sz="2400"/>
          </a:p>
          <a:p>
            <a:r>
              <a:rPr lang="zh-CN" altLang="en-US" sz="2400"/>
              <a:t>改为：</a:t>
            </a:r>
            <a:r>
              <a:rPr lang="en-US" altLang="zh-CN" sz="2400">
                <a:sym typeface="宋体" panose="02010600030101010101" pitchFamily="2" charset="-122"/>
              </a:rPr>
              <a:t>w</a:t>
            </a:r>
            <a:r>
              <a:rPr lang="zh-CN" altLang="en-US" sz="2400">
                <a:sym typeface="宋体" panose="02010600030101010101" pitchFamily="2" charset="-122"/>
              </a:rPr>
              <a:t>[i] = </a:t>
            </a:r>
            <a:r>
              <a:rPr lang="en-US" altLang="zh-CN" sz="2400">
                <a:sym typeface="宋体" panose="02010600030101010101" pitchFamily="2" charset="-122"/>
              </a:rPr>
              <a:t>w</a:t>
            </a:r>
            <a:r>
              <a:rPr lang="zh-CN" altLang="en-US" sz="2400">
                <a:sym typeface="宋体" panose="02010600030101010101" pitchFamily="2" charset="-122"/>
              </a:rPr>
              <a:t>[</a:t>
            </a: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fa[t]</a:t>
            </a:r>
            <a:r>
              <a:rPr lang="zh-CN" altLang="en-US" sz="2400">
                <a:sym typeface="宋体" panose="02010600030101010101" pitchFamily="2" charset="-122"/>
              </a:rPr>
              <a:t>] + 1</a:t>
            </a:r>
            <a:r>
              <a:rPr lang="en-US" altLang="zh-CN" sz="2400">
                <a:sym typeface="宋体" panose="02010600030101010101" pitchFamily="2" charset="-122"/>
              </a:rPr>
              <a:t>;</a:t>
            </a:r>
            <a:endParaRPr lang="zh-CN" altLang="en-US" sz="2400"/>
          </a:p>
          <a:p>
            <a:r>
              <a:rPr lang="zh-CN" altLang="en-US" sz="2400"/>
              <a:t>sum[i] = sum[i - 1] +  </a:t>
            </a:r>
            <a:r>
              <a:rPr lang="en-US" altLang="zh-CN" sz="2400"/>
              <a:t>w</a:t>
            </a:r>
            <a:r>
              <a:rPr lang="zh-CN" altLang="en-US" sz="2400"/>
              <a:t>[i];</a:t>
            </a:r>
            <a:endParaRPr lang="zh-CN" altLang="en-US" sz="2400"/>
          </a:p>
          <a:p>
            <a:r>
              <a:rPr lang="zh-CN" altLang="en-US" sz="2400"/>
              <a:t>改为：sum[i] = sum[</a:t>
            </a:r>
            <a:r>
              <a:rPr lang="en-US" altLang="zh-CN" sz="2400">
                <a:solidFill>
                  <a:srgbClr val="FF0000"/>
                </a:solidFill>
              </a:rPr>
              <a:t>fa[i]</a:t>
            </a:r>
            <a:r>
              <a:rPr lang="zh-CN" altLang="en-US" sz="2400"/>
              <a:t>] +  </a:t>
            </a:r>
            <a:r>
              <a:rPr lang="en-US" altLang="zh-CN" sz="2400"/>
              <a:t>w</a:t>
            </a:r>
            <a:r>
              <a:rPr lang="zh-CN" altLang="en-US" sz="2400"/>
              <a:t>[i];</a:t>
            </a:r>
            <a:endParaRPr lang="zh-CN" altLang="en-US" sz="2400"/>
          </a:p>
          <a:p>
            <a:r>
              <a:rPr lang="zh-CN" altLang="en-US" sz="2400"/>
              <a:t>因为在</a:t>
            </a:r>
            <a:r>
              <a:rPr lang="en-US" altLang="zh-CN" sz="2400"/>
              <a:t>“</a:t>
            </a:r>
            <a:r>
              <a:rPr lang="zh-CN" altLang="en-US" sz="2400"/>
              <a:t>根到当前结点的链</a:t>
            </a:r>
            <a:r>
              <a:rPr lang="en-US" altLang="zh-CN" sz="2400"/>
              <a:t>”</a:t>
            </a:r>
            <a:r>
              <a:rPr lang="zh-CN" altLang="en-US" sz="2400"/>
              <a:t>中</a:t>
            </a:r>
            <a:r>
              <a:rPr lang="en-US" altLang="zh-CN" sz="2400"/>
              <a:t>t</a:t>
            </a:r>
            <a:r>
              <a:rPr lang="zh-CN" altLang="en-US" sz="2400"/>
              <a:t>的前一个结点不再是</a:t>
            </a:r>
            <a:r>
              <a:rPr lang="en-US" altLang="zh-CN" sz="2400"/>
              <a:t>t-1</a:t>
            </a:r>
            <a:r>
              <a:rPr lang="zh-CN" altLang="en-US" sz="2400"/>
              <a:t>而是</a:t>
            </a:r>
            <a:r>
              <a:rPr lang="en-US" altLang="zh-CN" sz="2400"/>
              <a:t>fa[t]</a:t>
            </a:r>
            <a:r>
              <a:rPr lang="zh-CN" altLang="en-US" sz="2400"/>
              <a:t>，同理</a:t>
            </a:r>
            <a:r>
              <a:rPr lang="en-US" altLang="zh-CN" sz="2400"/>
              <a:t>i</a:t>
            </a:r>
            <a:r>
              <a:rPr lang="zh-CN" altLang="en-US" sz="2400"/>
              <a:t>的前一个结点不再是</a:t>
            </a:r>
            <a:r>
              <a:rPr lang="en-US" altLang="zh-CN" sz="2400"/>
              <a:t>i-1</a:t>
            </a:r>
            <a:r>
              <a:rPr lang="zh-CN" altLang="en-US" sz="2400"/>
              <a:t>而是</a:t>
            </a:r>
            <a:r>
              <a:rPr lang="en-US" altLang="zh-CN" sz="2400"/>
              <a:t>fa[i]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76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5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15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68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0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200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那么如何在</a:t>
            </a:r>
            <a:r>
              <a:rPr lang="en-US" altLang="zh-CN"/>
              <a:t>dfs</a:t>
            </a:r>
            <a:r>
              <a:rPr lang="zh-CN" altLang="en-US"/>
              <a:t>树的同时，维护一个</a:t>
            </a:r>
            <a:r>
              <a:rPr lang="en-US" altLang="zh-CN"/>
              <a:t>“</a:t>
            </a:r>
            <a:r>
              <a:rPr lang="zh-CN" altLang="en-US"/>
              <a:t>根到当前结点的链</a:t>
            </a:r>
            <a:r>
              <a:rPr lang="en-US" altLang="zh-CN"/>
              <a:t>”</a:t>
            </a:r>
            <a:r>
              <a:rPr lang="zh-CN" altLang="en-US"/>
              <a:t>对应的栈呢？</a:t>
            </a:r>
            <a:endParaRPr lang="zh-CN" altLang="en-US"/>
          </a:p>
          <a:p>
            <a:r>
              <a:rPr lang="zh-CN" altLang="en-US"/>
              <a:t>很简单，利用我们刚才介绍到的回溯的原理。在遍历到一个新的括号结点时：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如果是左括号入栈。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如果是右括号并且栈非空，让栈顶元素出栈，并匹配，处理。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如果是右括号并且栈为空，不作任何处理。</a:t>
            </a:r>
            <a:r>
              <a:rPr lang="en-US" altLang="zh-CN"/>
              <a:t>w</a:t>
            </a:r>
            <a:r>
              <a:rPr lang="zh-CN" altLang="en-US"/>
              <a:t>值为默认的</a:t>
            </a:r>
            <a:r>
              <a:rPr lang="en-US" altLang="zh-CN"/>
              <a:t>0.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6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11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而当遍历完这棵子树时，需要消除这个结点的影响。即如果第一次遍历到该节点时：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执行的是左括号入栈操作，则弹出当前栈顶元素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执行的是右括号匹配弹出栈顶元素的操作，那么把原来的栈顶元素</a:t>
            </a:r>
            <a:r>
              <a:rPr lang="en-US" altLang="zh-CN"/>
              <a:t>“</a:t>
            </a:r>
            <a:r>
              <a:rPr lang="zh-CN" altLang="en-US"/>
              <a:t>补</a:t>
            </a:r>
            <a:r>
              <a:rPr lang="en-US" altLang="zh-CN"/>
              <a:t>”</a:t>
            </a:r>
            <a:r>
              <a:rPr lang="zh-CN" altLang="en-US"/>
              <a:t>压回栈中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62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括号树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base">
              <a:buNone/>
            </a:pPr>
            <a:r>
              <a:rPr lang="en-US" altLang="zh-CN" sz="1400" strike="noStrike" noProof="1"/>
              <a:t>//</a:t>
            </a:r>
            <a:r>
              <a:rPr lang="zh-CN" altLang="en-US" sz="1400" strike="noStrike" noProof="1"/>
              <a:t>参考程序，有根树</a:t>
            </a:r>
            <a:endParaRPr lang="zh-CN" altLang="en-US" sz="1400" strike="noStrike" noProof="1"/>
          </a:p>
          <a:p>
            <a:pPr marL="0" indent="0" fontAlgn="base">
              <a:buNone/>
            </a:pPr>
            <a:r>
              <a:rPr lang="zh-CN" altLang="en-US" sz="1400" strike="noStrike" noProof="1"/>
              <a:t>void dfs(int k){</a:t>
            </a:r>
            <a:endParaRPr lang="zh-CN" altLang="en-US" sz="1400" strike="noStrike" noProof="1"/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int tmp=0;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if(s[k]=='(')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{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	st[++top]=k;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	w[k]=0;//可省 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}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else if(top){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	tmp=st[top--];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	w[k]=w[fa[tmp]]+1;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} else {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	w[k]=0;//可省 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}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solidFill>
                  <a:srgbClr val="FF0000"/>
                </a:solidFill>
              </a:rPr>
              <a:t>	sum[k]=sum[fa[k]]+w[k];</a:t>
            </a:r>
            <a:r>
              <a:rPr lang="en-US" altLang="zh-CN" sz="1400" strike="noStrike" noProof="1">
                <a:solidFill>
                  <a:srgbClr val="FF0000"/>
                </a:solidFill>
              </a:rPr>
              <a:t>//</a:t>
            </a:r>
            <a:r>
              <a:rPr lang="zh-CN" altLang="en-US" sz="1400" strike="noStrike" noProof="1">
                <a:solidFill>
                  <a:srgbClr val="FF0000"/>
                </a:solidFill>
              </a:rPr>
              <a:t>红色部分为处理该节点，统计该节点对答案的贡献。</a:t>
            </a:r>
            <a:endParaRPr lang="zh-CN" altLang="en-US" sz="1400" strike="noStrike" noProof="1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sz="1400" strike="noStrike" noProof="1"/>
              <a:t>	for(int i=first[k];i;i=nxt[i])</a:t>
            </a:r>
            <a:endParaRPr lang="zh-CN" altLang="en-US" sz="1400" strike="noStrike" noProof="1"/>
          </a:p>
          <a:p>
            <a:pPr marL="0" indent="0" fontAlgn="base">
              <a:buNone/>
            </a:pPr>
            <a:r>
              <a:rPr lang="zh-CN" altLang="en-US" sz="1400" strike="noStrike" noProof="1"/>
              <a:t>	dfs(to[i]);</a:t>
            </a:r>
            <a:endParaRPr lang="zh-CN" altLang="en-US" sz="1400" strike="noStrike" noProof="1"/>
          </a:p>
          <a:p>
            <a:pPr marL="0" indent="0" fontAlgn="base">
              <a:buNone/>
            </a:pPr>
            <a:r>
              <a:rPr lang="zh-CN" altLang="en-US" sz="1400" strike="noStrike" noProof="1"/>
              <a:t>	</a:t>
            </a:r>
            <a:r>
              <a:rPr lang="zh-CN" altLang="en-US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if(s[k]=='(') --top;</a:t>
            </a:r>
            <a:endParaRPr lang="zh-CN" altLang="en-US" sz="1400" strike="noStrike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	else if(tmp) st[++top]=tmp;</a:t>
            </a:r>
            <a:r>
              <a:rPr lang="en-US" altLang="zh-CN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//</a:t>
            </a:r>
            <a:r>
              <a:rPr lang="zh-CN" altLang="en-US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紫色部分为遍历完</a:t>
            </a:r>
            <a:r>
              <a:rPr lang="en-US" altLang="zh-CN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k</a:t>
            </a:r>
            <a:r>
              <a:rPr lang="zh-CN" altLang="en-US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结点后</a:t>
            </a:r>
            <a:r>
              <a:rPr lang="en-US" altLang="zh-CN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“</a:t>
            </a:r>
            <a:r>
              <a:rPr lang="zh-CN" altLang="en-US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消除影响</a:t>
            </a:r>
            <a:r>
              <a:rPr lang="en-US" altLang="zh-CN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”</a:t>
            </a:r>
            <a:r>
              <a:rPr lang="zh-CN" altLang="en-US" sz="1400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的操作</a:t>
            </a:r>
            <a:endParaRPr lang="zh-CN" altLang="en-US" sz="1400" strike="noStrike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0" indent="0" fontAlgn="base">
              <a:buNone/>
            </a:pPr>
            <a:r>
              <a:rPr lang="zh-CN" altLang="en-US" sz="1400" strike="noStrike" noProof="1"/>
              <a:t>}</a:t>
            </a:r>
            <a:endParaRPr lang="zh-CN" altLang="en-US" sz="1400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拓展问题：离散化基础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比较函数（</a:t>
            </a:r>
            <a:r>
              <a:rPr lang="en-US" altLang="zh-CN" sz="2800"/>
              <a:t>T</a:t>
            </a:r>
            <a:r>
              <a:rPr lang="zh-CN" altLang="en-US" sz="2800"/>
              <a:t>为自定义的结构体类型）</a:t>
            </a:r>
            <a:endParaRPr lang="zh-CN" altLang="en-US" sz="2800"/>
          </a:p>
          <a:p>
            <a:r>
              <a:rPr lang="en-US" altLang="zh-CN" sz="2800"/>
              <a:t>T d[N+10];</a:t>
            </a:r>
            <a:endParaRPr lang="en-US" altLang="zh-CN" sz="2800"/>
          </a:p>
          <a:p>
            <a:r>
              <a:rPr lang="en-US" altLang="zh-CN" sz="2800"/>
              <a:t>...</a:t>
            </a:r>
            <a:endParaRPr lang="en-US" altLang="zh-CN" sz="2800"/>
          </a:p>
          <a:p>
            <a:r>
              <a:rPr lang="en-US" altLang="zh-CN" sz="2800"/>
              <a:t>sort(d+1,d+N+1,cmp);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bool </a:t>
            </a:r>
            <a:r>
              <a:rPr lang="en-US" altLang="zh-CN" sz="2800"/>
              <a:t>cmp(</a:t>
            </a:r>
            <a:r>
              <a:rPr lang="en-US" altLang="zh-CN" sz="2800">
                <a:solidFill>
                  <a:srgbClr val="FF0000"/>
                </a:solidFill>
              </a:rPr>
              <a:t>T</a:t>
            </a:r>
            <a:r>
              <a:rPr lang="en-US" altLang="zh-CN" sz="2800"/>
              <a:t> x,</a:t>
            </a:r>
            <a:r>
              <a:rPr lang="en-US" altLang="zh-CN" sz="2800">
                <a:solidFill>
                  <a:srgbClr val="FF0000"/>
                </a:solidFill>
              </a:rPr>
              <a:t>T</a:t>
            </a:r>
            <a:r>
              <a:rPr lang="en-US" altLang="zh-CN" sz="2800"/>
              <a:t> y){</a:t>
            </a:r>
            <a:endParaRPr lang="en-US" altLang="zh-CN" sz="2800"/>
          </a:p>
          <a:p>
            <a:r>
              <a:rPr lang="en-US" altLang="zh-CN" sz="2800"/>
              <a:t>        ....</a:t>
            </a:r>
            <a:endParaRPr lang="en-US" altLang="zh-CN" sz="2800"/>
          </a:p>
          <a:p>
            <a:r>
              <a:rPr lang="en-US" altLang="zh-CN" sz="2800"/>
              <a:t>}</a:t>
            </a:r>
            <a:endParaRPr lang="en-US" altLang="zh-CN" sz="2800"/>
          </a:p>
          <a:p>
            <a:r>
              <a:rPr lang="zh-CN" altLang="en-US" sz="2800"/>
              <a:t>比较函数规则：若</a:t>
            </a:r>
            <a:r>
              <a:rPr lang="en-US" altLang="zh-CN" sz="2800"/>
              <a:t>cmp(a,b)</a:t>
            </a:r>
            <a:r>
              <a:rPr lang="zh-CN" altLang="en-US" sz="2800"/>
              <a:t>为</a:t>
            </a:r>
            <a:r>
              <a:rPr lang="en-US" altLang="zh-CN" sz="2800"/>
              <a:t>true</a:t>
            </a:r>
            <a:r>
              <a:rPr lang="zh-CN" altLang="en-US" sz="2800"/>
              <a:t>，则</a:t>
            </a:r>
            <a:r>
              <a:rPr lang="en-US" altLang="zh-CN" sz="2800"/>
              <a:t>a</a:t>
            </a:r>
            <a:r>
              <a:rPr lang="zh-CN" altLang="en-US" sz="2800"/>
              <a:t>排在</a:t>
            </a:r>
            <a:r>
              <a:rPr lang="en-US" altLang="zh-CN" sz="2800"/>
              <a:t>b</a:t>
            </a:r>
            <a:r>
              <a:rPr lang="zh-CN" altLang="en-US" sz="2800"/>
              <a:t>的前面。特别地，要求</a:t>
            </a:r>
            <a:r>
              <a:rPr lang="en-US" altLang="zh-CN" sz="2800"/>
              <a:t>a=b</a:t>
            </a:r>
            <a:r>
              <a:rPr lang="zh-CN" altLang="en-US" sz="2800"/>
              <a:t>时，返回值应为</a:t>
            </a:r>
            <a:r>
              <a:rPr lang="en-US" altLang="zh-CN" sz="2800"/>
              <a:t>false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拓展问题：离散化基础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800"/>
              <a:t>#include&lt;bits/stdc++.h&gt;</a:t>
            </a:r>
            <a:endParaRPr lang="zh-CN" altLang="en-US" sz="800"/>
          </a:p>
          <a:p>
            <a:r>
              <a:rPr lang="zh-CN" altLang="en-US" sz="800"/>
              <a:t>using namespace std;</a:t>
            </a:r>
            <a:endParaRPr lang="zh-CN" altLang="en-US" sz="800"/>
          </a:p>
          <a:p>
            <a:r>
              <a:rPr lang="zh-CN" altLang="en-US" sz="800"/>
              <a:t>struct tNode{</a:t>
            </a:r>
            <a:endParaRPr lang="zh-CN" altLang="en-US" sz="800"/>
          </a:p>
          <a:p>
            <a:r>
              <a:rPr lang="zh-CN" altLang="en-US" sz="800"/>
              <a:t>	int data,rank,index;//依次表示数值、排名、下标 </a:t>
            </a:r>
            <a:endParaRPr lang="zh-CN" altLang="en-US" sz="800"/>
          </a:p>
          <a:p>
            <a:r>
              <a:rPr lang="zh-CN" altLang="en-US" sz="800"/>
              <a:t>}a[10010];</a:t>
            </a:r>
            <a:endParaRPr lang="zh-CN" altLang="en-US" sz="800"/>
          </a:p>
          <a:p>
            <a:r>
              <a:rPr lang="zh-CN" altLang="en-US" sz="800"/>
              <a:t>int n;</a:t>
            </a:r>
            <a:endParaRPr lang="zh-CN" altLang="en-US" sz="800"/>
          </a:p>
          <a:p>
            <a:r>
              <a:rPr lang="zh-CN" altLang="en-US" sz="800"/>
              <a:t>bool cmpData(tNode x,tNode y){</a:t>
            </a:r>
            <a:endParaRPr lang="zh-CN" altLang="en-US" sz="800"/>
          </a:p>
          <a:p>
            <a:r>
              <a:rPr lang="zh-CN" altLang="en-US" sz="800"/>
              <a:t>	return x.data&lt;y.data;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r>
              <a:rPr lang="zh-CN" altLang="en-US" sz="800"/>
              <a:t>bool cmpIndex(tNode x,tNode y){</a:t>
            </a:r>
            <a:endParaRPr lang="zh-CN" altLang="en-US" sz="800"/>
          </a:p>
          <a:p>
            <a:r>
              <a:rPr lang="zh-CN" altLang="en-US" sz="800"/>
              <a:t>	return x.index&lt;y.index;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r>
              <a:rPr lang="zh-CN" altLang="en-US" sz="800"/>
              <a:t>int main(){</a:t>
            </a:r>
            <a:endParaRPr lang="zh-CN" altLang="en-US" sz="800"/>
          </a:p>
          <a:p>
            <a:r>
              <a:rPr lang="zh-CN" altLang="en-US" sz="800"/>
              <a:t>	scanf("%d",&amp;n);</a:t>
            </a:r>
            <a:endParaRPr lang="zh-CN" altLang="en-US" sz="800"/>
          </a:p>
          <a:p>
            <a:r>
              <a:rPr lang="zh-CN" altLang="en-US" sz="800"/>
              <a:t>	//输入数据 </a:t>
            </a:r>
            <a:endParaRPr lang="zh-CN" altLang="en-US" sz="800"/>
          </a:p>
          <a:p>
            <a:r>
              <a:rPr lang="zh-CN" altLang="en-US" sz="800"/>
              <a:t>	for(int i=1;i&lt;=n;++i){</a:t>
            </a:r>
            <a:endParaRPr lang="zh-CN" altLang="en-US" sz="800"/>
          </a:p>
          <a:p>
            <a:r>
              <a:rPr lang="zh-CN" altLang="en-US" sz="800"/>
              <a:t>		scanf("%d",&amp;a[i].data);</a:t>
            </a:r>
            <a:endParaRPr lang="zh-CN" altLang="en-US" sz="800"/>
          </a:p>
          <a:p>
            <a:r>
              <a:rPr lang="zh-CN" altLang="en-US" sz="800"/>
              <a:t>		a[i].index=i;</a:t>
            </a:r>
            <a:endParaRPr lang="zh-CN" altLang="en-US" sz="800"/>
          </a:p>
          <a:p>
            <a:r>
              <a:rPr lang="zh-CN" altLang="en-US" sz="800"/>
              <a:t>	}</a:t>
            </a:r>
            <a:endParaRPr lang="zh-CN" altLang="en-US" sz="800"/>
          </a:p>
          <a:p>
            <a:r>
              <a:rPr lang="zh-CN" altLang="en-US" sz="800"/>
              <a:t>	//按照值排序，求rank </a:t>
            </a:r>
            <a:endParaRPr lang="zh-CN" altLang="en-US" sz="800"/>
          </a:p>
          <a:p>
            <a:r>
              <a:rPr lang="zh-CN" altLang="en-US" sz="800"/>
              <a:t>	sort(a+1,a+n+1,cmpData);</a:t>
            </a:r>
            <a:endParaRPr lang="zh-CN" altLang="en-US" sz="800"/>
          </a:p>
          <a:p>
            <a:r>
              <a:rPr lang="zh-CN" altLang="en-US" sz="800"/>
              <a:t>	for(int i=1;i&lt;=n;++i) a[i].rank=i;</a:t>
            </a:r>
            <a:endParaRPr lang="zh-CN" altLang="en-US" sz="800"/>
          </a:p>
          <a:p>
            <a:r>
              <a:rPr lang="zh-CN" altLang="en-US" sz="800"/>
              <a:t>	//按照下标排序，回复“原始顺序” </a:t>
            </a:r>
            <a:endParaRPr lang="zh-CN" altLang="en-US" sz="800"/>
          </a:p>
          <a:p>
            <a:r>
              <a:rPr lang="zh-CN" altLang="en-US" sz="800"/>
              <a:t>	sort(a+1,a+n+1,cmpIndex);</a:t>
            </a:r>
            <a:endParaRPr lang="zh-CN" altLang="en-US" sz="800"/>
          </a:p>
          <a:p>
            <a:r>
              <a:rPr lang="zh-CN" altLang="en-US" sz="800"/>
              <a:t>	//输出</a:t>
            </a:r>
            <a:endParaRPr lang="zh-CN" altLang="en-US" sz="800"/>
          </a:p>
          <a:p>
            <a:r>
              <a:rPr lang="zh-CN" altLang="en-US" sz="800"/>
              <a:t>	for(int i=1;i&lt;=n;++i) printf("%d ",a[i].rank);</a:t>
            </a:r>
            <a:endParaRPr lang="zh-CN" altLang="en-US" sz="800"/>
          </a:p>
          <a:p>
            <a:r>
              <a:rPr lang="zh-CN" altLang="en-US" sz="800"/>
              <a:t>	return 0; 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打怪物</a:t>
            </a:r>
            <a:endParaRPr lang="zh-CN" altLang="en-US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1800"/>
              <a:t>题目描述</a:t>
            </a:r>
            <a:endParaRPr lang="zh-CN" altLang="en-US" sz="1800"/>
          </a:p>
          <a:p>
            <a:r>
              <a:rPr lang="zh-CN" altLang="en-US" sz="1800"/>
              <a:t>怪物正在入侵Steve的家，Steve需要打败怪物。</a:t>
            </a:r>
            <a:endParaRPr lang="zh-CN" altLang="en-US" sz="1800"/>
          </a:p>
          <a:p>
            <a:r>
              <a:rPr lang="zh-CN" altLang="en-US" sz="1800"/>
              <a:t>Steve的体力为 a，怪物的体力为 b。每个时刻Steve可以选择攻击或者治疗，若选择攻击，那么怪物的体力将会被扣到 b-p；若选择治疗，那么Steve的体力将会恢复到 a+s，不过如果恢复后的体力比战斗开始时的体力还大，那么只会恢复到战斗开始时的体力。无论选择攻击还是治疗，该时刻结束时Steve都会受到怪物攻击，Steve的体力会被扣到 a-p，之后怪物的体力会恢复到 b+q（同样，如果恢复到比开始时还大则只会恢复到开始时的体力）。</a:t>
            </a:r>
            <a:endParaRPr lang="zh-CN" altLang="en-US" sz="1800"/>
          </a:p>
          <a:p>
            <a:r>
              <a:rPr lang="zh-CN" altLang="en-US" sz="1800"/>
              <a:t>一旦某一方体力被扣到 0 或以下时，战斗结束，该方战败，另一方战胜。作为对战爱好者，Steve希望战胜对方时自己的体力恰好为 k。Steve想知道战胜至少要多少时刻。</a:t>
            </a:r>
            <a:endParaRPr lang="zh-CN" altLang="en-US" sz="1800"/>
          </a:p>
          <a:p>
            <a:r>
              <a:rPr lang="zh-CN" altLang="en-US" sz="1800"/>
              <a:t>输入格式</a:t>
            </a:r>
            <a:endParaRPr lang="zh-CN" altLang="en-US" sz="1800"/>
          </a:p>
          <a:p>
            <a:r>
              <a:rPr lang="zh-CN" altLang="en-US" sz="1800"/>
              <a:t>输入仅一行，包含六个非负整数 a,b,p,q,s,k，每两个整数之间用一个空格隔开。</a:t>
            </a:r>
            <a:endParaRPr lang="zh-CN" altLang="en-US" sz="1800"/>
          </a:p>
          <a:p>
            <a:r>
              <a:rPr lang="zh-CN" altLang="en-US" sz="1800"/>
              <a:t>输出格式</a:t>
            </a:r>
            <a:endParaRPr lang="zh-CN" altLang="en-US" sz="1800"/>
          </a:p>
          <a:p>
            <a:r>
              <a:rPr lang="zh-CN" altLang="en-US" sz="1800"/>
              <a:t>输出仅一行，包含一个整数，表示最少需要在第几个时刻击败怪物。若无法满足条件击败怪物，输出-1。</a:t>
            </a:r>
            <a:endParaRPr lang="zh-CN" altLang="en-US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11.xml><?xml version="1.0" encoding="utf-8"?>
<p:tagLst xmlns:p="http://schemas.openxmlformats.org/presentationml/2006/main">
  <p:tag name="COMMONDATA" val="eyJoZGlkIjoiYmY5NTJkNTRkMDdkNWM2ODM1NDFhNTZjODA0ODUxZTYifQ==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7.xml><?xml version="1.0" encoding="utf-8"?>
<p:tagLst xmlns:p="http://schemas.openxmlformats.org/presentationml/2006/main">
  <p:tag name="KSO_WM_UNIT_PLACING_PICTURE_USER_VIEWPORT" val="{&quot;height&quot;:8500,&quot;width&quot;:7400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10726</Words>
  <Application>WPS 演示</Application>
  <PresentationFormat/>
  <Paragraphs>626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默认设计模板</vt:lpstr>
      <vt:lpstr>国庆集训 Day1（普及班）</vt:lpstr>
      <vt:lpstr>排序</vt:lpstr>
      <vt:lpstr>排序</vt:lpstr>
      <vt:lpstr>拓展问题：离散化基础</vt:lpstr>
      <vt:lpstr>拓展问题：离散化基础</vt:lpstr>
      <vt:lpstr>拓展问题：离散化基础</vt:lpstr>
      <vt:lpstr>拓展问题：离散化基础</vt:lpstr>
      <vt:lpstr>拓展问题：离散化基础</vt:lpstr>
      <vt:lpstr>打怪物</vt:lpstr>
      <vt:lpstr>打怪物</vt:lpstr>
      <vt:lpstr>广度优先搜索</vt:lpstr>
      <vt:lpstr>广度优先搜索</vt:lpstr>
      <vt:lpstr>广度优先搜索</vt:lpstr>
      <vt:lpstr>队列</vt:lpstr>
      <vt:lpstr>广度优先搜索</vt:lpstr>
      <vt:lpstr>广度优先搜索</vt:lpstr>
      <vt:lpstr>打怪物</vt:lpstr>
      <vt:lpstr>子序列</vt:lpstr>
      <vt:lpstr>子序列</vt:lpstr>
      <vt:lpstr>子序列</vt:lpstr>
      <vt:lpstr>子序列</vt:lpstr>
      <vt:lpstr>子序列</vt:lpstr>
      <vt:lpstr>子序列</vt:lpstr>
      <vt:lpstr>子序列</vt:lpstr>
      <vt:lpstr>求和</vt:lpstr>
      <vt:lpstr>求和</vt:lpstr>
      <vt:lpstr>求和</vt:lpstr>
      <vt:lpstr>求和</vt:lpstr>
      <vt:lpstr>求和</vt:lpstr>
      <vt:lpstr>求和</vt:lpstr>
      <vt:lpstr>求和</vt:lpstr>
      <vt:lpstr>求和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营救行动</vt:lpstr>
      <vt:lpstr>括号树</vt:lpstr>
      <vt:lpstr>括号树</vt:lpstr>
      <vt:lpstr>括号树</vt:lpstr>
      <vt:lpstr>括号树</vt:lpstr>
      <vt:lpstr>回顾：括号匹配</vt:lpstr>
      <vt:lpstr>回顾：括号匹配</vt:lpstr>
      <vt:lpstr>回顾：括号匹配</vt:lpstr>
      <vt:lpstr>括号树</vt:lpstr>
      <vt:lpstr>括号树</vt:lpstr>
      <vt:lpstr>括号树</vt:lpstr>
      <vt:lpstr>括号树</vt:lpstr>
      <vt:lpstr>括号树</vt:lpstr>
      <vt:lpstr>括号树</vt:lpstr>
      <vt:lpstr>括号树</vt:lpstr>
      <vt:lpstr>括号树</vt:lpstr>
      <vt:lpstr>括号树</vt:lpstr>
      <vt:lpstr>括号树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国庆集训 Day1（普及班）</dc:title>
  <dc:creator>User</dc:creator>
  <cp:lastModifiedBy>sysu_felix</cp:lastModifiedBy>
  <cp:revision>20</cp:revision>
  <dcterms:created xsi:type="dcterms:W3CDTF">2023-09-27T06:38:00Z</dcterms:created>
  <dcterms:modified xsi:type="dcterms:W3CDTF">2023-10-01T03:45:19Z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1A4CB95D5C7E4CF091360A5BEB116E31_12</vt:lpwstr>
  </property>
</Properties>
</file>