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8" r:id="rId11"/>
    <p:sldId id="280" r:id="rId12"/>
    <p:sldId id="260" r:id="rId13"/>
    <p:sldId id="266" r:id="rId14"/>
    <p:sldId id="25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4441DD-D94F-46A3-9B7C-11705A1D58AD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</p14:sldIdLst>
        </p14:section>
        <p14:section name="无标题节" id="{907850F3-A8E8-45EA-803B-CCEE0BE9883C}">
          <p14:sldIdLst>
            <p14:sldId id="278"/>
            <p14:sldId id="280"/>
            <p14:sldId id="260"/>
            <p14:sldId id="266"/>
            <p14:sldId id="25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7750D-546C-47B8-93B8-151663BF80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614CA2D-CC3E-410E-90B7-A0EDEE4EDF75}">
      <dgm:prSet/>
      <dgm:spPr/>
      <dgm:t>
        <a:bodyPr/>
        <a:lstStyle/>
        <a:p>
          <a:r>
            <a:rPr lang="zh-CN" dirty="0"/>
            <a:t>搜索主要分为深度优先搜索</a:t>
          </a:r>
          <a:r>
            <a:rPr lang="en-US" dirty="0"/>
            <a:t>(</a:t>
          </a:r>
          <a:r>
            <a:rPr lang="en-US" dirty="0" err="1"/>
            <a:t>dfs</a:t>
          </a:r>
          <a:r>
            <a:rPr lang="en-US" dirty="0"/>
            <a:t>)</a:t>
          </a:r>
          <a:r>
            <a:rPr lang="zh-CN" dirty="0"/>
            <a:t>和广度优先搜索</a:t>
          </a:r>
          <a:r>
            <a:rPr lang="en-US" dirty="0"/>
            <a:t>(</a:t>
          </a:r>
          <a:r>
            <a:rPr lang="en-US" dirty="0" err="1"/>
            <a:t>bfs</a:t>
          </a:r>
          <a:r>
            <a:rPr lang="en-US" dirty="0"/>
            <a:t>)</a:t>
          </a:r>
          <a:r>
            <a:rPr lang="zh-CN" dirty="0"/>
            <a:t>两种，可以用于图的遍历或方案的枚举，实质上都是状态空间的遍历，在需要考虑较多状态时可以考虑搜索</a:t>
          </a:r>
        </a:p>
      </dgm:t>
    </dgm:pt>
    <dgm:pt modelId="{1161D138-3542-4C00-B4A0-618953E98FAE}" cxnId="{59D86C86-5E78-4973-989F-25863634ECD5}" type="parTrans">
      <dgm:prSet/>
      <dgm:spPr/>
      <dgm:t>
        <a:bodyPr/>
        <a:lstStyle/>
        <a:p>
          <a:endParaRPr lang="zh-CN" altLang="en-US"/>
        </a:p>
      </dgm:t>
    </dgm:pt>
    <dgm:pt modelId="{496C7748-B532-4799-8042-2F0F009026E3}" cxnId="{59D86C86-5E78-4973-989F-25863634ECD5}" type="sibTrans">
      <dgm:prSet/>
      <dgm:spPr/>
      <dgm:t>
        <a:bodyPr/>
        <a:lstStyle/>
        <a:p>
          <a:endParaRPr lang="zh-CN" altLang="en-US"/>
        </a:p>
      </dgm:t>
    </dgm:pt>
    <dgm:pt modelId="{E91DE837-340C-45EB-8C1A-F1B278C1BF1B}">
      <dgm:prSet/>
      <dgm:spPr/>
      <dgm:t>
        <a:bodyPr/>
        <a:lstStyle/>
        <a:p>
          <a:r>
            <a:rPr lang="zh-CN" dirty="0"/>
            <a:t>由于要枚举大量状态空间，所以搜索一般复杂度较高，因此优化搜索方式，及时排除无效搜索是一门高深的学问，如果能设计出好的搜索，在各类比赛中虽不一定能满分，但还是能获得不错的分数。</a:t>
          </a:r>
        </a:p>
      </dgm:t>
    </dgm:pt>
    <dgm:pt modelId="{E6690E4F-5ABF-435F-A4BB-DCDA346FDC7C}" cxnId="{53F5B066-DBB6-4109-8C05-5666304AA2C6}" type="parTrans">
      <dgm:prSet/>
      <dgm:spPr/>
      <dgm:t>
        <a:bodyPr/>
        <a:lstStyle/>
        <a:p>
          <a:endParaRPr lang="zh-CN" altLang="en-US"/>
        </a:p>
      </dgm:t>
    </dgm:pt>
    <dgm:pt modelId="{38E10F46-535A-4638-A61A-8DC1E2E807F5}" cxnId="{53F5B066-DBB6-4109-8C05-5666304AA2C6}" type="sibTrans">
      <dgm:prSet/>
      <dgm:spPr/>
      <dgm:t>
        <a:bodyPr/>
        <a:lstStyle/>
        <a:p>
          <a:endParaRPr lang="zh-CN" altLang="en-US"/>
        </a:p>
      </dgm:t>
    </dgm:pt>
    <dgm:pt modelId="{A5466279-2941-4245-A466-9478C3752FDC}">
      <dgm:prSet/>
      <dgm:spPr/>
      <dgm:t>
        <a:bodyPr/>
        <a:lstStyle/>
        <a:p>
          <a:r>
            <a:rPr lang="zh-CN" dirty="0"/>
            <a:t>搜索为了保证效率，不会重复访问同样的状态，所以最终遍历的路径形成一棵树形结构，称为搜索树</a:t>
          </a:r>
        </a:p>
      </dgm:t>
    </dgm:pt>
    <dgm:pt modelId="{11A8B93A-F590-49DD-B671-5C74E8D3FCA8}" cxnId="{FE4FEDAE-C7FA-4314-AAE3-73EE1646F3E9}" type="parTrans">
      <dgm:prSet/>
      <dgm:spPr/>
      <dgm:t>
        <a:bodyPr/>
        <a:lstStyle/>
        <a:p>
          <a:endParaRPr lang="zh-CN" altLang="en-US"/>
        </a:p>
      </dgm:t>
    </dgm:pt>
    <dgm:pt modelId="{B77BB1BD-E92C-4242-80F8-25AA821925F3}" cxnId="{FE4FEDAE-C7FA-4314-AAE3-73EE1646F3E9}" type="sibTrans">
      <dgm:prSet/>
      <dgm:spPr/>
      <dgm:t>
        <a:bodyPr/>
        <a:lstStyle/>
        <a:p>
          <a:endParaRPr lang="zh-CN" altLang="en-US"/>
        </a:p>
      </dgm:t>
    </dgm:pt>
    <dgm:pt modelId="{CF0261CC-9BF3-4209-97A9-78E1366DFB43}" type="pres">
      <dgm:prSet presAssocID="{1F67750D-546C-47B8-93B8-151663BF8059}" presName="linear" presStyleCnt="0">
        <dgm:presLayoutVars>
          <dgm:animLvl val="lvl"/>
          <dgm:resizeHandles val="exact"/>
        </dgm:presLayoutVars>
      </dgm:prSet>
      <dgm:spPr/>
    </dgm:pt>
    <dgm:pt modelId="{F6AD674C-8B1B-47DB-9C68-8F4D59C55D08}" type="pres">
      <dgm:prSet presAssocID="{D614CA2D-CC3E-410E-90B7-A0EDEE4ED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F861BB-6DCF-43C4-9F9F-C76FD468FFB3}" type="pres">
      <dgm:prSet presAssocID="{496C7748-B532-4799-8042-2F0F009026E3}" presName="spacer" presStyleCnt="0"/>
      <dgm:spPr/>
    </dgm:pt>
    <dgm:pt modelId="{F4D9E977-0C2D-428A-B939-D9E6A8F0DA95}" type="pres">
      <dgm:prSet presAssocID="{E91DE837-340C-45EB-8C1A-F1B278C1BF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B908D1-379D-48A9-A0DF-2BFCDF8C84EB}" type="pres">
      <dgm:prSet presAssocID="{38E10F46-535A-4638-A61A-8DC1E2E807F5}" presName="spacer" presStyleCnt="0"/>
      <dgm:spPr/>
    </dgm:pt>
    <dgm:pt modelId="{A8082784-575F-4F59-8067-5FA17A6F9E7B}" type="pres">
      <dgm:prSet presAssocID="{A5466279-2941-4245-A466-9478C3752F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F5B066-DBB6-4109-8C05-5666304AA2C6}" srcId="{1F67750D-546C-47B8-93B8-151663BF8059}" destId="{E91DE837-340C-45EB-8C1A-F1B278C1BF1B}" srcOrd="1" destOrd="0" parTransId="{E6690E4F-5ABF-435F-A4BB-DCDA346FDC7C}" sibTransId="{38E10F46-535A-4638-A61A-8DC1E2E807F5}"/>
    <dgm:cxn modelId="{59D86C86-5E78-4973-989F-25863634ECD5}" srcId="{1F67750D-546C-47B8-93B8-151663BF8059}" destId="{D614CA2D-CC3E-410E-90B7-A0EDEE4EDF75}" srcOrd="0" destOrd="0" parTransId="{1161D138-3542-4C00-B4A0-618953E98FAE}" sibTransId="{496C7748-B532-4799-8042-2F0F009026E3}"/>
    <dgm:cxn modelId="{0D3F3394-C8A2-493E-9211-B6C8A983DA65}" type="presOf" srcId="{E91DE837-340C-45EB-8C1A-F1B278C1BF1B}" destId="{F4D9E977-0C2D-428A-B939-D9E6A8F0DA95}" srcOrd="0" destOrd="0" presId="urn:microsoft.com/office/officeart/2005/8/layout/vList2"/>
    <dgm:cxn modelId="{162B729C-5B6B-4447-9FE3-2219D18F8784}" type="presOf" srcId="{D614CA2D-CC3E-410E-90B7-A0EDEE4EDF75}" destId="{F6AD674C-8B1B-47DB-9C68-8F4D59C55D08}" srcOrd="0" destOrd="0" presId="urn:microsoft.com/office/officeart/2005/8/layout/vList2"/>
    <dgm:cxn modelId="{FE4FEDAE-C7FA-4314-AAE3-73EE1646F3E9}" srcId="{1F67750D-546C-47B8-93B8-151663BF8059}" destId="{A5466279-2941-4245-A466-9478C3752FDC}" srcOrd="2" destOrd="0" parTransId="{11A8B93A-F590-49DD-B671-5C74E8D3FCA8}" sibTransId="{B77BB1BD-E92C-4242-80F8-25AA821925F3}"/>
    <dgm:cxn modelId="{B73EFAB1-AD2B-4649-AA2D-F232656797AB}" type="presOf" srcId="{A5466279-2941-4245-A466-9478C3752FDC}" destId="{A8082784-575F-4F59-8067-5FA17A6F9E7B}" srcOrd="0" destOrd="0" presId="urn:microsoft.com/office/officeart/2005/8/layout/vList2"/>
    <dgm:cxn modelId="{D1E83EDD-553D-4279-8AB0-0F685E77D55D}" type="presOf" srcId="{1F67750D-546C-47B8-93B8-151663BF8059}" destId="{CF0261CC-9BF3-4209-97A9-78E1366DFB43}" srcOrd="0" destOrd="0" presId="urn:microsoft.com/office/officeart/2005/8/layout/vList2"/>
    <dgm:cxn modelId="{5916CEEF-9701-4147-8FEA-4351860D2426}" type="presParOf" srcId="{CF0261CC-9BF3-4209-97A9-78E1366DFB43}" destId="{F6AD674C-8B1B-47DB-9C68-8F4D59C55D08}" srcOrd="0" destOrd="0" presId="urn:microsoft.com/office/officeart/2005/8/layout/vList2"/>
    <dgm:cxn modelId="{AAEDCF26-80B3-431E-B910-2F41B1F4243E}" type="presParOf" srcId="{CF0261CC-9BF3-4209-97A9-78E1366DFB43}" destId="{15F861BB-6DCF-43C4-9F9F-C76FD468FFB3}" srcOrd="1" destOrd="0" presId="urn:microsoft.com/office/officeart/2005/8/layout/vList2"/>
    <dgm:cxn modelId="{6A5EE018-A6B0-4EB1-9639-2148CDEB9866}" type="presParOf" srcId="{CF0261CC-9BF3-4209-97A9-78E1366DFB43}" destId="{F4D9E977-0C2D-428A-B939-D9E6A8F0DA95}" srcOrd="2" destOrd="0" presId="urn:microsoft.com/office/officeart/2005/8/layout/vList2"/>
    <dgm:cxn modelId="{03C38EA0-78FD-4025-BA95-1213C9FCFA81}" type="presParOf" srcId="{CF0261CC-9BF3-4209-97A9-78E1366DFB43}" destId="{0FB908D1-379D-48A9-A0DF-2BFCDF8C84EB}" srcOrd="3" destOrd="0" presId="urn:microsoft.com/office/officeart/2005/8/layout/vList2"/>
    <dgm:cxn modelId="{69A29D44-B7B7-47E6-BB7E-6356D3A23AE6}" type="presParOf" srcId="{CF0261CC-9BF3-4209-97A9-78E1366DFB43}" destId="{A8082784-575F-4F59-8067-5FA17A6F9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D313B-B9B5-4EB9-8458-B08DEA58D2D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B77663D-1CAE-4276-9486-CC4495448F8C}">
      <dgm:prSet/>
      <dgm:spPr/>
      <dgm:t>
        <a:bodyPr/>
        <a:lstStyle/>
        <a:p>
          <a:r>
            <a:rPr lang="zh-CN"/>
            <a:t>剪枝是优化搜索的常见技巧之一，比较具有灵活性与综合性，需要据题意而定。剪枝虽不能优化理论复杂度，但可以排除许多无效、冗余的搜索，使实际复杂度远远达不到理论复杂度，至少能降一个数量级。我们会在后面的具体题目中讨论剪枝的方法。</a:t>
          </a:r>
        </a:p>
      </dgm:t>
    </dgm:pt>
    <dgm:pt modelId="{871313DB-5229-45F9-9F9A-22E52F1B995F}" cxnId="{AA883F26-629A-44B8-846E-510587410DD1}" type="parTrans">
      <dgm:prSet/>
      <dgm:spPr/>
      <dgm:t>
        <a:bodyPr/>
        <a:lstStyle/>
        <a:p>
          <a:endParaRPr lang="zh-CN" altLang="en-US"/>
        </a:p>
      </dgm:t>
    </dgm:pt>
    <dgm:pt modelId="{03802382-3864-496D-A614-2401C08DE9FA}" cxnId="{AA883F26-629A-44B8-846E-510587410DD1}" type="sibTrans">
      <dgm:prSet/>
      <dgm:spPr/>
      <dgm:t>
        <a:bodyPr/>
        <a:lstStyle/>
        <a:p>
          <a:endParaRPr lang="zh-CN" altLang="en-US"/>
        </a:p>
      </dgm:t>
    </dgm:pt>
    <dgm:pt modelId="{DFC3094A-33B0-47F2-A431-B5C055124440}" type="pres">
      <dgm:prSet presAssocID="{A1BD313B-B9B5-4EB9-8458-B08DEA58D2D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6DF9749-A904-468E-AF46-662BFDA1ADBE}" type="pres">
      <dgm:prSet presAssocID="{0B77663D-1CAE-4276-9486-CC4495448F8C}" presName="circle1" presStyleLbl="node1" presStyleIdx="0" presStyleCnt="1"/>
      <dgm:spPr/>
    </dgm:pt>
    <dgm:pt modelId="{B8228AC7-A1DD-453B-9452-EC5A4533A863}" type="pres">
      <dgm:prSet presAssocID="{0B77663D-1CAE-4276-9486-CC4495448F8C}" presName="space" presStyleCnt="0"/>
      <dgm:spPr/>
    </dgm:pt>
    <dgm:pt modelId="{04890F0F-D001-458A-ACB4-2090C7C9F38E}" type="pres">
      <dgm:prSet presAssocID="{0B77663D-1CAE-4276-9486-CC4495448F8C}" presName="rect1" presStyleLbl="alignAcc1" presStyleIdx="0" presStyleCnt="1"/>
      <dgm:spPr/>
    </dgm:pt>
    <dgm:pt modelId="{95C73F95-87DA-4493-99BD-C123150FF095}" type="pres">
      <dgm:prSet presAssocID="{0B77663D-1CAE-4276-9486-CC4495448F8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A883F26-629A-44B8-846E-510587410DD1}" srcId="{A1BD313B-B9B5-4EB9-8458-B08DEA58D2DE}" destId="{0B77663D-1CAE-4276-9486-CC4495448F8C}" srcOrd="0" destOrd="0" parTransId="{871313DB-5229-45F9-9F9A-22E52F1B995F}" sibTransId="{03802382-3864-496D-A614-2401C08DE9FA}"/>
    <dgm:cxn modelId="{DB3E8486-B9A4-45D4-8483-44CFB26D0795}" type="presOf" srcId="{0B77663D-1CAE-4276-9486-CC4495448F8C}" destId="{04890F0F-D001-458A-ACB4-2090C7C9F38E}" srcOrd="0" destOrd="0" presId="urn:microsoft.com/office/officeart/2005/8/layout/target3"/>
    <dgm:cxn modelId="{0198B38C-86CC-4CD4-B130-0A67B8C6DBC9}" type="presOf" srcId="{0B77663D-1CAE-4276-9486-CC4495448F8C}" destId="{95C73F95-87DA-4493-99BD-C123150FF095}" srcOrd="1" destOrd="0" presId="urn:microsoft.com/office/officeart/2005/8/layout/target3"/>
    <dgm:cxn modelId="{AA8E42A3-F193-48E9-8CBC-655A40A3984D}" type="presOf" srcId="{A1BD313B-B9B5-4EB9-8458-B08DEA58D2DE}" destId="{DFC3094A-33B0-47F2-A431-B5C055124440}" srcOrd="0" destOrd="0" presId="urn:microsoft.com/office/officeart/2005/8/layout/target3"/>
    <dgm:cxn modelId="{AC075198-86E2-4460-B94C-5F2A76C488F2}" type="presParOf" srcId="{DFC3094A-33B0-47F2-A431-B5C055124440}" destId="{86DF9749-A904-468E-AF46-662BFDA1ADBE}" srcOrd="0" destOrd="0" presId="urn:microsoft.com/office/officeart/2005/8/layout/target3"/>
    <dgm:cxn modelId="{82FFA5D2-4E53-4C41-8EAD-DEAE2E09D7EE}" type="presParOf" srcId="{DFC3094A-33B0-47F2-A431-B5C055124440}" destId="{B8228AC7-A1DD-453B-9452-EC5A4533A863}" srcOrd="1" destOrd="0" presId="urn:microsoft.com/office/officeart/2005/8/layout/target3"/>
    <dgm:cxn modelId="{F4F4E5E2-F6AA-449B-9E64-FDD2D425761F}" type="presParOf" srcId="{DFC3094A-33B0-47F2-A431-B5C055124440}" destId="{04890F0F-D001-458A-ACB4-2090C7C9F38E}" srcOrd="2" destOrd="0" presId="urn:microsoft.com/office/officeart/2005/8/layout/target3"/>
    <dgm:cxn modelId="{3BA36CEB-056E-43CD-8BA6-1FCB66717C4F}" type="presParOf" srcId="{DFC3094A-33B0-47F2-A431-B5C055124440}" destId="{95C73F95-87DA-4493-99BD-C123150FF09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FF1E4-A02E-4D90-A399-6F9ABE7A1C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FA53DD0-5DE5-4B13-8DF9-E0876D4F5D82}">
      <dgm:prSet/>
      <dgm:spPr/>
      <dgm:t>
        <a:bodyPr/>
        <a:lstStyle/>
        <a:p>
          <a:r>
            <a:rPr lang="zh-CN" dirty="0"/>
            <a:t>搜索树的节点数随着层数的增加，可能会有指数级的增长，所以减少搜索次数的一个重要思想就是减少搜索层数。有时，问题既有初态，又有明显的终态，就可以从起点和终点开始各搜一半的深度，最终在中间交汇，就可以大大提高搜索效率。</a:t>
          </a:r>
        </a:p>
      </dgm:t>
    </dgm:pt>
    <dgm:pt modelId="{38AB4850-E0B6-4ED1-B4C4-EA93A46984D2}" cxnId="{50EB6B1F-5805-44FD-A383-315A2DBCEF21}" type="parTrans">
      <dgm:prSet/>
      <dgm:spPr/>
      <dgm:t>
        <a:bodyPr/>
        <a:lstStyle/>
        <a:p>
          <a:endParaRPr lang="zh-CN" altLang="en-US"/>
        </a:p>
      </dgm:t>
    </dgm:pt>
    <dgm:pt modelId="{AC369C7C-1E53-4AF4-8FA0-8B7BB3B32FE2}" cxnId="{50EB6B1F-5805-44FD-A383-315A2DBCEF21}" type="sibTrans">
      <dgm:prSet/>
      <dgm:spPr/>
      <dgm:t>
        <a:bodyPr/>
        <a:lstStyle/>
        <a:p>
          <a:endParaRPr lang="zh-CN" altLang="en-US"/>
        </a:p>
      </dgm:t>
    </dgm:pt>
    <dgm:pt modelId="{966BDFED-BDE8-4D2A-B850-4A4FF3DBCD66}" type="pres">
      <dgm:prSet presAssocID="{10BFF1E4-A02E-4D90-A399-6F9ABE7A1CD0}" presName="Name0" presStyleCnt="0">
        <dgm:presLayoutVars>
          <dgm:dir/>
          <dgm:animLvl val="lvl"/>
          <dgm:resizeHandles val="exact"/>
        </dgm:presLayoutVars>
      </dgm:prSet>
      <dgm:spPr/>
    </dgm:pt>
    <dgm:pt modelId="{F138B2B7-FEA0-46C0-8D63-81C238281696}" type="pres">
      <dgm:prSet presAssocID="{5FA53DD0-5DE5-4B13-8DF9-E0876D4F5D82}" presName="linNode" presStyleCnt="0"/>
      <dgm:spPr/>
    </dgm:pt>
    <dgm:pt modelId="{93E75B0E-E598-452C-B2B6-D80F65419A9A}" type="pres">
      <dgm:prSet presAssocID="{5FA53DD0-5DE5-4B13-8DF9-E0876D4F5D8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0EB6B1F-5805-44FD-A383-315A2DBCEF21}" srcId="{10BFF1E4-A02E-4D90-A399-6F9ABE7A1CD0}" destId="{5FA53DD0-5DE5-4B13-8DF9-E0876D4F5D82}" srcOrd="0" destOrd="0" parTransId="{38AB4850-E0B6-4ED1-B4C4-EA93A46984D2}" sibTransId="{AC369C7C-1E53-4AF4-8FA0-8B7BB3B32FE2}"/>
    <dgm:cxn modelId="{6E437D39-1571-4622-90B5-220D857295B5}" type="presOf" srcId="{10BFF1E4-A02E-4D90-A399-6F9ABE7A1CD0}" destId="{966BDFED-BDE8-4D2A-B850-4A4FF3DBCD66}" srcOrd="0" destOrd="0" presId="urn:microsoft.com/office/officeart/2005/8/layout/vList5"/>
    <dgm:cxn modelId="{530BF58C-6677-4884-A995-2F685201B610}" type="presOf" srcId="{5FA53DD0-5DE5-4B13-8DF9-E0876D4F5D82}" destId="{93E75B0E-E598-452C-B2B6-D80F65419A9A}" srcOrd="0" destOrd="0" presId="urn:microsoft.com/office/officeart/2005/8/layout/vList5"/>
    <dgm:cxn modelId="{DF9369A7-1F8A-47F8-904A-9613BB1C836F}" type="presParOf" srcId="{966BDFED-BDE8-4D2A-B850-4A4FF3DBCD66}" destId="{F138B2B7-FEA0-46C0-8D63-81C238281696}" srcOrd="0" destOrd="0" presId="urn:microsoft.com/office/officeart/2005/8/layout/vList5"/>
    <dgm:cxn modelId="{B1F88F0C-A8AB-4F22-8D2A-DEF172058494}" type="presParOf" srcId="{F138B2B7-FEA0-46C0-8D63-81C238281696}" destId="{93E75B0E-E598-452C-B2B6-D80F65419A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D8AF96-17DD-4943-839B-20B7EC59FDC0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50C7E9-623C-4317-8FEA-CC007A61E152}">
      <dgm:prSet/>
      <dgm:spPr/>
      <dgm:t>
        <a:bodyPr/>
        <a:lstStyle/>
        <a:p>
          <a:r>
            <a:rPr lang="zh-CN" dirty="0"/>
            <a:t>对于每个数，有三种选择：作为第一部分，作为第二部分，不作为任何部分。枚举每个数的状态，同时记录选择方案，如果第一部分之和等于第二部分之和且选择的方案之前没贡献过，将答案加</a:t>
          </a:r>
          <a:r>
            <a:rPr lang="en-US" dirty="0"/>
            <a:t>1</a:t>
          </a:r>
          <a:r>
            <a:rPr lang="zh-CN" dirty="0"/>
            <a:t>，方案标记为已贡献。复杂度</a:t>
          </a:r>
          <a:r>
            <a:rPr lang="en-US" dirty="0"/>
            <a:t>O(3</a:t>
          </a:r>
          <a:r>
            <a:rPr lang="en-US" baseline="50000" dirty="0"/>
            <a:t>n</a:t>
          </a:r>
          <a:r>
            <a:rPr lang="en-US" dirty="0"/>
            <a:t>)</a:t>
          </a:r>
          <a:r>
            <a:rPr lang="zh-CN" dirty="0"/>
            <a:t>，无法接受。</a:t>
          </a:r>
        </a:p>
      </dgm:t>
    </dgm:pt>
    <dgm:pt modelId="{84696AD9-36AB-49A3-A224-DCBE5FA3EA62}" cxnId="{7BAAF9B1-8131-4593-8A1D-D5CE4174C32C}" type="parTrans">
      <dgm:prSet/>
      <dgm:spPr/>
      <dgm:t>
        <a:bodyPr/>
        <a:lstStyle/>
        <a:p>
          <a:endParaRPr lang="zh-CN" altLang="en-US"/>
        </a:p>
      </dgm:t>
    </dgm:pt>
    <dgm:pt modelId="{078193D8-FE54-4A88-B6C6-7C5057A15840}" cxnId="{7BAAF9B1-8131-4593-8A1D-D5CE4174C32C}" type="sibTrans">
      <dgm:prSet/>
      <dgm:spPr/>
      <dgm:t>
        <a:bodyPr/>
        <a:lstStyle/>
        <a:p>
          <a:endParaRPr lang="zh-CN" altLang="en-US"/>
        </a:p>
      </dgm:t>
    </dgm:pt>
    <dgm:pt modelId="{032DF3AB-9EF2-4C4F-A1A7-18BF865F3CDD}">
      <dgm:prSet/>
      <dgm:spPr/>
      <dgm:t>
        <a:bodyPr/>
        <a:lstStyle/>
        <a:p>
          <a:r>
            <a:rPr lang="zh-CN" dirty="0"/>
            <a:t>我们发现</a:t>
          </a:r>
          <a:r>
            <a:rPr lang="en-US" dirty="0"/>
            <a:t>O(3</a:t>
          </a:r>
          <a:r>
            <a:rPr lang="en-US" baseline="50000" dirty="0"/>
            <a:t>n/2</a:t>
          </a:r>
          <a:r>
            <a:rPr lang="en-US" dirty="0"/>
            <a:t>)</a:t>
          </a:r>
          <a:r>
            <a:rPr lang="zh-CN" dirty="0"/>
            <a:t>是能过的，所以考虑折半，把数列分成前一半和后一半。设前一半作为第一部分的数和为</a:t>
          </a:r>
          <a:r>
            <a:rPr lang="en-US" dirty="0"/>
            <a:t>a,</a:t>
          </a:r>
          <a:r>
            <a:rPr lang="zh-CN" dirty="0"/>
            <a:t>作为第二部分的数和为</a:t>
          </a:r>
          <a:r>
            <a:rPr lang="en-US" dirty="0"/>
            <a:t>b,</a:t>
          </a:r>
          <a:r>
            <a:rPr lang="zh-CN" dirty="0"/>
            <a:t>后一半作为第一部分的数和为</a:t>
          </a:r>
          <a:r>
            <a:rPr lang="en-US" dirty="0"/>
            <a:t>c,</a:t>
          </a:r>
          <a:r>
            <a:rPr lang="zh-CN" dirty="0"/>
            <a:t>作为第二部分的数和为</a:t>
          </a:r>
          <a:r>
            <a:rPr lang="en-US" dirty="0"/>
            <a:t>d,</a:t>
          </a:r>
          <a:r>
            <a:rPr lang="zh-CN" dirty="0"/>
            <a:t>显然当</a:t>
          </a:r>
          <a:r>
            <a:rPr lang="en-US" dirty="0" err="1"/>
            <a:t>a+c</a:t>
          </a:r>
          <a:r>
            <a:rPr lang="en-US" dirty="0"/>
            <a:t>==</a:t>
          </a:r>
          <a:r>
            <a:rPr lang="en-US" dirty="0" err="1"/>
            <a:t>b+d</a:t>
          </a:r>
          <a:r>
            <a:rPr lang="zh-CN" dirty="0"/>
            <a:t>时会产生贡献，变形得</a:t>
          </a:r>
          <a:r>
            <a:rPr lang="en-US" dirty="0"/>
            <a:t>a-b==d-c</a:t>
          </a:r>
          <a:r>
            <a:rPr lang="zh-CN" dirty="0"/>
            <a:t>。这样，我们在搜索第一部分时可以记录第一，二部分数的差，同时记录选取方案，搜完后对差离散化，把方案放在</a:t>
          </a:r>
          <a:r>
            <a:rPr lang="en-US" dirty="0"/>
            <a:t>vector</a:t>
          </a:r>
          <a:r>
            <a:rPr lang="zh-CN" dirty="0"/>
            <a:t>对应的差里。搜第二部分时，记录第二，一部分数的差和选取方案，搜完后在对应的</a:t>
          </a:r>
          <a:r>
            <a:rPr lang="en-US" dirty="0"/>
            <a:t>vector</a:t>
          </a:r>
          <a:r>
            <a:rPr lang="zh-CN" dirty="0"/>
            <a:t>里检查，如果方案还未贡献过就把答案加一。复杂度</a:t>
          </a:r>
          <a:r>
            <a:rPr lang="en-US" dirty="0"/>
            <a:t>O(3</a:t>
          </a:r>
          <a:r>
            <a:rPr lang="en-US" baseline="50000" dirty="0"/>
            <a:t>n/2</a:t>
          </a:r>
          <a:r>
            <a:rPr lang="en-US" dirty="0"/>
            <a:t>)</a:t>
          </a:r>
          <a:r>
            <a:rPr lang="zh-CN" dirty="0"/>
            <a:t>。</a:t>
          </a:r>
        </a:p>
      </dgm:t>
    </dgm:pt>
    <dgm:pt modelId="{A0A77E72-E878-43B2-8451-F1E19EA7133D}" cxnId="{725B63D4-8A19-4FE3-838C-7D45C28A7054}" type="parTrans">
      <dgm:prSet/>
      <dgm:spPr/>
      <dgm:t>
        <a:bodyPr/>
        <a:lstStyle/>
        <a:p>
          <a:endParaRPr lang="zh-CN" altLang="en-US"/>
        </a:p>
      </dgm:t>
    </dgm:pt>
    <dgm:pt modelId="{E004AF33-788B-4676-993B-8CDED28CD14F}" cxnId="{725B63D4-8A19-4FE3-838C-7D45C28A7054}" type="sibTrans">
      <dgm:prSet/>
      <dgm:spPr/>
      <dgm:t>
        <a:bodyPr/>
        <a:lstStyle/>
        <a:p>
          <a:endParaRPr lang="zh-CN" altLang="en-US"/>
        </a:p>
      </dgm:t>
    </dgm:pt>
    <dgm:pt modelId="{5D8CBB87-274E-4BC4-AA18-19ABEAE7D3D2}" type="pres">
      <dgm:prSet presAssocID="{6CD8AF96-17DD-4943-839B-20B7EC59FDC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462DAF9-5186-44B4-8B35-AFF224DA1428}" type="pres">
      <dgm:prSet presAssocID="{1750C7E9-623C-4317-8FEA-CC007A61E152}" presName="circle1" presStyleLbl="node1" presStyleIdx="0" presStyleCnt="2"/>
      <dgm:spPr/>
    </dgm:pt>
    <dgm:pt modelId="{7181C579-2A72-4D8E-876B-F49C95A7B8E3}" type="pres">
      <dgm:prSet presAssocID="{1750C7E9-623C-4317-8FEA-CC007A61E152}" presName="space" presStyleCnt="0"/>
      <dgm:spPr/>
    </dgm:pt>
    <dgm:pt modelId="{A409F547-2C99-4FCB-8748-F860ED14D22C}" type="pres">
      <dgm:prSet presAssocID="{1750C7E9-623C-4317-8FEA-CC007A61E152}" presName="rect1" presStyleLbl="alignAcc1" presStyleIdx="0" presStyleCnt="2"/>
      <dgm:spPr/>
    </dgm:pt>
    <dgm:pt modelId="{BA46682C-B6FF-4330-A338-EC305053DC3E}" type="pres">
      <dgm:prSet presAssocID="{032DF3AB-9EF2-4C4F-A1A7-18BF865F3CDD}" presName="vertSpace2" presStyleLbl="node1" presStyleIdx="0" presStyleCnt="2"/>
      <dgm:spPr/>
    </dgm:pt>
    <dgm:pt modelId="{F9577C75-9053-45F7-ABD0-91AFDF7BFDE7}" type="pres">
      <dgm:prSet presAssocID="{032DF3AB-9EF2-4C4F-A1A7-18BF865F3CDD}" presName="circle2" presStyleLbl="node1" presStyleIdx="1" presStyleCnt="2"/>
      <dgm:spPr/>
    </dgm:pt>
    <dgm:pt modelId="{AEB5C97C-028E-4987-8DA9-42DB216D3CD6}" type="pres">
      <dgm:prSet presAssocID="{032DF3AB-9EF2-4C4F-A1A7-18BF865F3CDD}" presName="rect2" presStyleLbl="alignAcc1" presStyleIdx="1" presStyleCnt="2"/>
      <dgm:spPr/>
    </dgm:pt>
    <dgm:pt modelId="{D1A21AED-2969-422A-832D-974D3F58D980}" type="pres">
      <dgm:prSet presAssocID="{1750C7E9-623C-4317-8FEA-CC007A61E152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96842F81-747B-4698-BF82-AA48B2F8517D}" type="pres">
      <dgm:prSet presAssocID="{032DF3AB-9EF2-4C4F-A1A7-18BF865F3CDD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C5A8B908-84FC-44F2-89ED-CE3E13C19D80}" type="presOf" srcId="{032DF3AB-9EF2-4C4F-A1A7-18BF865F3CDD}" destId="{AEB5C97C-028E-4987-8DA9-42DB216D3CD6}" srcOrd="0" destOrd="0" presId="urn:microsoft.com/office/officeart/2005/8/layout/target3"/>
    <dgm:cxn modelId="{0B9DED87-6D08-4F72-8E30-E318B83B65D0}" type="presOf" srcId="{1750C7E9-623C-4317-8FEA-CC007A61E152}" destId="{A409F547-2C99-4FCB-8748-F860ED14D22C}" srcOrd="0" destOrd="0" presId="urn:microsoft.com/office/officeart/2005/8/layout/target3"/>
    <dgm:cxn modelId="{BAA50BAD-FC93-4EE5-A73D-76EFC5EE0DA3}" type="presOf" srcId="{032DF3AB-9EF2-4C4F-A1A7-18BF865F3CDD}" destId="{96842F81-747B-4698-BF82-AA48B2F8517D}" srcOrd="1" destOrd="0" presId="urn:microsoft.com/office/officeart/2005/8/layout/target3"/>
    <dgm:cxn modelId="{7BAAF9B1-8131-4593-8A1D-D5CE4174C32C}" srcId="{6CD8AF96-17DD-4943-839B-20B7EC59FDC0}" destId="{1750C7E9-623C-4317-8FEA-CC007A61E152}" srcOrd="0" destOrd="0" parTransId="{84696AD9-36AB-49A3-A224-DCBE5FA3EA62}" sibTransId="{078193D8-FE54-4A88-B6C6-7C5057A15840}"/>
    <dgm:cxn modelId="{725B63D4-8A19-4FE3-838C-7D45C28A7054}" srcId="{6CD8AF96-17DD-4943-839B-20B7EC59FDC0}" destId="{032DF3AB-9EF2-4C4F-A1A7-18BF865F3CDD}" srcOrd="1" destOrd="0" parTransId="{A0A77E72-E878-43B2-8451-F1E19EA7133D}" sibTransId="{E004AF33-788B-4676-993B-8CDED28CD14F}"/>
    <dgm:cxn modelId="{6DF964EF-CE8E-47F4-9F8B-10D00386C9EB}" type="presOf" srcId="{1750C7E9-623C-4317-8FEA-CC007A61E152}" destId="{D1A21AED-2969-422A-832D-974D3F58D980}" srcOrd="1" destOrd="0" presId="urn:microsoft.com/office/officeart/2005/8/layout/target3"/>
    <dgm:cxn modelId="{937AB6F1-97D3-4E01-A69E-2278381F44F4}" type="presOf" srcId="{6CD8AF96-17DD-4943-839B-20B7EC59FDC0}" destId="{5D8CBB87-274E-4BC4-AA18-19ABEAE7D3D2}" srcOrd="0" destOrd="0" presId="urn:microsoft.com/office/officeart/2005/8/layout/target3"/>
    <dgm:cxn modelId="{F45A65E4-BA29-44C2-B395-D0895F3A1664}" type="presParOf" srcId="{5D8CBB87-274E-4BC4-AA18-19ABEAE7D3D2}" destId="{8462DAF9-5186-44B4-8B35-AFF224DA1428}" srcOrd="0" destOrd="0" presId="urn:microsoft.com/office/officeart/2005/8/layout/target3"/>
    <dgm:cxn modelId="{A76594A9-0FF6-4646-857A-0A00EE19774C}" type="presParOf" srcId="{5D8CBB87-274E-4BC4-AA18-19ABEAE7D3D2}" destId="{7181C579-2A72-4D8E-876B-F49C95A7B8E3}" srcOrd="1" destOrd="0" presId="urn:microsoft.com/office/officeart/2005/8/layout/target3"/>
    <dgm:cxn modelId="{FEF554E8-2700-4CBC-A4C2-43A17AAAF282}" type="presParOf" srcId="{5D8CBB87-274E-4BC4-AA18-19ABEAE7D3D2}" destId="{A409F547-2C99-4FCB-8748-F860ED14D22C}" srcOrd="2" destOrd="0" presId="urn:microsoft.com/office/officeart/2005/8/layout/target3"/>
    <dgm:cxn modelId="{1015279D-AC7A-4DBE-B964-F912EEF143D1}" type="presParOf" srcId="{5D8CBB87-274E-4BC4-AA18-19ABEAE7D3D2}" destId="{BA46682C-B6FF-4330-A338-EC305053DC3E}" srcOrd="3" destOrd="0" presId="urn:microsoft.com/office/officeart/2005/8/layout/target3"/>
    <dgm:cxn modelId="{FE393F85-91FD-4FF5-BD34-F56801B3F46C}" type="presParOf" srcId="{5D8CBB87-274E-4BC4-AA18-19ABEAE7D3D2}" destId="{F9577C75-9053-45F7-ABD0-91AFDF7BFDE7}" srcOrd="4" destOrd="0" presId="urn:microsoft.com/office/officeart/2005/8/layout/target3"/>
    <dgm:cxn modelId="{D7497B62-8651-403E-A055-F281323E5FAE}" type="presParOf" srcId="{5D8CBB87-274E-4BC4-AA18-19ABEAE7D3D2}" destId="{AEB5C97C-028E-4987-8DA9-42DB216D3CD6}" srcOrd="5" destOrd="0" presId="urn:microsoft.com/office/officeart/2005/8/layout/target3"/>
    <dgm:cxn modelId="{4C989573-006C-4C3C-9912-69B4042B6C80}" type="presParOf" srcId="{5D8CBB87-274E-4BC4-AA18-19ABEAE7D3D2}" destId="{D1A21AED-2969-422A-832D-974D3F58D980}" srcOrd="6" destOrd="0" presId="urn:microsoft.com/office/officeart/2005/8/layout/target3"/>
    <dgm:cxn modelId="{45CD8C31-C831-44E4-BC42-25F2AB3527E7}" type="presParOf" srcId="{5D8CBB87-274E-4BC4-AA18-19ABEAE7D3D2}" destId="{96842F81-747B-4698-BF82-AA48B2F8517D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412160-724A-48D8-995F-B60A87D02D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929DB8-5599-4270-809E-38A4CE5CBD35}">
      <dgm:prSet/>
      <dgm:spPr/>
      <dgm:t>
        <a:bodyPr/>
        <a:lstStyle/>
        <a:p>
          <a:r>
            <a:rPr lang="zh-CN" dirty="0"/>
            <a:t>对于每个数，有三种选择：不选，选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,</a:t>
          </a:r>
          <a:r>
            <a:rPr lang="zh-CN" dirty="0"/>
            <a:t>选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!</a:t>
          </a:r>
          <a:r>
            <a:rPr lang="zh-CN" dirty="0"/>
            <a:t>。一个明显的剪枝是若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≧19</a:t>
          </a:r>
          <a:r>
            <a:rPr lang="zh-CN" dirty="0"/>
            <a:t>就不使用！。复杂度</a:t>
          </a:r>
          <a:r>
            <a:rPr lang="en-US" dirty="0"/>
            <a:t>O(3</a:t>
          </a:r>
          <a:r>
            <a:rPr lang="en-US" baseline="50000" dirty="0"/>
            <a:t>n</a:t>
          </a:r>
          <a:r>
            <a:rPr lang="en-US" dirty="0"/>
            <a:t>)</a:t>
          </a:r>
          <a:r>
            <a:rPr lang="zh-CN" dirty="0"/>
            <a:t>，无法接受。</a:t>
          </a:r>
        </a:p>
      </dgm:t>
    </dgm:pt>
    <dgm:pt modelId="{8EC48DAC-3B8F-4E16-B294-7B76D24FC1BB}" cxnId="{ECDAD01F-0F63-4F4D-8A65-68842C1FB1F6}" type="parTrans">
      <dgm:prSet/>
      <dgm:spPr/>
      <dgm:t>
        <a:bodyPr/>
        <a:lstStyle/>
        <a:p>
          <a:endParaRPr lang="zh-CN" altLang="en-US"/>
        </a:p>
      </dgm:t>
    </dgm:pt>
    <dgm:pt modelId="{9757A454-ACF7-4E63-8A33-BBC0CF38EC25}" cxnId="{ECDAD01F-0F63-4F4D-8A65-68842C1FB1F6}" type="sibTrans">
      <dgm:prSet/>
      <dgm:spPr/>
      <dgm:t>
        <a:bodyPr/>
        <a:lstStyle/>
        <a:p>
          <a:endParaRPr lang="zh-CN" altLang="en-US"/>
        </a:p>
      </dgm:t>
    </dgm:pt>
    <dgm:pt modelId="{BE803F38-30AA-46F5-8652-688CF5105523}">
      <dgm:prSet/>
      <dgm:spPr/>
      <dgm:t>
        <a:bodyPr/>
        <a:lstStyle/>
        <a:p>
          <a:r>
            <a:rPr lang="zh-CN" dirty="0"/>
            <a:t>考虑折半，搜索时记录当前数的和，还剩多少个！。搜出的结果用一个</a:t>
          </a:r>
          <a:r>
            <a:rPr lang="en-US" dirty="0"/>
            <a:t>map&lt;pair&lt;</a:t>
          </a:r>
          <a:r>
            <a:rPr lang="en-US" altLang="zh-CN" dirty="0" err="1"/>
            <a:t>int,long</a:t>
          </a:r>
          <a:r>
            <a:rPr lang="en-US" altLang="zh-CN" dirty="0"/>
            <a:t> long</a:t>
          </a:r>
          <a:r>
            <a:rPr lang="en-US" dirty="0"/>
            <a:t>&gt;,</a:t>
          </a:r>
          <a:r>
            <a:rPr lang="en-US" dirty="0" err="1"/>
            <a:t>int</a:t>
          </a:r>
          <a:r>
            <a:rPr lang="en-US" dirty="0"/>
            <a:t>&gt;,</a:t>
          </a:r>
          <a:r>
            <a:rPr lang="zh-CN" dirty="0"/>
            <a:t>记录前半部分用了</a:t>
          </a:r>
          <a:r>
            <a:rPr lang="en-US" dirty="0" err="1">
              <a:latin typeface="方正粗黑宋简体"/>
            </a:rPr>
            <a:t>i</a:t>
          </a:r>
          <a:r>
            <a:rPr lang="zh-CN" dirty="0"/>
            <a:t>个！，和为</a:t>
          </a:r>
          <a:r>
            <a:rPr lang="en-US" dirty="0">
              <a:latin typeface="方正粗黑宋简体"/>
            </a:rPr>
            <a:t>j</a:t>
          </a:r>
          <a:r>
            <a:rPr lang="zh-CN" dirty="0"/>
            <a:t>的方案有多少。搜后半部分时，若后半部分用了</a:t>
          </a:r>
          <a:r>
            <a:rPr lang="en-US" dirty="0"/>
            <a:t>h</a:t>
          </a:r>
          <a:r>
            <a:rPr lang="zh-CN" dirty="0"/>
            <a:t>个！</a:t>
          </a:r>
          <a:r>
            <a:rPr lang="en-US" dirty="0"/>
            <a:t>,</a:t>
          </a:r>
          <a:r>
            <a:rPr lang="zh-CN" dirty="0"/>
            <a:t>和为</a:t>
          </a:r>
          <a:r>
            <a:rPr lang="en-US" dirty="0"/>
            <a:t>e</a:t>
          </a:r>
          <a:r>
            <a:rPr lang="zh-CN" dirty="0"/>
            <a:t>，就把所有满足</a:t>
          </a:r>
          <a:r>
            <a:rPr lang="en-US" dirty="0">
              <a:latin typeface="方正粗黑宋简体"/>
            </a:rPr>
            <a:t>j</a:t>
          </a:r>
          <a:r>
            <a:rPr lang="en-US" dirty="0"/>
            <a:t>==s-e</a:t>
          </a:r>
          <a:r>
            <a:rPr lang="zh-CN" dirty="0"/>
            <a:t>且</a:t>
          </a:r>
          <a:r>
            <a:rPr lang="en-US" dirty="0" err="1">
              <a:latin typeface="方正粗黑宋简体"/>
            </a:rPr>
            <a:t>i</a:t>
          </a:r>
          <a:r>
            <a:rPr lang="en-US" dirty="0" err="1"/>
            <a:t>+h</a:t>
          </a:r>
          <a:r>
            <a:rPr lang="en-US" dirty="0"/>
            <a:t>&lt;=k</a:t>
          </a:r>
          <a:r>
            <a:rPr lang="zh-CN" dirty="0"/>
            <a:t>的</a:t>
          </a:r>
          <a:r>
            <a:rPr lang="en-US" dirty="0"/>
            <a:t>map</a:t>
          </a:r>
          <a:r>
            <a:rPr lang="zh-CN" dirty="0"/>
            <a:t>值贡献到</a:t>
          </a:r>
          <a:r>
            <a:rPr lang="en-US" dirty="0" err="1"/>
            <a:t>ans</a:t>
          </a:r>
          <a:r>
            <a:rPr lang="zh-CN" dirty="0"/>
            <a:t>上。复杂度</a:t>
          </a:r>
          <a:r>
            <a:rPr lang="en-US" dirty="0"/>
            <a:t>O(3</a:t>
          </a:r>
          <a:r>
            <a:rPr lang="en-US" baseline="50000" dirty="0"/>
            <a:t>n/2</a:t>
          </a:r>
          <a:r>
            <a:rPr lang="en-US" dirty="0"/>
            <a:t>+k*3</a:t>
          </a:r>
          <a:r>
            <a:rPr lang="en-US" baseline="50000" dirty="0"/>
            <a:t>n/2</a:t>
          </a:r>
          <a:r>
            <a:rPr lang="en-US" dirty="0"/>
            <a:t>)</a:t>
          </a:r>
          <a:r>
            <a:rPr lang="zh-CN" dirty="0"/>
            <a:t>。</a:t>
          </a:r>
        </a:p>
      </dgm:t>
    </dgm:pt>
    <dgm:pt modelId="{B53A81BD-0115-41BB-AB9F-21D309767F20}" cxnId="{C0A8AF5E-E131-4B66-9E18-D1896A434C9F}" type="parTrans">
      <dgm:prSet/>
      <dgm:spPr/>
      <dgm:t>
        <a:bodyPr/>
        <a:lstStyle/>
        <a:p>
          <a:endParaRPr lang="zh-CN" altLang="en-US"/>
        </a:p>
      </dgm:t>
    </dgm:pt>
    <dgm:pt modelId="{38A99698-E1B2-477F-B82A-C28E2B197EA9}" cxnId="{C0A8AF5E-E131-4B66-9E18-D1896A434C9F}" type="sibTrans">
      <dgm:prSet/>
      <dgm:spPr/>
      <dgm:t>
        <a:bodyPr/>
        <a:lstStyle/>
        <a:p>
          <a:endParaRPr lang="zh-CN" altLang="en-US"/>
        </a:p>
      </dgm:t>
    </dgm:pt>
    <dgm:pt modelId="{25DC151E-D7AB-49E7-A7A5-8BE03AC8FCAB}">
      <dgm:prSet/>
      <dgm:spPr/>
      <dgm:t>
        <a:bodyPr/>
        <a:lstStyle/>
        <a:p>
          <a:r>
            <a:rPr lang="zh-CN"/>
            <a:t>由于后半段复杂度多了个</a:t>
          </a:r>
          <a:r>
            <a:rPr lang="en-US"/>
            <a:t>k,</a:t>
          </a:r>
          <a:r>
            <a:rPr lang="zh-CN"/>
            <a:t>所以我们可以让后半段少搜一点，让前半段多搜一点，让复杂度平均，如把</a:t>
          </a:r>
          <a:r>
            <a:rPr lang="en-US"/>
            <a:t>“</a:t>
          </a:r>
          <a:r>
            <a:rPr lang="zh-CN"/>
            <a:t>前半段</a:t>
          </a:r>
          <a:r>
            <a:rPr lang="en-US"/>
            <a:t>”</a:t>
          </a:r>
          <a:r>
            <a:rPr lang="zh-CN"/>
            <a:t>定义为</a:t>
          </a:r>
          <a:r>
            <a:rPr lang="en-US"/>
            <a:t>1~n/2+2,</a:t>
          </a:r>
          <a:r>
            <a:rPr lang="zh-CN"/>
            <a:t>后半段定义为</a:t>
          </a:r>
          <a:r>
            <a:rPr lang="en-US"/>
            <a:t>n/2+3</a:t>
          </a:r>
          <a:r>
            <a:rPr lang="en-US" baseline="-4000"/>
            <a:t>~</a:t>
          </a:r>
          <a:r>
            <a:rPr lang="en-US"/>
            <a:t>n,</a:t>
          </a:r>
          <a:r>
            <a:rPr lang="zh-CN"/>
            <a:t>这样实际效率会更高。</a:t>
          </a:r>
        </a:p>
      </dgm:t>
    </dgm:pt>
    <dgm:pt modelId="{196F7148-5E29-44F4-9115-09FC6277CE5B}" cxnId="{F4215B75-9754-4260-B6B0-1D1C29E5DBE9}" type="parTrans">
      <dgm:prSet/>
      <dgm:spPr/>
      <dgm:t>
        <a:bodyPr/>
        <a:lstStyle/>
        <a:p>
          <a:endParaRPr lang="zh-CN" altLang="en-US"/>
        </a:p>
      </dgm:t>
    </dgm:pt>
    <dgm:pt modelId="{6BC86F71-619B-4F87-A97B-84E978A7354B}" cxnId="{F4215B75-9754-4260-B6B0-1D1C29E5DBE9}" type="sibTrans">
      <dgm:prSet/>
      <dgm:spPr/>
      <dgm:t>
        <a:bodyPr/>
        <a:lstStyle/>
        <a:p>
          <a:endParaRPr lang="zh-CN" altLang="en-US"/>
        </a:p>
      </dgm:t>
    </dgm:pt>
    <dgm:pt modelId="{1C4AB651-D5E6-487C-B04F-2AAFBD22E33D}" type="pres">
      <dgm:prSet presAssocID="{5A412160-724A-48D8-995F-B60A87D02DD1}" presName="linear" presStyleCnt="0">
        <dgm:presLayoutVars>
          <dgm:animLvl val="lvl"/>
          <dgm:resizeHandles val="exact"/>
        </dgm:presLayoutVars>
      </dgm:prSet>
      <dgm:spPr/>
    </dgm:pt>
    <dgm:pt modelId="{B4E88D87-3E73-49CA-89D8-9FA897C5D4EE}" type="pres">
      <dgm:prSet presAssocID="{F5929DB8-5599-4270-809E-38A4CE5CBD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22D64-7C1B-436F-B0D3-A81BE3716217}" type="pres">
      <dgm:prSet presAssocID="{9757A454-ACF7-4E63-8A33-BBC0CF38EC25}" presName="spacer" presStyleCnt="0"/>
      <dgm:spPr/>
    </dgm:pt>
    <dgm:pt modelId="{B166358C-E038-42D5-B6B7-511195CC6C92}" type="pres">
      <dgm:prSet presAssocID="{BE803F38-30AA-46F5-8652-688CF51055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57201E-8B64-4DAA-A9BD-653F767E20B1}" type="pres">
      <dgm:prSet presAssocID="{38A99698-E1B2-477F-B82A-C28E2B197EA9}" presName="spacer" presStyleCnt="0"/>
      <dgm:spPr/>
    </dgm:pt>
    <dgm:pt modelId="{73E970E0-228C-4377-A381-900558EB5F71}" type="pres">
      <dgm:prSet presAssocID="{25DC151E-D7AB-49E7-A7A5-8BE03AC8FC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DAD01F-0F63-4F4D-8A65-68842C1FB1F6}" srcId="{5A412160-724A-48D8-995F-B60A87D02DD1}" destId="{F5929DB8-5599-4270-809E-38A4CE5CBD35}" srcOrd="0" destOrd="0" parTransId="{8EC48DAC-3B8F-4E16-B294-7B76D24FC1BB}" sibTransId="{9757A454-ACF7-4E63-8A33-BBC0CF38EC25}"/>
    <dgm:cxn modelId="{C0A8AF5E-E131-4B66-9E18-D1896A434C9F}" srcId="{5A412160-724A-48D8-995F-B60A87D02DD1}" destId="{BE803F38-30AA-46F5-8652-688CF5105523}" srcOrd="1" destOrd="0" parTransId="{B53A81BD-0115-41BB-AB9F-21D309767F20}" sibTransId="{38A99698-E1B2-477F-B82A-C28E2B197EA9}"/>
    <dgm:cxn modelId="{56C28960-AF1D-4C0F-9896-B7E9B7D01D6E}" type="presOf" srcId="{F5929DB8-5599-4270-809E-38A4CE5CBD35}" destId="{B4E88D87-3E73-49CA-89D8-9FA897C5D4EE}" srcOrd="0" destOrd="0" presId="urn:microsoft.com/office/officeart/2005/8/layout/vList2"/>
    <dgm:cxn modelId="{8899E663-1191-4D6C-96ED-8AB679F54466}" type="presOf" srcId="{25DC151E-D7AB-49E7-A7A5-8BE03AC8FCAB}" destId="{73E970E0-228C-4377-A381-900558EB5F71}" srcOrd="0" destOrd="0" presId="urn:microsoft.com/office/officeart/2005/8/layout/vList2"/>
    <dgm:cxn modelId="{F4215B75-9754-4260-B6B0-1D1C29E5DBE9}" srcId="{5A412160-724A-48D8-995F-B60A87D02DD1}" destId="{25DC151E-D7AB-49E7-A7A5-8BE03AC8FCAB}" srcOrd="2" destOrd="0" parTransId="{196F7148-5E29-44F4-9115-09FC6277CE5B}" sibTransId="{6BC86F71-619B-4F87-A97B-84E978A7354B}"/>
    <dgm:cxn modelId="{F74593A2-0747-492C-ADE5-6B37B9171496}" type="presOf" srcId="{BE803F38-30AA-46F5-8652-688CF5105523}" destId="{B166358C-E038-42D5-B6B7-511195CC6C92}" srcOrd="0" destOrd="0" presId="urn:microsoft.com/office/officeart/2005/8/layout/vList2"/>
    <dgm:cxn modelId="{5ADDE5B6-35FB-4D4F-A769-7102EAFDF641}" type="presOf" srcId="{5A412160-724A-48D8-995F-B60A87D02DD1}" destId="{1C4AB651-D5E6-487C-B04F-2AAFBD22E33D}" srcOrd="0" destOrd="0" presId="urn:microsoft.com/office/officeart/2005/8/layout/vList2"/>
    <dgm:cxn modelId="{058E9778-9147-4127-8FB5-16C2020963F7}" type="presParOf" srcId="{1C4AB651-D5E6-487C-B04F-2AAFBD22E33D}" destId="{B4E88D87-3E73-49CA-89D8-9FA897C5D4EE}" srcOrd="0" destOrd="0" presId="urn:microsoft.com/office/officeart/2005/8/layout/vList2"/>
    <dgm:cxn modelId="{5D981DE6-33E3-4CDC-954D-B035F63EDE27}" type="presParOf" srcId="{1C4AB651-D5E6-487C-B04F-2AAFBD22E33D}" destId="{2E722D64-7C1B-436F-B0D3-A81BE3716217}" srcOrd="1" destOrd="0" presId="urn:microsoft.com/office/officeart/2005/8/layout/vList2"/>
    <dgm:cxn modelId="{5D9FEF22-7CBB-47F7-912F-999F90ECD138}" type="presParOf" srcId="{1C4AB651-D5E6-487C-B04F-2AAFBD22E33D}" destId="{B166358C-E038-42D5-B6B7-511195CC6C92}" srcOrd="2" destOrd="0" presId="urn:microsoft.com/office/officeart/2005/8/layout/vList2"/>
    <dgm:cxn modelId="{D0734CA5-3CC7-4E3C-BC86-6741A732FF92}" type="presParOf" srcId="{1C4AB651-D5E6-487C-B04F-2AAFBD22E33D}" destId="{3E57201E-8B64-4DAA-A9BD-653F767E20B1}" srcOrd="3" destOrd="0" presId="urn:microsoft.com/office/officeart/2005/8/layout/vList2"/>
    <dgm:cxn modelId="{F01584F3-485A-4E51-8DAB-FDBE102FC3A8}" type="presParOf" srcId="{1C4AB651-D5E6-487C-B04F-2AAFBD22E33D}" destId="{73E970E0-228C-4377-A381-900558EB5F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4BD79D-DA7D-466A-8B43-77A61015A9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E720B8-069C-4FD1-A9CE-558E802CAF17}">
      <dgm:prSet custT="1"/>
      <dgm:spPr/>
      <dgm:t>
        <a:bodyPr/>
        <a:lstStyle/>
        <a:p>
          <a:r>
            <a:rPr lang="zh-CN" sz="2400" dirty="0"/>
            <a:t>由于搜索树的节点数随着层数的增加，会有指数级的增长，所以普通的</a:t>
          </a:r>
          <a:r>
            <a:rPr lang="en-US" sz="2400" dirty="0" err="1"/>
            <a:t>dfs</a:t>
          </a:r>
          <a:r>
            <a:rPr lang="zh-CN" sz="2400" dirty="0"/>
            <a:t>很容易由于进入错误的子树，而在上面浪费许多时间，而往往答案只在较浅的节点上。因此，我们可以考虑限制搜索深度，如果搜索深度大于限制就返回无解，再加大限制，直到找到解。这样的话，我们就只会在浅层搜索树上废时间，而不会进入深层的子树。</a:t>
          </a:r>
        </a:p>
      </dgm:t>
    </dgm:pt>
    <dgm:pt modelId="{FA773873-407F-4844-ACDA-9A31439521DF}" cxnId="{BB22DBFE-7DED-456C-9772-87885F52B33A}" type="parTrans">
      <dgm:prSet/>
      <dgm:spPr/>
      <dgm:t>
        <a:bodyPr/>
        <a:lstStyle/>
        <a:p>
          <a:endParaRPr lang="zh-CN" altLang="en-US"/>
        </a:p>
      </dgm:t>
    </dgm:pt>
    <dgm:pt modelId="{DE8ABC44-4358-4EEF-A652-E2CB6274D78E}" cxnId="{BB22DBFE-7DED-456C-9772-87885F52B33A}" type="sibTrans">
      <dgm:prSet/>
      <dgm:spPr/>
      <dgm:t>
        <a:bodyPr/>
        <a:lstStyle/>
        <a:p>
          <a:endParaRPr lang="zh-CN" altLang="en-US"/>
        </a:p>
      </dgm:t>
    </dgm:pt>
    <dgm:pt modelId="{7AE8322C-453E-40D1-994A-703963952311}" type="pres">
      <dgm:prSet presAssocID="{2E4BD79D-DA7D-466A-8B43-77A61015A97E}" presName="Name0" presStyleCnt="0">
        <dgm:presLayoutVars>
          <dgm:dir/>
          <dgm:resizeHandles val="exact"/>
        </dgm:presLayoutVars>
      </dgm:prSet>
      <dgm:spPr/>
    </dgm:pt>
    <dgm:pt modelId="{7BDA845D-A852-4E18-8602-B68697F0D4EF}" type="pres">
      <dgm:prSet presAssocID="{2E4BD79D-DA7D-466A-8B43-77A61015A97E}" presName="arrow" presStyleLbl="bgShp" presStyleIdx="0" presStyleCnt="1" custScaleY="90435" custLinFactNeighborY="86994"/>
      <dgm:spPr/>
    </dgm:pt>
    <dgm:pt modelId="{8EB88D13-C5EF-46B8-BA3C-CF647E540A83}" type="pres">
      <dgm:prSet presAssocID="{2E4BD79D-DA7D-466A-8B43-77A61015A97E}" presName="points" presStyleCnt="0"/>
      <dgm:spPr/>
    </dgm:pt>
    <dgm:pt modelId="{3E6CD801-3B9E-405F-A00A-CC69E2058117}" type="pres">
      <dgm:prSet presAssocID="{52E720B8-069C-4FD1-A9CE-558E802CAF17}" presName="compositeA" presStyleCnt="0"/>
      <dgm:spPr/>
    </dgm:pt>
    <dgm:pt modelId="{BC44BC24-5769-4BC9-B21B-17CC962AFAF8}" type="pres">
      <dgm:prSet presAssocID="{52E720B8-069C-4FD1-A9CE-558E802CAF17}" presName="textA" presStyleLbl="revTx" presStyleIdx="0" presStyleCnt="1" custScaleY="182814">
        <dgm:presLayoutVars>
          <dgm:bulletEnabled val="1"/>
        </dgm:presLayoutVars>
      </dgm:prSet>
      <dgm:spPr/>
    </dgm:pt>
    <dgm:pt modelId="{58DC8285-0741-4F9B-939C-4BC76447FF43}" type="pres">
      <dgm:prSet presAssocID="{52E720B8-069C-4FD1-A9CE-558E802CAF17}" presName="circleA" presStyleLbl="node1" presStyleIdx="0" presStyleCnt="1" custLinFactY="100000" custLinFactNeighborX="42932" custLinFactNeighborY="134998"/>
      <dgm:spPr/>
    </dgm:pt>
    <dgm:pt modelId="{87E8F47C-1D84-4996-99F8-14F4B7774797}" type="pres">
      <dgm:prSet presAssocID="{52E720B8-069C-4FD1-A9CE-558E802CAF17}" presName="spaceA" presStyleCnt="0"/>
      <dgm:spPr/>
    </dgm:pt>
  </dgm:ptLst>
  <dgm:cxnLst>
    <dgm:cxn modelId="{5AC8F31B-A59E-4A8E-839D-63196B5A56D0}" type="presOf" srcId="{52E720B8-069C-4FD1-A9CE-558E802CAF17}" destId="{BC44BC24-5769-4BC9-B21B-17CC962AFAF8}" srcOrd="0" destOrd="0" presId="urn:microsoft.com/office/officeart/2005/8/layout/hProcess11"/>
    <dgm:cxn modelId="{D4F60999-9BD8-4214-84D4-87B34A9D2D0C}" type="presOf" srcId="{2E4BD79D-DA7D-466A-8B43-77A61015A97E}" destId="{7AE8322C-453E-40D1-994A-703963952311}" srcOrd="0" destOrd="0" presId="urn:microsoft.com/office/officeart/2005/8/layout/hProcess11"/>
    <dgm:cxn modelId="{BB22DBFE-7DED-456C-9772-87885F52B33A}" srcId="{2E4BD79D-DA7D-466A-8B43-77A61015A97E}" destId="{52E720B8-069C-4FD1-A9CE-558E802CAF17}" srcOrd="0" destOrd="0" parTransId="{FA773873-407F-4844-ACDA-9A31439521DF}" sibTransId="{DE8ABC44-4358-4EEF-A652-E2CB6274D78E}"/>
    <dgm:cxn modelId="{AB91A164-395D-4FDC-9A3B-8E0D4DD3FD0A}" type="presParOf" srcId="{7AE8322C-453E-40D1-994A-703963952311}" destId="{7BDA845D-A852-4E18-8602-B68697F0D4EF}" srcOrd="0" destOrd="0" presId="urn:microsoft.com/office/officeart/2005/8/layout/hProcess11"/>
    <dgm:cxn modelId="{AC3F2192-02E2-4BE5-BB47-D75D39F2A5F0}" type="presParOf" srcId="{7AE8322C-453E-40D1-994A-703963952311}" destId="{8EB88D13-C5EF-46B8-BA3C-CF647E540A83}" srcOrd="1" destOrd="0" presId="urn:microsoft.com/office/officeart/2005/8/layout/hProcess11"/>
    <dgm:cxn modelId="{5A6E2086-0CA5-4796-8769-DB5341CDEC52}" type="presParOf" srcId="{8EB88D13-C5EF-46B8-BA3C-CF647E540A83}" destId="{3E6CD801-3B9E-405F-A00A-CC69E2058117}" srcOrd="0" destOrd="0" presId="urn:microsoft.com/office/officeart/2005/8/layout/hProcess11"/>
    <dgm:cxn modelId="{AE97D700-F1B4-452C-A94E-FB74A2BB5F29}" type="presParOf" srcId="{3E6CD801-3B9E-405F-A00A-CC69E2058117}" destId="{BC44BC24-5769-4BC9-B21B-17CC962AFAF8}" srcOrd="0" destOrd="0" presId="urn:microsoft.com/office/officeart/2005/8/layout/hProcess11"/>
    <dgm:cxn modelId="{68128032-853E-4AC9-9E66-A456E49FFF70}" type="presParOf" srcId="{3E6CD801-3B9E-405F-A00A-CC69E2058117}" destId="{58DC8285-0741-4F9B-939C-4BC76447FF43}" srcOrd="1" destOrd="0" presId="urn:microsoft.com/office/officeart/2005/8/layout/hProcess11"/>
    <dgm:cxn modelId="{BCF8850D-584A-47EA-8F39-A8611B9745E1}" type="presParOf" srcId="{3E6CD801-3B9E-405F-A00A-CC69E2058117}" destId="{87E8F47C-1D84-4996-99F8-14F4B77747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BBED82-73C7-4CBA-A37D-E6936BF65C2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3C6545-31BB-411C-ABF9-287C24FA41C9}">
      <dgm:prSet/>
      <dgm:spPr/>
      <dgm:t>
        <a:bodyPr/>
        <a:lstStyle/>
        <a:p>
          <a:r>
            <a:rPr lang="en-US"/>
            <a:t>IDA*</a:t>
          </a:r>
          <a:r>
            <a:rPr lang="zh-CN"/>
            <a:t>即为估价函数在</a:t>
          </a:r>
          <a:r>
            <a:rPr lang="en-US"/>
            <a:t>dfs</a:t>
          </a:r>
          <a:r>
            <a:rPr lang="zh-CN"/>
            <a:t>上的运用，一般和迭代加深搜索配合。</a:t>
          </a:r>
          <a:r>
            <a:rPr lang="en-US"/>
            <a:t>IDA*</a:t>
          </a:r>
          <a:r>
            <a:rPr lang="zh-CN"/>
            <a:t>比</a:t>
          </a:r>
          <a:r>
            <a:rPr lang="en-US"/>
            <a:t>A*</a:t>
          </a:r>
          <a:r>
            <a:rPr lang="zh-CN"/>
            <a:t>运用更广，且实现更容易，效率更高，也需要满足预估代价</a:t>
          </a:r>
          <a:r>
            <a:rPr lang="en-US"/>
            <a:t>≦</a:t>
          </a:r>
          <a:r>
            <a:rPr lang="zh-CN"/>
            <a:t>实际代价的原则。我们直接来看题：</a:t>
          </a:r>
        </a:p>
      </dgm:t>
    </dgm:pt>
    <dgm:pt modelId="{812DA531-D2C0-468C-A730-A290A8286588}" cxnId="{452951CA-B90B-4D55-AD2C-4B432C08734B}" type="parTrans">
      <dgm:prSet/>
      <dgm:spPr/>
      <dgm:t>
        <a:bodyPr/>
        <a:lstStyle/>
        <a:p>
          <a:endParaRPr lang="zh-CN" altLang="en-US"/>
        </a:p>
      </dgm:t>
    </dgm:pt>
    <dgm:pt modelId="{DB37D32B-3B15-4020-98DC-47C3840FFEF5}" cxnId="{452951CA-B90B-4D55-AD2C-4B432C08734B}" type="sibTrans">
      <dgm:prSet/>
      <dgm:spPr/>
      <dgm:t>
        <a:bodyPr/>
        <a:lstStyle/>
        <a:p>
          <a:endParaRPr lang="zh-CN" altLang="en-US"/>
        </a:p>
      </dgm:t>
    </dgm:pt>
    <dgm:pt modelId="{7168CF65-997C-4B9F-AEFA-AFACD600D45B}" type="pres">
      <dgm:prSet presAssocID="{60BBED82-73C7-4CBA-A37D-E6936BF65C23}" presName="compositeShape" presStyleCnt="0">
        <dgm:presLayoutVars>
          <dgm:chMax val="7"/>
          <dgm:dir/>
          <dgm:resizeHandles val="exact"/>
        </dgm:presLayoutVars>
      </dgm:prSet>
      <dgm:spPr/>
    </dgm:pt>
    <dgm:pt modelId="{0BAD3927-B584-4FA3-8611-F989E90F3F31}" type="pres">
      <dgm:prSet presAssocID="{BA3C6545-31BB-411C-ABF9-287C24FA41C9}" presName="circ1TxSh" presStyleLbl="vennNode1" presStyleIdx="0" presStyleCnt="1"/>
      <dgm:spPr/>
    </dgm:pt>
  </dgm:ptLst>
  <dgm:cxnLst>
    <dgm:cxn modelId="{FF2C922D-6A8B-43D6-905F-3EEDBAE8C822}" type="presOf" srcId="{BA3C6545-31BB-411C-ABF9-287C24FA41C9}" destId="{0BAD3927-B584-4FA3-8611-F989E90F3F31}" srcOrd="0" destOrd="0" presId="urn:microsoft.com/office/officeart/2005/8/layout/venn1"/>
    <dgm:cxn modelId="{452951CA-B90B-4D55-AD2C-4B432C08734B}" srcId="{60BBED82-73C7-4CBA-A37D-E6936BF65C23}" destId="{BA3C6545-31BB-411C-ABF9-287C24FA41C9}" srcOrd="0" destOrd="0" parTransId="{812DA531-D2C0-468C-A730-A290A8286588}" sibTransId="{DB37D32B-3B15-4020-98DC-47C3840FFEF5}"/>
    <dgm:cxn modelId="{29B64DE8-6D91-4033-985A-C3B2750E5667}" type="presOf" srcId="{60BBED82-73C7-4CBA-A37D-E6936BF65C23}" destId="{7168CF65-997C-4B9F-AEFA-AFACD600D45B}" srcOrd="0" destOrd="0" presId="urn:microsoft.com/office/officeart/2005/8/layout/venn1"/>
    <dgm:cxn modelId="{CDDAB27A-F837-4DB5-962C-6CFB4A91F663}" type="presParOf" srcId="{7168CF65-997C-4B9F-AEFA-AFACD600D45B}" destId="{0BAD3927-B584-4FA3-8611-F989E90F3F3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CEDDB-7041-45E9-9C1B-20B0F6B5FC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42B7F05-CFEA-4066-B372-7ACDAB708A8F}">
      <dgm:prSet/>
      <dgm:spPr/>
      <dgm:t>
        <a:bodyPr/>
        <a:lstStyle/>
        <a:p>
          <a:r>
            <a:rPr lang="zh-CN" dirty="0"/>
            <a:t>一样的方法，迭代加深搜索后。发现至少还需要场上还剩余的颜色种数</a:t>
          </a:r>
          <a:r>
            <a:rPr lang="en-US" dirty="0"/>
            <a:t>-1 </a:t>
          </a:r>
          <a:r>
            <a:rPr lang="zh-CN" dirty="0"/>
            <a:t>，那就设一个局面的估价为场上还剩余的颜色种数</a:t>
          </a:r>
          <a:r>
            <a:rPr lang="en-US" dirty="0"/>
            <a:t>-1</a:t>
          </a:r>
          <a:r>
            <a:rPr lang="zh-CN" dirty="0"/>
            <a:t>。</a:t>
          </a:r>
        </a:p>
      </dgm:t>
    </dgm:pt>
    <dgm:pt modelId="{4DF11259-C577-47EF-8B55-6A52710DD4E3}" cxnId="{BE9CE8E6-ACD8-49CB-9029-3F74B0C41FB0}" type="parTrans">
      <dgm:prSet/>
      <dgm:spPr/>
      <dgm:t>
        <a:bodyPr/>
        <a:lstStyle/>
        <a:p>
          <a:endParaRPr lang="zh-CN" altLang="en-US"/>
        </a:p>
      </dgm:t>
    </dgm:pt>
    <dgm:pt modelId="{52EC8684-AAE3-4438-94EB-5D9C7ACF640E}" cxnId="{BE9CE8E6-ACD8-49CB-9029-3F74B0C41FB0}" type="sibTrans">
      <dgm:prSet/>
      <dgm:spPr/>
      <dgm:t>
        <a:bodyPr/>
        <a:lstStyle/>
        <a:p>
          <a:endParaRPr lang="zh-CN" altLang="en-US"/>
        </a:p>
      </dgm:t>
    </dgm:pt>
    <dgm:pt modelId="{C37A4179-E82F-4FCB-BA32-EE6252DBD509}">
      <dgm:prSet/>
      <dgm:spPr/>
      <dgm:t>
        <a:bodyPr/>
        <a:lstStyle/>
        <a:p>
          <a:r>
            <a:rPr lang="zh-CN"/>
            <a:t>就做完了。</a:t>
          </a:r>
        </a:p>
      </dgm:t>
    </dgm:pt>
    <dgm:pt modelId="{F7524B61-6922-413D-B760-2CC793FD5489}" cxnId="{5D43A46F-13E5-4981-984E-70D9CF2028C1}" type="parTrans">
      <dgm:prSet/>
      <dgm:spPr/>
      <dgm:t>
        <a:bodyPr/>
        <a:lstStyle/>
        <a:p>
          <a:endParaRPr lang="zh-CN" altLang="en-US"/>
        </a:p>
      </dgm:t>
    </dgm:pt>
    <dgm:pt modelId="{50444895-0DD3-45BA-A11A-A188A2B31AA4}" cxnId="{5D43A46F-13E5-4981-984E-70D9CF2028C1}" type="sibTrans">
      <dgm:prSet/>
      <dgm:spPr/>
      <dgm:t>
        <a:bodyPr/>
        <a:lstStyle/>
        <a:p>
          <a:endParaRPr lang="zh-CN" altLang="en-US"/>
        </a:p>
      </dgm:t>
    </dgm:pt>
    <dgm:pt modelId="{DC7F3DE2-D9F5-4CB4-944C-63DEB1D59520}" type="pres">
      <dgm:prSet presAssocID="{AA9CEDDB-7041-45E9-9C1B-20B0F6B5FC02}" presName="CompostProcess" presStyleCnt="0">
        <dgm:presLayoutVars>
          <dgm:dir/>
          <dgm:resizeHandles val="exact"/>
        </dgm:presLayoutVars>
      </dgm:prSet>
      <dgm:spPr/>
    </dgm:pt>
    <dgm:pt modelId="{A55312DA-59EE-4F46-8F0C-150F77178525}" type="pres">
      <dgm:prSet presAssocID="{AA9CEDDB-7041-45E9-9C1B-20B0F6B5FC02}" presName="arrow" presStyleLbl="bgShp" presStyleIdx="0" presStyleCnt="1"/>
      <dgm:spPr/>
    </dgm:pt>
    <dgm:pt modelId="{DB8393D0-05CF-4C99-B6A2-BBC8409EF256}" type="pres">
      <dgm:prSet presAssocID="{AA9CEDDB-7041-45E9-9C1B-20B0F6B5FC02}" presName="linearProcess" presStyleCnt="0"/>
      <dgm:spPr/>
    </dgm:pt>
    <dgm:pt modelId="{8BAACB56-158B-4CFA-8E36-81955027E39E}" type="pres">
      <dgm:prSet presAssocID="{042B7F05-CFEA-4066-B372-7ACDAB708A8F}" presName="textNode" presStyleLbl="node1" presStyleIdx="0" presStyleCnt="2">
        <dgm:presLayoutVars>
          <dgm:bulletEnabled val="1"/>
        </dgm:presLayoutVars>
      </dgm:prSet>
      <dgm:spPr/>
    </dgm:pt>
    <dgm:pt modelId="{24727E73-1B37-40C5-9062-74229C8E9006}" type="pres">
      <dgm:prSet presAssocID="{52EC8684-AAE3-4438-94EB-5D9C7ACF640E}" presName="sibTrans" presStyleCnt="0"/>
      <dgm:spPr/>
    </dgm:pt>
    <dgm:pt modelId="{22CF9A99-37C0-4C55-A1C9-A523AC9602F5}" type="pres">
      <dgm:prSet presAssocID="{C37A4179-E82F-4FCB-BA32-EE6252DBD509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5DAE3F64-65FC-4135-B3F9-AC653EF5286C}" type="presOf" srcId="{042B7F05-CFEA-4066-B372-7ACDAB708A8F}" destId="{8BAACB56-158B-4CFA-8E36-81955027E39E}" srcOrd="0" destOrd="0" presId="urn:microsoft.com/office/officeart/2005/8/layout/hProcess9"/>
    <dgm:cxn modelId="{5D43A46F-13E5-4981-984E-70D9CF2028C1}" srcId="{AA9CEDDB-7041-45E9-9C1B-20B0F6B5FC02}" destId="{C37A4179-E82F-4FCB-BA32-EE6252DBD509}" srcOrd="1" destOrd="0" parTransId="{F7524B61-6922-413D-B760-2CC793FD5489}" sibTransId="{50444895-0DD3-45BA-A11A-A188A2B31AA4}"/>
    <dgm:cxn modelId="{81297D9C-BCC3-49E0-BAC2-E210A58D4BEC}" type="presOf" srcId="{AA9CEDDB-7041-45E9-9C1B-20B0F6B5FC02}" destId="{DC7F3DE2-D9F5-4CB4-944C-63DEB1D59520}" srcOrd="0" destOrd="0" presId="urn:microsoft.com/office/officeart/2005/8/layout/hProcess9"/>
    <dgm:cxn modelId="{1C65EFAF-459B-44DD-A2B4-38590662FCF1}" type="presOf" srcId="{C37A4179-E82F-4FCB-BA32-EE6252DBD509}" destId="{22CF9A99-37C0-4C55-A1C9-A523AC9602F5}" srcOrd="0" destOrd="0" presId="urn:microsoft.com/office/officeart/2005/8/layout/hProcess9"/>
    <dgm:cxn modelId="{BE9CE8E6-ACD8-49CB-9029-3F74B0C41FB0}" srcId="{AA9CEDDB-7041-45E9-9C1B-20B0F6B5FC02}" destId="{042B7F05-CFEA-4066-B372-7ACDAB708A8F}" srcOrd="0" destOrd="0" parTransId="{4DF11259-C577-47EF-8B55-6A52710DD4E3}" sibTransId="{52EC8684-AAE3-4438-94EB-5D9C7ACF640E}"/>
    <dgm:cxn modelId="{B665C560-E9A8-4594-96B3-4571913DAA32}" type="presParOf" srcId="{DC7F3DE2-D9F5-4CB4-944C-63DEB1D59520}" destId="{A55312DA-59EE-4F46-8F0C-150F77178525}" srcOrd="0" destOrd="0" presId="urn:microsoft.com/office/officeart/2005/8/layout/hProcess9"/>
    <dgm:cxn modelId="{961C2FD7-B7CB-4AE7-BF5B-8A3175BBAB13}" type="presParOf" srcId="{DC7F3DE2-D9F5-4CB4-944C-63DEB1D59520}" destId="{DB8393D0-05CF-4C99-B6A2-BBC8409EF256}" srcOrd="1" destOrd="0" presId="urn:microsoft.com/office/officeart/2005/8/layout/hProcess9"/>
    <dgm:cxn modelId="{E0142D87-6655-4FAF-A147-CDD45E004635}" type="presParOf" srcId="{DB8393D0-05CF-4C99-B6A2-BBC8409EF256}" destId="{8BAACB56-158B-4CFA-8E36-81955027E39E}" srcOrd="0" destOrd="0" presId="urn:microsoft.com/office/officeart/2005/8/layout/hProcess9"/>
    <dgm:cxn modelId="{1FD4C863-D65A-4EDD-81FE-84399FB0A6C9}" type="presParOf" srcId="{DB8393D0-05CF-4C99-B6A2-BBC8409EF256}" destId="{24727E73-1B37-40C5-9062-74229C8E9006}" srcOrd="1" destOrd="0" presId="urn:microsoft.com/office/officeart/2005/8/layout/hProcess9"/>
    <dgm:cxn modelId="{44022F3F-60E7-4EED-926A-9D10EA9CB28D}" type="presParOf" srcId="{DB8393D0-05CF-4C99-B6A2-BBC8409EF256}" destId="{22CF9A99-37C0-4C55-A1C9-A523AC9602F5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F6AD674C-8B1B-47DB-9C68-8F4D59C55D08}">
      <dsp:nvSpPr>
        <dsp:cNvPr id="3" name="圆角矩形 2"/>
        <dsp:cNvSpPr/>
      </dsp:nvSpPr>
      <dsp:spPr bwMode="white">
        <a:xfrm>
          <a:off x="0" y="69174"/>
          <a:ext cx="10515600" cy="13601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搜索主要分为深度优先搜索</a:t>
          </a:r>
          <a:r>
            <a:rPr lang="en-US" dirty="0"/>
            <a:t>(</a:t>
          </a:r>
          <a:r>
            <a:rPr lang="en-US" dirty="0" err="1"/>
            <a:t>dfs</a:t>
          </a:r>
          <a:r>
            <a:rPr lang="en-US" dirty="0"/>
            <a:t>)</a:t>
          </a:r>
          <a:r>
            <a:rPr lang="zh-CN" dirty="0"/>
            <a:t>和广度优先搜索</a:t>
          </a:r>
          <a:r>
            <a:rPr lang="en-US" dirty="0"/>
            <a:t>(</a:t>
          </a:r>
          <a:r>
            <a:rPr lang="en-US" dirty="0" err="1"/>
            <a:t>bfs</a:t>
          </a:r>
          <a:r>
            <a:rPr lang="en-US" dirty="0"/>
            <a:t>)</a:t>
          </a:r>
          <a:r>
            <a:rPr lang="zh-CN" dirty="0"/>
            <a:t>两种，可以用于图的遍历或方案的枚举，实质上都是状态空间的遍历，在需要考虑较多状态时可以考虑搜索</a:t>
          </a:r>
        </a:p>
      </dsp:txBody>
      <dsp:txXfrm>
        <a:off x="0" y="69174"/>
        <a:ext cx="10515600" cy="1360170"/>
      </dsp:txXfrm>
    </dsp:sp>
    <dsp:sp modelId="{F4D9E977-0C2D-428A-B939-D9E6A8F0DA95}">
      <dsp:nvSpPr>
        <dsp:cNvPr id="4" name="圆角矩形 3"/>
        <dsp:cNvSpPr/>
      </dsp:nvSpPr>
      <dsp:spPr bwMode="white">
        <a:xfrm>
          <a:off x="0" y="1495584"/>
          <a:ext cx="10515600" cy="13601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由于要枚举大量状态空间，所以搜索一般复杂度较高，因此优化搜索方式，及时排除无效搜索是一门高深的学问，如果能设计出好的搜索，在各类比赛中虽不一定能满分，但还是能获得不错的分数。</a:t>
          </a:r>
        </a:p>
      </dsp:txBody>
      <dsp:txXfrm>
        <a:off x="0" y="1495584"/>
        <a:ext cx="10515600" cy="1360170"/>
      </dsp:txXfrm>
    </dsp:sp>
    <dsp:sp modelId="{A8082784-575F-4F59-8067-5FA17A6F9E7B}">
      <dsp:nvSpPr>
        <dsp:cNvPr id="5" name="圆角矩形 4"/>
        <dsp:cNvSpPr/>
      </dsp:nvSpPr>
      <dsp:spPr bwMode="white">
        <a:xfrm>
          <a:off x="0" y="2921994"/>
          <a:ext cx="10515600" cy="13601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搜索为了保证效率，不会重复访问同样的状态，所以最终遍历的路径形成一棵树形结构，称为搜索树</a:t>
          </a:r>
        </a:p>
      </dsp:txBody>
      <dsp:txXfrm>
        <a:off x="0" y="2921994"/>
        <a:ext cx="10515600" cy="136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86DF9749-A904-468E-AF46-662BFDA1ADBE}">
      <dsp:nvSpPr>
        <dsp:cNvPr id="3" name="饼形 2"/>
        <dsp:cNvSpPr/>
      </dsp:nvSpPr>
      <dsp:spPr bwMode="white">
        <a:xfrm>
          <a:off x="0" y="-979011"/>
          <a:ext cx="6309360" cy="6309360"/>
        </a:xfrm>
        <a:prstGeom prst="pie">
          <a:avLst>
            <a:gd name="adj1" fmla="val 54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-979011"/>
        <a:ext cx="6309360" cy="6309360"/>
      </dsp:txXfrm>
    </dsp:sp>
    <dsp:sp modelId="{04890F0F-D001-458A-ACB4-2090C7C9F38E}">
      <dsp:nvSpPr>
        <dsp:cNvPr id="4" name="矩形 3"/>
        <dsp:cNvSpPr/>
      </dsp:nvSpPr>
      <dsp:spPr bwMode="white">
        <a:xfrm>
          <a:off x="3154680" y="-979011"/>
          <a:ext cx="7360920" cy="630936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60020" tIns="160020" rIns="160020" bIns="160020" anchor="ctr"/>
        <a:lstStyle>
          <a:lvl1pPr algn="ctr">
            <a:defRPr sz="42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剪枝是优化搜索的常见技巧之一，比较具有灵活性与综合性，需要据题意而定。剪枝虽不能优化理论复杂度，但可以排除许多无效、冗余的搜索，使实际复杂度远远达不到理论复杂度，至少能降一个数量级。我们会在后面的具体题目中讨论剪枝的方法。</a:t>
          </a:r>
          <a:endParaRPr>
            <a:solidFill>
              <a:schemeClr val="dk1"/>
            </a:solidFill>
          </a:endParaRPr>
        </a:p>
      </dsp:txBody>
      <dsp:txXfrm>
        <a:off x="3154680" y="-979011"/>
        <a:ext cx="7360920" cy="6309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93E75B0E-E598-452C-B2B6-D80F65419A9A}">
      <dsp:nvSpPr>
        <dsp:cNvPr id="3" name="圆角矩形 2"/>
        <dsp:cNvSpPr/>
      </dsp:nvSpPr>
      <dsp:spPr bwMode="white">
        <a:xfrm>
          <a:off x="3364992" y="0"/>
          <a:ext cx="3785616" cy="43513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搜索树的节点数随着层数的增加，可能会有指数级的增长，所以减少搜索次数的一个重要思想就是减少搜索层数。有时，问题既有初态，又有明显的终态，就可以从起点和终点开始各搜一半的深度，最终在中间交汇，就可以大大提高搜索效率。</a:t>
          </a:r>
        </a:p>
      </dsp:txBody>
      <dsp:txXfrm>
        <a:off x="3364992" y="0"/>
        <a:ext cx="3785616" cy="435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5811838"/>
        <a:chOff x="0" y="0"/>
        <a:chExt cx="10515600" cy="5811838"/>
      </a:xfrm>
    </dsp:grpSpPr>
    <dsp:sp modelId="{8462DAF9-5186-44B4-8B35-AFF224DA1428}">
      <dsp:nvSpPr>
        <dsp:cNvPr id="3" name="饼形 2"/>
        <dsp:cNvSpPr/>
      </dsp:nvSpPr>
      <dsp:spPr bwMode="white">
        <a:xfrm>
          <a:off x="0" y="-248761"/>
          <a:ext cx="6309360" cy="6309360"/>
        </a:xfrm>
        <a:prstGeom prst="pie">
          <a:avLst>
            <a:gd name="adj1" fmla="val 5400000"/>
            <a:gd name="adj2" fmla="val 16200000"/>
          </a:avLst>
        </a:prstGeom>
        <a:sp3d contourW="19050" prstMaterial="metal">
          <a:bevelT w="88900" h="203200"/>
          <a:bevelB w="165100" h="2540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0" y="-248761"/>
        <a:ext cx="6309360" cy="6309360"/>
      </dsp:txXfrm>
    </dsp:sp>
    <dsp:sp modelId="{A409F547-2C99-4FCB-8748-F860ED14D22C}">
      <dsp:nvSpPr>
        <dsp:cNvPr id="4" name="矩形 3"/>
        <dsp:cNvSpPr/>
      </dsp:nvSpPr>
      <dsp:spPr bwMode="white">
        <a:xfrm>
          <a:off x="3154680" y="-248761"/>
          <a:ext cx="7360920" cy="6309360"/>
        </a:xfrm>
        <a:prstGeom prst="rect">
          <a:avLst/>
        </a:prstGeom>
        <a:sp3d contourW="19050" prstMaterial="metal">
          <a:bevelT w="88900" h="203200"/>
          <a:bevelB w="165100" h="254000"/>
        </a:sp3d>
      </dsp:spPr>
      <dsp:style>
        <a:lnRef idx="0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dk1"/>
              </a:solidFill>
            </a:rPr>
            <a:t>对于每个数，有三种选择：作为第一部分，作为第二部分，不作为任何部分。枚举每个数的状态，同时记录选择方案，如果第一部分之和等于第二部分之和且选择的方案之前没贡献过，将答案加</a:t>
          </a:r>
          <a:r>
            <a:rPr lang="en-US" dirty="0">
              <a:solidFill>
                <a:schemeClr val="dk1"/>
              </a:solidFill>
            </a:rPr>
            <a:t>1</a:t>
          </a:r>
          <a:r>
            <a:rPr lang="zh-CN" dirty="0">
              <a:solidFill>
                <a:schemeClr val="dk1"/>
              </a:solidFill>
            </a:rPr>
            <a:t>，方案标记为已贡献。复杂度</a:t>
          </a:r>
          <a:r>
            <a:rPr lang="en-US" dirty="0">
              <a:solidFill>
                <a:schemeClr val="dk1"/>
              </a:solidFill>
            </a:rPr>
            <a:t>O(3</a:t>
          </a:r>
          <a:r>
            <a:rPr lang="en-US" baseline="50000" dirty="0">
              <a:solidFill>
                <a:schemeClr val="dk1"/>
              </a:solidFill>
            </a:rPr>
            <a:t>n</a:t>
          </a:r>
          <a:r>
            <a:rPr lang="en-US" dirty="0">
              <a:solidFill>
                <a:schemeClr val="dk1"/>
              </a:solidFill>
            </a:rPr>
            <a:t>)</a:t>
          </a:r>
          <a:r>
            <a:rPr lang="zh-CN" dirty="0">
              <a:solidFill>
                <a:schemeClr val="dk1"/>
              </a:solidFill>
            </a:rPr>
            <a:t>，无法接受。</a:t>
          </a:r>
          <a:endParaRPr>
            <a:solidFill>
              <a:schemeClr val="dk1"/>
            </a:solidFill>
          </a:endParaRPr>
        </a:p>
      </dsp:txBody>
      <dsp:txXfrm>
        <a:off x="3154680" y="-248761"/>
        <a:ext cx="7360920" cy="6309360"/>
      </dsp:txXfrm>
    </dsp:sp>
    <dsp:sp modelId="{F9577C75-9053-45F7-ABD0-91AFDF7BFDE7}">
      <dsp:nvSpPr>
        <dsp:cNvPr id="6" name="饼形 5"/>
        <dsp:cNvSpPr/>
      </dsp:nvSpPr>
      <dsp:spPr bwMode="white">
        <a:xfrm>
          <a:off x="1656207" y="2748185"/>
          <a:ext cx="2996946" cy="2996946"/>
        </a:xfrm>
        <a:prstGeom prst="pie">
          <a:avLst>
            <a:gd name="adj1" fmla="val 5400000"/>
            <a:gd name="adj2" fmla="val 16200000"/>
          </a:avLst>
        </a:prstGeom>
        <a:sp3d contourW="19050" prstMaterial="metal">
          <a:bevelT w="88900" h="203200"/>
          <a:bevelB w="165100" h="2540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1656207" y="2748185"/>
        <a:ext cx="2996946" cy="2996946"/>
      </dsp:txXfrm>
    </dsp:sp>
    <dsp:sp modelId="{AEB5C97C-028E-4987-8DA9-42DB216D3CD6}">
      <dsp:nvSpPr>
        <dsp:cNvPr id="7" name="矩形 6"/>
        <dsp:cNvSpPr/>
      </dsp:nvSpPr>
      <dsp:spPr bwMode="white">
        <a:xfrm>
          <a:off x="3154680" y="2748185"/>
          <a:ext cx="7360920" cy="2996946"/>
        </a:xfrm>
        <a:prstGeom prst="rect">
          <a:avLst/>
        </a:prstGeom>
        <a:sp3d contourW="19050" prstMaterial="metal">
          <a:bevelT w="88900" h="203200"/>
          <a:bevelB w="165100" h="254000"/>
        </a:sp3d>
      </dsp:spPr>
      <dsp:style>
        <a:lnRef idx="0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dk1"/>
              </a:solidFill>
            </a:rPr>
            <a:t>我们发现</a:t>
          </a:r>
          <a:r>
            <a:rPr lang="en-US" dirty="0">
              <a:solidFill>
                <a:schemeClr val="dk1"/>
              </a:solidFill>
            </a:rPr>
            <a:t>O(3</a:t>
          </a:r>
          <a:r>
            <a:rPr lang="en-US" baseline="50000" dirty="0">
              <a:solidFill>
                <a:schemeClr val="dk1"/>
              </a:solidFill>
            </a:rPr>
            <a:t>n/2</a:t>
          </a:r>
          <a:r>
            <a:rPr lang="en-US" dirty="0">
              <a:solidFill>
                <a:schemeClr val="dk1"/>
              </a:solidFill>
            </a:rPr>
            <a:t>)</a:t>
          </a:r>
          <a:r>
            <a:rPr lang="zh-CN" dirty="0">
              <a:solidFill>
                <a:schemeClr val="dk1"/>
              </a:solidFill>
            </a:rPr>
            <a:t>是能过的，所以考虑折半，把数列分成前一半和后一半。设前一半作为第一部分的数和为</a:t>
          </a:r>
          <a:r>
            <a:rPr lang="en-US" dirty="0">
              <a:solidFill>
                <a:schemeClr val="dk1"/>
              </a:solidFill>
            </a:rPr>
            <a:t>a,</a:t>
          </a:r>
          <a:r>
            <a:rPr lang="zh-CN" dirty="0">
              <a:solidFill>
                <a:schemeClr val="dk1"/>
              </a:solidFill>
            </a:rPr>
            <a:t>作为第二部分的数和为</a:t>
          </a:r>
          <a:r>
            <a:rPr lang="en-US" dirty="0">
              <a:solidFill>
                <a:schemeClr val="dk1"/>
              </a:solidFill>
            </a:rPr>
            <a:t>b,</a:t>
          </a:r>
          <a:r>
            <a:rPr lang="zh-CN" dirty="0">
              <a:solidFill>
                <a:schemeClr val="dk1"/>
              </a:solidFill>
            </a:rPr>
            <a:t>后一半作为第一部分的数和为</a:t>
          </a:r>
          <a:r>
            <a:rPr lang="en-US" dirty="0">
              <a:solidFill>
                <a:schemeClr val="dk1"/>
              </a:solidFill>
            </a:rPr>
            <a:t>c,</a:t>
          </a:r>
          <a:r>
            <a:rPr lang="zh-CN" dirty="0">
              <a:solidFill>
                <a:schemeClr val="dk1"/>
              </a:solidFill>
            </a:rPr>
            <a:t>作为第二部分的数和为</a:t>
          </a:r>
          <a:r>
            <a:rPr lang="en-US" dirty="0">
              <a:solidFill>
                <a:schemeClr val="dk1"/>
              </a:solidFill>
            </a:rPr>
            <a:t>d,</a:t>
          </a:r>
          <a:r>
            <a:rPr lang="zh-CN" dirty="0">
              <a:solidFill>
                <a:schemeClr val="dk1"/>
              </a:solidFill>
            </a:rPr>
            <a:t>显然当</a:t>
          </a:r>
          <a:r>
            <a:rPr lang="en-US" dirty="0" err="1">
              <a:solidFill>
                <a:schemeClr val="dk1"/>
              </a:solidFill>
            </a:rPr>
            <a:t>a+c</a:t>
          </a:r>
          <a:r>
            <a:rPr lang="en-US" dirty="0">
              <a:solidFill>
                <a:schemeClr val="dk1"/>
              </a:solidFill>
            </a:rPr>
            <a:t>==</a:t>
          </a:r>
          <a:r>
            <a:rPr lang="en-US" dirty="0" err="1">
              <a:solidFill>
                <a:schemeClr val="dk1"/>
              </a:solidFill>
            </a:rPr>
            <a:t>b+d</a:t>
          </a:r>
          <a:r>
            <a:rPr lang="zh-CN" dirty="0">
              <a:solidFill>
                <a:schemeClr val="dk1"/>
              </a:solidFill>
            </a:rPr>
            <a:t>时会产生贡献，变形得</a:t>
          </a:r>
          <a:r>
            <a:rPr lang="en-US" dirty="0">
              <a:solidFill>
                <a:schemeClr val="dk1"/>
              </a:solidFill>
            </a:rPr>
            <a:t>a-b==d-c</a:t>
          </a:r>
          <a:r>
            <a:rPr lang="zh-CN" dirty="0">
              <a:solidFill>
                <a:schemeClr val="dk1"/>
              </a:solidFill>
            </a:rPr>
            <a:t>。这样，我们在搜索第一部分时可以记录第一，二部分数的差，同时记录选取方案，搜完后对差离散化，把方案放在</a:t>
          </a:r>
          <a:r>
            <a:rPr lang="en-US" dirty="0">
              <a:solidFill>
                <a:schemeClr val="dk1"/>
              </a:solidFill>
            </a:rPr>
            <a:t>vector</a:t>
          </a:r>
          <a:r>
            <a:rPr lang="zh-CN" dirty="0">
              <a:solidFill>
                <a:schemeClr val="dk1"/>
              </a:solidFill>
            </a:rPr>
            <a:t>对应的差里。搜第二部分时，记录第二，一部分数的差和选取方案，搜完后在对应的</a:t>
          </a:r>
          <a:r>
            <a:rPr lang="en-US" dirty="0">
              <a:solidFill>
                <a:schemeClr val="dk1"/>
              </a:solidFill>
            </a:rPr>
            <a:t>vector</a:t>
          </a:r>
          <a:r>
            <a:rPr lang="zh-CN" dirty="0">
              <a:solidFill>
                <a:schemeClr val="dk1"/>
              </a:solidFill>
            </a:rPr>
            <a:t>里检查，如果方案还未贡献过就把答案加一。复杂度</a:t>
          </a:r>
          <a:r>
            <a:rPr lang="en-US" dirty="0">
              <a:solidFill>
                <a:schemeClr val="dk1"/>
              </a:solidFill>
            </a:rPr>
            <a:t>O(3</a:t>
          </a:r>
          <a:r>
            <a:rPr lang="en-US" baseline="50000" dirty="0">
              <a:solidFill>
                <a:schemeClr val="dk1"/>
              </a:solidFill>
            </a:rPr>
            <a:t>n/2</a:t>
          </a:r>
          <a:r>
            <a:rPr lang="en-US" dirty="0">
              <a:solidFill>
                <a:schemeClr val="dk1"/>
              </a:solidFill>
            </a:rPr>
            <a:t>)</a:t>
          </a:r>
          <a:r>
            <a:rPr lang="zh-CN" dirty="0">
              <a:solidFill>
                <a:schemeClr val="dk1"/>
              </a:solidFill>
            </a:rPr>
            <a:t>。</a:t>
          </a:r>
          <a:endParaRPr>
            <a:solidFill>
              <a:schemeClr val="dk1"/>
            </a:solidFill>
          </a:endParaRPr>
        </a:p>
      </dsp:txBody>
      <dsp:txXfrm>
        <a:off x="3154680" y="2748185"/>
        <a:ext cx="7360920" cy="2996946"/>
      </dsp:txXfrm>
    </dsp:sp>
    <dsp:sp modelId="{BA46682C-B6FF-4330-A338-EC305053DC3E}">
      <dsp:nvSpPr>
        <dsp:cNvPr id="5" name="矩形 4" hidden="1"/>
        <dsp:cNvSpPr/>
      </dsp:nvSpPr>
      <dsp:spPr>
        <a:xfrm>
          <a:off x="0" y="5745131"/>
          <a:ext cx="10515600" cy="315468"/>
        </a:xfrm>
        <a:prstGeom prst="rect">
          <a:avLst/>
        </a:prstGeom>
      </dsp:spPr>
      <dsp:txXfrm>
        <a:off x="0" y="5745131"/>
        <a:ext cx="10515600" cy="315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5734511"/>
        <a:chOff x="0" y="0"/>
        <a:chExt cx="10515600" cy="5734511"/>
      </a:xfrm>
    </dsp:grpSpPr>
    <dsp:sp modelId="{B4E88D87-3E73-49CA-89D8-9FA897C5D4EE}">
      <dsp:nvSpPr>
        <dsp:cNvPr id="3" name="圆角矩形 2"/>
        <dsp:cNvSpPr/>
      </dsp:nvSpPr>
      <dsp:spPr bwMode="white">
        <a:xfrm>
          <a:off x="0" y="63508"/>
          <a:ext cx="10515600" cy="18230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对于每个数，有三种选择：不选，选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,</a:t>
          </a:r>
          <a:r>
            <a:rPr lang="zh-CN" dirty="0"/>
            <a:t>选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!</a:t>
          </a:r>
          <a:r>
            <a:rPr lang="zh-CN" dirty="0"/>
            <a:t>。一个明显的剪枝是若</a:t>
          </a:r>
          <a:r>
            <a:rPr lang="en-US" dirty="0"/>
            <a:t>a</a:t>
          </a:r>
          <a:r>
            <a:rPr lang="en-US" baseline="-25000" dirty="0"/>
            <a:t>i</a:t>
          </a:r>
          <a:r>
            <a:rPr lang="en-US" dirty="0"/>
            <a:t>≧19</a:t>
          </a:r>
          <a:r>
            <a:rPr lang="zh-CN" dirty="0"/>
            <a:t>就不使用！。复杂度</a:t>
          </a:r>
          <a:r>
            <a:rPr lang="en-US" dirty="0"/>
            <a:t>O(3</a:t>
          </a:r>
          <a:r>
            <a:rPr lang="en-US" baseline="50000" dirty="0"/>
            <a:t>n</a:t>
          </a:r>
          <a:r>
            <a:rPr lang="en-US" dirty="0"/>
            <a:t>)</a:t>
          </a:r>
          <a:r>
            <a:rPr lang="zh-CN" dirty="0"/>
            <a:t>，无法接受。</a:t>
          </a:r>
        </a:p>
      </dsp:txBody>
      <dsp:txXfrm>
        <a:off x="0" y="63508"/>
        <a:ext cx="10515600" cy="1823085"/>
      </dsp:txXfrm>
    </dsp:sp>
    <dsp:sp modelId="{B166358C-E038-42D5-B6B7-511195CC6C92}">
      <dsp:nvSpPr>
        <dsp:cNvPr id="4" name="圆角矩形 3"/>
        <dsp:cNvSpPr/>
      </dsp:nvSpPr>
      <dsp:spPr bwMode="white">
        <a:xfrm>
          <a:off x="0" y="1955713"/>
          <a:ext cx="10515600" cy="18230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考虑折半，搜索时记录当前数的和，还剩多少个！。搜出的结果用一个</a:t>
          </a:r>
          <a:r>
            <a:rPr lang="en-US" dirty="0"/>
            <a:t>map&lt;pair&lt;</a:t>
          </a:r>
          <a:r>
            <a:rPr lang="en-US" altLang="zh-CN" dirty="0" err="1"/>
            <a:t>int,long</a:t>
          </a:r>
          <a:r>
            <a:rPr lang="en-US" altLang="zh-CN" dirty="0"/>
            <a:t> long</a:t>
          </a:r>
          <a:r>
            <a:rPr lang="en-US" dirty="0"/>
            <a:t>&gt;,</a:t>
          </a:r>
          <a:r>
            <a:rPr lang="en-US" dirty="0" err="1"/>
            <a:t>int</a:t>
          </a:r>
          <a:r>
            <a:rPr lang="en-US" dirty="0"/>
            <a:t>&gt;,</a:t>
          </a:r>
          <a:r>
            <a:rPr lang="zh-CN" dirty="0"/>
            <a:t>记录前半部分用了</a:t>
          </a:r>
          <a:r>
            <a:rPr lang="en-US" dirty="0" err="1">
              <a:latin typeface="方正粗黑宋简体"/>
            </a:rPr>
            <a:t>i</a:t>
          </a:r>
          <a:r>
            <a:rPr lang="zh-CN" dirty="0"/>
            <a:t>个！，和为</a:t>
          </a:r>
          <a:r>
            <a:rPr lang="en-US" dirty="0">
              <a:latin typeface="方正粗黑宋简体"/>
            </a:rPr>
            <a:t>j</a:t>
          </a:r>
          <a:r>
            <a:rPr lang="zh-CN" dirty="0"/>
            <a:t>的方案有多少。搜后半部分时，若后半部分用了</a:t>
          </a:r>
          <a:r>
            <a:rPr lang="en-US" dirty="0"/>
            <a:t>h</a:t>
          </a:r>
          <a:r>
            <a:rPr lang="zh-CN" dirty="0"/>
            <a:t>个！</a:t>
          </a:r>
          <a:r>
            <a:rPr lang="en-US" dirty="0"/>
            <a:t>,</a:t>
          </a:r>
          <a:r>
            <a:rPr lang="zh-CN" dirty="0"/>
            <a:t>和为</a:t>
          </a:r>
          <a:r>
            <a:rPr lang="en-US" dirty="0"/>
            <a:t>e</a:t>
          </a:r>
          <a:r>
            <a:rPr lang="zh-CN" dirty="0"/>
            <a:t>，就把所有满足</a:t>
          </a:r>
          <a:r>
            <a:rPr lang="en-US" dirty="0">
              <a:latin typeface="方正粗黑宋简体"/>
            </a:rPr>
            <a:t>j</a:t>
          </a:r>
          <a:r>
            <a:rPr lang="en-US" dirty="0"/>
            <a:t>==s-e</a:t>
          </a:r>
          <a:r>
            <a:rPr lang="zh-CN" dirty="0"/>
            <a:t>且</a:t>
          </a:r>
          <a:r>
            <a:rPr lang="en-US" dirty="0" err="1">
              <a:latin typeface="方正粗黑宋简体"/>
            </a:rPr>
            <a:t>i</a:t>
          </a:r>
          <a:r>
            <a:rPr lang="en-US" dirty="0" err="1"/>
            <a:t>+h</a:t>
          </a:r>
          <a:r>
            <a:rPr lang="en-US" dirty="0"/>
            <a:t>&lt;=k</a:t>
          </a:r>
          <a:r>
            <a:rPr lang="zh-CN" dirty="0"/>
            <a:t>的</a:t>
          </a:r>
          <a:r>
            <a:rPr lang="en-US" dirty="0"/>
            <a:t>map</a:t>
          </a:r>
          <a:r>
            <a:rPr lang="zh-CN" dirty="0"/>
            <a:t>值贡献到</a:t>
          </a:r>
          <a:r>
            <a:rPr lang="en-US" dirty="0" err="1"/>
            <a:t>ans</a:t>
          </a:r>
          <a:r>
            <a:rPr lang="zh-CN" dirty="0"/>
            <a:t>上。复杂度</a:t>
          </a:r>
          <a:r>
            <a:rPr lang="en-US" dirty="0"/>
            <a:t>O(3</a:t>
          </a:r>
          <a:r>
            <a:rPr lang="en-US" baseline="50000" dirty="0"/>
            <a:t>n/2</a:t>
          </a:r>
          <a:r>
            <a:rPr lang="en-US" dirty="0"/>
            <a:t>+k*3</a:t>
          </a:r>
          <a:r>
            <a:rPr lang="en-US" baseline="50000" dirty="0"/>
            <a:t>n/2</a:t>
          </a:r>
          <a:r>
            <a:rPr lang="en-US" dirty="0"/>
            <a:t>)</a:t>
          </a:r>
          <a:r>
            <a:rPr lang="zh-CN" dirty="0"/>
            <a:t>。</a:t>
          </a:r>
        </a:p>
      </dsp:txBody>
      <dsp:txXfrm>
        <a:off x="0" y="1955713"/>
        <a:ext cx="10515600" cy="1823085"/>
      </dsp:txXfrm>
    </dsp:sp>
    <dsp:sp modelId="{73E970E0-228C-4377-A381-900558EB5F71}">
      <dsp:nvSpPr>
        <dsp:cNvPr id="5" name="圆角矩形 4"/>
        <dsp:cNvSpPr/>
      </dsp:nvSpPr>
      <dsp:spPr bwMode="white">
        <a:xfrm>
          <a:off x="0" y="3847918"/>
          <a:ext cx="10515600" cy="18230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由于后半段复杂度多了个</a:t>
          </a:r>
          <a:r>
            <a:rPr lang="en-US"/>
            <a:t>k,</a:t>
          </a:r>
          <a:r>
            <a:rPr lang="zh-CN"/>
            <a:t>所以我们可以让后半段少搜一点，让前半段多搜一点，让复杂度平均，如把</a:t>
          </a:r>
          <a:r>
            <a:rPr lang="en-US"/>
            <a:t>“</a:t>
          </a:r>
          <a:r>
            <a:rPr lang="zh-CN"/>
            <a:t>前半段</a:t>
          </a:r>
          <a:r>
            <a:rPr lang="en-US"/>
            <a:t>”</a:t>
          </a:r>
          <a:r>
            <a:rPr lang="zh-CN"/>
            <a:t>定义为</a:t>
          </a:r>
          <a:r>
            <a:rPr lang="en-US"/>
            <a:t>1~n/2+2,</a:t>
          </a:r>
          <a:r>
            <a:rPr lang="zh-CN"/>
            <a:t>后半段定义为</a:t>
          </a:r>
          <a:r>
            <a:rPr lang="en-US"/>
            <a:t>n/2+3</a:t>
          </a:r>
          <a:r>
            <a:rPr lang="en-US" baseline="-4000"/>
            <a:t>~</a:t>
          </a:r>
          <a:r>
            <a:rPr lang="en-US"/>
            <a:t>n,</a:t>
          </a:r>
          <a:r>
            <a:rPr lang="zh-CN"/>
            <a:t>这样实际效率会更高。</a:t>
          </a:r>
        </a:p>
      </dsp:txBody>
      <dsp:txXfrm>
        <a:off x="0" y="3847918"/>
        <a:ext cx="10515600" cy="1823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2513330"/>
        <a:chOff x="0" y="0"/>
        <a:chExt cx="10515600" cy="2513330"/>
      </a:xfrm>
    </dsp:grpSpPr>
    <dsp:sp modelId="{7BDA845D-A852-4E18-8602-B68697F0D4EF}">
      <dsp:nvSpPr>
        <dsp:cNvPr id="3" name="燕尾形箭头 2"/>
        <dsp:cNvSpPr/>
      </dsp:nvSpPr>
      <dsp:spPr bwMode="white">
        <a:xfrm>
          <a:off x="0" y="1507998"/>
          <a:ext cx="10515600" cy="1005332"/>
        </a:xfrm>
        <a:prstGeom prst="notched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507998"/>
        <a:ext cx="10515600" cy="1005332"/>
      </dsp:txXfrm>
    </dsp:sp>
    <dsp:sp modelId="{BC44BC24-5769-4BC9-B21B-17CC962AFAF8}">
      <dsp:nvSpPr>
        <dsp:cNvPr id="4" name="矩形 3"/>
        <dsp:cNvSpPr/>
      </dsp:nvSpPr>
      <dsp:spPr bwMode="white">
        <a:xfrm>
          <a:off x="0" y="0"/>
          <a:ext cx="9464040" cy="10053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 dirty="0">
              <a:solidFill>
                <a:schemeClr val="tx1"/>
              </a:solidFill>
            </a:rPr>
            <a:t>由于搜索树的节点数随着层数的增加，会有指数级的增长，所以普通的</a:t>
          </a:r>
          <a:r>
            <a:rPr lang="en-US" sz="2400" dirty="0" err="1">
              <a:solidFill>
                <a:schemeClr val="tx1"/>
              </a:solidFill>
            </a:rPr>
            <a:t>dfs</a:t>
          </a:r>
          <a:r>
            <a:rPr lang="zh-CN" sz="2400" dirty="0">
              <a:solidFill>
                <a:schemeClr val="tx1"/>
              </a:solidFill>
            </a:rPr>
            <a:t>很容易由于进入错误的子树，而在上面浪费许多时间，而往往答案只在较浅的节点上。因此，我们可以考虑限制搜索深度，如果搜索深度大于限制就返回无解，再加大限制，直到找到解。这样的话，我们就只会在浅层搜索树上废时间，而不会进入深层的子树。</a:t>
          </a:r>
          <a:endParaRPr>
            <a:solidFill>
              <a:schemeClr val="tx1"/>
            </a:solidFill>
          </a:endParaRPr>
        </a:p>
      </dsp:txBody>
      <dsp:txXfrm>
        <a:off x="0" y="0"/>
        <a:ext cx="9464040" cy="1005332"/>
      </dsp:txXfrm>
    </dsp:sp>
    <dsp:sp modelId="{58DC8285-0741-4F9B-939C-4BC76447FF43}">
      <dsp:nvSpPr>
        <dsp:cNvPr id="5" name="椭圆 4"/>
        <dsp:cNvSpPr/>
      </dsp:nvSpPr>
      <dsp:spPr bwMode="white">
        <a:xfrm>
          <a:off x="4714256" y="1721626"/>
          <a:ext cx="251333" cy="2513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714256" y="1721626"/>
        <a:ext cx="251333" cy="251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81995" cy="5881995"/>
        <a:chOff x="0" y="0"/>
        <a:chExt cx="5881995" cy="5881995"/>
      </a:xfrm>
    </dsp:grpSpPr>
    <dsp:sp modelId="{0BAD3927-B584-4FA3-8611-F989E90F3F31}">
      <dsp:nvSpPr>
        <dsp:cNvPr id="3" name="椭圆 2"/>
        <dsp:cNvSpPr/>
      </dsp:nvSpPr>
      <dsp:spPr bwMode="white">
        <a:xfrm>
          <a:off x="2316803" y="0"/>
          <a:ext cx="5881995" cy="588199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IDA*</a:t>
          </a:r>
          <a:r>
            <a:rPr lang="zh-CN"/>
            <a:t>即为估价函数在</a:t>
          </a:r>
          <a:r>
            <a:rPr lang="en-US"/>
            <a:t>dfs</a:t>
          </a:r>
          <a:r>
            <a:rPr lang="zh-CN"/>
            <a:t>上的运用，一般和迭代加深搜索配合。</a:t>
          </a:r>
          <a:r>
            <a:rPr lang="en-US"/>
            <a:t>IDA*</a:t>
          </a:r>
          <a:r>
            <a:rPr lang="zh-CN"/>
            <a:t>比</a:t>
          </a:r>
          <a:r>
            <a:rPr lang="en-US"/>
            <a:t>A*</a:t>
          </a:r>
          <a:r>
            <a:rPr lang="zh-CN"/>
            <a:t>运用更广，且实现更容易，效率更高，也需要满足预估代价</a:t>
          </a:r>
          <a:r>
            <a:rPr lang="en-US"/>
            <a:t>≦</a:t>
          </a:r>
          <a:r>
            <a:rPr lang="zh-CN"/>
            <a:t>实际代价的原则。我们直接来看题：</a:t>
          </a:r>
        </a:p>
      </dsp:txBody>
      <dsp:txXfrm>
        <a:off x="2316803" y="0"/>
        <a:ext cx="5881995" cy="5881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5501979"/>
        <a:chOff x="0" y="0"/>
        <a:chExt cx="10515600" cy="5501979"/>
      </a:xfrm>
    </dsp:grpSpPr>
    <dsp:sp modelId="{A55312DA-59EE-4F46-8F0C-150F77178525}">
      <dsp:nvSpPr>
        <dsp:cNvPr id="3" name="右箭头 2"/>
        <dsp:cNvSpPr/>
      </dsp:nvSpPr>
      <dsp:spPr bwMode="white">
        <a:xfrm>
          <a:off x="788670" y="0"/>
          <a:ext cx="8938260" cy="5501979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88670" y="0"/>
        <a:ext cx="8938260" cy="5501979"/>
      </dsp:txXfrm>
    </dsp:sp>
    <dsp:sp modelId="{8BAACB56-158B-4CFA-8E36-81955027E39E}">
      <dsp:nvSpPr>
        <dsp:cNvPr id="4" name="圆角矩形 3"/>
        <dsp:cNvSpPr/>
      </dsp:nvSpPr>
      <dsp:spPr bwMode="white">
        <a:xfrm>
          <a:off x="1840230" y="1650594"/>
          <a:ext cx="3154680" cy="220079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一样的方法，迭代加深搜索后。发现至少还需要场上还剩余的颜色种数</a:t>
          </a:r>
          <a:r>
            <a:rPr lang="en-US" dirty="0"/>
            <a:t>-1 </a:t>
          </a:r>
          <a:r>
            <a:rPr lang="zh-CN" dirty="0"/>
            <a:t>，那就设一个局面的估价为场上还剩余的颜色种数</a:t>
          </a:r>
          <a:r>
            <a:rPr lang="en-US" dirty="0"/>
            <a:t>-1</a:t>
          </a:r>
          <a:r>
            <a:rPr lang="zh-CN" dirty="0"/>
            <a:t>。</a:t>
          </a:r>
        </a:p>
      </dsp:txBody>
      <dsp:txXfrm>
        <a:off x="1840230" y="1650594"/>
        <a:ext cx="3154680" cy="2200792"/>
      </dsp:txXfrm>
    </dsp:sp>
    <dsp:sp modelId="{22CF9A99-37C0-4C55-A1C9-A523AC9602F5}">
      <dsp:nvSpPr>
        <dsp:cNvPr id="5" name="圆角矩形 4"/>
        <dsp:cNvSpPr/>
      </dsp:nvSpPr>
      <dsp:spPr bwMode="white">
        <a:xfrm>
          <a:off x="5520690" y="1650594"/>
          <a:ext cx="3154680" cy="220079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就做完了。</a:t>
          </a:r>
        </a:p>
      </dsp:txBody>
      <dsp:txXfrm>
        <a:off x="5520690" y="1650594"/>
        <a:ext cx="3154680" cy="220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1C8A-574E-47A3-B0BB-6521ADD6A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E0F4-11AE-4EB7-BDDA-E257216CEB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176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248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record/136887370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232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record/119499277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nixpapa.com/floodit/?sz=26&amp;nc=3" TargetMode="Externa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258"/>
            <a:ext cx="9144000" cy="2869883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</a:t>
            </a:r>
            <a:endParaRPr lang="zh-CN" altLang="en-US" sz="9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/>
          <a:lstStyle/>
          <a:p>
            <a:r>
              <a:rPr lang="zh-CN" altLang="en-US" dirty="0"/>
              <a:t>主讲人：林哲涵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246186"/>
            <a:ext cx="10515600" cy="1189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9277"/>
            <a:ext cx="10515600" cy="58076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我们可以二分答案，通过判定有多少个不超过</a:t>
            </a:r>
            <a:r>
              <a:rPr lang="en-US" altLang="zh-CN" dirty="0"/>
              <a:t>mid</a:t>
            </a:r>
            <a:r>
              <a:rPr lang="zh-CN" altLang="en-US" dirty="0"/>
              <a:t>的满足条件的数调整二分上下界。我们有一个直接的想法，就是暴力搜出所有小于</a:t>
            </a:r>
            <a:r>
              <a:rPr lang="en-US" altLang="zh-CN" dirty="0"/>
              <a:t>1e18</a:t>
            </a:r>
            <a:r>
              <a:rPr lang="zh-CN" altLang="en-US" dirty="0"/>
              <a:t>且满足条件的数后去重，排序，这样就能再二分找出有多少满足不超过</a:t>
            </a:r>
            <a:r>
              <a:rPr lang="en-US" altLang="zh-CN" dirty="0"/>
              <a:t>mid</a:t>
            </a:r>
            <a:r>
              <a:rPr lang="zh-CN" altLang="en-US" dirty="0"/>
              <a:t>的数。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1e18</a:t>
            </a:r>
            <a:r>
              <a:rPr lang="zh-CN" altLang="en-US" dirty="0"/>
              <a:t>范围内满足条件的数至少是</a:t>
            </a:r>
            <a:r>
              <a:rPr lang="en-US" altLang="zh-CN" dirty="0"/>
              <a:t>1e12</a:t>
            </a:r>
            <a:r>
              <a:rPr lang="zh-CN" altLang="en-US" dirty="0"/>
              <a:t>级别的，时间和空间都无法承受。那我们又可以考虑折半，考虑有只用前一半质数和只用后一半质数能组成哪些数。如果只考虑</a:t>
            </a:r>
            <a:r>
              <a:rPr lang="en-US" altLang="zh-CN" dirty="0"/>
              <a:t>8</a:t>
            </a:r>
            <a:r>
              <a:rPr lang="zh-CN" altLang="en-US" dirty="0"/>
              <a:t>个质数，那搜出来的满足条件的数是</a:t>
            </a:r>
            <a:r>
              <a:rPr lang="en-US" altLang="zh-CN" dirty="0"/>
              <a:t>5e6</a:t>
            </a:r>
            <a:r>
              <a:rPr lang="zh-CN" altLang="en-US" dirty="0"/>
              <a:t>级别的，可以承受。把两次搜索搜出来的数排序去重，存在数组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内。</a:t>
            </a:r>
            <a:endParaRPr lang="en-US" altLang="zh-CN" dirty="0"/>
          </a:p>
          <a:p>
            <a:r>
              <a:rPr lang="zh-CN" altLang="en-US" dirty="0"/>
              <a:t>当询问有多少个不超过</a:t>
            </a:r>
            <a:r>
              <a:rPr lang="en-US" altLang="zh-CN" dirty="0"/>
              <a:t>mid</a:t>
            </a:r>
            <a:r>
              <a:rPr lang="zh-CN" altLang="en-US" dirty="0"/>
              <a:t>的满足条件的数时，我们从前往后遍历数组</a:t>
            </a:r>
            <a:r>
              <a:rPr lang="en-US" altLang="zh-CN" dirty="0"/>
              <a:t>A</a:t>
            </a:r>
            <a:r>
              <a:rPr lang="zh-CN" altLang="en-US" dirty="0"/>
              <a:t>，记录个指针</a:t>
            </a:r>
            <a:r>
              <a:rPr lang="en-US" altLang="zh-CN" dirty="0"/>
              <a:t>j,</a:t>
            </a:r>
            <a:r>
              <a:rPr lang="zh-CN" altLang="en-US" dirty="0"/>
              <a:t>初始指向</a:t>
            </a:r>
            <a:r>
              <a:rPr lang="en-US" altLang="zh-CN" dirty="0"/>
              <a:t>B</a:t>
            </a:r>
            <a:r>
              <a:rPr lang="zh-CN" altLang="en-US" dirty="0"/>
              <a:t>的末尾。对每个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，我们让指针往前扫，找到第一个使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≦mid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zh-CN" altLang="en-US" dirty="0"/>
              <a:t>，答案就加</a:t>
            </a:r>
            <a:r>
              <a:rPr lang="en-US" altLang="zh-CN" dirty="0"/>
              <a:t>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就做完了。复杂度最高为</a:t>
            </a:r>
            <a:r>
              <a:rPr lang="en-US" altLang="zh-CN" dirty="0"/>
              <a:t>O(5e6(log</a:t>
            </a:r>
            <a:r>
              <a:rPr lang="en-US" altLang="zh-CN" baseline="-25000" dirty="0"/>
              <a:t>2</a:t>
            </a:r>
            <a:r>
              <a:rPr lang="en-US" altLang="zh-CN" dirty="0"/>
              <a:t>5e6+log</a:t>
            </a:r>
            <a:r>
              <a:rPr lang="en-US" altLang="zh-CN" baseline="-25000" dirty="0"/>
              <a:t>2</a:t>
            </a:r>
            <a:r>
              <a:rPr lang="en-US" altLang="zh-CN" dirty="0"/>
              <a:t>1e18)),</a:t>
            </a:r>
            <a:r>
              <a:rPr lang="zh-CN" altLang="en-US" dirty="0"/>
              <a:t>最慢的点跑了</a:t>
            </a:r>
            <a:r>
              <a:rPr lang="en-US" altLang="zh-CN" dirty="0"/>
              <a:t>950ms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注意加上一个剪枝：把</a:t>
            </a:r>
            <a:r>
              <a:rPr lang="en-US" altLang="zh-CN" dirty="0"/>
              <a:t>p</a:t>
            </a:r>
            <a:r>
              <a:rPr lang="zh-CN" altLang="en-US" dirty="0"/>
              <a:t>排序，第一次搜排名为奇数的质数，第二次搜排名为偶数的质数，这样可以平均搜索数量，减小总复杂度。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迭代加深搜索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3290570"/>
          <a:ext cx="10515600" cy="251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6581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6685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P1763 埃及分数</a:t>
            </a:r>
            <a:endParaRPr lang="zh-CN" altLang="en-US" sz="3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226" y="1455174"/>
            <a:ext cx="103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1"/>
              </a:rPr>
              <a:t>P1763 </a:t>
            </a:r>
            <a:r>
              <a:rPr lang="zh-CN" altLang="en-US">
                <a:hlinkClick r:id="rId1"/>
              </a:rPr>
              <a:t>埃及分数 </a:t>
            </a:r>
            <a:r>
              <a:rPr lang="en-US" altLang="zh-CN">
                <a:hlinkClick r:id="rId1"/>
              </a:rPr>
              <a:t>- </a:t>
            </a:r>
            <a:r>
              <a:rPr lang="zh-CN" altLang="en-US">
                <a:hlinkClick r:id="rId1"/>
              </a:rPr>
              <a:t>洛谷 </a:t>
            </a:r>
            <a:r>
              <a:rPr lang="en-US" altLang="zh-CN">
                <a:hlinkClick r:id="rId1"/>
              </a:rPr>
              <a:t>| </a:t>
            </a:r>
            <a:r>
              <a:rPr lang="zh-CN" altLang="en-US">
                <a:hlinkClick r:id="rId1"/>
              </a:rPr>
              <a:t>计算机科学教育新生态 </a:t>
            </a:r>
            <a:r>
              <a:rPr lang="en-US" altLang="zh-CN">
                <a:hlinkClick r:id="rId1"/>
              </a:rPr>
              <a:t>(luogu.com.cn)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/>
          <a:lstStyle/>
          <a:p>
            <a:r>
              <a:rPr lang="zh-CN" altLang="en-US" dirty="0"/>
              <a:t>题目要求在数字最少的前提下最大分母最小，那我们在迭代加深搜索是可以做两个限制，一个是个数限制，一个是最大分母范围限制，在不超过范围的情况下搜解，超过限制就返回无解。之所以要限制最大分母的大小，还有一个原因是因为这有利于剪枝。为了保证效率，我们把分母上限</a:t>
            </a:r>
            <a:r>
              <a:rPr lang="en-US" altLang="zh-CN" dirty="0"/>
              <a:t>ax</a:t>
            </a:r>
            <a:r>
              <a:rPr lang="zh-CN" altLang="en-US" dirty="0"/>
              <a:t>初始设为</a:t>
            </a:r>
            <a:r>
              <a:rPr lang="en-US" altLang="zh-CN" dirty="0"/>
              <a:t>10000</a:t>
            </a:r>
            <a:r>
              <a:rPr lang="zh-CN" altLang="en-US" dirty="0"/>
              <a:t>，每次</a:t>
            </a:r>
            <a:r>
              <a:rPr lang="en-US" altLang="zh-CN" dirty="0"/>
              <a:t>*5</a:t>
            </a:r>
            <a:r>
              <a:rPr lang="zh-CN" altLang="en-US" dirty="0"/>
              <a:t>，直到</a:t>
            </a:r>
            <a:r>
              <a:rPr lang="en-US" altLang="zh-CN" dirty="0"/>
              <a:t>1e7</a:t>
            </a:r>
            <a:r>
              <a:rPr lang="zh-CN" altLang="en-US" dirty="0"/>
              <a:t>；你可以用你喜欢的方式记录方案，我是搜了两遍。</a:t>
            </a:r>
            <a:endParaRPr lang="en-US" altLang="zh-CN" dirty="0"/>
          </a:p>
          <a:p>
            <a:r>
              <a:rPr lang="zh-CN" altLang="en-US" dirty="0"/>
              <a:t>这样就能</a:t>
            </a:r>
            <a:r>
              <a:rPr lang="en-US" altLang="zh-CN" dirty="0"/>
              <a:t>100pts</a:t>
            </a:r>
            <a:r>
              <a:rPr lang="zh-CN" altLang="en-US" dirty="0"/>
              <a:t>了，但过不了，因为有</a:t>
            </a:r>
            <a:r>
              <a:rPr lang="en-US" altLang="zh-CN" dirty="0"/>
              <a:t>hack</a:t>
            </a:r>
            <a:r>
              <a:rPr lang="zh-CN" altLang="en-US" dirty="0"/>
              <a:t>数据。我们可以加入几个高妙的剪枝：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59668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sz="3400" dirty="0"/>
                  <a:t>设接下来选的分数为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400" i="0" dirty="0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  <m:r>
                      <a:rPr lang="en-US" altLang="zh-CN" sz="3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400" dirty="0"/>
                  <a:t>，当前考虑分数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400" dirty="0"/>
                  <a:t>,</a:t>
                </a:r>
                <a:r>
                  <a:rPr lang="zh-CN" altLang="en-US" sz="3400" dirty="0"/>
                  <a:t>单位分数个数限制为</a:t>
                </a:r>
                <a:r>
                  <a:rPr lang="en-US" altLang="zh-CN" sz="3400" dirty="0" err="1"/>
                  <a:t>cnt</a:t>
                </a:r>
                <a:r>
                  <a:rPr lang="zh-CN" altLang="en-US" sz="3400" dirty="0"/>
                  <a:t>，最大分母限制为</a:t>
                </a:r>
                <a:r>
                  <a:rPr lang="en-US" altLang="zh-CN" sz="3400" dirty="0"/>
                  <a:t>ax,</a:t>
                </a:r>
                <a:r>
                  <a:rPr lang="zh-CN" altLang="en-US" sz="3400" dirty="0"/>
                  <a:t>正在枚举第</a:t>
                </a:r>
                <a:r>
                  <a:rPr lang="en-US" altLang="zh-CN" sz="3400" dirty="0"/>
                  <a:t>now</a:t>
                </a:r>
                <a:r>
                  <a:rPr lang="zh-CN" altLang="en-US" sz="3400" dirty="0"/>
                  <a:t>个分数</a:t>
                </a:r>
                <a:r>
                  <a:rPr lang="en-US" altLang="zh-CN" sz="3400" dirty="0"/>
                  <a:t>;</a:t>
                </a:r>
                <a:endParaRPr lang="en-US" altLang="zh-CN" sz="3400" dirty="0"/>
              </a:p>
              <a:p>
                <a:r>
                  <a:rPr lang="en-US" altLang="zh-CN" sz="3400" dirty="0"/>
                  <a:t>0</a:t>
                </a:r>
                <a:r>
                  <a:rPr lang="zh-CN" altLang="en-US" sz="3400" dirty="0"/>
                  <a:t>、从小到大枚举分母。记录上次的选择，这次就从那开始枚举</a:t>
                </a:r>
                <a:endParaRPr lang="en-US" altLang="zh-CN" sz="3400" dirty="0"/>
              </a:p>
              <a:p>
                <a:r>
                  <a:rPr lang="en-US" altLang="zh-CN" sz="3400" dirty="0"/>
                  <a:t>1</a:t>
                </a:r>
                <a:r>
                  <a:rPr lang="zh-CN" altLang="en-US" sz="3400" dirty="0"/>
                  <a:t>、首先必须满足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3400" dirty="0">
                        <a:latin typeface="Cambria Math" panose="02040503050406030204" pitchFamily="18" charset="0"/>
                      </a:rPr>
                      <m:t>≧</m:t>
                    </m:r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400" i="0" dirty="0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</m:oMath>
                </a14:m>
                <a:r>
                  <a:rPr lang="en-US" altLang="zh-CN" sz="3400" dirty="0"/>
                  <a:t>,</a:t>
                </a:r>
                <a:r>
                  <a:rPr lang="zh-CN" altLang="en-US" sz="3400" dirty="0"/>
                  <a:t>及</a:t>
                </a:r>
                <a:r>
                  <a:rPr lang="en-US" altLang="zh-CN" sz="3400" dirty="0" err="1"/>
                  <a:t>i</a:t>
                </a:r>
                <a:r>
                  <a:rPr lang="en-US" altLang="zh-CN" sz="3400" dirty="0"/>
                  <a:t>≧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400" dirty="0"/>
                  <a:t>;</a:t>
                </a:r>
                <a:endParaRPr lang="en-US" altLang="zh-CN" sz="3400" dirty="0"/>
              </a:p>
              <a:p>
                <a:r>
                  <a:rPr lang="en-US" altLang="zh-CN" sz="3400" dirty="0"/>
                  <a:t>2</a:t>
                </a:r>
                <a:r>
                  <a:rPr lang="zh-CN" altLang="en-US" sz="3400" dirty="0"/>
                  <a:t>、因为后面选的分数小于当前分数，所以必须满足 </a:t>
                </a:r>
                <a:r>
                  <a:rPr lang="en-US" altLang="zh-CN" sz="3400" dirty="0"/>
                  <a:t>(cnt−now+1)*</a:t>
                </a:r>
                <a:r>
                  <a:rPr lang="en-US" altLang="zh-CN" sz="3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400" i="0" dirty="0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  <m:r>
                      <a:rPr lang="en-US" altLang="zh-CN" sz="3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400" dirty="0"/>
                  <a:t>&gt;=</a:t>
                </a:r>
                <a:r>
                  <a:rPr lang="en-US" altLang="zh-CN" sz="3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400" dirty="0"/>
                  <a:t>,</a:t>
                </a:r>
                <a:r>
                  <a:rPr lang="zh-CN" altLang="en-US" sz="3400" dirty="0"/>
                  <a:t>及</a:t>
                </a:r>
                <a:r>
                  <a:rPr lang="en-US" altLang="zh-CN" sz="3400" dirty="0" err="1"/>
                  <a:t>i</a:t>
                </a:r>
                <a:r>
                  <a:rPr lang="en-US" altLang="zh-CN" sz="3400" dirty="0"/>
                  <a:t>&lt;=(cnt-now+1)*</a:t>
                </a:r>
                <a:r>
                  <a:rPr lang="en-US" altLang="zh-CN" sz="3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400" dirty="0"/>
                  <a:t>;</a:t>
                </a:r>
                <a:endParaRPr lang="en-US" altLang="zh-CN" sz="3400" dirty="0"/>
              </a:p>
              <a:p>
                <a:r>
                  <a:rPr lang="zh-CN" altLang="en-US" sz="3400" dirty="0"/>
                  <a:t>所以，我们第</a:t>
                </a:r>
                <a:r>
                  <a:rPr lang="en-US" altLang="zh-CN" sz="3400" dirty="0"/>
                  <a:t>now</a:t>
                </a:r>
                <a:r>
                  <a:rPr lang="zh-CN" altLang="en-US" sz="3400" dirty="0"/>
                  <a:t>个分母枚举的范围就缩小了许多</a:t>
                </a:r>
                <a:endParaRPr lang="en-US" altLang="zh-CN" sz="3400" dirty="0"/>
              </a:p>
              <a:p>
                <a:r>
                  <a:rPr lang="zh-CN" altLang="en-US" sz="3400" dirty="0"/>
                  <a:t>若</a:t>
                </a:r>
                <a:r>
                  <a:rPr lang="en-US" altLang="zh-CN" sz="3400" dirty="0"/>
                  <a:t>now==</a:t>
                </a:r>
                <a:r>
                  <a:rPr lang="en-US" altLang="zh-CN" sz="3400" dirty="0" err="1"/>
                  <a:t>cnt</a:t>
                </a:r>
                <a:r>
                  <a:rPr lang="en-US" altLang="zh-CN" sz="3400" dirty="0"/>
                  <a:t>,</a:t>
                </a:r>
                <a:r>
                  <a:rPr lang="zh-CN" altLang="en-US" sz="3400" dirty="0"/>
                  <a:t>则直接考虑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3400" dirty="0"/>
                  <a:t>是否合法，无需考虑下一层</a:t>
                </a:r>
                <a:endParaRPr lang="en-US" altLang="zh-CN" sz="3400" dirty="0"/>
              </a:p>
              <a:p>
                <a:r>
                  <a:rPr lang="zh-CN" altLang="en-US" sz="3400" dirty="0"/>
                  <a:t>若</a:t>
                </a:r>
                <a:r>
                  <a:rPr lang="en-US" altLang="zh-CN" sz="3400" dirty="0"/>
                  <a:t>now==cnt-1,</a:t>
                </a:r>
                <a:r>
                  <a:rPr lang="zh-CN" altLang="en-US" sz="3400" dirty="0"/>
                  <a:t>则还剩两个分数</a:t>
                </a:r>
                <a:r>
                  <a:rPr lang="en-US" altLang="zh-CN" sz="3400" dirty="0"/>
                  <a:t>,</a:t>
                </a:r>
                <a:r>
                  <a:rPr lang="zh-CN" altLang="en-US" sz="3400" dirty="0"/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400" dirty="0"/>
                  <a:t>=</a:t>
                </a:r>
                <a:r>
                  <a:rPr lang="en-US" altLang="zh-CN" sz="3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3400" dirty="0"/>
                  <a:t>+</a:t>
                </a:r>
                <a:r>
                  <a:rPr lang="en-US" altLang="zh-CN" sz="3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400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</m:oMath>
                </a14:m>
                <a:r>
                  <a:rPr lang="en-US" altLang="zh-CN" sz="3400" dirty="0"/>
                  <a:t>,</a:t>
                </a:r>
                <a:r>
                  <a:rPr lang="zh-CN" altLang="en-US" sz="3400" dirty="0"/>
                  <a:t>及</a:t>
                </a:r>
                <a:r>
                  <a:rPr lang="en-US" altLang="zh-CN" sz="3400" dirty="0" err="1"/>
                  <a:t>a,b</a:t>
                </a:r>
                <a:r>
                  <a:rPr lang="zh-CN" altLang="en-US" sz="3400" dirty="0"/>
                  <a:t>同时乘上个</a:t>
                </a:r>
                <a:r>
                  <a:rPr lang="en-US" altLang="zh-CN" sz="3400" dirty="0"/>
                  <a:t>z,</a:t>
                </a:r>
                <a:r>
                  <a:rPr lang="zh-CN" altLang="en-US" sz="3400" dirty="0"/>
                  <a:t>会变成</a:t>
                </a:r>
                <a:r>
                  <a:rPr lang="en-US" altLang="zh-CN" sz="3400" dirty="0" err="1"/>
                  <a:t>x+y</a:t>
                </a:r>
                <a:r>
                  <a:rPr lang="zh-CN" altLang="en-US" sz="3400" dirty="0"/>
                  <a:t>和</a:t>
                </a:r>
                <a:r>
                  <a:rPr lang="en-US" altLang="zh-CN" sz="3400" dirty="0" err="1"/>
                  <a:t>xy</a:t>
                </a:r>
                <a:r>
                  <a:rPr lang="en-US" altLang="zh-CN" sz="3400" dirty="0"/>
                  <a:t>,</a:t>
                </a:r>
                <a:r>
                  <a:rPr lang="zh-CN" altLang="en-US" sz="3400" dirty="0"/>
                  <a:t>可得到方程组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3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3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3400" i="1" dirty="0"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  <m:r>
                                <a:rPr lang="zh-CN" altLang="en-US" sz="3400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3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400" i="1" dirty="0">
                                  <a:latin typeface="Cambria Math" panose="02040503050406030204" pitchFamily="18" charset="0"/>
                                </a:rPr>
                                <m:t>𝑏𝑧</m:t>
                              </m:r>
                              <m:r>
                                <a:rPr lang="zh-CN" altLang="en-US" sz="3400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400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3400" dirty="0"/>
                  <a:t>。因此可枚举</a:t>
                </a:r>
                <a:r>
                  <a:rPr lang="en-US" altLang="zh-CN" sz="3400" dirty="0"/>
                  <a:t>z,</a:t>
                </a:r>
                <a:r>
                  <a:rPr lang="zh-CN" altLang="en-US" sz="3400" dirty="0"/>
                  <a:t>解出</a:t>
                </a:r>
                <a:r>
                  <a:rPr lang="en-US" altLang="zh-CN" sz="3400" dirty="0" err="1"/>
                  <a:t>x,y</a:t>
                </a:r>
                <a:r>
                  <a:rPr lang="en-US" altLang="zh-CN" sz="3400" dirty="0"/>
                  <a:t>,</a:t>
                </a:r>
                <a:r>
                  <a:rPr lang="zh-CN" altLang="en-US" sz="3400" dirty="0"/>
                  <a:t>判断是否合法。自己手算一下有解条件即可算出</a:t>
                </a:r>
                <a:r>
                  <a:rPr lang="en-US" altLang="zh-CN" sz="3400" dirty="0"/>
                  <a:t>z</a:t>
                </a:r>
                <a:r>
                  <a:rPr lang="zh-CN" altLang="en-US" sz="3400" dirty="0"/>
                  <a:t>的上下界。</a:t>
                </a:r>
                <a:endParaRPr lang="en-US" altLang="zh-CN" sz="3400" dirty="0"/>
              </a:p>
              <a:p>
                <a:r>
                  <a:rPr lang="zh-CN" altLang="en-US" sz="3400" dirty="0"/>
                  <a:t>不要小看最后两个剪枝，它们剪掉了最后一两层的搜索，而搜索的规模是指数级的，所以还是很有用的。</a:t>
                </a:r>
                <a:endParaRPr lang="en-US" altLang="zh-CN" sz="3400" dirty="0"/>
              </a:p>
              <a:p>
                <a:r>
                  <a:rPr lang="zh-CN" altLang="en-US" sz="3400" dirty="0"/>
                  <a:t>使用以上剪枝后就足以通过本题，还有其它更奥妙的剪枝</a:t>
                </a:r>
                <a:r>
                  <a:rPr lang="en-US" altLang="zh-CN" sz="3400" dirty="0"/>
                  <a:t>,</a:t>
                </a:r>
                <a:r>
                  <a:rPr lang="zh-CN" altLang="en-US" sz="3400" dirty="0"/>
                  <a:t>可以参考第一篇题解</a:t>
                </a:r>
                <a:endParaRPr lang="zh-CN" altLang="en-US" sz="34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5966849"/>
              </a:xfrm>
              <a:blipFill rotWithShape="1">
                <a:blip r:embed="rId1"/>
                <a:stretch>
                  <a:fillRect t="-862" b="-3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启发式搜索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基础的启发式搜索主要包括</a:t>
            </a:r>
            <a:r>
              <a:rPr lang="en-US" altLang="zh-CN" dirty="0"/>
              <a:t>A*</a:t>
            </a:r>
            <a:r>
              <a:rPr lang="zh-CN" altLang="en-US" dirty="0"/>
              <a:t>和</a:t>
            </a:r>
            <a:r>
              <a:rPr lang="en-US" altLang="zh-CN" dirty="0"/>
              <a:t>IDA*,</a:t>
            </a:r>
            <a:r>
              <a:rPr lang="zh-CN" altLang="en-US" dirty="0"/>
              <a:t>分别是对</a:t>
            </a:r>
            <a:r>
              <a:rPr lang="en-US" altLang="zh-CN" dirty="0" err="1"/>
              <a:t>bfs</a:t>
            </a:r>
            <a:r>
              <a:rPr lang="zh-CN" altLang="en-US" dirty="0"/>
              <a:t>和</a:t>
            </a:r>
            <a:r>
              <a:rPr lang="en-US" altLang="zh-CN" dirty="0" err="1"/>
              <a:t>dfs</a:t>
            </a:r>
            <a:r>
              <a:rPr lang="zh-CN" altLang="en-US" dirty="0"/>
              <a:t>的优化。如果给定一个目标状态，求初状态到目标状态的最小代价，我们就可以考虑</a:t>
            </a:r>
            <a:r>
              <a:rPr lang="en-US" altLang="zh-CN" dirty="0"/>
              <a:t>A*</a:t>
            </a:r>
            <a:r>
              <a:rPr lang="zh-CN" altLang="en-US" dirty="0"/>
              <a:t>和</a:t>
            </a:r>
            <a:r>
              <a:rPr lang="en-US" altLang="zh-CN" dirty="0"/>
              <a:t>IDA*</a:t>
            </a:r>
            <a:r>
              <a:rPr lang="zh-CN" altLang="en-US" dirty="0"/>
              <a:t>。我们考虑用</a:t>
            </a:r>
            <a:r>
              <a:rPr lang="en-US" altLang="zh-CN" dirty="0" err="1"/>
              <a:t>dijkstra</a:t>
            </a:r>
            <a:r>
              <a:rPr lang="zh-CN" altLang="en-US" dirty="0"/>
              <a:t>求下图的最短路：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4324" y="796414"/>
            <a:ext cx="3901778" cy="3962743"/>
          </a:xfrm>
        </p:spPr>
      </p:pic>
      <p:sp>
        <p:nvSpPr>
          <p:cNvPr id="6" name="文本框 5"/>
          <p:cNvSpPr txBox="1"/>
          <p:nvPr/>
        </p:nvSpPr>
        <p:spPr>
          <a:xfrm>
            <a:off x="5112774" y="796414"/>
            <a:ext cx="67547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队列</a:t>
            </a:r>
            <a:r>
              <a:rPr lang="en-US" altLang="zh-CN" sz="2400" dirty="0"/>
              <a:t>:id</a:t>
            </a:r>
            <a:r>
              <a:rPr lang="zh-CN" altLang="en-US" sz="2400" dirty="0"/>
              <a:t>          </a:t>
            </a:r>
            <a:r>
              <a:rPr lang="en-US" altLang="zh-CN" sz="2400" dirty="0"/>
              <a:t>dis</a:t>
            </a:r>
            <a:r>
              <a:rPr lang="zh-CN" altLang="en-US" sz="2400" dirty="0"/>
              <a:t>               取出                       插入</a:t>
            </a:r>
            <a:endParaRPr lang="en-US" altLang="zh-CN" sz="2400" dirty="0"/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1            0                 1                             2,3</a:t>
            </a:r>
            <a:endParaRPr lang="en-US" altLang="zh-CN" sz="2400" dirty="0"/>
          </a:p>
          <a:p>
            <a:r>
              <a:rPr lang="en-US" altLang="zh-CN" sz="2400" dirty="0"/>
              <a:t>        3,2         1,5               3                             5,6</a:t>
            </a:r>
            <a:endParaRPr lang="en-US" altLang="zh-CN" sz="2400" dirty="0"/>
          </a:p>
          <a:p>
            <a:r>
              <a:rPr lang="en-US" altLang="zh-CN" sz="2400" dirty="0"/>
              <a:t>        6,5,2      2,4,5             6                            7</a:t>
            </a:r>
            <a:endParaRPr lang="en-US" altLang="zh-CN" sz="2400" dirty="0"/>
          </a:p>
          <a:p>
            <a:r>
              <a:rPr lang="en-US" altLang="zh-CN" sz="2400" dirty="0"/>
              <a:t>        7,5,2      3,4,5             7</a:t>
            </a:r>
            <a:r>
              <a:rPr lang="zh-CN" altLang="en-US" sz="2400" dirty="0"/>
              <a:t>                            </a:t>
            </a:r>
            <a:r>
              <a:rPr lang="en-US" altLang="zh-CN" sz="2400" dirty="0"/>
              <a:t>8</a:t>
            </a:r>
            <a:endParaRPr lang="en-US" altLang="zh-CN" sz="2400" dirty="0"/>
          </a:p>
          <a:p>
            <a:r>
              <a:rPr lang="en-US" altLang="zh-CN" sz="2400" dirty="0"/>
              <a:t>        5,2,8</a:t>
            </a:r>
            <a:r>
              <a:rPr lang="zh-CN" altLang="en-US" sz="2400" dirty="0"/>
              <a:t>      </a:t>
            </a:r>
            <a:r>
              <a:rPr lang="en-US" altLang="zh-CN" sz="2400" dirty="0"/>
              <a:t>4,5,12</a:t>
            </a:r>
            <a:r>
              <a:rPr lang="zh-CN" altLang="en-US" sz="2400" dirty="0"/>
              <a:t>           </a:t>
            </a:r>
            <a:r>
              <a:rPr lang="en-US" altLang="zh-CN" sz="2400" dirty="0"/>
              <a:t>5</a:t>
            </a:r>
            <a:r>
              <a:rPr lang="zh-CN" altLang="en-US" sz="2400" dirty="0"/>
              <a:t>                            </a:t>
            </a:r>
            <a:r>
              <a:rPr lang="en-US" altLang="zh-CN" sz="2400" dirty="0"/>
              <a:t>8</a:t>
            </a:r>
            <a:endParaRPr lang="en-US" altLang="zh-CN" sz="2400" dirty="0"/>
          </a:p>
          <a:p>
            <a:r>
              <a:rPr lang="en-US" altLang="zh-CN" sz="2400" dirty="0"/>
              <a:t>        2,8,8      5,12,12         2                            4</a:t>
            </a:r>
            <a:endParaRPr lang="en-US" altLang="zh-CN" sz="2400" dirty="0"/>
          </a:p>
          <a:p>
            <a:r>
              <a:rPr lang="en-US" altLang="zh-CN" sz="2400" dirty="0"/>
              <a:t>        4,8,8      7,12,12         4                            8</a:t>
            </a:r>
            <a:endParaRPr lang="en-US" altLang="zh-CN" sz="2400" dirty="0"/>
          </a:p>
          <a:p>
            <a:r>
              <a:rPr lang="en-US" altLang="zh-CN" sz="2400" dirty="0"/>
              <a:t>        8,8,8      8,12,12         8(</a:t>
            </a:r>
            <a:r>
              <a:rPr lang="zh-CN" altLang="en-US" sz="2400" dirty="0"/>
              <a:t>得出答案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400" dirty="0"/>
              <a:t>我们发现，真正的最短路</a:t>
            </a:r>
            <a:r>
              <a:rPr lang="en-US" altLang="zh-CN" sz="2400" dirty="0"/>
              <a:t>1-2-4-8</a:t>
            </a:r>
            <a:r>
              <a:rPr lang="zh-CN" altLang="en-US" sz="2400" dirty="0"/>
              <a:t>到很晚才得以扩展。因为开始时，</a:t>
            </a:r>
            <a:r>
              <a:rPr lang="en-US" altLang="zh-CN" sz="2400" dirty="0"/>
              <a:t>1-2</a:t>
            </a:r>
            <a:r>
              <a:rPr lang="zh-CN" altLang="en-US" sz="2400" dirty="0"/>
              <a:t>代价较大，而</a:t>
            </a:r>
            <a:r>
              <a:rPr lang="en-US" altLang="zh-CN" sz="2400" dirty="0"/>
              <a:t>1-3</a:t>
            </a:r>
            <a:r>
              <a:rPr lang="zh-CN" altLang="en-US" sz="2400" dirty="0"/>
              <a:t>代价小，导致算法在当前状态下误以为</a:t>
            </a:r>
            <a:r>
              <a:rPr lang="en-US" altLang="zh-CN" sz="2400" dirty="0"/>
              <a:t>1-3</a:t>
            </a:r>
            <a:r>
              <a:rPr lang="zh-CN" altLang="en-US" sz="2400" dirty="0"/>
              <a:t>更优，而它不知道的是，</a:t>
            </a:r>
            <a:r>
              <a:rPr lang="en-US" altLang="zh-CN" sz="2400" dirty="0"/>
              <a:t>1-3</a:t>
            </a:r>
            <a:r>
              <a:rPr lang="zh-CN" altLang="en-US" sz="2400" dirty="0"/>
              <a:t>虽然当前优，但后边的代价很大；而</a:t>
            </a:r>
            <a:r>
              <a:rPr lang="en-US" altLang="zh-CN" sz="2400" dirty="0"/>
              <a:t>1-2</a:t>
            </a:r>
            <a:r>
              <a:rPr lang="zh-CN" altLang="en-US" sz="2400" dirty="0"/>
              <a:t>虽当前劣，但后面代价很小。因此我们想，如果我们能让算法知道各支路后面大概的代价，那就可以直接搜</a:t>
            </a:r>
            <a:r>
              <a:rPr lang="en-US" altLang="zh-CN" sz="2400" dirty="0"/>
              <a:t>1-2</a:t>
            </a:r>
            <a:r>
              <a:rPr lang="zh-CN" altLang="en-US" sz="2400" dirty="0"/>
              <a:t>的支路，节省大量时间。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估价函数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533891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我们可以设置一个函数，使它能计算出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当前状态到目标状态的估计代价。</a:t>
            </a:r>
            <a:r>
              <a:rPr lang="zh-CN" altLang="en-US" dirty="0">
                <a:latin typeface="+mn-ea"/>
              </a:rPr>
              <a:t>这样，我们仍维护一个堆，维护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当前代价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未来还需要的代价</a:t>
            </a:r>
            <a:r>
              <a:rPr lang="zh-CN" altLang="en-US" dirty="0">
                <a:latin typeface="+mn-ea"/>
              </a:rPr>
              <a:t>的最小值。这样我们就可以粗略计算后面对当前的影响，从而更有可能进入正确的分支，提高搜索效率。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估价函数的设计有一个重要准则：</a:t>
            </a:r>
            <a:endParaRPr lang="en-US" altLang="zh-CN" dirty="0">
              <a:latin typeface="+mn-ea"/>
            </a:endParaRPr>
          </a:p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预估代价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≦</a:t>
            </a: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实际代价</a:t>
            </a:r>
            <a:endParaRPr lang="en-US" altLang="zh-CN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+mn-ea"/>
              </a:rPr>
              <a:t>这是显然的，因为如果预估了较大的代价，那么真正的最优解会因为当前代价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预估代价太大而无法从堆中取出，从而让错误的状态一直扩展，得到错解。而如果往小估价，即使错解先扩展，由于它不是最优的，所以在某一时刻，它的当前代价一定大于最优解。而由于最优路径上的状态的当前代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估计代价</a:t>
            </a:r>
            <a:r>
              <a:rPr lang="en-US" altLang="zh-CN" dirty="0">
                <a:latin typeface="+mn-ea"/>
              </a:rPr>
              <a:t>≤</a:t>
            </a:r>
            <a:r>
              <a:rPr lang="zh-CN" altLang="en-US" dirty="0">
                <a:latin typeface="+mn-ea"/>
              </a:rPr>
              <a:t>最优解，所以此时该状态一定会被扩展，我们就能快速得到最优解。这就是</a:t>
            </a:r>
            <a:r>
              <a:rPr lang="en-US" altLang="zh-CN" dirty="0">
                <a:latin typeface="+mn-ea"/>
              </a:rPr>
              <a:t>A*</a:t>
            </a:r>
            <a:r>
              <a:rPr lang="zh-CN" altLang="en-US" dirty="0">
                <a:latin typeface="+mn-ea"/>
              </a:rPr>
              <a:t>算法。我们来看一道例题。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【</a:t>
            </a:r>
            <a:r>
              <a:rPr lang="zh-CN" altLang="en-US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模板</a:t>
            </a:r>
            <a:r>
              <a:rPr lang="en-US" altLang="zh-CN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】k </a:t>
            </a:r>
            <a:r>
              <a:rPr lang="zh-CN" altLang="en-US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短路 </a:t>
            </a:r>
            <a:r>
              <a:rPr lang="en-US" altLang="zh-CN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/ [SDOI2010] </a:t>
            </a:r>
            <a:r>
              <a:rPr lang="zh-CN" altLang="en-US" b="0" i="0" u="none" strike="noStrike" dirty="0">
                <a:solidFill>
                  <a:srgbClr val="0056B3"/>
                </a:solidFill>
                <a:effectLst/>
                <a:latin typeface="-apple-system"/>
                <a:hlinkClick r:id="rId1"/>
              </a:rPr>
              <a:t>魔法猪学院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/>
          <a:lstStyle/>
          <a:p>
            <a:r>
              <a:rPr lang="zh-CN" altLang="en-US" dirty="0"/>
              <a:t>给出一张边权为正实数的有向图，求最多能选出多少条从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的不同路径，使路径长度和不超过给定的正实数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n≦5000,m≦200000,E≦10000000,e</a:t>
            </a:r>
            <a:r>
              <a:rPr lang="en-US" altLang="zh-CN" baseline="-25000" dirty="0"/>
              <a:t>i</a:t>
            </a:r>
            <a:r>
              <a:rPr lang="en-US" altLang="zh-CN" dirty="0"/>
              <a:t>≦E.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zh-CN" altLang="en-US" b="0" i="0" dirty="0">
                <a:effectLst/>
                <a:latin typeface="-apple-system"/>
              </a:rPr>
              <a:t>对于 </a:t>
            </a:r>
            <a:r>
              <a:rPr lang="en-US" altLang="zh-CN" b="0" i="1" dirty="0">
                <a:effectLst/>
                <a:latin typeface="KaTeX_Math"/>
              </a:rPr>
              <a:t>k</a:t>
            </a:r>
            <a:r>
              <a:rPr lang="zh-CN" altLang="en-US" b="0" i="0" dirty="0">
                <a:effectLst/>
                <a:latin typeface="-apple-system"/>
              </a:rPr>
              <a:t> 短路问题，</a:t>
            </a:r>
            <a:r>
              <a:rPr lang="en-US" altLang="zh-CN" b="0" i="0" dirty="0">
                <a:effectLst/>
                <a:latin typeface="-apple-system"/>
              </a:rPr>
              <a:t>A* </a:t>
            </a:r>
            <a:r>
              <a:rPr lang="zh-CN" altLang="en-US" b="0" i="0" dirty="0">
                <a:effectLst/>
                <a:latin typeface="-apple-system"/>
              </a:rPr>
              <a:t>算法的最坏复杂度是</a:t>
            </a:r>
            <a:r>
              <a:rPr lang="en-US" altLang="zh-CN" b="0" i="1" dirty="0">
                <a:effectLst/>
                <a:latin typeface="KaTeX_Math"/>
              </a:rPr>
              <a:t>O</a:t>
            </a:r>
            <a:r>
              <a:rPr lang="en-US" altLang="zh-CN" b="0" i="0" dirty="0">
                <a:effectLst/>
                <a:latin typeface="KaTeX_Main"/>
              </a:rPr>
              <a:t>(</a:t>
            </a:r>
            <a:r>
              <a:rPr lang="en-US" altLang="zh-CN" b="0" i="1" dirty="0" err="1">
                <a:effectLst/>
                <a:latin typeface="KaTeX_Math"/>
              </a:rPr>
              <a:t>nk</a:t>
            </a:r>
            <a:r>
              <a:rPr lang="en-US" altLang="zh-CN" b="0" i="0" dirty="0" err="1">
                <a:effectLst/>
                <a:latin typeface="KaTeX_Main"/>
              </a:rPr>
              <a:t>log</a:t>
            </a:r>
            <a:r>
              <a:rPr lang="en-US" altLang="zh-CN" b="0" i="1" dirty="0" err="1">
                <a:effectLst/>
                <a:latin typeface="KaTeX_Math"/>
              </a:rPr>
              <a:t>n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KaTeX_Main"/>
              </a:rPr>
              <a:t>，但</a:t>
            </a:r>
            <a:r>
              <a:rPr lang="en-US" altLang="zh-CN" b="0" i="0" dirty="0">
                <a:effectLst/>
                <a:latin typeface="KaTeX_Main"/>
              </a:rPr>
              <a:t>A*</a:t>
            </a:r>
            <a:r>
              <a:rPr lang="zh-CN" altLang="en-US" b="0" i="0" dirty="0">
                <a:effectLst/>
                <a:latin typeface="KaTeX_Main"/>
              </a:rPr>
              <a:t>算法在大部分情况下是</a:t>
            </a:r>
            <a:r>
              <a:rPr lang="en-US" altLang="zh-CN" b="0" i="0" dirty="0">
                <a:effectLst/>
                <a:latin typeface="KaTeX_Main"/>
              </a:rPr>
              <a:t>O(</a:t>
            </a:r>
            <a:r>
              <a:rPr lang="en-US" altLang="zh-CN" b="0" i="0" dirty="0" err="1">
                <a:effectLst/>
                <a:latin typeface="KaTeX_Main"/>
              </a:rPr>
              <a:t>tnlogn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KaTeX_Main"/>
              </a:rPr>
              <a:t>的，其中</a:t>
            </a:r>
            <a:r>
              <a:rPr lang="en-US" altLang="zh-CN" b="0" i="0" dirty="0">
                <a:effectLst/>
                <a:latin typeface="KaTeX_Main"/>
              </a:rPr>
              <a:t>t</a:t>
            </a:r>
            <a:r>
              <a:rPr lang="zh-CN" altLang="en-US" b="0" i="0" dirty="0">
                <a:effectLst/>
                <a:latin typeface="KaTeX_Main"/>
              </a:rPr>
              <a:t>是较小的常数，在本题中可以获得</a:t>
            </a:r>
            <a:r>
              <a:rPr lang="en-US" altLang="zh-CN" b="0" i="0" dirty="0">
                <a:effectLst/>
                <a:latin typeface="KaTeX_Main"/>
              </a:rPr>
              <a:t>100</a:t>
            </a:r>
            <a:r>
              <a:rPr lang="en-US" altLang="zh-CN" dirty="0">
                <a:latin typeface="KaTeX_Main"/>
              </a:rPr>
              <a:t>pts,</a:t>
            </a:r>
            <a:r>
              <a:rPr lang="zh-CN" altLang="en-US" dirty="0">
                <a:latin typeface="KaTeX_Main"/>
              </a:rPr>
              <a:t>但过不了，因为有构造的</a:t>
            </a:r>
            <a:r>
              <a:rPr lang="en-US" altLang="zh-CN" dirty="0">
                <a:latin typeface="KaTeX_Main"/>
              </a:rPr>
              <a:t>hack</a:t>
            </a:r>
            <a:r>
              <a:rPr lang="zh-CN" altLang="en-US" dirty="0">
                <a:latin typeface="KaTeX_Main"/>
              </a:rPr>
              <a:t>数据。</a:t>
            </a:r>
            <a:r>
              <a:rPr lang="zh-CN" altLang="en-US" b="0" i="0" dirty="0">
                <a:effectLst/>
                <a:latin typeface="-apple-system"/>
              </a:rPr>
              <a:t>事实上，存在使用可持久化可并堆的算法可以做到</a:t>
            </a:r>
            <a:r>
              <a:rPr lang="en-US" altLang="zh-CN" b="0" i="0" dirty="0">
                <a:effectLst/>
                <a:latin typeface="-apple-system"/>
              </a:rPr>
              <a:t>O((</a:t>
            </a:r>
            <a:r>
              <a:rPr lang="en-US" altLang="zh-CN" b="0" i="0" dirty="0" err="1">
                <a:effectLst/>
                <a:latin typeface="-apple-system"/>
              </a:rPr>
              <a:t>n+m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en-US" altLang="zh-CN" b="0" i="0" dirty="0" err="1">
                <a:effectLst/>
                <a:latin typeface="-apple-system"/>
              </a:rPr>
              <a:t>logn+klogk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，感兴趣的同学可以自行学习，这里不做介绍</a:t>
            </a:r>
            <a:r>
              <a:rPr lang="zh-CN" altLang="en-US" b="0" i="0" strike="sngStrike" dirty="0">
                <a:effectLst/>
                <a:latin typeface="-apple-system"/>
              </a:rPr>
              <a:t>我也不会</a:t>
            </a:r>
            <a:r>
              <a:rPr lang="zh-CN" altLang="en-US" b="0" i="0" dirty="0">
                <a:effectLst/>
                <a:latin typeface="-apple-system"/>
              </a:rPr>
              <a:t>，本题主要用来 让大家了解</a:t>
            </a:r>
            <a:r>
              <a:rPr lang="en-US" altLang="zh-CN" b="0" i="0" dirty="0">
                <a:effectLst/>
                <a:latin typeface="-apple-system"/>
              </a:rPr>
              <a:t>A*</a:t>
            </a:r>
            <a:r>
              <a:rPr lang="zh-CN" altLang="en-US" b="0" i="0" dirty="0">
                <a:effectLst/>
                <a:latin typeface="-apple-system"/>
              </a:rPr>
              <a:t>的具体实现。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6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显然，我们要选择</a:t>
            </a:r>
            <a:r>
              <a:rPr lang="en-US" altLang="zh-CN" dirty="0"/>
              <a:t>1~n</a:t>
            </a:r>
            <a:r>
              <a:rPr lang="zh-CN" altLang="en-US" dirty="0"/>
              <a:t>最短的</a:t>
            </a:r>
            <a:r>
              <a:rPr lang="en-US" altLang="zh-CN" dirty="0"/>
              <a:t>k</a:t>
            </a:r>
            <a:r>
              <a:rPr lang="zh-CN" altLang="en-US" dirty="0"/>
              <a:t>条路，所以我们的任务是求出</a:t>
            </a:r>
            <a:r>
              <a:rPr lang="en-US" altLang="zh-CN" dirty="0"/>
              <a:t>1~n</a:t>
            </a:r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短的路径。</a:t>
            </a:r>
            <a:endParaRPr lang="en-US" altLang="zh-CN" dirty="0"/>
          </a:p>
          <a:p>
            <a:r>
              <a:rPr lang="zh-CN" altLang="en-US" dirty="0"/>
              <a:t>回顾</a:t>
            </a:r>
            <a:r>
              <a:rPr lang="en-US" altLang="zh-CN" dirty="0" err="1"/>
              <a:t>dijkstra</a:t>
            </a:r>
            <a:r>
              <a:rPr lang="zh-CN" altLang="en-US" dirty="0"/>
              <a:t>求最短路的过程，当我们从堆中第一次取出这个节点时，就得到了这个节点的最短路。很容易得到推论：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从堆中第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次取出这个节点时，就得到了这个节点的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短路。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可以用数学归纳法证明。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我们只关心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1~n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短路，为了加快搜索效率，我们希望尽量让节点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多被取出，快速逼近答案。于是就可以考虑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A*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dirty="0"/>
              <a:t>根据</a:t>
            </a:r>
            <a:r>
              <a:rPr lang="en-US" altLang="zh-CN" dirty="0"/>
              <a:t>A*</a:t>
            </a:r>
            <a:r>
              <a:rPr lang="zh-CN" altLang="en-US" dirty="0"/>
              <a:t>的步骤，我们要设计估价函数，及节点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短路的预估距离。秉承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预估代价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≦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实际代价</a:t>
            </a:r>
            <a:r>
              <a:rPr lang="zh-CN" altLang="en-US" sz="2800" dirty="0">
                <a:latin typeface="+mn-ea"/>
              </a:rPr>
              <a:t>的原则，我们发现，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到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的最短路就是很好的估价函数。所以我们以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为起点，在反图上跑遍</a:t>
            </a:r>
            <a:r>
              <a:rPr lang="en-US" altLang="zh-CN" sz="2800" dirty="0" err="1">
                <a:latin typeface="+mn-ea"/>
              </a:rPr>
              <a:t>dijkstra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记</a:t>
            </a:r>
            <a:r>
              <a:rPr lang="en-US" altLang="zh-CN" sz="2800" dirty="0">
                <a:latin typeface="+mn-ea"/>
              </a:rPr>
              <a:t>f[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]</a:t>
            </a:r>
            <a:r>
              <a:rPr lang="zh-CN" altLang="en-US" sz="2800" dirty="0">
                <a:latin typeface="+mn-ea"/>
              </a:rPr>
              <a:t>表示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到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的最短路，那我们的堆就要维护当前已有代价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预估代价最小的节点扩展。详细的，我们可以看代码。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hlinkClick r:id="rId1"/>
              </a:rPr>
              <a:t>记录详情 </a:t>
            </a:r>
            <a:r>
              <a:rPr lang="en-US" altLang="zh-CN" dirty="0">
                <a:hlinkClick r:id="rId1"/>
              </a:rPr>
              <a:t>- </a:t>
            </a:r>
            <a:r>
              <a:rPr lang="zh-CN" altLang="en-US" dirty="0">
                <a:hlinkClick r:id="rId1"/>
              </a:rPr>
              <a:t>洛谷 </a:t>
            </a:r>
            <a:r>
              <a:rPr lang="en-US" altLang="zh-CN" dirty="0">
                <a:hlinkClick r:id="rId1"/>
              </a:rPr>
              <a:t>| </a:t>
            </a:r>
            <a:r>
              <a:rPr lang="zh-CN" altLang="en-US" dirty="0">
                <a:hlinkClick r:id="rId1"/>
              </a:rPr>
              <a:t>计算机科学教育新生态 </a:t>
            </a:r>
            <a:r>
              <a:rPr lang="en-US" altLang="zh-CN" dirty="0">
                <a:hlinkClick r:id="rId1"/>
              </a:rPr>
              <a:t>(luogu.com.cn)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什么是搜索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48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94967"/>
          <a:ext cx="10515600" cy="588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P2324 [SCOI2005] </a:t>
            </a:r>
            <a:r>
              <a:rPr lang="zh-CN" altLang="en-US" dirty="0">
                <a:hlinkClick r:id="rId1"/>
              </a:rPr>
              <a:t>骑士精神 </a:t>
            </a:r>
            <a:r>
              <a:rPr lang="en-US" altLang="zh-CN" dirty="0">
                <a:hlinkClick r:id="rId1"/>
              </a:rPr>
              <a:t>- </a:t>
            </a:r>
            <a:r>
              <a:rPr lang="zh-CN" altLang="en-US" dirty="0">
                <a:hlinkClick r:id="rId1"/>
              </a:rPr>
              <a:t>洛谷 </a:t>
            </a:r>
            <a:r>
              <a:rPr lang="en-US" altLang="zh-CN" dirty="0">
                <a:hlinkClick r:id="rId1"/>
              </a:rPr>
              <a:t>| </a:t>
            </a:r>
            <a:r>
              <a:rPr lang="zh-CN" altLang="en-US" dirty="0">
                <a:hlinkClick r:id="rId1"/>
              </a:rPr>
              <a:t>计算机科学教育新生态 </a:t>
            </a:r>
            <a:r>
              <a:rPr lang="en-US" altLang="zh-CN" dirty="0">
                <a:hlinkClick r:id="rId1"/>
              </a:rPr>
              <a:t>(luogu.com.cn)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注意观察输出格式那句话。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2116"/>
            <a:ext cx="10515600" cy="5714847"/>
          </a:xfrm>
        </p:spPr>
        <p:txBody>
          <a:bodyPr/>
          <a:lstStyle/>
          <a:p>
            <a:r>
              <a:rPr lang="zh-CN" altLang="en-US" dirty="0"/>
              <a:t>我们枚举空格往哪跳，而不是马往哪跳。这显然等价，且方便搜索。</a:t>
            </a:r>
            <a:endParaRPr lang="en-US" altLang="zh-CN" dirty="0"/>
          </a:p>
          <a:p>
            <a:r>
              <a:rPr lang="zh-CN" altLang="en-US" dirty="0"/>
              <a:t>使用迭代加深搜索，尝试在限制步数内搜寻答案，若超过限制还没搜出来就宣判当前无解。</a:t>
            </a:r>
            <a:endParaRPr lang="en-US" altLang="zh-CN" dirty="0"/>
          </a:p>
          <a:p>
            <a:r>
              <a:rPr lang="zh-CN" altLang="en-US" dirty="0"/>
              <a:t>这样会超时，我们考虑用</a:t>
            </a:r>
            <a:r>
              <a:rPr lang="en-US" altLang="zh-CN" dirty="0"/>
              <a:t>IDA*</a:t>
            </a:r>
            <a:r>
              <a:rPr lang="zh-CN" altLang="en-US" dirty="0"/>
              <a:t>。我们要设计的估价函数必须小于等于实际步数。可以发现，每一次移动，最多让一只马回到正确的位置，也就是说，对于一个局面，如果有</a:t>
            </a:r>
            <a:r>
              <a:rPr lang="en-US" altLang="zh-CN" dirty="0"/>
              <a:t>k</a:t>
            </a:r>
            <a:r>
              <a:rPr lang="zh-CN" altLang="en-US" dirty="0"/>
              <a:t>只马不在正确的位置上，那么至少需要再操作</a:t>
            </a:r>
            <a:r>
              <a:rPr lang="en-US" altLang="zh-CN" dirty="0"/>
              <a:t>k</a:t>
            </a:r>
            <a:r>
              <a:rPr lang="zh-CN" altLang="en-US" dirty="0"/>
              <a:t>次才能到目标状态。于是，我们可以再把估价函数定义为一个局面上站错位置的马的个数。若已操作步数</a:t>
            </a:r>
            <a:r>
              <a:rPr lang="en-US" altLang="zh-CN" dirty="0"/>
              <a:t>+</a:t>
            </a:r>
            <a:r>
              <a:rPr lang="zh-CN" altLang="en-US" dirty="0"/>
              <a:t>估价步数超过限制，直接返回当前无解。</a:t>
            </a:r>
            <a:endParaRPr lang="en-US" altLang="zh-CN" dirty="0"/>
          </a:p>
          <a:p>
            <a:r>
              <a:rPr lang="zh-CN" altLang="en-US" dirty="0">
                <a:hlinkClick r:id="rId1"/>
              </a:rPr>
              <a:t>记录详情 </a:t>
            </a:r>
            <a:r>
              <a:rPr lang="en-US" altLang="zh-CN" dirty="0">
                <a:hlinkClick r:id="rId1"/>
              </a:rPr>
              <a:t>- </a:t>
            </a:r>
            <a:r>
              <a:rPr lang="zh-CN" altLang="en-US" dirty="0">
                <a:hlinkClick r:id="rId1"/>
              </a:rPr>
              <a:t>洛谷 </a:t>
            </a:r>
            <a:r>
              <a:rPr lang="en-US" altLang="zh-CN" dirty="0">
                <a:hlinkClick r:id="rId1"/>
              </a:rPr>
              <a:t>| </a:t>
            </a:r>
            <a:r>
              <a:rPr lang="zh-CN" altLang="en-US" dirty="0">
                <a:hlinkClick r:id="rId1"/>
              </a:rPr>
              <a:t>计算机科学教育新生态 </a:t>
            </a:r>
            <a:r>
              <a:rPr lang="en-US" altLang="zh-CN" dirty="0">
                <a:hlinkClick r:id="rId1"/>
              </a:rPr>
              <a:t>(luogu.com.cn)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UVA1505 Flood-it!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Flood-It (unixpapa.com)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674984"/>
          <a:ext cx="10515600" cy="550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1146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感谢聆听！！！</a:t>
            </a:r>
            <a:r>
              <a:rPr lang="en-US" altLang="zh-CN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QAQ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28851"/>
            <a:ext cx="10515600" cy="248111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剪枝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双向搜索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01365"/>
            <a:ext cx="3229668" cy="3156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134" y="3701365"/>
            <a:ext cx="3229669" cy="2915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例题：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P3067 Balanced Cow Subsets G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en-US" noProof="1"/>
              <a:t>定义一个集合S是平衡的，当且仅当满足以下两个条件：</a:t>
            </a:r>
            <a:endParaRPr lang="zh-CN" altLang="en-US" noProof="1"/>
          </a:p>
          <a:p>
            <a:pPr fontAlgn="auto"/>
            <a:r>
              <a:rPr lang="zh-CN" altLang="en-US" noProof="1"/>
              <a:t>- S非空。</a:t>
            </a:r>
            <a:endParaRPr lang="zh-CN" altLang="en-US" noProof="1"/>
          </a:p>
          <a:p>
            <a:pPr fontAlgn="auto"/>
            <a:r>
              <a:rPr lang="zh-CN" altLang="en-US" noProof="1"/>
              <a:t>- S可以被划分成两个集合A,B，满足A里的元素之和等于B里的元素之和。划分的含义是，A</a:t>
            </a:r>
            <a:r>
              <a:rPr lang="en-US" altLang="zh-CN" noProof="1"/>
              <a:t>∩</a:t>
            </a:r>
            <a:r>
              <a:rPr lang="zh-CN" altLang="en-US" noProof="1"/>
              <a:t>B为</a:t>
            </a:r>
            <a:r>
              <a:rPr lang="en-US" altLang="zh-CN" noProof="1"/>
              <a:t>∅</a:t>
            </a:r>
            <a:r>
              <a:rPr lang="zh-CN" altLang="en-US" noProof="1"/>
              <a:t>且A</a:t>
            </a:r>
            <a:r>
              <a:rPr lang="en-US" altLang="zh-CN" noProof="1"/>
              <a:t>∪</a:t>
            </a:r>
            <a:r>
              <a:rPr lang="zh-CN" altLang="en-US" noProof="1"/>
              <a:t>B为S。</a:t>
            </a:r>
            <a:endParaRPr lang="zh-CN" altLang="en-US" noProof="1"/>
          </a:p>
          <a:p>
            <a:pPr fontAlgn="auto"/>
            <a:r>
              <a:rPr lang="zh-CN" altLang="en-US" noProof="1"/>
              <a:t>现在给定大小为n的集合S，询问它有多少个子集是平衡的。请注意，数字之间是互不相同的，但是它们的值可能相同。</a:t>
            </a:r>
            <a:endParaRPr lang="zh-CN" altLang="en-US" noProof="1"/>
          </a:p>
          <a:p>
            <a:pPr fontAlgn="auto"/>
            <a:r>
              <a:rPr lang="zh-CN" altLang="en-US" noProof="1"/>
              <a:t>对于全部数据，</a:t>
            </a:r>
            <a:r>
              <a:rPr lang="en-US" altLang="zh-CN" noProof="1"/>
              <a:t>1</a:t>
            </a:r>
            <a:r>
              <a:rPr lang="zh-CN" altLang="en-US" noProof="1">
                <a:latin typeface="宋体" panose="02010600030101010101" pitchFamily="2" charset="-122"/>
                <a:ea typeface="宋体" panose="02010600030101010101" pitchFamily="2" charset="-122"/>
              </a:rPr>
              <a:t>≦</a:t>
            </a:r>
            <a:r>
              <a:rPr lang="en-US" altLang="zh-CN" noProof="1"/>
              <a:t>n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</a:rPr>
              <a:t>≦20,1≦a</a:t>
            </a:r>
            <a:r>
              <a:rPr lang="en-US" altLang="zh-CN" baseline="-25000" noProof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</a:rPr>
              <a:t>≦10</a:t>
            </a:r>
            <a:r>
              <a:rPr lang="en-US" altLang="zh-CN" baseline="50000" noProof="1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baseline="500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sz="36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CF525E Anya and Cubes</a:t>
            </a:r>
            <a:endParaRPr lang="zh-CN" altLang="en-US" sz="36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/>
              <a:t>给你n个数,初始序列为a </a:t>
            </a:r>
            <a:endParaRPr lang="zh-CN" altLang="en-US" dirty="0"/>
          </a:p>
          <a:p>
            <a:r>
              <a:rPr lang="zh-CN" altLang="en-US" dirty="0"/>
              <a:t>你有k个!,每个!可以使序列中的一个数变成a</a:t>
            </a:r>
            <a:r>
              <a:rPr lang="zh-CN" altLang="en-US" baseline="-25000" dirty="0"/>
              <a:t>i</a:t>
            </a:r>
            <a:r>
              <a:rPr lang="zh-CN" altLang="en-US" dirty="0"/>
              <a:t>!，每个数至多用一次！ </a:t>
            </a:r>
            <a:endParaRPr lang="zh-CN" altLang="en-US" dirty="0"/>
          </a:p>
          <a:p>
            <a:r>
              <a:rPr lang="zh-CN" altLang="en-US" dirty="0"/>
              <a:t>求:对于每种可能的操作后，选出任意个数</a:t>
            </a:r>
            <a:r>
              <a:rPr lang="en-US" altLang="zh-CN" dirty="0"/>
              <a:t>,</a:t>
            </a:r>
            <a:r>
              <a:rPr lang="zh-CN" altLang="en-US" dirty="0"/>
              <a:t>使他们和的等于S的方案数之和。</a:t>
            </a:r>
            <a:endParaRPr lang="zh-CN" altLang="en-US" dirty="0"/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1≦k≦</a:t>
            </a:r>
            <a:r>
              <a:rPr lang="en-US" altLang="zh-CN" dirty="0"/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≦25,1≦</a:t>
            </a:r>
            <a:r>
              <a:rPr lang="en-US" altLang="zh-CN" dirty="0"/>
              <a:t>a</a:t>
            </a:r>
            <a:r>
              <a:rPr lang="zh-CN" altLang="en-US" baseline="-25000" dirty="0"/>
              <a:t>i</a:t>
            </a:r>
            <a:r>
              <a:rPr lang="en-US" altLang="zh-CN" dirty="0"/>
              <a:t>,S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≦10</a:t>
            </a:r>
            <a:r>
              <a:rPr lang="en-US" altLang="zh-CN" baseline="50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en-US" altLang="zh-CN" baseline="50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442452"/>
          <a:ext cx="10515600" cy="57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erlin Sans FB Demi" panose="020E0802020502020306" pitchFamily="34" charset="0"/>
              </a:rPr>
              <a:t>CF912E </a:t>
            </a:r>
            <a:r>
              <a:rPr lang="en-US" altLang="zh-CN" b="1" dirty="0">
                <a:latin typeface="Berlin Sans FB Demi" panose="020E0802020502020306" pitchFamily="34" charset="0"/>
              </a:rPr>
              <a:t>Prime Gift</a:t>
            </a:r>
            <a:endParaRPr lang="zh-CN" altLang="en-US" dirty="0">
              <a:latin typeface="Berlin Sans FB Demi" panose="020E0802020502020306" pitchFamily="34" charset="0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个互不相同的素数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……</a:t>
            </a:r>
            <a:r>
              <a:rPr lang="zh-CN" altLang="en-US" dirty="0"/>
              <a:t>它们组成一个集合</a:t>
            </a:r>
            <a:r>
              <a:rPr lang="en-US" altLang="zh-CN" dirty="0"/>
              <a:t>P</a:t>
            </a:r>
            <a:r>
              <a:rPr lang="zh-CN" altLang="en-US" dirty="0"/>
              <a:t>。请你求出第</a:t>
            </a:r>
            <a:r>
              <a:rPr lang="en-US" altLang="zh-CN" dirty="0"/>
              <a:t>k</a:t>
            </a:r>
            <a:r>
              <a:rPr lang="zh-CN" altLang="en-US" dirty="0"/>
              <a:t>小的正整数，满足：该数字的所有素因子∈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1≦n≦16</a:t>
            </a:r>
            <a:r>
              <a:rPr lang="zh-CN" altLang="en-US" dirty="0"/>
              <a:t>，</a:t>
            </a:r>
            <a:r>
              <a:rPr lang="en-US" altLang="zh-CN" dirty="0"/>
              <a:t>2≦p</a:t>
            </a:r>
            <a:r>
              <a:rPr lang="en-US" altLang="zh-CN" baseline="-25000" dirty="0"/>
              <a:t>i</a:t>
            </a:r>
            <a:r>
              <a:rPr lang="en-US" altLang="zh-CN" dirty="0"/>
              <a:t>≦97</a:t>
            </a:r>
            <a:r>
              <a:rPr lang="zh-CN" altLang="en-US" dirty="0"/>
              <a:t>，保证答案不超过</a:t>
            </a:r>
            <a:r>
              <a:rPr lang="en-US" altLang="zh-CN" dirty="0"/>
              <a:t>10</a:t>
            </a:r>
            <a:r>
              <a:rPr lang="en-US" altLang="zh-CN" baseline="30000" dirty="0"/>
              <a:t>18</a:t>
            </a:r>
            <a:r>
              <a:rPr lang="zh-CN" altLang="en-US" dirty="0"/>
              <a:t>。时限</a:t>
            </a:r>
            <a:r>
              <a:rPr lang="en-US" altLang="zh-CN" dirty="0"/>
              <a:t>3.5s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e8b33e9-1417-4d4f-92c0-7f36a292820e"/>
  <p:tag name="COMMONDATA" val="eyJoZGlkIjoiZTkwMmJhOTk0YjNkYTVkNzZmYWY5NmZmYWZlMjU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3856</Words>
  <Application>WPS 演示</Application>
  <PresentationFormat>宽屏</PresentationFormat>
  <Paragraphs>135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华文新魏</vt:lpstr>
      <vt:lpstr>方正粗黑宋简体</vt:lpstr>
      <vt:lpstr>方正粗黑宋简体</vt:lpstr>
      <vt:lpstr>Berlin Sans FB Demi</vt:lpstr>
      <vt:lpstr>等线</vt:lpstr>
      <vt:lpstr>微软雅黑</vt:lpstr>
      <vt:lpstr>Arial Unicode MS</vt:lpstr>
      <vt:lpstr>等线 Light</vt:lpstr>
      <vt:lpstr>Calibri</vt:lpstr>
      <vt:lpstr>Cambria Math</vt:lpstr>
      <vt:lpstr>-apple-system</vt:lpstr>
      <vt:lpstr>Segoe Print</vt:lpstr>
      <vt:lpstr>KaTeX_Math</vt:lpstr>
      <vt:lpstr>KaTeX_Main</vt:lpstr>
      <vt:lpstr>Office 主题​​</vt:lpstr>
      <vt:lpstr>搜索</vt:lpstr>
      <vt:lpstr>*什么是搜索</vt:lpstr>
      <vt:lpstr>剪枝</vt:lpstr>
      <vt:lpstr>双向搜索</vt:lpstr>
      <vt:lpstr>例题：P3067 Balanced Cow Subsets G</vt:lpstr>
      <vt:lpstr> </vt:lpstr>
      <vt:lpstr> </vt:lpstr>
      <vt:lpstr> </vt:lpstr>
      <vt:lpstr>CF912E Prime Gift</vt:lpstr>
      <vt:lpstr> </vt:lpstr>
      <vt:lpstr>迭代加深搜索</vt:lpstr>
      <vt:lpstr> </vt:lpstr>
      <vt:lpstr> </vt:lpstr>
      <vt:lpstr> </vt:lpstr>
      <vt:lpstr>启发式搜索</vt:lpstr>
      <vt:lpstr> </vt:lpstr>
      <vt:lpstr>估价函数 </vt:lpstr>
      <vt:lpstr>【模板】k 短路 / [SDOI2010] 魔法猪学院</vt:lpstr>
      <vt:lpstr> </vt:lpstr>
      <vt:lpstr> </vt:lpstr>
      <vt:lpstr>P2324 [SCOI2005] 骑士精神 - 洛谷 | 计算机科学教育新生态 (luogu.com.cn)</vt:lpstr>
      <vt:lpstr> </vt:lpstr>
      <vt:lpstr>UVA1505 Flood-it!</vt:lpstr>
      <vt:lpstr> </vt:lpstr>
      <vt:lpstr>感谢聆听！！！QAQ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</dc:title>
  <dc:creator>飞 林</dc:creator>
  <cp:lastModifiedBy>Administrator</cp:lastModifiedBy>
  <cp:revision>29</cp:revision>
  <dcterms:created xsi:type="dcterms:W3CDTF">2023-11-23T12:21:00Z</dcterms:created>
  <dcterms:modified xsi:type="dcterms:W3CDTF">2023-12-02T06:42:03Z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33ACE3DE6D2A4F24B1B38CC047B6FA2A_12</vt:lpwstr>
  </property>
  <property fmtid="{D5CDD505-2E9C-101B-9397-08002B2CF9AE}" pid="3" name="KSOProductBuildVer">
    <vt:lpwstr>2052-11.1.0.14309</vt:lpwstr>
  </property>
</Properties>
</file>