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74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CC0099"/>
    <a:srgbClr val="CC0000"/>
    <a:srgbClr val="2F559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2" autoAdjust="0"/>
    <p:restoredTop sz="90401" autoAdjust="0"/>
  </p:normalViewPr>
  <p:slideViewPr>
    <p:cSldViewPr snapToGrid="0">
      <p:cViewPr varScale="1">
        <p:scale>
          <a:sx n="63" d="100"/>
          <a:sy n="63" d="100"/>
        </p:scale>
        <p:origin x="7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4437-13B2-4273-B984-D605426479B5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A0A52-D660-40E5-8EA9-BE6DAD518FC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69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A0A52-D660-40E5-8EA9-BE6DAD518FCB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5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419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809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87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9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1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4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E9D9D8-EA88-48D3-9135-9E5367DEA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0CBA124-BD27-4DFF-8713-4CAF826B5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F9B2B75-506F-4FFE-81EC-56A01853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F189131-ECFF-480C-877C-D7944EB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9020D48-977C-4B52-ACE8-4E29FF7C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96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5328E1-EF1E-4007-BC21-E8F3F15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9E4526F0-2E96-4FF2-AE19-B6679857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47D44C-CF0A-4808-8907-666AFF76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F2B8F37-B902-4C34-8C43-4DA7BE16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533726C-DFDF-46FD-AA8C-A970B2C2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5779E2E0-BA5C-4195-A598-AC36157F6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E980328-D029-423C-B992-54051DC7E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92D1AD2-AFB4-4FC2-93CD-504F416F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7533D8-4A9C-494C-9266-488E87E3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C34A19-65DC-4A1A-87BC-606108CA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5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DAB955-2101-4963-A0F2-A552AB0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0FCE5A8-602E-4ECE-9DB7-9D56D7D0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3B71AE0-DBC7-4CDA-8F1A-2C99A820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884A072-79B6-4409-94AE-044B6BD3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2D79057-1163-4690-B842-42158FA7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27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1F3C23-FB19-4A23-886C-0EE6D19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97EF5C5-863B-44CD-99EC-02C03B9E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20098E-08E6-4F5A-ACCC-B21A49DA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BEC079B-C650-4771-8568-4E3F65A8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A756E2F-143D-468C-B25F-D8B54462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96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0D5CC0-8952-4C62-BEEF-831F53CB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F292A2-170F-4655-9EA2-5D6D78CD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10F2331-672C-4782-AE2C-A088377F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8F5F3E-1E18-4253-BA60-655704DD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A8ECE72-C51C-4ABD-9A0E-9FFFC803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2D74AB6-72C8-4608-93F6-FDED1D72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0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AEA9AC-E7C6-44ED-B0AB-33ED8311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A262D88-187E-4041-8D9D-95A6870A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F3D027D-5B7F-4497-96B8-CDFFC84C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7DB03546-8F92-464B-9FA1-CC741B076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F9D91E7-E8A2-4C8A-AF59-895216BB9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2F58AC6-D04B-4912-AEDE-326BA05F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07799373-DF0C-414F-B027-C9EC9C2F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9FF12791-1218-4413-9D53-93319A9C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1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D971DD-EDA3-4553-995C-1124977D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FC89A3D-ADE8-493E-8AE2-A29A0B4C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D347F2E-4A81-4AB2-824B-58C4A648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0F3CC1C-A456-4DCA-9D4F-155713A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02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3B93785-5710-44B5-9CF6-3812FBDE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ECE06B1-F649-4DA9-9484-992E0EEF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4850108-1B37-483A-9E8E-3F005544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6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C81C5F-9403-4ADF-9CE9-C4E392C7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A3C96A3-95CA-436F-9A0D-A69C45C6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4A22297-7FA4-4302-B8EA-1BCE39DF0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8CC7747-CD57-4A12-937D-B832DDCC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8924F21-FE98-450D-B16C-161EDC36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CBAA963-B979-45A0-A18E-8387C06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9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A633306-05A0-48C3-8BA8-4C04119B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128D12A7-1956-4BFB-ACCF-4123066F1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044C4C1-FDDF-4FC7-9A9D-FD97F4618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81EA472-0FE2-4E71-9CFB-0576626B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0A24F43-F447-4C57-AE7D-0C2C2F68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F8823D2-B717-4429-B4C9-E2DDB6F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1C00E55F-884C-42D5-80A4-3A42172D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E511D83-C16F-4344-A66C-F55B5166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8FBCF8D-0C5C-4456-B54F-3C2CBECE2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986-479D-422E-B8B8-10D30A287AAC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6BCE69C-4951-4491-ADCC-24A9B9973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00BD7DB-FCD5-49D3-AAA8-984EEB77D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2FE2-2698-41A5-A0FD-0CF467D97FF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9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5CC9EE53-4840-4BE3-82FC-8B024748DAF1}"/>
              </a:ext>
            </a:extLst>
          </p:cNvPr>
          <p:cNvSpPr txBox="1"/>
          <p:nvPr/>
        </p:nvSpPr>
        <p:spPr>
          <a:xfrm>
            <a:off x="1363559" y="5333044"/>
            <a:ext cx="865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PrintTool</a:t>
            </a:r>
            <a:r>
              <a:rPr lang="zh-TW" altLang="en-US" sz="44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使用手冊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T10F1S2_PrintItemLabel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</a:rPr>
              <a:t>限定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7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E3CAC8A7-AE7D-4F66-A86E-37F6E6E3F541}"/>
              </a:ext>
            </a:extLst>
          </p:cNvPr>
          <p:cNvSpPr txBox="1">
            <a:spLocks/>
          </p:cNvSpPr>
          <p:nvPr/>
        </p:nvSpPr>
        <p:spPr>
          <a:xfrm>
            <a:off x="474517" y="437863"/>
            <a:ext cx="3508904" cy="424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179D7D05-5F36-4914-87F0-192FEABDB99F}"/>
              </a:ext>
            </a:extLst>
          </p:cNvPr>
          <p:cNvSpPr txBox="1">
            <a:spLocks/>
          </p:cNvSpPr>
          <p:nvPr/>
        </p:nvSpPr>
        <p:spPr bwMode="auto">
          <a:xfrm>
            <a:off x="1116182" y="1211822"/>
            <a:ext cx="10589659" cy="486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222" tIns="44611" rIns="89222" bIns="44611" numCol="2" anchor="t" anchorCtr="0" compatLnSpc="1">
            <a:prstTxWarp prst="textNoShape">
              <a:avLst/>
            </a:prstTxWarp>
          </a:bodyPr>
          <a:lstStyle/>
          <a:p>
            <a:pPr marL="265358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altLang="zh-TW" sz="2400" dirty="0" err="1" smtClean="0">
                <a:solidFill>
                  <a:srgbClr val="1E4E79"/>
                </a:solidFill>
                <a:latin typeface="Microsoft JhengHei"/>
                <a:ea typeface="Microsoft JhengHei"/>
              </a:rPr>
              <a:t>PrintConfig</a:t>
            </a:r>
            <a:r>
              <a:rPr lang="zh-TW" altLang="en-US" sz="24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設定</a:t>
            </a:r>
            <a:endParaRPr lang="en-US" altLang="zh-TW" sz="2400" dirty="0" smtClean="0">
              <a:solidFill>
                <a:srgbClr val="1E4E79"/>
              </a:solidFill>
              <a:latin typeface="Microsoft JhengHei"/>
              <a:ea typeface="Microsoft JhengHei"/>
            </a:endParaRPr>
          </a:p>
          <a:p>
            <a:pPr marL="265358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altLang="zh-TW" sz="24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Sample</a:t>
            </a:r>
            <a:r>
              <a:rPr lang="zh-TW" altLang="en-US" sz="24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檔案定義</a:t>
            </a:r>
            <a:endParaRPr lang="en-US" altLang="zh-TW" sz="2400" dirty="0" smtClean="0">
              <a:solidFill>
                <a:srgbClr val="1E4E79"/>
              </a:solidFill>
              <a:latin typeface="Microsoft JhengHei"/>
              <a:ea typeface="Microsoft JhengHei"/>
            </a:endParaRPr>
          </a:p>
          <a:p>
            <a:pPr marL="265358" lvl="1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altLang="zh-TW" sz="2400" dirty="0" err="1" smtClean="0">
                <a:solidFill>
                  <a:srgbClr val="1E4E79"/>
                </a:solidFill>
                <a:latin typeface="Microsoft JhengHei"/>
                <a:ea typeface="Microsoft JhengHei"/>
              </a:rPr>
              <a:t>PrintFormatSetting</a:t>
            </a:r>
            <a:r>
              <a:rPr lang="zh-TW" altLang="en-US" sz="24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設定檔定義</a:t>
            </a:r>
            <a:endParaRPr lang="en-US" altLang="zh-TW" sz="2400" dirty="0" smtClean="0">
              <a:solidFill>
                <a:srgbClr val="1E4E79"/>
              </a:solidFill>
              <a:latin typeface="Microsoft JhengHei"/>
              <a:ea typeface="Microsoft JhengHei"/>
            </a:endParaRPr>
          </a:p>
          <a:p>
            <a:pPr marL="722558" lvl="1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TW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JhengHei"/>
                <a:ea typeface="Microsoft JhengHei"/>
              </a:rPr>
              <a:t>執行軟體設定</a:t>
            </a:r>
            <a:endParaRPr lang="en-US" altLang="zh-TW" sz="2400" dirty="0">
              <a:solidFill>
                <a:schemeClr val="accent1">
                  <a:lumMod val="60000"/>
                  <a:lumOff val="40000"/>
                </a:schemeClr>
              </a:solidFill>
              <a:latin typeface="Microsoft JhengHei"/>
              <a:ea typeface="Microsoft JhengHei"/>
            </a:endParaRPr>
          </a:p>
          <a:p>
            <a:pPr marL="722558" lvl="1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TW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JhengHei"/>
                <a:ea typeface="Microsoft JhengHei"/>
              </a:rPr>
              <a:t>標籤內容定義</a:t>
            </a:r>
            <a:endParaRPr lang="en-US" altLang="zh-TW" sz="2400" dirty="0">
              <a:solidFill>
                <a:schemeClr val="accent1">
                  <a:lumMod val="60000"/>
                  <a:lumOff val="40000"/>
                </a:schemeClr>
              </a:solidFill>
              <a:latin typeface="Microsoft JhengHei"/>
              <a:ea typeface="Microsoft JhengHei"/>
            </a:endParaRPr>
          </a:p>
          <a:p>
            <a:pPr marL="722558" lvl="1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TW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JhengHei"/>
                <a:ea typeface="Microsoft JhengHei"/>
              </a:rPr>
              <a:t>資料類型說明</a:t>
            </a:r>
            <a:endParaRPr lang="en-US" altLang="zh-TW" sz="2400" dirty="0">
              <a:solidFill>
                <a:schemeClr val="accent1">
                  <a:lumMod val="60000"/>
                  <a:lumOff val="40000"/>
                </a:schemeClr>
              </a:solidFill>
              <a:latin typeface="Microsoft JhengHei"/>
              <a:ea typeface="Microsoft JhengHei"/>
            </a:endParaRPr>
          </a:p>
          <a:p>
            <a:pPr marL="265358" lvl="1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TW" altLang="en-US" sz="24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列印測試</a:t>
            </a:r>
            <a:endParaRPr lang="en-US" altLang="zh-TW" sz="2400" dirty="0" smtClean="0">
              <a:solidFill>
                <a:srgbClr val="1E4E79"/>
              </a:solidFill>
              <a:latin typeface="Microsoft JhengHei"/>
              <a:ea typeface="Microsoft JhengHei"/>
            </a:endParaRPr>
          </a:p>
          <a:p>
            <a:pPr marL="265358" lvl="1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altLang="zh-TW" sz="2400" dirty="0">
              <a:solidFill>
                <a:srgbClr val="1E4E79"/>
              </a:solidFill>
              <a:latin typeface="Microsoft JhengHei"/>
              <a:ea typeface="Microsoft JhengHei"/>
            </a:endParaRPr>
          </a:p>
          <a:p>
            <a:pPr marL="0" lvl="1" eaLnBrk="0" hangingPunct="0">
              <a:spcBef>
                <a:spcPts val="1291"/>
              </a:spcBef>
              <a:buClr>
                <a:srgbClr val="0BD0D9"/>
              </a:buClr>
              <a:buSzPct val="95000"/>
              <a:defRPr/>
            </a:pPr>
            <a:endParaRPr lang="en-US" altLang="zh-TW" sz="2400" dirty="0" smtClean="0">
              <a:solidFill>
                <a:srgbClr val="1E4E79"/>
              </a:solidFill>
              <a:latin typeface="Microsoft JhengHei"/>
              <a:ea typeface="Microsoft JhengHei"/>
            </a:endParaRPr>
          </a:p>
          <a:p>
            <a:pPr marL="265358" indent="-265358" eaLnBrk="0" hangingPunct="0">
              <a:spcBef>
                <a:spcPts val="1291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altLang="zh-TW" sz="2400" dirty="0">
              <a:solidFill>
                <a:srgbClr val="1E4E79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3823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74517" y="437863"/>
            <a:ext cx="4405596" cy="42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E4E79"/>
              </a:buClr>
              <a:buSzPts val="2800"/>
            </a:pPr>
            <a:r>
              <a:rPr lang="en-US" altLang="zh-TW" sz="2800" dirty="0" err="1">
                <a:solidFill>
                  <a:srgbClr val="1E4E79"/>
                </a:solidFill>
                <a:latin typeface="Microsoft JhengHei"/>
                <a:ea typeface="Microsoft JhengHei"/>
              </a:rPr>
              <a:t>PrintConfig</a:t>
            </a:r>
            <a:r>
              <a:rPr lang="zh-TW" altLang="en-US" sz="2800" dirty="0">
                <a:solidFill>
                  <a:srgbClr val="1E4E79"/>
                </a:solidFill>
                <a:latin typeface="Microsoft JhengHei"/>
                <a:ea typeface="Microsoft JhengHei"/>
              </a:rPr>
              <a:t>設定</a:t>
            </a:r>
            <a:endParaRPr lang="zh-TW" altLang="en-US" sz="2800" dirty="0">
              <a:solidFill>
                <a:schemeClr val="accent4">
                  <a:lumMod val="75000"/>
                </a:schemeClr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00;p3"/>
          <p:cNvSpPr txBox="1"/>
          <p:nvPr/>
        </p:nvSpPr>
        <p:spPr>
          <a:xfrm>
            <a:off x="1017919" y="1043458"/>
            <a:ext cx="5493413" cy="53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72000" bIns="45700" anchor="t" anchorCtr="0">
            <a:normAutofit/>
          </a:bodyPr>
          <a:lstStyle/>
          <a:p>
            <a:pPr marL="800100" lvl="1" indent="-3429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於程式執行資料夾中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開啟</a:t>
            </a:r>
            <a:r>
              <a:rPr lang="en-US" altLang="zh-TW" sz="24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PrintConfig.xml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檔案。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依照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需求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各項目設定相關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參數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各項設定下方或右側都有附說明。</a:t>
            </a:r>
            <a:endParaRPr lang="en-US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2400"/>
            </a:pPr>
            <a:endParaRPr lang="en-US" altLang="zh-TW" sz="20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0" lvl="3" indent="-457200">
              <a:lnSpc>
                <a:spcPct val="90000"/>
              </a:lnSpc>
              <a:spcBef>
                <a:spcPts val="500"/>
              </a:spcBef>
              <a:buClr>
                <a:srgbClr val="BF9000"/>
              </a:buClr>
              <a:buSzPts val="2400"/>
              <a:buFont typeface="+mj-lt"/>
              <a:buAutoNum type="circleNumWdWhitePlain"/>
            </a:pPr>
            <a:endParaRPr lang="en-US" altLang="zh-TW" sz="24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32" y="300137"/>
            <a:ext cx="5345723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74517" y="437863"/>
            <a:ext cx="7031602" cy="42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E4E79"/>
              </a:buClr>
              <a:buSzPts val="2800"/>
            </a:pPr>
            <a:r>
              <a:rPr lang="en-US" altLang="zh-TW" sz="2800" dirty="0">
                <a:solidFill>
                  <a:srgbClr val="1E4E79"/>
                </a:solidFill>
                <a:latin typeface="Microsoft JhengHei"/>
                <a:ea typeface="Microsoft JhengHei"/>
              </a:rPr>
              <a:t>Sample</a:t>
            </a:r>
            <a:r>
              <a:rPr lang="zh-TW" altLang="en-US" sz="2800" dirty="0">
                <a:solidFill>
                  <a:srgbClr val="1E4E79"/>
                </a:solidFill>
                <a:latin typeface="Microsoft JhengHei"/>
                <a:ea typeface="Microsoft JhengHei"/>
              </a:rPr>
              <a:t>檔案定義</a:t>
            </a:r>
            <a:endParaRPr lang="zh-TW" altLang="en-US" sz="2800" dirty="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1017919" y="1043458"/>
            <a:ext cx="10005123" cy="53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72000" bIns="45700" anchor="t" anchorCtr="0">
            <a:normAutofit/>
          </a:bodyPr>
          <a:lstStyle/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確認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WMS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或其他上層指定</a:t>
            </a:r>
            <a:r>
              <a:rPr lang="en-US" altLang="zh-TW" sz="2400" dirty="0" err="1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PrintType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代號。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於程式執行資料夾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中開啟</a:t>
            </a:r>
            <a:r>
              <a:rPr lang="en-US" altLang="zh-TW" sz="24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OriginalSAMPLE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資料夾。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建立標籤範本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舉例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當</a:t>
            </a:r>
            <a:r>
              <a:rPr lang="en-US" altLang="zh-TW" sz="2400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PrintType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時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檔名命名為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 PackageinfoLabel_</a:t>
            </a:r>
            <a:r>
              <a:rPr lang="en-US" altLang="zh-TW" sz="24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.xls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標籤格式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並確認列印結果符合需求。</a:t>
            </a:r>
            <a:endParaRPr 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2400"/>
            </a:pPr>
            <a:endParaRPr lang="en-US" altLang="zh-TW" sz="20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0" lvl="3" indent="-457200">
              <a:lnSpc>
                <a:spcPct val="90000"/>
              </a:lnSpc>
              <a:spcBef>
                <a:spcPts val="500"/>
              </a:spcBef>
              <a:buClr>
                <a:srgbClr val="BF9000"/>
              </a:buClr>
              <a:buSzPts val="2400"/>
              <a:buFont typeface="+mj-lt"/>
              <a:buAutoNum type="circleNumWdWhitePlain"/>
            </a:pPr>
            <a:endParaRPr lang="en-US" altLang="zh-TW" sz="24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58" y="3020196"/>
            <a:ext cx="7861854" cy="2737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22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74517" y="437863"/>
            <a:ext cx="7031602" cy="42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E4E79"/>
              </a:buClr>
              <a:buSzPts val="2800"/>
            </a:pPr>
            <a:r>
              <a:rPr lang="en-US" altLang="zh-TW" sz="2800" dirty="0" err="1">
                <a:solidFill>
                  <a:srgbClr val="1E4E79"/>
                </a:solidFill>
                <a:latin typeface="Microsoft JhengHei"/>
                <a:ea typeface="Microsoft JhengHei"/>
              </a:rPr>
              <a:t>PrintFormatSetting</a:t>
            </a:r>
            <a:r>
              <a:rPr lang="zh-TW" altLang="en-US" sz="2800" dirty="0">
                <a:solidFill>
                  <a:srgbClr val="1E4E79"/>
                </a:solidFill>
                <a:latin typeface="Microsoft JhengHei"/>
                <a:ea typeface="Microsoft JhengHei"/>
              </a:rPr>
              <a:t>設定檔</a:t>
            </a:r>
            <a:r>
              <a:rPr lang="zh-TW" altLang="en-US" sz="28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定義</a:t>
            </a:r>
            <a:r>
              <a:rPr lang="en-US" altLang="zh-TW" sz="2000" dirty="0" smtClean="0">
                <a:solidFill>
                  <a:srgbClr val="FFC000"/>
                </a:solidFill>
                <a:latin typeface="Microsoft JhengHei"/>
                <a:ea typeface="Microsoft JhengHei"/>
              </a:rPr>
              <a:t>_</a:t>
            </a:r>
            <a:r>
              <a:rPr lang="zh-TW" altLang="en-US" sz="2000" dirty="0">
                <a:solidFill>
                  <a:srgbClr val="FFC000"/>
                </a:solidFill>
                <a:latin typeface="Microsoft JhengHei"/>
                <a:ea typeface="Microsoft JhengHei"/>
              </a:rPr>
              <a:t>執行軟體設定</a:t>
            </a:r>
            <a:endParaRPr lang="zh-TW" altLang="en-US" sz="2000" dirty="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1017920" y="1043458"/>
            <a:ext cx="5002560" cy="53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72000" bIns="45700" anchor="t" anchorCtr="0">
            <a:normAutofit/>
          </a:bodyPr>
          <a:lstStyle/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程式執行資料夾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中開啟</a:t>
            </a:r>
            <a:r>
              <a:rPr lang="en-US" altLang="zh-TW" sz="24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PrintFormatSetting.xml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檔案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”EXCEL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執行檔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”,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將路徑指向該電腦的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Excel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r>
              <a:rPr lang="en-US" altLang="zh-TW" sz="2400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ExcelViewer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新增標籤名稱的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項目。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Publc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下方建立該標籤的定義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資訊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2400"/>
            </a:pPr>
            <a:endParaRPr lang="en-US" altLang="zh-TW" sz="20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0" lvl="3" indent="-457200">
              <a:lnSpc>
                <a:spcPct val="90000"/>
              </a:lnSpc>
              <a:spcBef>
                <a:spcPts val="500"/>
              </a:spcBef>
              <a:buClr>
                <a:srgbClr val="BF9000"/>
              </a:buClr>
              <a:buSzPts val="2400"/>
              <a:buFont typeface="+mj-lt"/>
              <a:buAutoNum type="circleNumWdWhitePlain"/>
            </a:pPr>
            <a:endParaRPr lang="en-US" altLang="zh-TW" sz="24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29" y="1043458"/>
            <a:ext cx="6028571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74517" y="437863"/>
            <a:ext cx="7031602" cy="42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E4E79"/>
              </a:buClr>
              <a:buSzPts val="2800"/>
            </a:pPr>
            <a:r>
              <a:rPr lang="en-US" altLang="zh-TW" sz="2800" dirty="0" err="1">
                <a:solidFill>
                  <a:srgbClr val="1E4E79"/>
                </a:solidFill>
                <a:latin typeface="Microsoft JhengHei"/>
                <a:ea typeface="Microsoft JhengHei"/>
              </a:rPr>
              <a:t>PrintFormatSetting</a:t>
            </a:r>
            <a:r>
              <a:rPr lang="zh-TW" altLang="en-US" sz="2800" dirty="0">
                <a:solidFill>
                  <a:srgbClr val="1E4E79"/>
                </a:solidFill>
                <a:latin typeface="Microsoft JhengHei"/>
                <a:ea typeface="Microsoft JhengHei"/>
              </a:rPr>
              <a:t>設定檔</a:t>
            </a:r>
            <a:r>
              <a:rPr lang="zh-TW" altLang="en-US" sz="28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定義</a:t>
            </a:r>
            <a:r>
              <a:rPr lang="en-US" altLang="zh-TW" sz="2000" dirty="0" smtClean="0">
                <a:solidFill>
                  <a:srgbClr val="FFC000"/>
                </a:solidFill>
                <a:latin typeface="Microsoft JhengHei"/>
                <a:ea typeface="Microsoft JhengHei"/>
              </a:rPr>
              <a:t>_</a:t>
            </a:r>
            <a:r>
              <a:rPr lang="zh-TW" altLang="en-US" sz="2000" dirty="0" smtClean="0">
                <a:solidFill>
                  <a:srgbClr val="FFC000"/>
                </a:solidFill>
                <a:latin typeface="Microsoft JhengHei"/>
                <a:ea typeface="Microsoft JhengHei"/>
              </a:rPr>
              <a:t>標籤內容定義</a:t>
            </a:r>
            <a:endParaRPr lang="zh-TW" altLang="en-US" sz="2000" dirty="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1017919" y="1043458"/>
            <a:ext cx="5634089" cy="53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72000" bIns="45700" anchor="t" anchorCtr="0">
            <a:normAutofit/>
          </a:bodyPr>
          <a:lstStyle/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 startAt="5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根據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Sample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檔中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各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資料項目由左至右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由上至下建立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Key,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並根據希望呈現的結果定義其相關參數。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 startAt="5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項目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2286000" lvl="4" indent="-4572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X: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資料填入</a:t>
            </a: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Excel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座標。</a:t>
            </a:r>
            <a:endParaRPr lang="en-US" altLang="zh-TW" sz="2000" b="0" i="0" u="none" strike="noStrike" cap="none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0" lvl="4" indent="-4572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Y: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資料填入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Excel</a:t>
            </a:r>
            <a:r>
              <a:rPr lang="zh-TW" altLang="en-US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altLang="zh-TW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座標。</a:t>
            </a:r>
            <a:endParaRPr lang="en-US" altLang="zh-TW" sz="20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0" lvl="4" indent="-4572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TYPE: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資料類型</a:t>
            </a:r>
            <a:r>
              <a:rPr lang="en-US" altLang="zh-TW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後續表列</a:t>
            </a:r>
            <a:r>
              <a:rPr lang="en-US" altLang="zh-TW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0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0" lvl="4" indent="-4572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TABLE: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當資料是表格時</a:t>
            </a: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填入表格名稱</a:t>
            </a: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並另外定義表格欄位資訊。</a:t>
            </a:r>
            <a:r>
              <a:rPr lang="zh-TW" altLang="en-US" sz="2000" b="0" i="0" u="none" strike="noStrike" cap="none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其他非表格請填</a:t>
            </a:r>
            <a:r>
              <a:rPr lang="en-US" altLang="zh-TW" sz="2000" b="0" i="0" u="none" strike="noStrike" cap="none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zh-TW" altLang="en-US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000" b="0" i="0" u="none" strike="noStrike" cap="none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0" lvl="4" indent="-4572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INDEX_X:</a:t>
            </a:r>
            <a:r>
              <a:rPr lang="zh-TW" altLang="en-US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指定條碼的長度。</a:t>
            </a:r>
            <a:endParaRPr lang="en-US" altLang="zh-TW" sz="20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0" lvl="4" indent="-457200">
              <a:lnSpc>
                <a:spcPct val="90000"/>
              </a:lnSpc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000" b="0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INDEX_Y: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指定條碼</a:t>
            </a:r>
            <a:r>
              <a:rPr lang="zh-TW" altLang="en-US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的寬度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0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0" lvl="3" indent="-457200">
              <a:lnSpc>
                <a:spcPct val="90000"/>
              </a:lnSpc>
              <a:spcBef>
                <a:spcPts val="500"/>
              </a:spcBef>
              <a:buClr>
                <a:srgbClr val="BF9000"/>
              </a:buClr>
              <a:buSzPts val="2400"/>
              <a:buFont typeface="+mj-lt"/>
              <a:buAutoNum type="circleNumWdWhitePlain"/>
            </a:pPr>
            <a:endParaRPr lang="en-US" altLang="zh-TW" sz="2400" b="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08" y="862447"/>
            <a:ext cx="4973264" cy="56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74517" y="437863"/>
            <a:ext cx="7031602" cy="42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E4E79"/>
              </a:buClr>
              <a:buSzPts val="2800"/>
            </a:pPr>
            <a:r>
              <a:rPr lang="en-US" altLang="zh-TW" sz="2800" dirty="0" err="1">
                <a:solidFill>
                  <a:srgbClr val="1E4E79"/>
                </a:solidFill>
                <a:latin typeface="Microsoft JhengHei"/>
                <a:ea typeface="Microsoft JhengHei"/>
              </a:rPr>
              <a:t>PrintFormatSetting</a:t>
            </a:r>
            <a:r>
              <a:rPr lang="zh-TW" altLang="en-US" sz="2800" dirty="0">
                <a:solidFill>
                  <a:srgbClr val="1E4E79"/>
                </a:solidFill>
                <a:latin typeface="Microsoft JhengHei"/>
                <a:ea typeface="Microsoft JhengHei"/>
              </a:rPr>
              <a:t>設定檔</a:t>
            </a:r>
            <a:r>
              <a:rPr lang="zh-TW" altLang="en-US" sz="28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定義</a:t>
            </a:r>
            <a:r>
              <a:rPr lang="en-US" altLang="zh-TW" sz="2000" dirty="0" smtClean="0">
                <a:solidFill>
                  <a:srgbClr val="FFC000"/>
                </a:solidFill>
                <a:latin typeface="Microsoft JhengHei"/>
                <a:ea typeface="Microsoft JhengHei"/>
              </a:rPr>
              <a:t>_</a:t>
            </a:r>
            <a:r>
              <a:rPr lang="zh-TW" altLang="en-US" sz="2000" dirty="0" smtClean="0">
                <a:solidFill>
                  <a:srgbClr val="FFC000"/>
                </a:solidFill>
                <a:latin typeface="Microsoft JhengHei"/>
                <a:ea typeface="Microsoft JhengHei"/>
              </a:rPr>
              <a:t>資料類型說明</a:t>
            </a:r>
            <a:endParaRPr lang="zh-TW" altLang="en-US" sz="2000" dirty="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79442"/>
              </p:ext>
            </p:extLst>
          </p:nvPr>
        </p:nvGraphicFramePr>
        <p:xfrm>
          <a:off x="474517" y="1346480"/>
          <a:ext cx="11322251" cy="372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25"/>
                <a:gridCol w="935491"/>
                <a:gridCol w="1195754"/>
                <a:gridCol w="1265430"/>
                <a:gridCol w="1427528"/>
                <a:gridCol w="1014884"/>
                <a:gridCol w="954264"/>
                <a:gridCol w="1132225"/>
                <a:gridCol w="1132225"/>
                <a:gridCol w="1132225"/>
              </a:tblGrid>
              <a:tr h="9509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r>
                        <a:rPr lang="zh-TW" altLang="en-US" dirty="0" smtClean="0"/>
                        <a:t>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NEWPAGE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QRCODE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DATAMATRIX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CODABAR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</a:tr>
              <a:tr h="112904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分頁線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條碼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QRCode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格式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條碼</a:t>
                      </a:r>
                      <a:endParaRPr lang="en-US" altLang="zh-TW" dirty="0" smtClean="0"/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DATAMATRIX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dirty="0" smtClean="0"/>
                        <a:t>格式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條碼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Code128</a:t>
                      </a:r>
                    </a:p>
                    <a:p>
                      <a:r>
                        <a:rPr lang="zh-TW" altLang="en-US" dirty="0" smtClean="0"/>
                        <a:t>格式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條碼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Code39</a:t>
                      </a:r>
                    </a:p>
                    <a:p>
                      <a:r>
                        <a:rPr lang="zh-TW" altLang="en-US" dirty="0" smtClean="0"/>
                        <a:t>格式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條碼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CODABAR</a:t>
                      </a:r>
                    </a:p>
                    <a:p>
                      <a:r>
                        <a:rPr lang="zh-TW" altLang="en-US" dirty="0" smtClean="0"/>
                        <a:t>格式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空欄位</a:t>
                      </a:r>
                      <a:endParaRPr lang="zh-TW" altLang="en-US" dirty="0"/>
                    </a:p>
                  </a:txBody>
                  <a:tcPr/>
                </a:tc>
              </a:tr>
              <a:tr h="150787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若有頁首需求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zh-TW" altLang="en-US" sz="1400" dirty="0" smtClean="0"/>
                        <a:t>請將頁首定義在第</a:t>
                      </a:r>
                      <a:r>
                        <a:rPr lang="en-US" altLang="zh-TW" sz="1400" dirty="0" smtClean="0"/>
                        <a:t>1</a:t>
                      </a:r>
                      <a:r>
                        <a:rPr lang="zh-TW" altLang="en-US" sz="1400" dirty="0" smtClean="0"/>
                        <a:t>行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zh-TW" altLang="en-US" sz="1400" dirty="0" smtClean="0"/>
                        <a:t>並將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PrintConfig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的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PageTop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填入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若因為資料內容或格式要調整</a:t>
                      </a:r>
                      <a:r>
                        <a:rPr lang="en-US" altLang="zh-TW" sz="1400" dirty="0" err="1" smtClean="0"/>
                        <a:t>QRCode</a:t>
                      </a:r>
                      <a:r>
                        <a:rPr lang="zh-TW" altLang="en-US" sz="1400" dirty="0" smtClean="0"/>
                        <a:t>版本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zh-TW" altLang="en-US" sz="1400" dirty="0" smtClean="0"/>
                        <a:t>目前需要請工程師調整。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若有圖片需求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zh-TW" altLang="en-US" sz="1400" dirty="0" smtClean="0"/>
                        <a:t> 請將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圖片放入程式執行路徑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,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並在對應的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Tag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填入完整檔案名稱。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74517" y="437863"/>
            <a:ext cx="7031602" cy="42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E4E79"/>
              </a:buClr>
              <a:buSzPts val="2800"/>
            </a:pPr>
            <a:r>
              <a:rPr lang="zh-TW" altLang="en-US" sz="2800" dirty="0" smtClean="0">
                <a:solidFill>
                  <a:srgbClr val="1E4E79"/>
                </a:solidFill>
                <a:latin typeface="Microsoft JhengHei"/>
                <a:ea typeface="Microsoft JhengHei"/>
              </a:rPr>
              <a:t>列印測試</a:t>
            </a:r>
            <a:endParaRPr lang="zh-TW" altLang="en-US" sz="2000" dirty="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1017919" y="1043458"/>
            <a:ext cx="6277184" cy="53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72000" bIns="45700" anchor="t" anchorCtr="0">
            <a:normAutofit/>
          </a:bodyPr>
          <a:lstStyle/>
          <a:p>
            <a:pPr lvl="1">
              <a:lnSpc>
                <a:spcPct val="90000"/>
              </a:lnSpc>
              <a:buClr>
                <a:schemeClr val="tx1"/>
              </a:buClr>
              <a:buSzPts val="2400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列印測試的方法有以下兩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種：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開啟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功能列表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點擊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</a:rPr>
              <a:t>T10F1S2_PrintItemLabel 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</a:rPr>
              <a:t>在跳出視窗上方方塊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</a:rPr>
              <a:t>,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</a:rPr>
              <a:t>輸入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</a:rPr>
              <a:t>Message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</a:rPr>
              <a:t>後點擊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</a:rPr>
              <a:t>Send Message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ts val="2400"/>
              <a:buFont typeface="+mj-lt"/>
              <a:buAutoNum type="arabicPeriod"/>
            </a:pP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DB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中的表格</a:t>
            </a:r>
            <a:r>
              <a:rPr lang="en-US" altLang="zh-TW" sz="2400" dirty="0" err="1"/>
              <a:t>WMS_T_GUI_Command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填入測試資訊。</a:t>
            </a:r>
            <a:endParaRPr lang="en-US" altLang="zh-TW" sz="24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1" y="650155"/>
            <a:ext cx="4450685" cy="3600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361464" y="5070389"/>
            <a:ext cx="11830536" cy="1627073"/>
            <a:chOff x="361464" y="5070389"/>
            <a:chExt cx="11830536" cy="1627073"/>
          </a:xfrm>
        </p:grpSpPr>
        <p:grpSp>
          <p:nvGrpSpPr>
            <p:cNvPr id="8" name="群組 7"/>
            <p:cNvGrpSpPr/>
            <p:nvPr/>
          </p:nvGrpSpPr>
          <p:grpSpPr>
            <a:xfrm>
              <a:off x="361464" y="5070389"/>
              <a:ext cx="11830536" cy="1349748"/>
              <a:chOff x="361464" y="5070389"/>
              <a:chExt cx="11830536" cy="1349748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64" y="5070389"/>
                <a:ext cx="11830536" cy="815899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5546690" y="6050805"/>
                <a:ext cx="2154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比照</a:t>
                </a:r>
                <a:r>
                  <a:rPr lang="en-US" altLang="zh-TW" dirty="0" err="1" smtClean="0"/>
                  <a:t>PrintConfig</a:t>
                </a:r>
                <a:r>
                  <a:rPr lang="zh-TW" altLang="en-US" dirty="0" smtClean="0"/>
                  <a:t>設定</a:t>
                </a:r>
                <a:endParaRPr lang="zh-TW" altLang="en-US" dirty="0"/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V="1">
                <a:off x="6099349" y="5886288"/>
                <a:ext cx="0" cy="162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>
              <a:xfrm flipV="1">
                <a:off x="7186245" y="5886940"/>
                <a:ext cx="0" cy="162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/>
            <p:cNvSpPr txBox="1"/>
            <p:nvPr/>
          </p:nvSpPr>
          <p:spPr>
            <a:xfrm>
              <a:off x="474517" y="6051131"/>
              <a:ext cx="4818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若</a:t>
              </a:r>
              <a:r>
                <a:rPr lang="en-US" altLang="zh-TW" dirty="0" smtClean="0"/>
                <a:t>Message</a:t>
              </a:r>
              <a:r>
                <a:rPr lang="zh-TW" altLang="en-US" dirty="0" smtClean="0"/>
                <a:t>長度超出欄位限制</a:t>
              </a:r>
              <a:r>
                <a:rPr lang="en-US" altLang="zh-TW" dirty="0" smtClean="0"/>
                <a:t>,</a:t>
              </a:r>
              <a:r>
                <a:rPr lang="zh-TW" altLang="en-US" dirty="0" smtClean="0"/>
                <a:t>需分數行的填法</a:t>
              </a:r>
              <a:r>
                <a:rPr lang="en-US" altLang="zh-TW" dirty="0" smtClean="0"/>
                <a:t>,</a:t>
              </a:r>
            </a:p>
            <a:p>
              <a:r>
                <a:rPr lang="en-US" altLang="zh-TW" dirty="0" smtClean="0"/>
                <a:t>SEQ</a:t>
              </a:r>
              <a:r>
                <a:rPr lang="zh-TW" altLang="en-US" dirty="0" smtClean="0"/>
                <a:t>預設為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1027176" y="5886614"/>
              <a:ext cx="0" cy="162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4133791" y="5907365"/>
              <a:ext cx="0" cy="162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1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36502</TotalTime>
  <Words>437</Words>
  <Application>Microsoft Office PowerPoint</Application>
  <PresentationFormat>寬螢幕</PresentationFormat>
  <Paragraphs>80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微軟正黑體</vt:lpstr>
      <vt:lpstr>新細明體</vt:lpstr>
      <vt:lpstr>Arial</vt:lpstr>
      <vt:lpstr>Calibri</vt:lpstr>
      <vt:lpstr>Calibri Light</vt:lpstr>
      <vt:lpstr>Wingdings 2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Cindy KUO</dc:creator>
  <cp:lastModifiedBy>Microsoft 帳戶</cp:lastModifiedBy>
  <cp:revision>1221</cp:revision>
  <dcterms:created xsi:type="dcterms:W3CDTF">2019-01-23T01:59:24Z</dcterms:created>
  <dcterms:modified xsi:type="dcterms:W3CDTF">2022-01-18T10:22:38Z</dcterms:modified>
</cp:coreProperties>
</file>