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1" r:id="rId4"/>
    <p:sldId id="269" r:id="rId5"/>
    <p:sldId id="270" r:id="rId6"/>
    <p:sldId id="273" r:id="rId7"/>
    <p:sldId id="272" r:id="rId8"/>
    <p:sldId id="277" r:id="rId9"/>
    <p:sldId id="280" r:id="rId10"/>
    <p:sldId id="276" r:id="rId11"/>
    <p:sldId id="278" r:id="rId12"/>
    <p:sldId id="279" r:id="rId13"/>
    <p:sldId id="263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CA2-8227-4BCE-B67B-FFC5DC91447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EF4B-1F10-410F-986B-F2B711211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 descr="I:\我的模板\中国风模板\中国风模板05\页面3\青石板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88" y="2854225"/>
            <a:ext cx="9142412" cy="2309813"/>
          </a:xfrm>
          <a:prstGeom prst="rect">
            <a:avLst/>
          </a:prstGeom>
          <a:noFill/>
        </p:spPr>
      </p:pic>
      <p:pic>
        <p:nvPicPr>
          <p:cNvPr id="45" name="Picture 2" descr="I:\我的模板\中国风模板\中国风模板05\宽版\页面2\切片\柳树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85752"/>
            <a:ext cx="1047750" cy="1898650"/>
          </a:xfrm>
          <a:prstGeom prst="rect">
            <a:avLst/>
          </a:prstGeom>
          <a:noFill/>
        </p:spPr>
      </p:pic>
      <p:pic>
        <p:nvPicPr>
          <p:cNvPr id="46" name="Picture 3" descr="I:\我的模板\中国风模板\中国风模板05\宽版\页面2\切片\墨竹0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1852613" cy="1862138"/>
          </a:xfrm>
          <a:prstGeom prst="rect">
            <a:avLst/>
          </a:prstGeom>
          <a:noFill/>
        </p:spPr>
      </p:pic>
      <p:pic>
        <p:nvPicPr>
          <p:cNvPr id="51" name="Picture 4" descr="I:\我的模板\中国风模板\中国风模板05\宽版\页面2\切片\墨竹02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00924" y="0"/>
            <a:ext cx="2537605" cy="1290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我的模板\中国风模板\中国风模板05\宽版\页面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86" y="565807"/>
            <a:ext cx="7524836" cy="3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1PPT制作\Z中国风\戏曲\nipic.com_3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" y="3783179"/>
            <a:ext cx="552400" cy="5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491880" y="62753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dobe 楷体 Std R" pitchFamily="18" charset="-128"/>
                <a:ea typeface="Adobe 楷体 Std R" pitchFamily="18" charset="-128"/>
              </a:rPr>
              <a:t>命中注定</a:t>
            </a:r>
            <a:r>
              <a:rPr lang="en-US" altLang="zh-TW" sz="3600" b="1" dirty="0" smtClean="0">
                <a:latin typeface="Adobe 楷体 Std R" pitchFamily="18" charset="-128"/>
                <a:ea typeface="Adobe 楷体 Std R" pitchFamily="18" charset="-128"/>
              </a:rPr>
              <a:t>?</a:t>
            </a:r>
            <a:endParaRPr lang="zh-TW" altLang="en-US" sz="36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00507" y="2599432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指導老師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簡智璁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徐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尉庭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郭欣瓚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林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伯樵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150">
        <p14:vortex dir="r"/>
        <p:sndAc>
          <p:stSnd>
            <p:snd r:embed="rId3" name="风声.wav"/>
          </p:stSnd>
        </p:sndAc>
      </p:transition>
    </mc:Choice>
    <mc:Fallback xmlns="">
      <p:transition spd="slow" advTm="8150">
        <p:fade/>
        <p:sndAc>
          <p:stSnd>
            <p:snd r:embed="rId7" name="风声.wav"/>
          </p:stSnd>
        </p:sndAc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實際操作頁面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問題解決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28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未來展望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08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I:\我的模板\中国风模板\中国风模板05\宽版\页面1\切片\墨竹02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99568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Adobe 楷体 Std R" pitchFamily="18" charset="-128"/>
                <a:ea typeface="Adobe 楷体 Std R" pitchFamily="18" charset="-128"/>
              </a:rPr>
              <a:t>簡報結束</a:t>
            </a:r>
            <a:endParaRPr lang="zh-CN" altLang="en-US" sz="54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我的模板\中国风模板\中国风模板05\宽版\页面2\切片\屋檐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232952"/>
            <a:ext cx="5592612" cy="291054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5576" y="713958"/>
            <a:ext cx="6228692" cy="705664"/>
            <a:chOff x="1367644" y="699543"/>
            <a:chExt cx="6228692" cy="705664"/>
          </a:xfrm>
        </p:grpSpPr>
        <p:grpSp>
          <p:nvGrpSpPr>
            <p:cNvPr id="8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前言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&amp; 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目標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576" y="1506046"/>
            <a:ext cx="6228692" cy="705664"/>
            <a:chOff x="1367644" y="699543"/>
            <a:chExt cx="6228692" cy="705664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系統架構圖</a:t>
              </a:r>
              <a:endParaRPr lang="en-US" altLang="zh-TW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5576" y="2283718"/>
            <a:ext cx="6228692" cy="705664"/>
            <a:chOff x="1367644" y="699543"/>
            <a:chExt cx="6228692" cy="70566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</a:t>
              </a:r>
              <a:r>
                <a:rPr lang="zh-TW" altLang="en-US" b="1" dirty="0" smtClean="0"/>
                <a:t>流程</a:t>
              </a:r>
              <a:endParaRPr lang="en-US" altLang="zh-TW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75956" y="2298134"/>
            <a:ext cx="6228692" cy="705664"/>
            <a:chOff x="1367644" y="699543"/>
            <a:chExt cx="6228692" cy="7056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七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dirty="0"/>
                <a:t>問題</a:t>
              </a:r>
              <a:r>
                <a:rPr lang="zh-TW" altLang="en-US" dirty="0" smtClean="0"/>
                <a:t>解決</a:t>
              </a:r>
              <a:endParaRPr lang="zh-CN" altLang="en-US" dirty="0"/>
            </a:p>
          </p:txBody>
        </p:sp>
      </p:grpSp>
      <p:pic>
        <p:nvPicPr>
          <p:cNvPr id="1027" name="Picture 3" descr="C:\Users\zjd\Desktop\Nipic_11382453_201211271142406910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928" y="3190289"/>
            <a:ext cx="3154168" cy="19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23478"/>
            <a:ext cx="8229600" cy="439297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Adobe 楷体 Std R" pitchFamily="18" charset="-128"/>
                <a:ea typeface="Adobe 楷体 Std R" pitchFamily="18" charset="-128"/>
              </a:rPr>
              <a:t>目錄頁</a:t>
            </a:r>
            <a:endParaRPr lang="zh-CN" altLang="en-US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25" name="组合 19"/>
          <p:cNvGrpSpPr/>
          <p:nvPr/>
        </p:nvGrpSpPr>
        <p:grpSpPr>
          <a:xfrm>
            <a:off x="755576" y="3075806"/>
            <a:ext cx="6228692" cy="705664"/>
            <a:chOff x="1367644" y="699543"/>
            <a:chExt cx="6228692" cy="705664"/>
          </a:xfrm>
        </p:grpSpPr>
        <p:grpSp>
          <p:nvGrpSpPr>
            <p:cNvPr id="2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使用軟體</a:t>
              </a:r>
              <a:r>
                <a:rPr lang="zh-TW" altLang="en-US" b="1" dirty="0" smtClean="0"/>
                <a:t>表</a:t>
              </a:r>
              <a:endParaRPr lang="en-US" altLang="zh-TW" b="1" dirty="0"/>
            </a:p>
          </p:txBody>
        </p:sp>
      </p:grpSp>
      <p:grpSp>
        <p:nvGrpSpPr>
          <p:cNvPr id="30" name="组合 19"/>
          <p:cNvGrpSpPr/>
          <p:nvPr/>
        </p:nvGrpSpPr>
        <p:grpSpPr>
          <a:xfrm>
            <a:off x="4170654" y="3090222"/>
            <a:ext cx="6228692" cy="705664"/>
            <a:chOff x="1367644" y="699543"/>
            <a:chExt cx="6228692" cy="705664"/>
          </a:xfrm>
        </p:grpSpPr>
        <p:grpSp>
          <p:nvGrpSpPr>
            <p:cNvPr id="3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八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未來</a:t>
              </a:r>
              <a:r>
                <a:rPr lang="zh-TW" altLang="en-US" b="1" dirty="0" smtClean="0"/>
                <a:t>展望</a:t>
              </a:r>
              <a:endParaRPr lang="zh-CN" altLang="en-US" b="1" dirty="0"/>
            </a:p>
          </p:txBody>
        </p:sp>
      </p:grpSp>
      <p:grpSp>
        <p:nvGrpSpPr>
          <p:cNvPr id="35" name="组合 19"/>
          <p:cNvGrpSpPr/>
          <p:nvPr/>
        </p:nvGrpSpPr>
        <p:grpSpPr>
          <a:xfrm>
            <a:off x="755576" y="3867894"/>
            <a:ext cx="6228692" cy="705664"/>
            <a:chOff x="1367644" y="699543"/>
            <a:chExt cx="6228692" cy="705664"/>
          </a:xfrm>
        </p:grpSpPr>
        <p:grpSp>
          <p:nvGrpSpPr>
            <p:cNvPr id="3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功能區塊</a:t>
              </a:r>
              <a:r>
                <a:rPr lang="zh-TW" altLang="en-US" b="1" dirty="0" smtClean="0"/>
                <a:t>說明</a:t>
              </a:r>
              <a:endParaRPr lang="zh-CN" altLang="en-US" b="1" dirty="0"/>
            </a:p>
          </p:txBody>
        </p:sp>
      </p:grpSp>
      <p:grpSp>
        <p:nvGrpSpPr>
          <p:cNvPr id="40" name="组合 14"/>
          <p:cNvGrpSpPr/>
          <p:nvPr/>
        </p:nvGrpSpPr>
        <p:grpSpPr>
          <a:xfrm>
            <a:off x="4170654" y="1434038"/>
            <a:ext cx="6228692" cy="705664"/>
            <a:chOff x="1367644" y="699543"/>
            <a:chExt cx="6228692" cy="705664"/>
          </a:xfrm>
        </p:grpSpPr>
        <p:grpSp>
          <p:nvGrpSpPr>
            <p:cNvPr id="41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3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44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42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實際操作頁面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前言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755576" y="555526"/>
            <a:ext cx="5904656" cy="705664"/>
            <a:chOff x="1367644" y="699543"/>
            <a:chExt cx="5904656" cy="70566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755576" y="2427734"/>
            <a:ext cx="5904656" cy="705664"/>
            <a:chOff x="1367644" y="699543"/>
            <a:chExt cx="5904656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 smtClean="0"/>
                <a:t>目標</a:t>
              </a:r>
              <a:r>
                <a:rPr lang="en-US" altLang="zh-TW" b="1" dirty="0" smtClean="0"/>
                <a:t>:</a:t>
              </a:r>
              <a:endParaRPr lang="en-US" altLang="zh-TW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403648" y="1131590"/>
            <a:ext cx="75857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製作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八字五行屬性匹配公司五行屬性系統的動機是為了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幫助使用者更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好地了解自身的五行屬性，以便在工作中更好地發揮自己的特長。在現代企業中，員工是企業最重要的資產，他們的能力和素質直接影響著企業的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發展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因此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，我們認為應該提供一個工具，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讓使用者可以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更好地了解自己的五行屬性，從而更好地發揮自己的能力，實現自我價值的最大化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403648" y="2941181"/>
            <a:ext cx="7585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zh-TW" altLang="en-US" sz="1600" dirty="0" smtClean="0"/>
              <a:t>        我們</a:t>
            </a:r>
            <a:r>
              <a:rPr lang="zh-TW" altLang="en-US" sz="1600" dirty="0"/>
              <a:t>的目標是打造一個完整的八字五行屬性匹配員工五行屬性系統，該系統可以自動分析員工的五行屬性</a:t>
            </a:r>
            <a:r>
              <a:rPr lang="zh-TW" altLang="en-US" sz="1600" dirty="0" smtClean="0"/>
              <a:t>，幫助使用者更</a:t>
            </a:r>
            <a:r>
              <a:rPr lang="zh-TW" altLang="en-US" sz="1600" dirty="0"/>
              <a:t>好地適應工作環境，提高工作效率和表現。通過這個系統</a:t>
            </a:r>
            <a:r>
              <a:rPr lang="zh-TW" altLang="en-US" sz="1600" dirty="0" smtClean="0"/>
              <a:t>，使用者可以</a:t>
            </a:r>
            <a:r>
              <a:rPr lang="zh-TW" altLang="en-US" sz="1600" dirty="0"/>
              <a:t>更好地了解自己的優勢和弱點，從而在工作中更好地發揮自己的特長，提高工作滿意度和自我價值</a:t>
            </a:r>
            <a:r>
              <a:rPr lang="zh-TW" altLang="en-US" sz="1600" dirty="0" smtClean="0"/>
              <a:t>感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並</a:t>
            </a:r>
            <a:r>
              <a:rPr lang="zh-TW" altLang="en-US" sz="1600" dirty="0"/>
              <a:t>提供相應企業的質量優劣</a:t>
            </a:r>
            <a:r>
              <a:rPr lang="zh-TW" altLang="en-US" sz="1600" dirty="0" smtClean="0"/>
              <a:t>，提升對企業的安全感 </a:t>
            </a:r>
            <a:r>
              <a:rPr lang="zh-TW" altLang="en-US" sz="1600" dirty="0"/>
              <a:t>。</a:t>
            </a:r>
            <a:endParaRPr lang="zh-TW" altLang="en-US" sz="1600" dirty="0"/>
          </a:p>
          <a:p>
            <a:r>
              <a:rPr lang="zh-TW" altLang="en-US" sz="1600" dirty="0" smtClean="0"/>
              <a:t>        總之</a:t>
            </a:r>
            <a:r>
              <a:rPr lang="zh-TW" altLang="en-US" sz="1600" dirty="0"/>
              <a:t>，我們希望通過這個系統，</a:t>
            </a:r>
            <a:r>
              <a:rPr lang="zh-TW" altLang="en-US" sz="1600" dirty="0" smtClean="0"/>
              <a:t>讓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更</a:t>
            </a:r>
            <a:r>
              <a:rPr lang="zh-TW" altLang="en-US" sz="1600" dirty="0"/>
              <a:t>好地了解自身的五行屬性，從而更好地發揮自己的能力，實現自我價值的最大化，同時也為企業的發展注入新的活力和動力。</a:t>
            </a:r>
          </a:p>
        </p:txBody>
      </p:sp>
    </p:spTree>
    <p:extLst>
      <p:ext uri="{BB962C8B-B14F-4D97-AF65-F5344CB8AC3E}">
        <p14:creationId xmlns:p14="http://schemas.microsoft.com/office/powerpoint/2010/main" val="4289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0" y="2600294"/>
            <a:ext cx="9144000" cy="609302"/>
          </a:xfrm>
          <a:prstGeom prst="rect">
            <a:avLst/>
          </a:prstGeom>
          <a:solidFill>
            <a:srgbClr val="F79646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00875"/>
            <a:ext cx="9144000" cy="703566"/>
          </a:xfrm>
          <a:prstGeom prst="rect">
            <a:avLst/>
          </a:prstGeom>
          <a:solidFill>
            <a:srgbClr val="00B05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1606870"/>
            <a:ext cx="9144000" cy="689548"/>
          </a:xfrm>
          <a:prstGeom prst="rect">
            <a:avLst/>
          </a:prstGeom>
          <a:solidFill>
            <a:srgbClr val="0070C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CustomShape 15"/>
          <p:cNvSpPr>
            <a:spLocks/>
          </p:cNvSpPr>
          <p:nvPr/>
        </p:nvSpPr>
        <p:spPr>
          <a:xfrm>
            <a:off x="2843808" y="699542"/>
            <a:ext cx="80171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登入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CustomShape 15"/>
          <p:cNvSpPr>
            <a:spLocks/>
          </p:cNvSpPr>
          <p:nvPr/>
        </p:nvSpPr>
        <p:spPr>
          <a:xfrm>
            <a:off x="4572000" y="699544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填</a:t>
            </a: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基本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CustomShape 15"/>
          <p:cNvSpPr>
            <a:spLocks/>
          </p:cNvSpPr>
          <p:nvPr/>
        </p:nvSpPr>
        <p:spPr>
          <a:xfrm>
            <a:off x="3682504" y="699542"/>
            <a:ext cx="84628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註冊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CustomShape 15"/>
          <p:cNvSpPr>
            <a:spLocks/>
          </p:cNvSpPr>
          <p:nvPr/>
        </p:nvSpPr>
        <p:spPr>
          <a:xfrm>
            <a:off x="4682108" y="169153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網站資訊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" name="CustomShape 15"/>
          <p:cNvSpPr>
            <a:spLocks/>
          </p:cNvSpPr>
          <p:nvPr/>
        </p:nvSpPr>
        <p:spPr>
          <a:xfrm>
            <a:off x="2809900" y="1693881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擷取並存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CustomShape 15"/>
          <p:cNvSpPr>
            <a:spLocks/>
          </p:cNvSpPr>
          <p:nvPr/>
        </p:nvSpPr>
        <p:spPr>
          <a:xfrm>
            <a:off x="1873796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取生辰並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傳至網站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" name="CustomShape 15"/>
          <p:cNvSpPr>
            <a:spLocks/>
          </p:cNvSpPr>
          <p:nvPr/>
        </p:nvSpPr>
        <p:spPr>
          <a:xfrm>
            <a:off x="374868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" name="CustomShape 15"/>
          <p:cNvSpPr>
            <a:spLocks/>
          </p:cNvSpPr>
          <p:nvPr/>
        </p:nvSpPr>
        <p:spPr>
          <a:xfrm>
            <a:off x="937692" y="169388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存使用者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CustomShape 15"/>
          <p:cNvSpPr>
            <a:spLocks noChangeAspect="1"/>
          </p:cNvSpPr>
          <p:nvPr/>
        </p:nvSpPr>
        <p:spPr>
          <a:xfrm>
            <a:off x="7202388" y="69954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CustomShape 15"/>
          <p:cNvSpPr>
            <a:spLocks/>
          </p:cNvSpPr>
          <p:nvPr/>
        </p:nvSpPr>
        <p:spPr>
          <a:xfrm>
            <a:off x="8567930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</a:rPr>
              <a:t>信箱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驗證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" name="CustomShape 15"/>
          <p:cNvSpPr>
            <a:spLocks/>
          </p:cNvSpPr>
          <p:nvPr/>
        </p:nvSpPr>
        <p:spPr>
          <a:xfrm>
            <a:off x="1691680" y="699544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主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頁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操作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" name="CustomShape 15"/>
          <p:cNvSpPr>
            <a:spLocks/>
          </p:cNvSpPr>
          <p:nvPr/>
        </p:nvSpPr>
        <p:spPr>
          <a:xfrm>
            <a:off x="5319281" y="699004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修改密碼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及資料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CustomShape 15"/>
          <p:cNvSpPr>
            <a:spLocks noChangeAspect="1"/>
          </p:cNvSpPr>
          <p:nvPr/>
        </p:nvSpPr>
        <p:spPr>
          <a:xfrm>
            <a:off x="226774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規則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限定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264898" y="69954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8225560" y="1687146"/>
            <a:ext cx="570903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預測</a:t>
            </a:r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5618212" y="1694633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比對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6376392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kern="0" spc="-1" dirty="0">
                <a:solidFill>
                  <a:srgbClr val="0000CC"/>
                </a:solidFill>
                <a:latin typeface="Arial"/>
              </a:rPr>
              <a:t>存取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相關資料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729979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CustomShape 15"/>
          <p:cNvSpPr>
            <a:spLocks/>
          </p:cNvSpPr>
          <p:nvPr/>
        </p:nvSpPr>
        <p:spPr>
          <a:xfrm>
            <a:off x="3367011" y="2646736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2" name="CustomShape 15"/>
          <p:cNvSpPr>
            <a:spLocks/>
          </p:cNvSpPr>
          <p:nvPr/>
        </p:nvSpPr>
        <p:spPr>
          <a:xfrm>
            <a:off x="4804720" y="2646735"/>
            <a:ext cx="1258206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公司相關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" name="CustomShape 15"/>
          <p:cNvSpPr>
            <a:spLocks/>
          </p:cNvSpPr>
          <p:nvPr/>
        </p:nvSpPr>
        <p:spPr>
          <a:xfrm>
            <a:off x="6418518" y="2648304"/>
            <a:ext cx="97928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 </a:t>
            </a: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流程圖: 磁碟 113"/>
          <p:cNvSpPr/>
          <p:nvPr/>
        </p:nvSpPr>
        <p:spPr>
          <a:xfrm>
            <a:off x="2935" y="3579862"/>
            <a:ext cx="9141065" cy="585255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Firebase data base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-37695" y="69954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Template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935" y="1709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View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35" y="263105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Model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35" y="4328518"/>
            <a:ext cx="9141065" cy="538321"/>
          </a:xfrm>
          <a:prstGeom prst="rect">
            <a:avLst/>
          </a:prstGeom>
          <a:solidFill>
            <a:srgbClr val="8064A2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CustomShape 15"/>
          <p:cNvSpPr>
            <a:spLocks/>
          </p:cNvSpPr>
          <p:nvPr/>
        </p:nvSpPr>
        <p:spPr>
          <a:xfrm>
            <a:off x="2413617" y="4471853"/>
            <a:ext cx="107879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劍靈算命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15"/>
          <p:cNvSpPr>
            <a:spLocks/>
          </p:cNvSpPr>
          <p:nvPr/>
        </p:nvSpPr>
        <p:spPr>
          <a:xfrm>
            <a:off x="4060864" y="4472393"/>
            <a:ext cx="719982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財報狗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15"/>
          <p:cNvSpPr>
            <a:spLocks/>
          </p:cNvSpPr>
          <p:nvPr/>
        </p:nvSpPr>
        <p:spPr>
          <a:xfrm>
            <a:off x="5407558" y="4470122"/>
            <a:ext cx="228925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Goodinfo!</a:t>
            </a: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台灣股市資訊網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79512" y="429994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Network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7" name="上-下雙向箭號 126"/>
          <p:cNvSpPr>
            <a:spLocks/>
          </p:cNvSpPr>
          <p:nvPr/>
        </p:nvSpPr>
        <p:spPr>
          <a:xfrm>
            <a:off x="7749491" y="2294542"/>
            <a:ext cx="194400" cy="198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15"/>
          <p:cNvSpPr>
            <a:spLocks/>
          </p:cNvSpPr>
          <p:nvPr/>
        </p:nvSpPr>
        <p:spPr>
          <a:xfrm>
            <a:off x="2170067" y="2649729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主網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上-下雙向箭號 128"/>
          <p:cNvSpPr>
            <a:spLocks/>
          </p:cNvSpPr>
          <p:nvPr/>
        </p:nvSpPr>
        <p:spPr>
          <a:xfrm>
            <a:off x="8881986" y="1304439"/>
            <a:ext cx="192610" cy="2232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向右箭號 132"/>
          <p:cNvSpPr>
            <a:spLocks/>
          </p:cNvSpPr>
          <p:nvPr/>
        </p:nvSpPr>
        <p:spPr>
          <a:xfrm rot="5400000" flipV="1">
            <a:off x="3052605" y="2995183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向右箭號 133"/>
          <p:cNvSpPr>
            <a:spLocks/>
          </p:cNvSpPr>
          <p:nvPr/>
        </p:nvSpPr>
        <p:spPr>
          <a:xfrm rot="5400000" flipV="1">
            <a:off x="3052605" y="205907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向右箭號 134"/>
          <p:cNvSpPr>
            <a:spLocks/>
          </p:cNvSpPr>
          <p:nvPr/>
        </p:nvSpPr>
        <p:spPr>
          <a:xfrm rot="5400000" flipV="1">
            <a:off x="3063821" y="105609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向右箭號 135"/>
          <p:cNvSpPr>
            <a:spLocks/>
          </p:cNvSpPr>
          <p:nvPr/>
        </p:nvSpPr>
        <p:spPr>
          <a:xfrm rot="16200000" flipV="1">
            <a:off x="5705671" y="1051876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架構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向右箭號 44"/>
          <p:cNvSpPr>
            <a:spLocks/>
          </p:cNvSpPr>
          <p:nvPr/>
        </p:nvSpPr>
        <p:spPr>
          <a:xfrm rot="16200000" flipV="1">
            <a:off x="5716796" y="2046050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向右箭號 45"/>
          <p:cNvSpPr>
            <a:spLocks/>
          </p:cNvSpPr>
          <p:nvPr/>
        </p:nvSpPr>
        <p:spPr>
          <a:xfrm rot="16200000" flipV="1">
            <a:off x="5716796" y="2982154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上-下雙向箭號 46"/>
          <p:cNvSpPr>
            <a:spLocks/>
          </p:cNvSpPr>
          <p:nvPr/>
        </p:nvSpPr>
        <p:spPr>
          <a:xfrm>
            <a:off x="8329532" y="2319942"/>
            <a:ext cx="194400" cy="126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2886242" y="1829213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25376" y="1780039"/>
            <a:ext cx="1714648" cy="605965"/>
            <a:chOff x="4002233" y="2421020"/>
            <a:chExt cx="1699616" cy="830160"/>
          </a:xfrm>
        </p:grpSpPr>
        <p:sp>
          <p:nvSpPr>
            <p:cNvPr id="9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9" name="CustomShape 8"/>
            <p:cNvSpPr/>
            <p:nvPr/>
          </p:nvSpPr>
          <p:spPr>
            <a:xfrm>
              <a:off x="4226883" y="2584848"/>
              <a:ext cx="1196456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是否已註冊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12691" y="1914623"/>
            <a:ext cx="1076477" cy="337101"/>
            <a:chOff x="697680" y="3080171"/>
            <a:chExt cx="1067040" cy="461820"/>
          </a:xfrm>
        </p:grpSpPr>
        <p:sp>
          <p:nvSpPr>
            <p:cNvPr id="96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7" name="CustomShape 15"/>
            <p:cNvSpPr/>
            <p:nvPr/>
          </p:nvSpPr>
          <p:spPr>
            <a:xfrm>
              <a:off x="911880" y="3080171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" name="CustomShape 26"/>
          <p:cNvSpPr/>
          <p:nvPr/>
        </p:nvSpPr>
        <p:spPr>
          <a:xfrm>
            <a:off x="2115531" y="2283718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直線單箭頭接點 7"/>
          <p:cNvCxnSpPr>
            <a:stCxn id="98" idx="3"/>
            <a:endCxn id="96" idx="1"/>
          </p:cNvCxnSpPr>
          <p:nvPr/>
        </p:nvCxnSpPr>
        <p:spPr>
          <a:xfrm flipV="1">
            <a:off x="2940025" y="2079246"/>
            <a:ext cx="672666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9" name="群組 8"/>
          <p:cNvGrpSpPr/>
          <p:nvPr/>
        </p:nvGrpSpPr>
        <p:grpSpPr>
          <a:xfrm>
            <a:off x="1536518" y="2539176"/>
            <a:ext cx="1076477" cy="337101"/>
            <a:chOff x="697680" y="3062772"/>
            <a:chExt cx="1067040" cy="461820"/>
          </a:xfrm>
        </p:grpSpPr>
        <p:sp>
          <p:nvSpPr>
            <p:cNvPr id="94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5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登入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" name="直線單箭頭接點 9"/>
          <p:cNvCxnSpPr>
            <a:stCxn id="98" idx="2"/>
            <a:endCxn id="94" idx="0"/>
          </p:cNvCxnSpPr>
          <p:nvPr/>
        </p:nvCxnSpPr>
        <p:spPr>
          <a:xfrm flipH="1">
            <a:off x="2074757" y="2386004"/>
            <a:ext cx="7944" cy="1879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1" name="群組 10"/>
          <p:cNvGrpSpPr/>
          <p:nvPr/>
        </p:nvGrpSpPr>
        <p:grpSpPr>
          <a:xfrm>
            <a:off x="5253876" y="1780039"/>
            <a:ext cx="1714648" cy="605965"/>
            <a:chOff x="4002233" y="2421020"/>
            <a:chExt cx="1699616" cy="830160"/>
          </a:xfrm>
        </p:grpSpPr>
        <p:sp>
          <p:nvSpPr>
            <p:cNvPr id="9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3" name="CustomShape 8"/>
            <p:cNvSpPr/>
            <p:nvPr/>
          </p:nvSpPr>
          <p:spPr>
            <a:xfrm>
              <a:off x="4362696" y="2582297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信箱驗證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12" name="肘形接點 11"/>
          <p:cNvCxnSpPr>
            <a:stCxn id="87" idx="3"/>
            <a:endCxn id="94" idx="3"/>
          </p:cNvCxnSpPr>
          <p:nvPr/>
        </p:nvCxnSpPr>
        <p:spPr>
          <a:xfrm rot="5400000">
            <a:off x="5071762" y="-121686"/>
            <a:ext cx="379419" cy="5296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3" name="肘形接點 12"/>
          <p:cNvCxnSpPr>
            <a:stCxn id="92" idx="0"/>
            <a:endCxn id="96" idx="0"/>
          </p:cNvCxnSpPr>
          <p:nvPr/>
        </p:nvCxnSpPr>
        <p:spPr>
          <a:xfrm rot="16200000" flipH="1" flipV="1">
            <a:off x="5052740" y="878228"/>
            <a:ext cx="156650" cy="1960270"/>
          </a:xfrm>
          <a:prstGeom prst="bentConnector3">
            <a:avLst>
              <a:gd name="adj1" fmla="val -10652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14" name="CustomShape 6"/>
          <p:cNvSpPr/>
          <p:nvPr/>
        </p:nvSpPr>
        <p:spPr>
          <a:xfrm>
            <a:off x="6136399" y="1548751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stomShape 26"/>
          <p:cNvSpPr/>
          <p:nvPr/>
        </p:nvSpPr>
        <p:spPr>
          <a:xfrm>
            <a:off x="6893906" y="1857003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直線單箭頭接點 15"/>
          <p:cNvCxnSpPr>
            <a:stCxn id="96" idx="3"/>
            <a:endCxn id="92" idx="1"/>
          </p:cNvCxnSpPr>
          <p:nvPr/>
        </p:nvCxnSpPr>
        <p:spPr>
          <a:xfrm>
            <a:off x="4689168" y="2079246"/>
            <a:ext cx="564708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stCxn id="92" idx="3"/>
            <a:endCxn id="87" idx="2"/>
          </p:cNvCxnSpPr>
          <p:nvPr/>
        </p:nvCxnSpPr>
        <p:spPr>
          <a:xfrm>
            <a:off x="6968524" y="2083021"/>
            <a:ext cx="564120" cy="161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1529152" y="3010534"/>
            <a:ext cx="1076477" cy="337101"/>
            <a:chOff x="697680" y="3062772"/>
            <a:chExt cx="1067040" cy="461820"/>
          </a:xfrm>
        </p:grpSpPr>
        <p:sp>
          <p:nvSpPr>
            <p:cNvPr id="9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1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主頁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9" name="直線單箭頭接點 18"/>
          <p:cNvCxnSpPr>
            <a:stCxn id="94" idx="2"/>
            <a:endCxn id="90" idx="0"/>
          </p:cNvCxnSpPr>
          <p:nvPr/>
        </p:nvCxnSpPr>
        <p:spPr>
          <a:xfrm flipH="1">
            <a:off x="2067391" y="2859062"/>
            <a:ext cx="7366" cy="1862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20" name="群組 19"/>
          <p:cNvGrpSpPr/>
          <p:nvPr/>
        </p:nvGrpSpPr>
        <p:grpSpPr>
          <a:xfrm>
            <a:off x="1487127" y="483519"/>
            <a:ext cx="1166943" cy="378935"/>
            <a:chOff x="4202081" y="2621835"/>
            <a:chExt cx="1156713" cy="519133"/>
          </a:xfrm>
        </p:grpSpPr>
        <p:sp>
          <p:nvSpPr>
            <p:cNvPr id="88" name="CustomShape 2"/>
            <p:cNvSpPr/>
            <p:nvPr/>
          </p:nvSpPr>
          <p:spPr>
            <a:xfrm>
              <a:off x="4346997" y="2646865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使用者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流程圖: 結束點 88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406876" y="1785474"/>
            <a:ext cx="1257679" cy="583322"/>
            <a:chOff x="5767897" y="896289"/>
            <a:chExt cx="1246653" cy="799138"/>
          </a:xfrm>
        </p:grpSpPr>
        <p:sp>
          <p:nvSpPr>
            <p:cNvPr id="86" name="CustomShape 12"/>
            <p:cNvSpPr/>
            <p:nvPr/>
          </p:nvSpPr>
          <p:spPr>
            <a:xfrm>
              <a:off x="5982961" y="896289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填基本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流程圖: 資料 86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2" name="流程圖: 磁碟 21"/>
          <p:cNvSpPr/>
          <p:nvPr/>
        </p:nvSpPr>
        <p:spPr>
          <a:xfrm>
            <a:off x="7485031" y="3753443"/>
            <a:ext cx="866492" cy="882924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345953" y="2892558"/>
            <a:ext cx="1115082" cy="583321"/>
            <a:chOff x="7283118" y="3740039"/>
            <a:chExt cx="1105306" cy="799138"/>
          </a:xfrm>
        </p:grpSpPr>
        <p:sp>
          <p:nvSpPr>
            <p:cNvPr id="84" name="流程圖: 儲存資料 83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CustomShape 15"/>
            <p:cNvSpPr/>
            <p:nvPr/>
          </p:nvSpPr>
          <p:spPr>
            <a:xfrm>
              <a:off x="7484671" y="3740039"/>
              <a:ext cx="586681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儲存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4" name="直線單箭頭接點 23"/>
          <p:cNvCxnSpPr>
            <a:stCxn id="87" idx="3"/>
            <a:endCxn id="84" idx="0"/>
          </p:cNvCxnSpPr>
          <p:nvPr/>
        </p:nvCxnSpPr>
        <p:spPr>
          <a:xfrm flipH="1">
            <a:off x="7903494" y="2337080"/>
            <a:ext cx="6454" cy="5849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25" name="直線單箭頭接點 24"/>
          <p:cNvCxnSpPr>
            <a:stCxn id="84" idx="2"/>
            <a:endCxn id="22" idx="1"/>
          </p:cNvCxnSpPr>
          <p:nvPr/>
        </p:nvCxnSpPr>
        <p:spPr>
          <a:xfrm>
            <a:off x="7903494" y="3453938"/>
            <a:ext cx="14784" cy="29950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26" name="CustomShape 15"/>
          <p:cNvSpPr/>
          <p:nvPr/>
        </p:nvSpPr>
        <p:spPr>
          <a:xfrm>
            <a:off x="7737093" y="3755015"/>
            <a:ext cx="386814" cy="829543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資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料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庫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87138" y="3420014"/>
            <a:ext cx="1076477" cy="337101"/>
            <a:chOff x="2402833" y="3547302"/>
            <a:chExt cx="1067040" cy="461820"/>
          </a:xfrm>
        </p:grpSpPr>
        <p:sp>
          <p:nvSpPr>
            <p:cNvPr id="82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3" name="CustomShape 15"/>
            <p:cNvSpPr/>
            <p:nvPr/>
          </p:nvSpPr>
          <p:spPr>
            <a:xfrm>
              <a:off x="2499418" y="3547302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查公司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437096" y="3451189"/>
            <a:ext cx="1076477" cy="337100"/>
            <a:chOff x="697680" y="3101471"/>
            <a:chExt cx="1067040" cy="461820"/>
          </a:xfrm>
        </p:grpSpPr>
        <p:sp>
          <p:nvSpPr>
            <p:cNvPr id="8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1" name="CustomShape 15"/>
            <p:cNvSpPr/>
            <p:nvPr/>
          </p:nvSpPr>
          <p:spPr>
            <a:xfrm>
              <a:off x="801738" y="3101471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查八字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9" name="肘形接點 28"/>
          <p:cNvCxnSpPr>
            <a:stCxn id="90" idx="2"/>
            <a:endCxn id="82" idx="3"/>
          </p:cNvCxnSpPr>
          <p:nvPr/>
        </p:nvCxnSpPr>
        <p:spPr>
          <a:xfrm rot="5400000">
            <a:off x="1782321" y="3311708"/>
            <a:ext cx="266364" cy="30377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0" name="肘形接點 29"/>
          <p:cNvCxnSpPr>
            <a:stCxn id="90" idx="2"/>
            <a:endCxn id="80" idx="1"/>
          </p:cNvCxnSpPr>
          <p:nvPr/>
        </p:nvCxnSpPr>
        <p:spPr>
          <a:xfrm rot="16200000" flipH="1">
            <a:off x="2117317" y="3280487"/>
            <a:ext cx="269853" cy="36970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170868" y="4443958"/>
            <a:ext cx="1257679" cy="583321"/>
            <a:chOff x="5767897" y="882174"/>
            <a:chExt cx="1246653" cy="799138"/>
          </a:xfrm>
        </p:grpSpPr>
        <p:sp>
          <p:nvSpPr>
            <p:cNvPr id="78" name="CustomShape 12"/>
            <p:cNvSpPr/>
            <p:nvPr/>
          </p:nvSpPr>
          <p:spPr>
            <a:xfrm>
              <a:off x="5970372" y="882174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出生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年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月日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時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流程圖: 資料 7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119371" y="3952574"/>
            <a:ext cx="1330439" cy="341765"/>
            <a:chOff x="697679" y="3081602"/>
            <a:chExt cx="1318775" cy="236908"/>
          </a:xfrm>
        </p:grpSpPr>
        <p:sp>
          <p:nvSpPr>
            <p:cNvPr id="76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7" name="CustomShape 15"/>
            <p:cNvSpPr/>
            <p:nvPr/>
          </p:nvSpPr>
          <p:spPr>
            <a:xfrm>
              <a:off x="829684" y="3081602"/>
              <a:ext cx="993198" cy="233674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算命網站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3" name="直線單箭頭接點 32"/>
          <p:cNvCxnSpPr>
            <a:stCxn id="79" idx="1"/>
            <a:endCxn id="76" idx="2"/>
          </p:cNvCxnSpPr>
          <p:nvPr/>
        </p:nvCxnSpPr>
        <p:spPr>
          <a:xfrm flipH="1" flipV="1">
            <a:off x="5784590" y="4294341"/>
            <a:ext cx="15118" cy="20663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2286221" y="3842721"/>
            <a:ext cx="1367342" cy="583321"/>
            <a:chOff x="3036793" y="4348377"/>
            <a:chExt cx="1355355" cy="799138"/>
          </a:xfrm>
        </p:grpSpPr>
        <p:sp>
          <p:nvSpPr>
            <p:cNvPr id="74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5" name="CustomShape 15"/>
            <p:cNvSpPr/>
            <p:nvPr/>
          </p:nvSpPr>
          <p:spPr>
            <a:xfrm>
              <a:off x="3080016" y="4348377"/>
              <a:ext cx="1247314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八字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41705" y="3825510"/>
            <a:ext cx="1367342" cy="583321"/>
            <a:chOff x="3036793" y="4330977"/>
            <a:chExt cx="1355355" cy="799137"/>
          </a:xfrm>
        </p:grpSpPr>
        <p:sp>
          <p:nvSpPr>
            <p:cNvPr id="7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3" name="CustomShape 15"/>
            <p:cNvSpPr/>
            <p:nvPr/>
          </p:nvSpPr>
          <p:spPr>
            <a:xfrm>
              <a:off x="3108662" y="4330977"/>
              <a:ext cx="1247314" cy="799137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公司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6" name="直線單箭頭接點 35"/>
          <p:cNvCxnSpPr>
            <a:stCxn id="90" idx="3"/>
            <a:endCxn id="65" idx="2"/>
          </p:cNvCxnSpPr>
          <p:nvPr/>
        </p:nvCxnSpPr>
        <p:spPr>
          <a:xfrm flipV="1">
            <a:off x="2605629" y="3185751"/>
            <a:ext cx="1688512" cy="2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7" name="直線單箭頭接點 36"/>
          <p:cNvCxnSpPr>
            <a:stCxn id="65" idx="5"/>
            <a:endCxn id="84" idx="1"/>
          </p:cNvCxnSpPr>
          <p:nvPr/>
        </p:nvCxnSpPr>
        <p:spPr>
          <a:xfrm>
            <a:off x="6035839" y="3185751"/>
            <a:ext cx="1310114" cy="224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8" name="直線單箭頭接點 37"/>
          <p:cNvCxnSpPr>
            <a:stCxn id="82" idx="2"/>
            <a:endCxn id="72" idx="0"/>
          </p:cNvCxnSpPr>
          <p:nvPr/>
        </p:nvCxnSpPr>
        <p:spPr>
          <a:xfrm flipH="1">
            <a:off x="1225376" y="3739343"/>
            <a:ext cx="1" cy="1629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80" idx="2"/>
            <a:endCxn id="74" idx="0"/>
          </p:cNvCxnSpPr>
          <p:nvPr/>
        </p:nvCxnSpPr>
        <p:spPr>
          <a:xfrm flipH="1">
            <a:off x="2969892" y="3742824"/>
            <a:ext cx="5443" cy="164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0" name="群組 39"/>
          <p:cNvGrpSpPr/>
          <p:nvPr/>
        </p:nvGrpSpPr>
        <p:grpSpPr>
          <a:xfrm>
            <a:off x="1487127" y="4635141"/>
            <a:ext cx="1166943" cy="378936"/>
            <a:chOff x="4202081" y="2621835"/>
            <a:chExt cx="1156713" cy="519133"/>
          </a:xfrm>
        </p:grpSpPr>
        <p:sp>
          <p:nvSpPr>
            <p:cNvPr id="70" name="CustomShape 2"/>
            <p:cNvSpPr/>
            <p:nvPr/>
          </p:nvSpPr>
          <p:spPr>
            <a:xfrm>
              <a:off x="4466443" y="2626819"/>
              <a:ext cx="586681" cy="461819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登出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流程圖: 結束點 70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41" name="肘形接點 40"/>
          <p:cNvCxnSpPr>
            <a:stCxn id="72" idx="3"/>
            <a:endCxn id="71" idx="0"/>
          </p:cNvCxnSpPr>
          <p:nvPr/>
        </p:nvCxnSpPr>
        <p:spPr>
          <a:xfrm>
            <a:off x="1909047" y="4135682"/>
            <a:ext cx="161552" cy="49945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2" name="肘形接點 41"/>
          <p:cNvCxnSpPr>
            <a:stCxn id="74" idx="1"/>
            <a:endCxn id="71" idx="0"/>
          </p:cNvCxnSpPr>
          <p:nvPr/>
        </p:nvCxnSpPr>
        <p:spPr>
          <a:xfrm rot="10800000" flipV="1">
            <a:off x="2070600" y="4140193"/>
            <a:ext cx="215621" cy="49494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3" name="肘形接點 42"/>
          <p:cNvCxnSpPr>
            <a:stCxn id="22" idx="3"/>
            <a:endCxn id="73" idx="2"/>
          </p:cNvCxnSpPr>
          <p:nvPr/>
        </p:nvCxnSpPr>
        <p:spPr>
          <a:xfrm rot="5400000" flipH="1">
            <a:off x="4467062" y="1185152"/>
            <a:ext cx="227536" cy="6674894"/>
          </a:xfrm>
          <a:prstGeom prst="bentConnector3">
            <a:avLst>
              <a:gd name="adj1" fmla="val -18977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225376" y="1030252"/>
            <a:ext cx="1714648" cy="605965"/>
            <a:chOff x="4002233" y="2421020"/>
            <a:chExt cx="1699616" cy="830160"/>
          </a:xfrm>
        </p:grpSpPr>
        <p:sp>
          <p:nvSpPr>
            <p:cNvPr id="6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69" name="CustomShape 8"/>
            <p:cNvSpPr/>
            <p:nvPr/>
          </p:nvSpPr>
          <p:spPr>
            <a:xfrm>
              <a:off x="4333935" y="2584711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同意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規則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45" name="直線單箭頭接點 44"/>
          <p:cNvCxnSpPr>
            <a:stCxn id="68" idx="2"/>
            <a:endCxn id="98" idx="0"/>
          </p:cNvCxnSpPr>
          <p:nvPr/>
        </p:nvCxnSpPr>
        <p:spPr>
          <a:xfrm>
            <a:off x="2082700" y="1636218"/>
            <a:ext cx="0" cy="143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6" name="直線單箭頭接點 45"/>
          <p:cNvCxnSpPr>
            <a:stCxn id="68" idx="3"/>
            <a:endCxn id="67" idx="1"/>
          </p:cNvCxnSpPr>
          <p:nvPr/>
        </p:nvCxnSpPr>
        <p:spPr>
          <a:xfrm flipV="1">
            <a:off x="2940025" y="1332530"/>
            <a:ext cx="741061" cy="7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3681085" y="1143062"/>
            <a:ext cx="1166943" cy="378935"/>
            <a:chOff x="4202081" y="2621835"/>
            <a:chExt cx="1156713" cy="519133"/>
          </a:xfrm>
        </p:grpSpPr>
        <p:sp>
          <p:nvSpPr>
            <p:cNvPr id="66" name="CustomShape 2"/>
            <p:cNvSpPr/>
            <p:nvPr/>
          </p:nvSpPr>
          <p:spPr>
            <a:xfrm>
              <a:off x="4466443" y="2629466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結束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流程圖: 結束點 66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8" name="CustomShape 26"/>
          <p:cNvSpPr/>
          <p:nvPr/>
        </p:nvSpPr>
        <p:spPr>
          <a:xfrm>
            <a:off x="2111428" y="1523351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894419" y="1054740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0" name="直線單箭頭接點 49"/>
          <p:cNvCxnSpPr>
            <a:stCxn id="89" idx="2"/>
            <a:endCxn id="68" idx="0"/>
          </p:cNvCxnSpPr>
          <p:nvPr/>
        </p:nvCxnSpPr>
        <p:spPr>
          <a:xfrm>
            <a:off x="2070599" y="862453"/>
            <a:ext cx="12101" cy="1677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51" name="群組 50"/>
          <p:cNvGrpSpPr/>
          <p:nvPr/>
        </p:nvGrpSpPr>
        <p:grpSpPr>
          <a:xfrm>
            <a:off x="4076428" y="2890205"/>
            <a:ext cx="2177124" cy="829542"/>
            <a:chOff x="5841559" y="1123405"/>
            <a:chExt cx="1246653" cy="949842"/>
          </a:xfrm>
        </p:grpSpPr>
        <p:sp>
          <p:nvSpPr>
            <p:cNvPr id="64" name="CustomShape 12"/>
            <p:cNvSpPr/>
            <p:nvPr/>
          </p:nvSpPr>
          <p:spPr>
            <a:xfrm>
              <a:off x="6032911" y="1123405"/>
              <a:ext cx="881321" cy="949842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修改基本資料</a:t>
              </a: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或密碼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流程圖: 資料 64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52" name="直線單箭頭接點 51"/>
          <p:cNvCxnSpPr>
            <a:stCxn id="76" idx="1"/>
            <a:endCxn id="74" idx="3"/>
          </p:cNvCxnSpPr>
          <p:nvPr/>
        </p:nvCxnSpPr>
        <p:spPr>
          <a:xfrm flipH="1" flipV="1">
            <a:off x="3653563" y="4140193"/>
            <a:ext cx="1465808" cy="404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3" name="肘形接點 52"/>
          <p:cNvCxnSpPr>
            <a:stCxn id="65" idx="1"/>
            <a:endCxn id="94" idx="3"/>
          </p:cNvCxnSpPr>
          <p:nvPr/>
        </p:nvCxnSpPr>
        <p:spPr>
          <a:xfrm rot="16200000" flipV="1">
            <a:off x="3777807" y="1551693"/>
            <a:ext cx="222372" cy="2551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735857" y="1109412"/>
            <a:ext cx="92248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/>
          </a:ln>
          <a:effectLst/>
        </p:spPr>
      </p:cxnSp>
      <p:cxnSp>
        <p:nvCxnSpPr>
          <p:cNvPr id="55" name="直線接點 54"/>
          <p:cNvCxnSpPr/>
          <p:nvPr/>
        </p:nvCxnSpPr>
        <p:spPr>
          <a:xfrm>
            <a:off x="6732240" y="1451840"/>
            <a:ext cx="922487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/>
            <a:headEnd type="none" w="med" len="med"/>
            <a:tailEnd type="none"/>
          </a:ln>
          <a:effectLst/>
        </p:spPr>
      </p:cxnSp>
      <p:sp>
        <p:nvSpPr>
          <p:cNvPr id="56" name="CustomShape 2"/>
          <p:cNvSpPr/>
          <p:nvPr/>
        </p:nvSpPr>
        <p:spPr>
          <a:xfrm>
            <a:off x="7694812" y="969468"/>
            <a:ext cx="79692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主流程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703917" y="1301941"/>
            <a:ext cx="1269334" cy="223597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資料傳輸</a:t>
            </a:r>
            <a:r>
              <a:rPr kumimoji="0" lang="zh-TW" altLang="en-US" sz="1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流程</a:t>
            </a:r>
            <a:endParaRPr kumimoji="0" lang="en-U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肘形接點 57"/>
          <p:cNvCxnSpPr>
            <a:stCxn id="22" idx="2"/>
            <a:endCxn id="79" idx="5"/>
          </p:cNvCxnSpPr>
          <p:nvPr/>
        </p:nvCxnSpPr>
        <p:spPr>
          <a:xfrm rot="10800000" flipV="1">
            <a:off x="6302780" y="4194905"/>
            <a:ext cx="1182252" cy="5585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13816" y="1030171"/>
            <a:ext cx="563825" cy="212642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3681" y="1040599"/>
            <a:ext cx="338554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非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區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間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範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圍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能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查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無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資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料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3816" y="1032934"/>
            <a:ext cx="34176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限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年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滿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六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個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 smtClean="0">
                <a:solidFill>
                  <a:sysClr val="windowText" lastClr="000000"/>
                </a:solidFill>
              </a:rPr>
              <a:t>月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algn="ctr">
              <a:defRPr/>
            </a:pPr>
            <a:r>
              <a:rPr lang="en-US" altLang="zh-TW" sz="1200" kern="0" dirty="0">
                <a:solidFill>
                  <a:sysClr val="windowText" lastClr="000000"/>
                </a:solidFill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歲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肘形接點 59"/>
          <p:cNvCxnSpPr>
            <a:stCxn id="68" idx="1"/>
            <a:endCxn id="61" idx="0"/>
          </p:cNvCxnSpPr>
          <p:nvPr/>
        </p:nvCxnSpPr>
        <p:spPr>
          <a:xfrm rot="10800000">
            <a:off x="695730" y="1030171"/>
            <a:ext cx="529647" cy="303064"/>
          </a:xfrm>
          <a:prstGeom prst="bentConnector4">
            <a:avLst>
              <a:gd name="adj1" fmla="val 23387"/>
              <a:gd name="adj2" fmla="val 175430"/>
            </a:avLst>
          </a:prstGeom>
          <a:noFill/>
          <a:ln w="28575" cap="flat" cmpd="sng" algn="ctr">
            <a:solidFill>
              <a:srgbClr val="0070C0"/>
            </a:solidFill>
            <a:prstDash val="dash"/>
            <a:miter/>
            <a:headEnd type="none" w="med" len="med"/>
            <a:tailEnd type="none"/>
          </a:ln>
          <a:effectLst/>
        </p:spPr>
      </p:cxnSp>
      <p:sp>
        <p:nvSpPr>
          <p:cNvPr id="100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流程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使用軟體表</a:t>
            </a:r>
            <a:endParaRPr lang="en-US" altLang="zh-TW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539552" y="555526"/>
            <a:ext cx="9181020" cy="1026114"/>
            <a:chOff x="1367644" y="699543"/>
            <a:chExt cx="9181020" cy="102611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2087724" y="771550"/>
              <a:ext cx="84609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Python: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</a:p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撰寫爬蟲、判斷及存取、預測模型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...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等程式。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539552" y="1487438"/>
            <a:ext cx="7751204" cy="705664"/>
            <a:chOff x="1367644" y="699543"/>
            <a:chExt cx="7751204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2087724" y="771550"/>
              <a:ext cx="7031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>
                  <a:solidFill>
                    <a:srgbClr val="0000CC"/>
                  </a:solidFill>
                </a:rPr>
                <a:t>Visual Studio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Code:</a:t>
              </a:r>
              <a:r>
                <a:rPr lang="zh-TW" altLang="en-US" b="1" dirty="0" smtClean="0">
                  <a:solidFill>
                    <a:srgbClr val="0000CC"/>
                  </a:solidFill>
                </a:rPr>
                <a:t> </a:t>
              </a:r>
              <a:r>
                <a:rPr lang="zh-TW" altLang="en-US" b="1" dirty="0" smtClean="0"/>
                <a:t>系統架設及環境設定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539552" y="2137226"/>
            <a:ext cx="8208404" cy="705664"/>
            <a:chOff x="1367644" y="699543"/>
            <a:chExt cx="8208404" cy="705664"/>
          </a:xfrm>
        </p:grpSpPr>
        <p:grpSp>
          <p:nvGrpSpPr>
            <p:cNvPr id="14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7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5" name="TextBox 16"/>
            <p:cNvSpPr txBox="1"/>
            <p:nvPr/>
          </p:nvSpPr>
          <p:spPr>
            <a:xfrm>
              <a:off x="2087724" y="771550"/>
              <a:ext cx="7488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Github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聯合開發溝通及記錄程式開發歷程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39552" y="2776030"/>
            <a:ext cx="8399276" cy="705664"/>
            <a:chOff x="1367644" y="699543"/>
            <a:chExt cx="8399276" cy="705664"/>
          </a:xfrm>
        </p:grpSpPr>
        <p:grpSp>
          <p:nvGrpSpPr>
            <p:cNvPr id="1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0" name="TextBox 21"/>
            <p:cNvSpPr txBox="1"/>
            <p:nvPr/>
          </p:nvSpPr>
          <p:spPr>
            <a:xfrm>
              <a:off x="2087724" y="771550"/>
              <a:ext cx="767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smtClean="0">
                  <a:solidFill>
                    <a:srgbClr val="0000CC"/>
                  </a:solidFill>
                </a:rPr>
                <a:t>Firebase: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雲端資料庫</a:t>
              </a:r>
              <a:r>
                <a:rPr lang="en-US" altLang="zh-TW" b="1" dirty="0" smtClean="0"/>
                <a:t>,</a:t>
              </a:r>
              <a:r>
                <a:rPr lang="zh-TW" altLang="en-US" b="1" dirty="0" smtClean="0"/>
                <a:t>使用者</a:t>
              </a:r>
              <a:r>
                <a:rPr lang="zh-TW" altLang="en-US" b="1" dirty="0"/>
                <a:t>註冊及</a:t>
              </a:r>
              <a:r>
                <a:rPr lang="zh-TW" altLang="en-US" b="1" dirty="0" smtClean="0"/>
                <a:t>驗證。</a:t>
              </a:r>
              <a:endParaRPr lang="zh-CN" altLang="en-US" b="1" dirty="0"/>
            </a:p>
          </p:txBody>
        </p:sp>
      </p:grpSp>
      <p:grpSp>
        <p:nvGrpSpPr>
          <p:cNvPr id="23" name="组合 19"/>
          <p:cNvGrpSpPr/>
          <p:nvPr/>
        </p:nvGrpSpPr>
        <p:grpSpPr>
          <a:xfrm>
            <a:off x="539552" y="3446070"/>
            <a:ext cx="6048672" cy="705664"/>
            <a:chOff x="1367644" y="699543"/>
            <a:chExt cx="6048672" cy="705664"/>
          </a:xfrm>
        </p:grpSpPr>
        <p:grpSp>
          <p:nvGrpSpPr>
            <p:cNvPr id="24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6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7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5" name="TextBox 21"/>
            <p:cNvSpPr txBox="1"/>
            <p:nvPr/>
          </p:nvSpPr>
          <p:spPr>
            <a:xfrm>
              <a:off x="208772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Heroku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  <a:r>
                <a:rPr lang="zh-TW" altLang="en-US" b="1" dirty="0" smtClean="0"/>
                <a:t>系統發佈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8" name="组合 19"/>
          <p:cNvGrpSpPr/>
          <p:nvPr/>
        </p:nvGrpSpPr>
        <p:grpSpPr>
          <a:xfrm>
            <a:off x="539552" y="4094142"/>
            <a:ext cx="8208404" cy="1026114"/>
            <a:chOff x="1367644" y="699543"/>
            <a:chExt cx="8208404" cy="1026114"/>
          </a:xfrm>
        </p:grpSpPr>
        <p:grpSp>
          <p:nvGrpSpPr>
            <p:cNvPr id="2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0" name="TextBox 21"/>
            <p:cNvSpPr txBox="1"/>
            <p:nvPr/>
          </p:nvSpPr>
          <p:spPr>
            <a:xfrm>
              <a:off x="2087724" y="771550"/>
              <a:ext cx="7488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ChatGPT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</a:p>
            <a:p>
              <a:r>
                <a:rPr lang="zh-TW" altLang="en-US" b="1" dirty="0" smtClean="0"/>
                <a:t>輔助檢查</a:t>
              </a:r>
              <a:r>
                <a:rPr lang="zh-TW" altLang="en-US" b="1" dirty="0"/>
                <a:t>人為</a:t>
              </a:r>
              <a:r>
                <a:rPr lang="en-US" altLang="zh-TW" b="1" dirty="0" smtClean="0"/>
                <a:t>key</a:t>
              </a:r>
              <a:r>
                <a:rPr lang="zh-TW" altLang="en-US" b="1" dirty="0" smtClean="0"/>
                <a:t>錯、</a:t>
              </a:r>
              <a:r>
                <a:rPr lang="en-US" altLang="zh-TW" b="1" dirty="0" smtClean="0"/>
                <a:t>debug</a:t>
              </a:r>
              <a:r>
                <a:rPr lang="zh-TW" altLang="en-US" b="1" dirty="0" smtClean="0"/>
                <a:t> 、</a:t>
              </a:r>
              <a:r>
                <a:rPr lang="zh-TW" altLang="en-US" b="1" dirty="0"/>
                <a:t>加速</a:t>
              </a:r>
              <a:r>
                <a:rPr lang="zh-TW" altLang="en-US" b="1" dirty="0" smtClean="0"/>
                <a:t>開發</a:t>
              </a:r>
              <a:r>
                <a:rPr lang="en-US" altLang="zh-TW" b="1" dirty="0" smtClean="0"/>
                <a:t>...</a:t>
              </a:r>
              <a:r>
                <a:rPr lang="zh-TW" altLang="en-US" b="1" dirty="0" smtClean="0"/>
                <a:t>等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2" y="1546926"/>
            <a:ext cx="2235503" cy="80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功能區塊說明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財報狗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1921954" cy="467688"/>
            <a:chOff x="603602" y="1261102"/>
            <a:chExt cx="1921954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523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金融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科技、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半導體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理財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投資、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資訊安全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2435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6590...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凌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、普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鴻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5672" y="1636270"/>
            <a:ext cx="1872208" cy="289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839005" y="1656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22" y="3003797"/>
            <a:ext cx="5175018" cy="20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向下箭號 39"/>
          <p:cNvSpPr/>
          <p:nvPr/>
        </p:nvSpPr>
        <p:spPr>
          <a:xfrm>
            <a:off x="7380312" y="2427734"/>
            <a:ext cx="360040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596336" y="3442588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812360" y="3210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71268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293907" y="326003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57836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995936" y="325792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2" y="598084"/>
            <a:ext cx="1251309" cy="62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689470" y="177966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抓取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方式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擷取產業別、所屬產業、股票代號及公司簡稱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56890" y="2971668"/>
            <a:ext cx="2177648" cy="1659387"/>
            <a:chOff x="556890" y="2971668"/>
            <a:chExt cx="2177648" cy="165938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38" y="3759547"/>
              <a:ext cx="1440000" cy="8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0" y="2971668"/>
              <a:ext cx="1440000" cy="94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文字方塊 36"/>
          <p:cNvSpPr txBox="1"/>
          <p:nvPr/>
        </p:nvSpPr>
        <p:spPr>
          <a:xfrm>
            <a:off x="545258" y="266825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01" y="1437664"/>
            <a:ext cx="1368355" cy="135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54495"/>
            <a:ext cx="885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7" y="3836775"/>
            <a:ext cx="4107771" cy="11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二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資料加上分類屬性上傳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比對及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461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理財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投資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屬性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土、木、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火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、金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股票代碼、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+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所屬產業、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公司簡稱、屬性分類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0402" y="1519120"/>
            <a:ext cx="1097947" cy="126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52704" y="118481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Excel</a:t>
            </a:r>
            <a:r>
              <a:rPr lang="zh-TW" altLang="en-US" dirty="0"/>
              <a:t> 檔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75701" y="3505033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228764" y="33028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5504" y="4043268"/>
            <a:ext cx="3314968" cy="97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292080" y="438298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開啟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(excel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),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並配合財報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所屬產業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使各公司依屬性別分類上傳至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73" y="3078766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026973" y="3381699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992010" y="286087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zh-TW" altLang="en-US" dirty="0"/>
              <a:t>爬蟲</a:t>
            </a:r>
            <a:r>
              <a:rPr lang="zh-TW" altLang="en-US" dirty="0"/>
              <a:t>程式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上-下雙向箭號 3"/>
          <p:cNvSpPr/>
          <p:nvPr/>
        </p:nvSpPr>
        <p:spPr>
          <a:xfrm>
            <a:off x="7650087" y="2902928"/>
            <a:ext cx="90265" cy="388902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8" y="3627906"/>
            <a:ext cx="1440000" cy="7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67849"/>
            <a:ext cx="1440000" cy="13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83772" y="336383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2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31842" y="32209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2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19" y="3617660"/>
            <a:ext cx="5675381" cy="132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三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累季資料上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及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2453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各季度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2022Q4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、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(%)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配合財報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擷取公司累季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1" y="2718262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357803" y="247986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4063"/>
            <a:ext cx="2876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215070" y="3360567"/>
            <a:ext cx="1800461" cy="1639270"/>
            <a:chOff x="188091" y="2984937"/>
            <a:chExt cx="1800461" cy="163927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52" y="4103796"/>
              <a:ext cx="1440000" cy="52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4" y="3132497"/>
              <a:ext cx="1440000" cy="1167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91" y="2984937"/>
              <a:ext cx="1440000" cy="76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文字方塊 40"/>
          <p:cNvSpPr txBox="1"/>
          <p:nvPr/>
        </p:nvSpPr>
        <p:spPr>
          <a:xfrm>
            <a:off x="145768" y="309568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44" y="3347817"/>
            <a:ext cx="1440000" cy="118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87826" y="311556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3450" y="1807649"/>
            <a:ext cx="1712845" cy="1700205"/>
            <a:chOff x="7373450" y="1584429"/>
            <a:chExt cx="1712845" cy="1700205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295" y="2516571"/>
              <a:ext cx="900000" cy="76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456" y="1800972"/>
              <a:ext cx="900000" cy="98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450" y="1584429"/>
              <a:ext cx="900000" cy="882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882</Words>
  <Application>Microsoft Office PowerPoint</Application>
  <PresentationFormat>如螢幕大小 (16:9)</PresentationFormat>
  <Paragraphs>214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主题</vt:lpstr>
      <vt:lpstr>PowerPoint 簡報</vt:lpstr>
      <vt:lpstr>目錄頁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133</cp:revision>
  <dcterms:created xsi:type="dcterms:W3CDTF">2013-03-22T04:45:22Z</dcterms:created>
  <dcterms:modified xsi:type="dcterms:W3CDTF">2023-03-30T09:10:26Z</dcterms:modified>
</cp:coreProperties>
</file>