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71" r:id="rId4"/>
    <p:sldId id="269" r:id="rId5"/>
    <p:sldId id="270" r:id="rId6"/>
    <p:sldId id="273" r:id="rId7"/>
    <p:sldId id="272" r:id="rId8"/>
    <p:sldId id="277" r:id="rId9"/>
    <p:sldId id="280" r:id="rId10"/>
    <p:sldId id="282" r:id="rId11"/>
    <p:sldId id="290" r:id="rId12"/>
    <p:sldId id="283" r:id="rId13"/>
    <p:sldId id="281" r:id="rId14"/>
    <p:sldId id="285" r:id="rId15"/>
    <p:sldId id="287" r:id="rId16"/>
    <p:sldId id="284" r:id="rId17"/>
    <p:sldId id="286" r:id="rId18"/>
    <p:sldId id="276" r:id="rId19"/>
    <p:sldId id="278" r:id="rId20"/>
    <p:sldId id="288" r:id="rId21"/>
    <p:sldId id="289" r:id="rId22"/>
    <p:sldId id="279" r:id="rId23"/>
    <p:sldId id="291" r:id="rId24"/>
    <p:sldId id="292" r:id="rId25"/>
    <p:sldId id="263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F0000"/>
    <a:srgbClr val="0000CC"/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3CA2-8227-4BCE-B67B-FFC5DC91447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EEF4B-1F10-410F-986B-F2B711211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3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5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0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 descr="I:\我的模板\中国风模板\中国风模板05\页面3\青石板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88" y="2854225"/>
            <a:ext cx="9142412" cy="2309813"/>
          </a:xfrm>
          <a:prstGeom prst="rect">
            <a:avLst/>
          </a:prstGeom>
          <a:noFill/>
        </p:spPr>
      </p:pic>
      <p:pic>
        <p:nvPicPr>
          <p:cNvPr id="45" name="Picture 2" descr="I:\我的模板\中国风模板\中国风模板05\宽版\页面2\切片\柳树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285752"/>
            <a:ext cx="1047750" cy="1898650"/>
          </a:xfrm>
          <a:prstGeom prst="rect">
            <a:avLst/>
          </a:prstGeom>
          <a:noFill/>
        </p:spPr>
      </p:pic>
      <p:pic>
        <p:nvPicPr>
          <p:cNvPr id="46" name="Picture 3" descr="I:\我的模板\中国风模板\中国风模板05\宽版\页面2\切片\墨竹01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0"/>
            <a:ext cx="1852613" cy="1862138"/>
          </a:xfrm>
          <a:prstGeom prst="rect">
            <a:avLst/>
          </a:prstGeom>
          <a:noFill/>
        </p:spPr>
      </p:pic>
      <p:pic>
        <p:nvPicPr>
          <p:cNvPr id="51" name="Picture 4" descr="I:\我的模板\中国风模板\中国风模板05\宽版\页面2\切片\墨竹02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600924" y="0"/>
            <a:ext cx="2537605" cy="1290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0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我的模板\中国风模板\中国风模板05\宽版\页面0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86" y="565807"/>
            <a:ext cx="7524836" cy="38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1PPT制作\Z中国风\戏曲\nipic.com_30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6" y="3783179"/>
            <a:ext cx="552400" cy="5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491880" y="62753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dobe 楷体 Std R" pitchFamily="18" charset="-128"/>
                <a:ea typeface="Adobe 楷体 Std R" pitchFamily="18" charset="-128"/>
              </a:rPr>
              <a:t>命中注定</a:t>
            </a:r>
            <a:r>
              <a:rPr lang="en-US" altLang="zh-TW" sz="3600" b="1" dirty="0" smtClean="0">
                <a:latin typeface="Adobe 楷体 Std R" pitchFamily="18" charset="-128"/>
                <a:ea typeface="Adobe 楷体 Std R" pitchFamily="18" charset="-128"/>
              </a:rPr>
              <a:t>?</a:t>
            </a:r>
            <a:endParaRPr lang="zh-TW" altLang="en-US" sz="36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00507" y="2599432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指導老師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簡智璁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徐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尉庭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郭欣瓚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林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伯樵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150">
        <p14:vortex dir="r"/>
        <p:sndAc>
          <p:stSnd>
            <p:snd r:embed="rId3" name="风声.wav"/>
          </p:stSnd>
        </p:sndAc>
      </p:transition>
    </mc:Choice>
    <mc:Fallback xmlns="">
      <p:transition spd="slow" advTm="8150">
        <p:fade/>
        <p:sndAc>
          <p:stSnd>
            <p:snd r:embed="rId7" name="风声.wav"/>
          </p:stSnd>
        </p:sndAc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92479"/>
            <a:ext cx="1373726" cy="139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96" y="3050184"/>
            <a:ext cx="2655036" cy="196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四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季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資料進行下季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預測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50092" cy="467688"/>
            <a:chOff x="603602" y="1261102"/>
            <a:chExt cx="2850092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51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整理與預測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51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資料整理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將累計資料轉換成單季。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使用線性回歸預測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預測最新一季的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測試模型成功率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70~100%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7452320" y="112165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取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雲端各股票代號的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資料進行轉單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資料後做離群值處理跟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訓練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進而預測下一季的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16018" y="31493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1786" y="307247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整理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792822" y="307580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052550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85" y="1150753"/>
            <a:ext cx="970667" cy="182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93" y="3106484"/>
            <a:ext cx="1017691" cy="116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843056" y="3657822"/>
            <a:ext cx="263214" cy="2704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645156" y="3352378"/>
            <a:ext cx="2583028" cy="94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280765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8344" y="1150753"/>
            <a:ext cx="997408" cy="14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472009" y="275905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79048" y="2816876"/>
            <a:ext cx="997408" cy="14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85532" y="3328294"/>
            <a:ext cx="1653593" cy="1815206"/>
            <a:chOff x="85532" y="3328294"/>
            <a:chExt cx="1653593" cy="1815206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68" y="4419690"/>
              <a:ext cx="1442857" cy="723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15" y="3808560"/>
              <a:ext cx="1450000" cy="911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2" y="3328294"/>
              <a:ext cx="1447619" cy="878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1865039" y="3304689"/>
            <a:ext cx="1750979" cy="1809117"/>
            <a:chOff x="1865039" y="3304689"/>
            <a:chExt cx="1750979" cy="1809117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113" y="4004282"/>
              <a:ext cx="1461905" cy="1109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463512"/>
              <a:ext cx="1466667" cy="121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039" y="3304689"/>
              <a:ext cx="1459524" cy="1038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23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92479"/>
            <a:ext cx="1373726" cy="139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96" y="3050184"/>
            <a:ext cx="2655036" cy="196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五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季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資料進行下季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預測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50092" cy="467688"/>
            <a:chOff x="603602" y="1261102"/>
            <a:chExt cx="2850092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51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整理與預測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51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資料整理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將累計資料轉換成單季。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使用線性回歸預測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預測最新一季的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測試模型成功率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70~100%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7452320" y="112165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取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雲端各股票代號的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資料進行轉單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資料後做離群值處理跟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訓練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進而預測下一季的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16018" y="31493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1786" y="307247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整理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792822" y="307580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052550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85" y="1150753"/>
            <a:ext cx="970667" cy="182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93" y="3106484"/>
            <a:ext cx="1017691" cy="116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843056" y="3657822"/>
            <a:ext cx="263214" cy="2704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645156" y="3352378"/>
            <a:ext cx="2583028" cy="94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280765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8344" y="1150753"/>
            <a:ext cx="997408" cy="14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472009" y="275905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79048" y="2816876"/>
            <a:ext cx="997408" cy="14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85532" y="3328294"/>
            <a:ext cx="1653593" cy="1815206"/>
            <a:chOff x="85532" y="3328294"/>
            <a:chExt cx="1653593" cy="1815206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68" y="4419690"/>
              <a:ext cx="1442857" cy="723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15" y="3808560"/>
              <a:ext cx="1450000" cy="911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2" y="3328294"/>
              <a:ext cx="1447619" cy="878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1865039" y="3304689"/>
            <a:ext cx="1750979" cy="1809117"/>
            <a:chOff x="1865039" y="3304689"/>
            <a:chExt cx="1750979" cy="1809117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113" y="4004282"/>
              <a:ext cx="1461905" cy="1109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463512"/>
              <a:ext cx="1466667" cy="121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039" y="3304689"/>
              <a:ext cx="1459524" cy="1038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12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六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註冊及信箱驗證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使用者註冊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姓名、信箱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信箱驗證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驗證信寄送。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讓使用者執行註冊及信箱驗證等動作。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1883" y="271576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註冊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23304" y="272587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信箱驗證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87" y="1920999"/>
            <a:ext cx="2266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47" y="3187570"/>
            <a:ext cx="2688935" cy="114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七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劍靈命理網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的喜用神上傳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3185120" cy="467688"/>
            <a:chOff x="603602" y="1261102"/>
            <a:chExt cx="3185120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786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喜用神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擷取及上傳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300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生辰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1969/3/3/11/M...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喜用神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[“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”,”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金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”]...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年、月、日、時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、 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 性別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、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喜用神。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28184" y="18844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88504" y="3396846"/>
            <a:ext cx="1591608" cy="903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708019" y="3313695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依信箱為主鍵使用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爬蟲並搭配使用者資料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年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月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時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性別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匯入劍靈網並擷取喜用神資料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58788" y="1925410"/>
            <a:ext cx="2266950" cy="862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7821488" y="37238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7482137" y="163742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175196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37123" y="4000871"/>
            <a:ext cx="648277" cy="189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28" y="1085465"/>
            <a:ext cx="2085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2" y="3695633"/>
            <a:ext cx="1447619" cy="12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3" y="3396846"/>
            <a:ext cx="1440476" cy="12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26" y="3548013"/>
            <a:ext cx="1447619" cy="77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向下箭號 12"/>
          <p:cNvSpPr/>
          <p:nvPr/>
        </p:nvSpPr>
        <p:spPr>
          <a:xfrm>
            <a:off x="7482137" y="2915174"/>
            <a:ext cx="139943" cy="189177"/>
          </a:xfrm>
          <a:prstGeom prst="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0800000">
            <a:off x="5868144" y="3723872"/>
            <a:ext cx="288032" cy="138499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八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登入及修改密碼資料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使用者登入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姓名、信箱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資料修改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密碼、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基本資料。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登入及修改密碼資料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3581" y="2643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登入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002" y="265387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修改資料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九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劍靈命理網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資料渲染網頁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網版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八字網版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生辰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八字、大運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命盤分析網版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含喜用神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218937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資料庫傳送使用者資料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年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月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時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性別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靜態網頁爬蟲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匯入劍靈網並擷取算命資料後渲染至網頁。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2402112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21893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21097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渲染網頁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655945"/>
            <a:ext cx="2085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2402112"/>
            <a:ext cx="2636636" cy="196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6355396" y="2404478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08675" y="3452117"/>
            <a:ext cx="1613707" cy="1185893"/>
            <a:chOff x="108675" y="3452117"/>
            <a:chExt cx="1613707" cy="1185893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82" y="4105890"/>
              <a:ext cx="1440000" cy="532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5" y="3452117"/>
              <a:ext cx="1440000" cy="866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3464360" y="2402112"/>
            <a:ext cx="2619808" cy="1967472"/>
            <a:chOff x="3464360" y="2402112"/>
            <a:chExt cx="2619808" cy="196747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360" y="2402112"/>
              <a:ext cx="2619808" cy="1967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464360" y="3885491"/>
              <a:ext cx="1292290" cy="22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6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十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透過喜用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神帶出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的公司資料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比對喜用神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[“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”,”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金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 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土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”]...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比對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2453...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資料庫的使用者和公司資料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喜用神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為關聯鍵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及公司資料和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累季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為關聯鍵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匯入公司相關資料並渲染至網頁。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1883" y="352287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喜用神比對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23304" y="3532984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股票代號比對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483518"/>
            <a:ext cx="8226660" cy="830997"/>
            <a:chOff x="539552" y="483518"/>
            <a:chExt cx="8226660" cy="830997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483518"/>
              <a:ext cx="57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十一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登出及確認規則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5918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使用者登出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登出。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確認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規則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限年滿六個月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-54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歲使用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非區間範圍可能查無資料</a:t>
            </a:r>
            <a:endParaRPr lang="en-US" altLang="zh-TW" sz="1600" kern="0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登入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及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確認規則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3581" y="2643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登出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002" y="265387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確認規則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8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實際操作頁面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5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問題解決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73339" y="608950"/>
            <a:ext cx="5852517" cy="738664"/>
            <a:chOff x="603602" y="1136250"/>
            <a:chExt cx="5852517" cy="738664"/>
          </a:xfrm>
        </p:grpSpPr>
        <p:grpSp>
          <p:nvGrpSpPr>
            <p:cNvPr id="4" name="群組 3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字方塊 4"/>
            <p:cNvSpPr txBox="1"/>
            <p:nvPr/>
          </p:nvSpPr>
          <p:spPr>
            <a:xfrm>
              <a:off x="1002382" y="1136250"/>
              <a:ext cx="545373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抓取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八字算命資料時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由於資料項目眾多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如果還要自己設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版面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</a:p>
            <a:p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再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套用所有資料必須花費較多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時間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直接將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網站資料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含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版面設計來渲染網頁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73629" y="1329030"/>
            <a:ext cx="6137852" cy="954107"/>
            <a:chOff x="603602" y="1136250"/>
            <a:chExt cx="6137852" cy="954107"/>
          </a:xfrm>
        </p:grpSpPr>
        <p:grpSp>
          <p:nvGrpSpPr>
            <p:cNvPr id="10" name="群組 9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2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3" name="文字方塊 12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1002382" y="1136250"/>
              <a:ext cx="57390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擷取網站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直接渲染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但還需移除顯示相關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參考網站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的部分訊息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</a:p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在使用文字的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replace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的指令時無法將其消除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套用</a:t>
              </a:r>
              <a:r>
                <a:rPr lang="en-US" altLang="zh-TW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模組的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pattern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=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re.compile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的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正則表示方式來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代表需取代</a:t>
              </a:r>
              <a:endParaRPr lang="en-US" altLang="zh-TW" sz="14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之內容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再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pattern.sub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(‘’,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main_str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)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讓空白將其取代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37" y="771353"/>
            <a:ext cx="2468359" cy="158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80" y="2418472"/>
            <a:ext cx="2458616" cy="137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6577880" y="2136402"/>
            <a:ext cx="1224436" cy="21784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10466" y="2134430"/>
            <a:ext cx="216024" cy="211455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</a:rPr>
              <a:t>2</a:t>
            </a:r>
            <a:endParaRPr lang="zh-TW" altLang="en-US" dirty="0">
              <a:solidFill>
                <a:srgbClr val="0000CC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18" y="3424014"/>
            <a:ext cx="4800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群組 25"/>
          <p:cNvGrpSpPr/>
          <p:nvPr/>
        </p:nvGrpSpPr>
        <p:grpSpPr>
          <a:xfrm>
            <a:off x="673629" y="2337723"/>
            <a:ext cx="5985566" cy="954107"/>
            <a:chOff x="603602" y="1136250"/>
            <a:chExt cx="5985566" cy="954107"/>
          </a:xfrm>
        </p:grpSpPr>
        <p:grpSp>
          <p:nvGrpSpPr>
            <p:cNvPr id="27" name="群組 26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9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0" name="文字方塊 29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3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1002382" y="1136250"/>
              <a:ext cx="55867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原想是將擷取網站版面全存至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firebase,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再由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資料庫中讀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但由於資料數量過多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(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超過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免費空間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)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且讀取效益太差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改以每次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擷取使用者查詢時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再將資料庫基本訊息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送至算命網再</a:t>
              </a:r>
              <a:endParaRPr lang="en-US" altLang="zh-TW" sz="14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 做擷取及渲染網頁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115616" y="342401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zh-TW" altLang="en-US" sz="12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規則</a:t>
            </a:r>
            <a:r>
              <a:rPr lang="en-US" altLang="zh-TW" sz="12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I:\我的模板\中国风模板\中国风模板05\宽版\页面2\切片\屋檐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2232952"/>
            <a:ext cx="5592612" cy="291054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755576" y="713958"/>
            <a:ext cx="6228692" cy="705664"/>
            <a:chOff x="1367644" y="699543"/>
            <a:chExt cx="6228692" cy="705664"/>
          </a:xfrm>
        </p:grpSpPr>
        <p:grpSp>
          <p:nvGrpSpPr>
            <p:cNvPr id="8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前言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(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&amp; 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目標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)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5576" y="1506046"/>
            <a:ext cx="6228692" cy="705664"/>
            <a:chOff x="1367644" y="699543"/>
            <a:chExt cx="6228692" cy="705664"/>
          </a:xfrm>
        </p:grpSpPr>
        <p:grpSp>
          <p:nvGrpSpPr>
            <p:cNvPr id="11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系統架構圖</a:t>
              </a:r>
              <a:endParaRPr lang="en-US" altLang="zh-TW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5576" y="2283718"/>
            <a:ext cx="6228692" cy="705664"/>
            <a:chOff x="1367644" y="699543"/>
            <a:chExt cx="6228692" cy="705664"/>
          </a:xfrm>
        </p:grpSpPr>
        <p:grpSp>
          <p:nvGrpSpPr>
            <p:cNvPr id="16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</a:t>
              </a:r>
              <a:r>
                <a:rPr lang="zh-TW" altLang="en-US" b="1" dirty="0" smtClean="0"/>
                <a:t>流程</a:t>
              </a:r>
              <a:endParaRPr lang="en-US" altLang="zh-TW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75956" y="2298134"/>
            <a:ext cx="6228692" cy="705664"/>
            <a:chOff x="1367644" y="699543"/>
            <a:chExt cx="6228692" cy="7056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七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dirty="0"/>
                <a:t>問題</a:t>
              </a:r>
              <a:r>
                <a:rPr lang="zh-TW" altLang="en-US" dirty="0" smtClean="0"/>
                <a:t>解決</a:t>
              </a:r>
              <a:endParaRPr lang="zh-CN" altLang="en-US" dirty="0"/>
            </a:p>
          </p:txBody>
        </p:sp>
      </p:grpSp>
      <p:pic>
        <p:nvPicPr>
          <p:cNvPr id="1027" name="Picture 3" descr="C:\Users\zjd\Desktop\Nipic_11382453_20121127114240691000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3928" y="3190289"/>
            <a:ext cx="3154168" cy="19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123478"/>
            <a:ext cx="8229600" cy="439297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Adobe 楷体 Std R" pitchFamily="18" charset="-128"/>
                <a:ea typeface="Adobe 楷体 Std R" pitchFamily="18" charset="-128"/>
              </a:rPr>
              <a:t>目錄</a:t>
            </a:r>
            <a:endParaRPr lang="zh-CN" altLang="en-US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25" name="组合 19"/>
          <p:cNvGrpSpPr/>
          <p:nvPr/>
        </p:nvGrpSpPr>
        <p:grpSpPr>
          <a:xfrm>
            <a:off x="755576" y="3075806"/>
            <a:ext cx="6228692" cy="705664"/>
            <a:chOff x="1367644" y="699543"/>
            <a:chExt cx="6228692" cy="705664"/>
          </a:xfrm>
        </p:grpSpPr>
        <p:grpSp>
          <p:nvGrpSpPr>
            <p:cNvPr id="2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8" name="图片 22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主要</a:t>
              </a:r>
              <a:r>
                <a:rPr lang="zh-TW" altLang="en-US" b="1" dirty="0" smtClean="0"/>
                <a:t>軟體表</a:t>
              </a:r>
              <a:endParaRPr lang="en-US" altLang="zh-TW" b="1" dirty="0"/>
            </a:p>
          </p:txBody>
        </p:sp>
      </p:grpSp>
      <p:grpSp>
        <p:nvGrpSpPr>
          <p:cNvPr id="30" name="组合 19"/>
          <p:cNvGrpSpPr/>
          <p:nvPr/>
        </p:nvGrpSpPr>
        <p:grpSpPr>
          <a:xfrm>
            <a:off x="4170654" y="3090222"/>
            <a:ext cx="2993634" cy="705664"/>
            <a:chOff x="1367644" y="699543"/>
            <a:chExt cx="2993634" cy="705664"/>
          </a:xfrm>
        </p:grpSpPr>
        <p:grpSp>
          <p:nvGrpSpPr>
            <p:cNvPr id="3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3" name="图片 22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八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2" name="TextBox 21"/>
            <p:cNvSpPr txBox="1"/>
            <p:nvPr/>
          </p:nvSpPr>
          <p:spPr>
            <a:xfrm>
              <a:off x="2267744" y="771550"/>
              <a:ext cx="2093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待改進項目</a:t>
              </a:r>
              <a:endParaRPr lang="zh-CN" altLang="en-US" b="1" dirty="0"/>
            </a:p>
          </p:txBody>
        </p:sp>
      </p:grpSp>
      <p:grpSp>
        <p:nvGrpSpPr>
          <p:cNvPr id="35" name="组合 19"/>
          <p:cNvGrpSpPr/>
          <p:nvPr/>
        </p:nvGrpSpPr>
        <p:grpSpPr>
          <a:xfrm>
            <a:off x="755576" y="3867894"/>
            <a:ext cx="6228692" cy="705664"/>
            <a:chOff x="1367644" y="699543"/>
            <a:chExt cx="6228692" cy="705664"/>
          </a:xfrm>
        </p:grpSpPr>
        <p:grpSp>
          <p:nvGrpSpPr>
            <p:cNvPr id="3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8" name="图片 22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功能區塊</a:t>
              </a:r>
              <a:r>
                <a:rPr lang="zh-TW" altLang="en-US" b="1" dirty="0" smtClean="0"/>
                <a:t>說明</a:t>
              </a:r>
              <a:endParaRPr lang="zh-CN" altLang="en-US" b="1" dirty="0"/>
            </a:p>
          </p:txBody>
        </p:sp>
      </p:grpSp>
      <p:grpSp>
        <p:nvGrpSpPr>
          <p:cNvPr id="40" name="组合 14"/>
          <p:cNvGrpSpPr/>
          <p:nvPr/>
        </p:nvGrpSpPr>
        <p:grpSpPr>
          <a:xfrm>
            <a:off x="4170654" y="1434038"/>
            <a:ext cx="6228692" cy="705664"/>
            <a:chOff x="1367644" y="699543"/>
            <a:chExt cx="6228692" cy="705664"/>
          </a:xfrm>
        </p:grpSpPr>
        <p:grpSp>
          <p:nvGrpSpPr>
            <p:cNvPr id="41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3" name="图片 17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44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42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實際操作頁面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4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1" y="1485594"/>
            <a:ext cx="3609325" cy="27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25349"/>
            <a:ext cx="4173471" cy="256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746652" y="3981106"/>
            <a:ext cx="832884" cy="21784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666396" y="555526"/>
            <a:ext cx="6006405" cy="954107"/>
            <a:chOff x="603602" y="1136250"/>
            <a:chExt cx="6006405" cy="954107"/>
          </a:xfrm>
        </p:grpSpPr>
        <p:grpSp>
          <p:nvGrpSpPr>
            <p:cNvPr id="19" name="群組 18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1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2" name="文字方塊 21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4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002382" y="1136250"/>
              <a:ext cx="560762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於</a:t>
              </a:r>
              <a:r>
                <a:rPr lang="en-US" altLang="zh-TW" sz="1400" b="1" dirty="0" err="1"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抓取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資料時發現有些公司的單季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資料不足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  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如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部分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公司僅有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Q2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和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Q4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所以無單季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套用</a:t>
              </a:r>
              <a:r>
                <a:rPr lang="en-US" altLang="zh-TW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模組的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pattern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=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re.compile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的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正則表示方式來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代表需取代</a:t>
              </a:r>
              <a:endParaRPr lang="en-US" altLang="zh-TW" sz="14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之內容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再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pattern.sub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(‘’,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main_str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)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讓空白將其取代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508967" y="17297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單季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333314" y="17027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累</a:t>
            </a:r>
            <a:r>
              <a:rPr lang="zh-TW" altLang="en-US" sz="1200" dirty="0" smtClean="0"/>
              <a:t>季</a:t>
            </a:r>
            <a:endParaRPr lang="zh-TW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861882" y="2022771"/>
            <a:ext cx="1006261" cy="41003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14" idx="3"/>
            <a:endCxn id="27" idx="1"/>
          </p:cNvCxnSpPr>
          <p:nvPr/>
        </p:nvCxnSpPr>
        <p:spPr>
          <a:xfrm flipV="1">
            <a:off x="1579536" y="2227790"/>
            <a:ext cx="3282346" cy="1862237"/>
          </a:xfrm>
          <a:prstGeom prst="straightConnector1">
            <a:avLst/>
          </a:prstGeom>
          <a:ln w="1905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57126" y="2432808"/>
            <a:ext cx="141577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無股東權益報酬率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71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76" y="1584802"/>
            <a:ext cx="6963817" cy="64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666396" y="555526"/>
            <a:ext cx="5430927" cy="954107"/>
            <a:chOff x="603602" y="1136250"/>
            <a:chExt cx="5430927" cy="954107"/>
          </a:xfrm>
        </p:grpSpPr>
        <p:grpSp>
          <p:nvGrpSpPr>
            <p:cNvPr id="19" name="群組 18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1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2" name="文字方塊 21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5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002382" y="1136250"/>
              <a:ext cx="50321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由於</a:t>
              </a:r>
              <a:r>
                <a:rPr lang="en-US" altLang="zh-TW" sz="1400" b="1" dirty="0" err="1"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抓取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時會被偵測大量下載問題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導致無法順利抓取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ROE.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增加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time.sleep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()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來使其速度降低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並記錄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網頁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異常出現時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</a:t>
              </a:r>
            </a:p>
            <a:p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  記錄其股票代號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減少重複抓取的時間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52064"/>
            <a:ext cx="323198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65176" y="2252064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缺漏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63690" y="3057803"/>
            <a:ext cx="5955109" cy="954107"/>
            <a:chOff x="603602" y="1136250"/>
            <a:chExt cx="5955109" cy="954107"/>
          </a:xfrm>
        </p:grpSpPr>
        <p:grpSp>
          <p:nvGrpSpPr>
            <p:cNvPr id="33" name="群組 32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3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6" name="文字方塊 35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6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1002382" y="1136250"/>
              <a:ext cx="55563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由於資料為累季僅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Q4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所以數值變異過大導致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AI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模型訓練時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準確率及預測值失準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將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資料透過運算將其累季資料轉換成單季資料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資料相對較</a:t>
              </a:r>
              <a:endParaRPr lang="en-US" altLang="zh-TW" sz="14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  足的模型也就相對完整了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Adobe 楷体 Std R" pitchFamily="18" charset="-128"/>
                <a:ea typeface="Adobe 楷体 Std R" pitchFamily="18" charset="-128"/>
              </a:rPr>
              <a:t>待改進項目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73339" y="1767288"/>
            <a:ext cx="7427053" cy="523220"/>
            <a:chOff x="603602" y="1278972"/>
            <a:chExt cx="7427053" cy="523220"/>
          </a:xfrm>
        </p:grpSpPr>
        <p:grpSp>
          <p:nvGrpSpPr>
            <p:cNvPr id="4" name="群組 3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字方塊 4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抓取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八字算命資料時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由於目前僅參考單一網站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就屬性準確度會有些許爭議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所以如果能在參考更多網站資料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做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交叉比對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提供多元結果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可提升其準確度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22" name="图片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23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一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查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八字資料方面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en-US" altLang="zh-TW" sz="28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3339" y="2324188"/>
            <a:ext cx="7427053" cy="523220"/>
            <a:chOff x="603602" y="1278972"/>
            <a:chExt cx="7427053" cy="523220"/>
          </a:xfrm>
        </p:grpSpPr>
        <p:grpSp>
          <p:nvGrpSpPr>
            <p:cNvPr id="26" name="群組 25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8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3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文字方塊 26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在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2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完成後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還需增加與使用者互動功能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將算命結果加以分塊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讓使用者可反饋何種結果較符合自身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也可以分享給親友點評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透過反饋來了解參考網站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的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可信度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83568" y="1203598"/>
            <a:ext cx="7416824" cy="523220"/>
            <a:chOff x="603602" y="1278972"/>
            <a:chExt cx="7283037" cy="523220"/>
          </a:xfrm>
        </p:grpSpPr>
        <p:grpSp>
          <p:nvGrpSpPr>
            <p:cNvPr id="31" name="群組 30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33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4" name="文字方塊 33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1002382" y="1278972"/>
              <a:ext cx="6884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目前參考的網站資料僅能滿六個月及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54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歲的使用者使用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雖然這符合工作人群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但希望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透過增加參考的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網站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能將此限制消除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 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1194" y="2912626"/>
            <a:ext cx="7427053" cy="523220"/>
            <a:chOff x="603602" y="1278972"/>
            <a:chExt cx="7427053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38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4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由於使用者自己解讀其算命資料可能會有誤解之處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所以應該找些算命老師配合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增加付費會員服務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讓使用者透過算命老師講解來解惑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685713" y="3478170"/>
            <a:ext cx="7427053" cy="523220"/>
            <a:chOff x="603602" y="1291479"/>
            <a:chExt cx="7427053" cy="523220"/>
          </a:xfrm>
        </p:grpSpPr>
        <p:grpSp>
          <p:nvGrpSpPr>
            <p:cNvPr id="41" name="群組 40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43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44" name="文字方塊 43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5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文字方塊 41"/>
            <p:cNvSpPr txBox="1"/>
            <p:nvPr/>
          </p:nvSpPr>
          <p:spPr>
            <a:xfrm>
              <a:off x="1002382" y="1291479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同樣透過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4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讓使用者也可以反饋算命老師的評分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進而提升對算命老師的信任度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也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可讓使用者在挑選算命老師講解時有個依準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0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73339" y="1767288"/>
            <a:ext cx="7427053" cy="523220"/>
            <a:chOff x="603602" y="1278972"/>
            <a:chExt cx="7427053" cy="523220"/>
          </a:xfrm>
        </p:grpSpPr>
        <p:grpSp>
          <p:nvGrpSpPr>
            <p:cNvPr id="4" name="群組 3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字方塊 4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當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1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的部分完成還可以再搭配各職業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所需專業技能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再加以推薦適合的學習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課程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例如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python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就可以再搭配聯成電腦課程表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推薦給使用者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22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23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二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資料方面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en-US" altLang="zh-TW" sz="28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3339" y="2324188"/>
            <a:ext cx="7427053" cy="523220"/>
            <a:chOff x="603602" y="1278972"/>
            <a:chExt cx="7427053" cy="523220"/>
          </a:xfrm>
        </p:grpSpPr>
        <p:grpSp>
          <p:nvGrpSpPr>
            <p:cNvPr id="26" name="群組 25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8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3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文字方塊 26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 在公司優劣評比上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目前僅靠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值評斷相當不準確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應該要再搭配更多財務報告上的各項數據給予相對的評分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這樣對公司體質優劣評估也會較準確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83568" y="1203598"/>
            <a:ext cx="7416824" cy="523220"/>
            <a:chOff x="603602" y="1278972"/>
            <a:chExt cx="7283037" cy="523220"/>
          </a:xfrm>
        </p:grpSpPr>
        <p:grpSp>
          <p:nvGrpSpPr>
            <p:cNvPr id="31" name="群組 30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33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4" name="文字方塊 33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1002382" y="1278972"/>
              <a:ext cx="6884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目前僅有公司產業屬性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但真的要再細分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應該要再到職業類別的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屬性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才是比較符合使用者屬性的工作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這可再搭配求職網站的資料再做細分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1194" y="2912626"/>
            <a:ext cx="7427053" cy="523220"/>
            <a:chOff x="603602" y="1278972"/>
            <a:chExt cx="7427053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38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4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 在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1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跟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3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的基礎上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再將公司福利項目也納入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更有利於使用者自己除了可瞭解公司體質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也可以尋找優質福利的公司職務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685713" y="3478170"/>
            <a:ext cx="7427053" cy="523220"/>
            <a:chOff x="603602" y="1291479"/>
            <a:chExt cx="7427053" cy="523220"/>
          </a:xfrm>
        </p:grpSpPr>
        <p:grpSp>
          <p:nvGrpSpPr>
            <p:cNvPr id="41" name="群組 40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43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44" name="文字方塊 43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5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文字方塊 41"/>
            <p:cNvSpPr txBox="1"/>
            <p:nvPr/>
          </p:nvSpPr>
          <p:spPr>
            <a:xfrm>
              <a:off x="1002382" y="1291479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AI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學習模型的挑選也將因為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3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的項目而需要有所調整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預測各數據下季或下年度的數值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再每季或每年更新資料庫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讓模型能更貼近各企業的預測情況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9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73339" y="1767288"/>
            <a:ext cx="7427053" cy="523220"/>
            <a:chOff x="603602" y="1278972"/>
            <a:chExt cx="7427053" cy="523220"/>
          </a:xfrm>
        </p:grpSpPr>
        <p:grpSp>
          <p:nvGrpSpPr>
            <p:cNvPr id="4" name="群組 3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字方塊 4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提醒機制跟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防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呆機制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還需再有更多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的函式及判斷式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才能讓使用者在使用上能更便利也更加順利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22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23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三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程式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方面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en-US" altLang="zh-TW" sz="28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3339" y="2324188"/>
            <a:ext cx="7427053" cy="523220"/>
            <a:chOff x="603602" y="1278972"/>
            <a:chExt cx="7427053" cy="523220"/>
          </a:xfrm>
        </p:grpSpPr>
        <p:grpSp>
          <p:nvGrpSpPr>
            <p:cNvPr id="26" name="群組 25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8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3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文字方塊 26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 網頁設計的精美程度還需要再更多的修正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目前多為原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所提供的版式為主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在按鍵上也都還需更加優化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83568" y="1203598"/>
            <a:ext cx="7416824" cy="523220"/>
            <a:chOff x="603602" y="1278972"/>
            <a:chExt cx="7283037" cy="523220"/>
          </a:xfrm>
        </p:grpSpPr>
        <p:grpSp>
          <p:nvGrpSpPr>
            <p:cNvPr id="31" name="群組 30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33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4" name="文字方塊 33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1002382" y="1278972"/>
              <a:ext cx="6884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目前抓取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資料的網站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限制條件太多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需再尋找更適合的資料來源來修改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這樣才會有利於未來更新資料庫的速度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1194" y="2912626"/>
            <a:ext cx="7427053" cy="523220"/>
            <a:chOff x="603602" y="1278972"/>
            <a:chExt cx="7427053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38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4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1002382" y="1278972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 查八字渲染的網頁需再全新排版及設計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且爬蟲資料也需將個別資料個別存放以利新版面套用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685713" y="3478170"/>
            <a:ext cx="7427053" cy="523220"/>
            <a:chOff x="603602" y="1291479"/>
            <a:chExt cx="7427053" cy="523220"/>
          </a:xfrm>
        </p:grpSpPr>
        <p:grpSp>
          <p:nvGrpSpPr>
            <p:cNvPr id="41" name="群組 40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43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44" name="文字方塊 43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5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文字方塊 41"/>
            <p:cNvSpPr txBox="1"/>
            <p:nvPr/>
          </p:nvSpPr>
          <p:spPr>
            <a:xfrm>
              <a:off x="1002382" y="1291479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查公司的表單上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應該再增加篩選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排序及搜尋等功能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讓使用者能更輕易找尋自己想要的公司資料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可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直接搜索到公司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83568" y="4064754"/>
            <a:ext cx="7427053" cy="523220"/>
            <a:chOff x="603602" y="1291479"/>
            <a:chExt cx="7427053" cy="523220"/>
          </a:xfrm>
        </p:grpSpPr>
        <p:grpSp>
          <p:nvGrpSpPr>
            <p:cNvPr id="47" name="群組 46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49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50" name="文字方塊 49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6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1002382" y="1291479"/>
              <a:ext cx="702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 目前有部分股票代號的線性回歸預測結果是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100%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需在測試是否有過擬合問題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如果有的話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需要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再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修正模型測試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59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 descr="I:\我的模板\中国风模板\中国风模板05\宽版\页面1\切片\墨竹02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39752" y="199568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Adobe 楷体 Std R" pitchFamily="18" charset="-128"/>
                <a:ea typeface="Adobe 楷体 Std R" pitchFamily="18" charset="-128"/>
              </a:rPr>
              <a:t>簡報結束</a:t>
            </a:r>
            <a:endParaRPr lang="zh-CN" altLang="en-US" sz="54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1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 smtClean="0">
                <a:latin typeface="Adobe 楷体 Std R" pitchFamily="18" charset="-128"/>
                <a:ea typeface="Adobe 楷体 Std R" pitchFamily="18" charset="-128"/>
              </a:rPr>
              <a:t>前言</a:t>
            </a:r>
            <a:endParaRPr lang="en-US" altLang="zh-TW" sz="4000" b="1" kern="0" spc="-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323528" y="555526"/>
            <a:ext cx="5904656" cy="705664"/>
            <a:chOff x="1367644" y="699543"/>
            <a:chExt cx="5904656" cy="70566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323528" y="2427734"/>
            <a:ext cx="5904656" cy="705664"/>
            <a:chOff x="1367644" y="699543"/>
            <a:chExt cx="5904656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 smtClean="0"/>
                <a:t>目標</a:t>
              </a:r>
              <a:r>
                <a:rPr lang="en-US" altLang="zh-TW" b="1" dirty="0" smtClean="0"/>
                <a:t>:</a:t>
              </a:r>
              <a:endParaRPr lang="en-US" altLang="zh-TW" b="1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971600" y="1131590"/>
            <a:ext cx="75857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製作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八字五行屬性匹配公司五行屬性系統的動機是為了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幫助使用者更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好地了解自身的五行屬性，以便在工作中更好地發揮自己的特長。在現代企業中，員工是企業最重要的資產，他們的能力和素質直接影響著企業的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發展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因此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，我們認為應該提供一個工具，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讓使用者可以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更好地了解自己的五行屬性，從而更好地發揮自己的能力，實現自我價值的最大化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971600" y="2941181"/>
            <a:ext cx="7585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zh-TW" altLang="en-US" sz="1600" dirty="0" smtClean="0"/>
              <a:t>        我們</a:t>
            </a:r>
            <a:r>
              <a:rPr lang="zh-TW" altLang="en-US" sz="1600" dirty="0"/>
              <a:t>的目標是打造一個完整的八字五行屬性</a:t>
            </a:r>
            <a:r>
              <a:rPr lang="zh-TW" altLang="en-US" sz="1600" dirty="0" smtClean="0"/>
              <a:t>匹配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五行</a:t>
            </a:r>
            <a:r>
              <a:rPr lang="zh-TW" altLang="en-US" sz="1600" dirty="0"/>
              <a:t>屬性系統，該系統可以自動</a:t>
            </a:r>
            <a:r>
              <a:rPr lang="zh-TW" altLang="en-US" sz="1600" dirty="0" smtClean="0"/>
              <a:t>分析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五行屬性</a:t>
            </a:r>
            <a:r>
              <a:rPr lang="zh-TW" altLang="en-US" sz="1600" dirty="0" smtClean="0"/>
              <a:t>，幫助使用者更</a:t>
            </a:r>
            <a:r>
              <a:rPr lang="zh-TW" altLang="en-US" sz="1600" dirty="0"/>
              <a:t>好地適應工作環境，提高工作效率和表現。通過這個系統</a:t>
            </a:r>
            <a:r>
              <a:rPr lang="zh-TW" altLang="en-US" sz="1600" dirty="0" smtClean="0"/>
              <a:t>，使用者可以</a:t>
            </a:r>
            <a:r>
              <a:rPr lang="zh-TW" altLang="en-US" sz="1600" dirty="0"/>
              <a:t>更好地了解自己的優勢和弱點，從而在工作中更好地發揮自己的特長，提高工作滿意度和自我價值</a:t>
            </a:r>
            <a:r>
              <a:rPr lang="zh-TW" altLang="en-US" sz="1600" dirty="0" smtClean="0"/>
              <a:t>感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並</a:t>
            </a:r>
            <a:r>
              <a:rPr lang="zh-TW" altLang="en-US" sz="1600" dirty="0"/>
              <a:t>提供相應企業的質量優劣</a:t>
            </a:r>
            <a:r>
              <a:rPr lang="zh-TW" altLang="en-US" sz="1600" dirty="0" smtClean="0"/>
              <a:t>，提升對企業的安全感 </a:t>
            </a:r>
            <a:r>
              <a:rPr lang="zh-TW" altLang="en-US" sz="1600" dirty="0"/>
              <a:t>。</a:t>
            </a:r>
          </a:p>
          <a:p>
            <a:r>
              <a:rPr lang="zh-TW" altLang="en-US" sz="1600" dirty="0" smtClean="0"/>
              <a:t>        總之</a:t>
            </a:r>
            <a:r>
              <a:rPr lang="zh-TW" altLang="en-US" sz="1600" dirty="0"/>
              <a:t>，我們希望通過這個系統，</a:t>
            </a:r>
            <a:r>
              <a:rPr lang="zh-TW" altLang="en-US" sz="1600" dirty="0" smtClean="0"/>
              <a:t>讓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更</a:t>
            </a:r>
            <a:r>
              <a:rPr lang="zh-TW" altLang="en-US" sz="1600" dirty="0"/>
              <a:t>好地了解自身的五行屬性，從而更好地發揮自己的能力，實現自我價值的最大化，同時也為企業的發展注入新的活力和動力。</a:t>
            </a:r>
          </a:p>
        </p:txBody>
      </p:sp>
    </p:spTree>
    <p:extLst>
      <p:ext uri="{BB962C8B-B14F-4D97-AF65-F5344CB8AC3E}">
        <p14:creationId xmlns:p14="http://schemas.microsoft.com/office/powerpoint/2010/main" val="42896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矩形 88"/>
          <p:cNvSpPr/>
          <p:nvPr/>
        </p:nvSpPr>
        <p:spPr>
          <a:xfrm>
            <a:off x="0" y="2600294"/>
            <a:ext cx="9144000" cy="609302"/>
          </a:xfrm>
          <a:prstGeom prst="rect">
            <a:avLst/>
          </a:prstGeom>
          <a:solidFill>
            <a:srgbClr val="F79646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0" y="600875"/>
            <a:ext cx="9144000" cy="703566"/>
          </a:xfrm>
          <a:prstGeom prst="rect">
            <a:avLst/>
          </a:prstGeom>
          <a:solidFill>
            <a:srgbClr val="00B05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0" y="1606870"/>
            <a:ext cx="9144000" cy="689548"/>
          </a:xfrm>
          <a:prstGeom prst="rect">
            <a:avLst/>
          </a:prstGeom>
          <a:solidFill>
            <a:srgbClr val="0070C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3" name="CustomShape 15"/>
          <p:cNvSpPr>
            <a:spLocks/>
          </p:cNvSpPr>
          <p:nvPr/>
        </p:nvSpPr>
        <p:spPr>
          <a:xfrm>
            <a:off x="2843808" y="699542"/>
            <a:ext cx="80171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登入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CustomShape 15"/>
          <p:cNvSpPr>
            <a:spLocks/>
          </p:cNvSpPr>
          <p:nvPr/>
        </p:nvSpPr>
        <p:spPr>
          <a:xfrm>
            <a:off x="4572000" y="699544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填</a:t>
            </a: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基本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CustomShape 15"/>
          <p:cNvSpPr>
            <a:spLocks/>
          </p:cNvSpPr>
          <p:nvPr/>
        </p:nvSpPr>
        <p:spPr>
          <a:xfrm>
            <a:off x="3682504" y="699542"/>
            <a:ext cx="846287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註冊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CustomShape 15"/>
          <p:cNvSpPr>
            <a:spLocks/>
          </p:cNvSpPr>
          <p:nvPr/>
        </p:nvSpPr>
        <p:spPr>
          <a:xfrm>
            <a:off x="4682108" y="169153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網站資訊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" name="CustomShape 15"/>
          <p:cNvSpPr>
            <a:spLocks/>
          </p:cNvSpPr>
          <p:nvPr/>
        </p:nvSpPr>
        <p:spPr>
          <a:xfrm>
            <a:off x="2809900" y="1693881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擷取並存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" name="CustomShape 15"/>
          <p:cNvSpPr>
            <a:spLocks/>
          </p:cNvSpPr>
          <p:nvPr/>
        </p:nvSpPr>
        <p:spPr>
          <a:xfrm>
            <a:off x="1873796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取生辰並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傳至網站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" name="CustomShape 15"/>
          <p:cNvSpPr>
            <a:spLocks/>
          </p:cNvSpPr>
          <p:nvPr/>
        </p:nvSpPr>
        <p:spPr>
          <a:xfrm>
            <a:off x="374868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" name="CustomShape 15"/>
          <p:cNvSpPr>
            <a:spLocks/>
          </p:cNvSpPr>
          <p:nvPr/>
        </p:nvSpPr>
        <p:spPr>
          <a:xfrm>
            <a:off x="937692" y="169388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存使用者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" name="CustomShape 15"/>
          <p:cNvSpPr>
            <a:spLocks noChangeAspect="1"/>
          </p:cNvSpPr>
          <p:nvPr/>
        </p:nvSpPr>
        <p:spPr>
          <a:xfrm>
            <a:off x="7202388" y="69954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CustomShape 15"/>
          <p:cNvSpPr>
            <a:spLocks/>
          </p:cNvSpPr>
          <p:nvPr/>
        </p:nvSpPr>
        <p:spPr>
          <a:xfrm>
            <a:off x="8423914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</a:rPr>
              <a:t>信箱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驗證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" name="CustomShape 15"/>
          <p:cNvSpPr>
            <a:spLocks/>
          </p:cNvSpPr>
          <p:nvPr/>
        </p:nvSpPr>
        <p:spPr>
          <a:xfrm>
            <a:off x="1691680" y="699544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主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頁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操作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" name="CustomShape 15"/>
          <p:cNvSpPr>
            <a:spLocks/>
          </p:cNvSpPr>
          <p:nvPr/>
        </p:nvSpPr>
        <p:spPr>
          <a:xfrm>
            <a:off x="5319281" y="699004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修改密碼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及資料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CustomShape 15"/>
          <p:cNvSpPr>
            <a:spLocks noChangeAspect="1"/>
          </p:cNvSpPr>
          <p:nvPr/>
        </p:nvSpPr>
        <p:spPr>
          <a:xfrm>
            <a:off x="2267744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規則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限定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CustomShape 15"/>
          <p:cNvSpPr>
            <a:spLocks/>
          </p:cNvSpPr>
          <p:nvPr/>
        </p:nvSpPr>
        <p:spPr>
          <a:xfrm>
            <a:off x="6264898" y="69954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CustomShape 15"/>
          <p:cNvSpPr>
            <a:spLocks/>
          </p:cNvSpPr>
          <p:nvPr/>
        </p:nvSpPr>
        <p:spPr>
          <a:xfrm>
            <a:off x="8225560" y="1687146"/>
            <a:ext cx="570903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預測</a:t>
            </a:r>
          </a:p>
        </p:txBody>
      </p:sp>
      <p:sp>
        <p:nvSpPr>
          <p:cNvPr id="108" name="CustomShape 15"/>
          <p:cNvSpPr>
            <a:spLocks/>
          </p:cNvSpPr>
          <p:nvPr/>
        </p:nvSpPr>
        <p:spPr>
          <a:xfrm>
            <a:off x="5618212" y="1694633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比對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" name="CustomShape 15"/>
          <p:cNvSpPr>
            <a:spLocks/>
          </p:cNvSpPr>
          <p:nvPr/>
        </p:nvSpPr>
        <p:spPr>
          <a:xfrm>
            <a:off x="6376392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kern="0" spc="-1" dirty="0">
                <a:solidFill>
                  <a:srgbClr val="0000CC"/>
                </a:solidFill>
                <a:latin typeface="Arial"/>
              </a:rPr>
              <a:t>存取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相關資料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CustomShape 15"/>
          <p:cNvSpPr>
            <a:spLocks/>
          </p:cNvSpPr>
          <p:nvPr/>
        </p:nvSpPr>
        <p:spPr>
          <a:xfrm>
            <a:off x="729979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流程圖: 磁碟 113"/>
          <p:cNvSpPr/>
          <p:nvPr/>
        </p:nvSpPr>
        <p:spPr>
          <a:xfrm>
            <a:off x="2935" y="3579862"/>
            <a:ext cx="9141065" cy="585255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Firebase data base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-37695" y="69954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Template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935" y="170910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View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935" y="263105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Model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935" y="4328518"/>
            <a:ext cx="9141065" cy="538321"/>
          </a:xfrm>
          <a:prstGeom prst="rect">
            <a:avLst/>
          </a:prstGeom>
          <a:solidFill>
            <a:srgbClr val="8064A2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3" name="CustomShape 15"/>
          <p:cNvSpPr>
            <a:spLocks/>
          </p:cNvSpPr>
          <p:nvPr/>
        </p:nvSpPr>
        <p:spPr>
          <a:xfrm>
            <a:off x="2413617" y="4471853"/>
            <a:ext cx="107879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劍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靈命理網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CustomShape 15"/>
          <p:cNvSpPr>
            <a:spLocks/>
          </p:cNvSpPr>
          <p:nvPr/>
        </p:nvSpPr>
        <p:spPr>
          <a:xfrm>
            <a:off x="4060864" y="4472393"/>
            <a:ext cx="719982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財報狗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CustomShape 15"/>
          <p:cNvSpPr>
            <a:spLocks/>
          </p:cNvSpPr>
          <p:nvPr/>
        </p:nvSpPr>
        <p:spPr>
          <a:xfrm>
            <a:off x="5407558" y="4470122"/>
            <a:ext cx="228925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Goodinfo!</a:t>
            </a: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台灣股市資訊網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79512" y="4299942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Network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27" name="上-下雙向箭號 126"/>
          <p:cNvSpPr>
            <a:spLocks/>
          </p:cNvSpPr>
          <p:nvPr/>
        </p:nvSpPr>
        <p:spPr>
          <a:xfrm>
            <a:off x="7749491" y="2294542"/>
            <a:ext cx="194400" cy="198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CustomShape 15"/>
          <p:cNvSpPr>
            <a:spLocks/>
          </p:cNvSpPr>
          <p:nvPr/>
        </p:nvSpPr>
        <p:spPr>
          <a:xfrm>
            <a:off x="3342502" y="2649729"/>
            <a:ext cx="1078798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</a:t>
            </a:r>
            <a:r>
              <a:rPr lang="zh-TW" altLang="en-US" sz="1400" b="1" kern="0" spc="-1" dirty="0" smtClean="0">
                <a:solidFill>
                  <a:srgbClr val="CC3300"/>
                </a:solidFill>
                <a:latin typeface="Arial"/>
              </a:rPr>
              <a:t>程式及</a:t>
            </a:r>
            <a:endParaRPr lang="en-US" altLang="zh-TW" sz="1400" b="1" kern="0" spc="-1" dirty="0" smtClean="0">
              <a:solidFill>
                <a:srgbClr val="CC3300"/>
              </a:solidFill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網頁資訊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上-下雙向箭號 128"/>
          <p:cNvSpPr>
            <a:spLocks/>
          </p:cNvSpPr>
          <p:nvPr/>
        </p:nvSpPr>
        <p:spPr>
          <a:xfrm>
            <a:off x="8881986" y="1304439"/>
            <a:ext cx="192610" cy="2232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向右箭號 132"/>
          <p:cNvSpPr>
            <a:spLocks/>
          </p:cNvSpPr>
          <p:nvPr/>
        </p:nvSpPr>
        <p:spPr>
          <a:xfrm rot="5400000" flipV="1">
            <a:off x="3052605" y="2995183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4" name="向右箭號 133"/>
          <p:cNvSpPr>
            <a:spLocks/>
          </p:cNvSpPr>
          <p:nvPr/>
        </p:nvSpPr>
        <p:spPr>
          <a:xfrm rot="5400000" flipV="1">
            <a:off x="3052605" y="205907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5" name="向右箭號 134"/>
          <p:cNvSpPr>
            <a:spLocks/>
          </p:cNvSpPr>
          <p:nvPr/>
        </p:nvSpPr>
        <p:spPr>
          <a:xfrm rot="5400000" flipV="1">
            <a:off x="3063821" y="105609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6" name="向右箭號 135"/>
          <p:cNvSpPr>
            <a:spLocks/>
          </p:cNvSpPr>
          <p:nvPr/>
        </p:nvSpPr>
        <p:spPr>
          <a:xfrm rot="16200000" flipV="1">
            <a:off x="5705671" y="1051876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latin typeface="Adobe 楷体 Std R" pitchFamily="18" charset="-128"/>
                <a:ea typeface="Adobe 楷体 Std R" pitchFamily="18" charset="-128"/>
              </a:rPr>
              <a:t>架構</a:t>
            </a:r>
            <a:endParaRPr lang="en-US" altLang="zh-TW" sz="4000" b="1" kern="0" spc="-1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向右箭號 44"/>
          <p:cNvSpPr>
            <a:spLocks/>
          </p:cNvSpPr>
          <p:nvPr/>
        </p:nvSpPr>
        <p:spPr>
          <a:xfrm rot="16200000" flipV="1">
            <a:off x="5716796" y="2046050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6" name="向右箭號 45"/>
          <p:cNvSpPr>
            <a:spLocks/>
          </p:cNvSpPr>
          <p:nvPr/>
        </p:nvSpPr>
        <p:spPr>
          <a:xfrm rot="16200000" flipV="1">
            <a:off x="5716796" y="2982154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7" name="上-下雙向箭號 46"/>
          <p:cNvSpPr>
            <a:spLocks/>
          </p:cNvSpPr>
          <p:nvPr/>
        </p:nvSpPr>
        <p:spPr>
          <a:xfrm>
            <a:off x="8329532" y="2319942"/>
            <a:ext cx="194400" cy="126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" name="CustomShape 15"/>
          <p:cNvSpPr>
            <a:spLocks/>
          </p:cNvSpPr>
          <p:nvPr/>
        </p:nvSpPr>
        <p:spPr>
          <a:xfrm>
            <a:off x="5831626" y="2649729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環境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設定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CustomShape 15"/>
          <p:cNvSpPr>
            <a:spLocks/>
          </p:cNvSpPr>
          <p:nvPr/>
        </p:nvSpPr>
        <p:spPr>
          <a:xfrm>
            <a:off x="4483618" y="2649729"/>
            <a:ext cx="1258207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串聯資料庫</a:t>
            </a:r>
            <a:r>
              <a:rPr lang="zh-TW" altLang="en-US" sz="1400" b="1" kern="0" spc="-1" dirty="0" smtClean="0">
                <a:solidFill>
                  <a:srgbClr val="CC3300"/>
                </a:solidFill>
                <a:latin typeface="Arial"/>
              </a:rPr>
              <a:t>及</a:t>
            </a:r>
            <a:endParaRPr lang="en-US" altLang="zh-TW" sz="1400" b="1" kern="0" spc="-1" dirty="0" smtClean="0">
              <a:solidFill>
                <a:srgbClr val="CC3300"/>
              </a:solidFill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網頁資訊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0" name="CustomShape 15"/>
          <p:cNvSpPr>
            <a:spLocks/>
          </p:cNvSpPr>
          <p:nvPr/>
        </p:nvSpPr>
        <p:spPr>
          <a:xfrm>
            <a:off x="2162939" y="2649729"/>
            <a:ext cx="1078798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</a:t>
            </a:r>
            <a:r>
              <a:rPr lang="zh-TW" altLang="en-US" sz="1400" b="1" kern="0" spc="-1" dirty="0" smtClean="0">
                <a:solidFill>
                  <a:srgbClr val="CC3300"/>
                </a:solidFill>
                <a:latin typeface="Arial"/>
              </a:rPr>
              <a:t>程式及</a:t>
            </a:r>
            <a:endParaRPr lang="en-US" altLang="zh-TW" sz="1400" b="1" kern="0" spc="-1" dirty="0" smtClean="0">
              <a:solidFill>
                <a:srgbClr val="CC3300"/>
              </a:solidFill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模組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stomShape 6"/>
          <p:cNvSpPr/>
          <p:nvPr/>
        </p:nvSpPr>
        <p:spPr>
          <a:xfrm>
            <a:off x="2805471" y="1829213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144605" y="1780039"/>
            <a:ext cx="1714648" cy="605965"/>
            <a:chOff x="4002233" y="2421020"/>
            <a:chExt cx="1699616" cy="830160"/>
          </a:xfrm>
        </p:grpSpPr>
        <p:sp>
          <p:nvSpPr>
            <p:cNvPr id="9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9" name="CustomShape 8"/>
            <p:cNvSpPr/>
            <p:nvPr/>
          </p:nvSpPr>
          <p:spPr>
            <a:xfrm>
              <a:off x="4226883" y="2584848"/>
              <a:ext cx="1196456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是否已註冊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531920" y="1914623"/>
            <a:ext cx="1076477" cy="337101"/>
            <a:chOff x="697680" y="3080171"/>
            <a:chExt cx="1067040" cy="461820"/>
          </a:xfrm>
        </p:grpSpPr>
        <p:sp>
          <p:nvSpPr>
            <p:cNvPr id="96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7" name="CustomShape 15"/>
            <p:cNvSpPr/>
            <p:nvPr/>
          </p:nvSpPr>
          <p:spPr>
            <a:xfrm>
              <a:off x="911880" y="3080171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" name="CustomShape 26"/>
          <p:cNvSpPr/>
          <p:nvPr/>
        </p:nvSpPr>
        <p:spPr>
          <a:xfrm>
            <a:off x="2034760" y="2283718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" name="直線單箭頭接點 7"/>
          <p:cNvCxnSpPr>
            <a:stCxn id="98" idx="3"/>
            <a:endCxn id="96" idx="1"/>
          </p:cNvCxnSpPr>
          <p:nvPr/>
        </p:nvCxnSpPr>
        <p:spPr>
          <a:xfrm flipV="1">
            <a:off x="2859254" y="2079246"/>
            <a:ext cx="672666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9" name="群組 8"/>
          <p:cNvGrpSpPr/>
          <p:nvPr/>
        </p:nvGrpSpPr>
        <p:grpSpPr>
          <a:xfrm>
            <a:off x="1455747" y="2539176"/>
            <a:ext cx="1076477" cy="337101"/>
            <a:chOff x="697680" y="3062772"/>
            <a:chExt cx="1067040" cy="461820"/>
          </a:xfrm>
        </p:grpSpPr>
        <p:sp>
          <p:nvSpPr>
            <p:cNvPr id="94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5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登入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" name="直線單箭頭接點 9"/>
          <p:cNvCxnSpPr>
            <a:stCxn id="98" idx="2"/>
            <a:endCxn id="94" idx="0"/>
          </p:cNvCxnSpPr>
          <p:nvPr/>
        </p:nvCxnSpPr>
        <p:spPr>
          <a:xfrm flipH="1">
            <a:off x="1993986" y="2386004"/>
            <a:ext cx="7944" cy="1879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1" name="群組 10"/>
          <p:cNvGrpSpPr/>
          <p:nvPr/>
        </p:nvGrpSpPr>
        <p:grpSpPr>
          <a:xfrm>
            <a:off x="5173105" y="1780039"/>
            <a:ext cx="1714648" cy="605965"/>
            <a:chOff x="4002233" y="2421020"/>
            <a:chExt cx="1699616" cy="830160"/>
          </a:xfrm>
        </p:grpSpPr>
        <p:sp>
          <p:nvSpPr>
            <p:cNvPr id="92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3" name="CustomShape 8"/>
            <p:cNvSpPr/>
            <p:nvPr/>
          </p:nvSpPr>
          <p:spPr>
            <a:xfrm>
              <a:off x="4362696" y="2582297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信箱驗證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12" name="肘形接點 11"/>
          <p:cNvCxnSpPr>
            <a:stCxn id="87" idx="3"/>
            <a:endCxn id="94" idx="3"/>
          </p:cNvCxnSpPr>
          <p:nvPr/>
        </p:nvCxnSpPr>
        <p:spPr>
          <a:xfrm rot="5400000">
            <a:off x="4990991" y="-121686"/>
            <a:ext cx="379419" cy="5296952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3" name="肘形接點 12"/>
          <p:cNvCxnSpPr>
            <a:stCxn id="92" idx="0"/>
            <a:endCxn id="96" idx="0"/>
          </p:cNvCxnSpPr>
          <p:nvPr/>
        </p:nvCxnSpPr>
        <p:spPr>
          <a:xfrm rot="16200000" flipH="1" flipV="1">
            <a:off x="4971969" y="878228"/>
            <a:ext cx="156650" cy="1960270"/>
          </a:xfrm>
          <a:prstGeom prst="bentConnector3">
            <a:avLst>
              <a:gd name="adj1" fmla="val -10652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14" name="CustomShape 6"/>
          <p:cNvSpPr/>
          <p:nvPr/>
        </p:nvSpPr>
        <p:spPr>
          <a:xfrm>
            <a:off x="6055628" y="1548751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stomShape 26"/>
          <p:cNvSpPr/>
          <p:nvPr/>
        </p:nvSpPr>
        <p:spPr>
          <a:xfrm>
            <a:off x="6813135" y="1857003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6" name="直線單箭頭接點 15"/>
          <p:cNvCxnSpPr>
            <a:stCxn id="96" idx="3"/>
            <a:endCxn id="92" idx="1"/>
          </p:cNvCxnSpPr>
          <p:nvPr/>
        </p:nvCxnSpPr>
        <p:spPr>
          <a:xfrm>
            <a:off x="4608397" y="2079246"/>
            <a:ext cx="564708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>
            <a:stCxn id="92" idx="3"/>
            <a:endCxn id="87" idx="2"/>
          </p:cNvCxnSpPr>
          <p:nvPr/>
        </p:nvCxnSpPr>
        <p:spPr>
          <a:xfrm>
            <a:off x="6887753" y="2083021"/>
            <a:ext cx="564120" cy="161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8" name="群組 17"/>
          <p:cNvGrpSpPr/>
          <p:nvPr/>
        </p:nvGrpSpPr>
        <p:grpSpPr>
          <a:xfrm>
            <a:off x="1448381" y="3010534"/>
            <a:ext cx="1076477" cy="337101"/>
            <a:chOff x="697680" y="3062772"/>
            <a:chExt cx="1067040" cy="461820"/>
          </a:xfrm>
        </p:grpSpPr>
        <p:sp>
          <p:nvSpPr>
            <p:cNvPr id="9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1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主頁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9" name="直線單箭頭接點 18"/>
          <p:cNvCxnSpPr>
            <a:stCxn id="94" idx="2"/>
            <a:endCxn id="90" idx="0"/>
          </p:cNvCxnSpPr>
          <p:nvPr/>
        </p:nvCxnSpPr>
        <p:spPr>
          <a:xfrm flipH="1">
            <a:off x="1986620" y="2859062"/>
            <a:ext cx="7366" cy="18624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20" name="群組 19"/>
          <p:cNvGrpSpPr/>
          <p:nvPr/>
        </p:nvGrpSpPr>
        <p:grpSpPr>
          <a:xfrm>
            <a:off x="1406356" y="483519"/>
            <a:ext cx="1166943" cy="378935"/>
            <a:chOff x="4202081" y="2621835"/>
            <a:chExt cx="1156713" cy="519133"/>
          </a:xfrm>
        </p:grpSpPr>
        <p:sp>
          <p:nvSpPr>
            <p:cNvPr id="88" name="CustomShape 2"/>
            <p:cNvSpPr/>
            <p:nvPr/>
          </p:nvSpPr>
          <p:spPr>
            <a:xfrm>
              <a:off x="4346997" y="2646865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使用者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流程圖: 結束點 88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326105" y="1785474"/>
            <a:ext cx="1257679" cy="583322"/>
            <a:chOff x="5767897" y="896289"/>
            <a:chExt cx="1246653" cy="799138"/>
          </a:xfrm>
        </p:grpSpPr>
        <p:sp>
          <p:nvSpPr>
            <p:cNvPr id="86" name="CustomShape 12"/>
            <p:cNvSpPr/>
            <p:nvPr/>
          </p:nvSpPr>
          <p:spPr>
            <a:xfrm>
              <a:off x="5982961" y="896289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填基本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流程圖: 資料 86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2" name="流程圖: 磁碟 21"/>
          <p:cNvSpPr/>
          <p:nvPr/>
        </p:nvSpPr>
        <p:spPr>
          <a:xfrm>
            <a:off x="7404260" y="3753443"/>
            <a:ext cx="866492" cy="882924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265182" y="2892558"/>
            <a:ext cx="1115082" cy="583321"/>
            <a:chOff x="7283118" y="3740039"/>
            <a:chExt cx="1105306" cy="799138"/>
          </a:xfrm>
        </p:grpSpPr>
        <p:sp>
          <p:nvSpPr>
            <p:cNvPr id="84" name="流程圖: 儲存資料 83"/>
            <p:cNvSpPr/>
            <p:nvPr/>
          </p:nvSpPr>
          <p:spPr>
            <a:xfrm>
              <a:off x="7283118" y="3780440"/>
              <a:ext cx="1105306" cy="728680"/>
            </a:xfrm>
            <a:prstGeom prst="flowChartOnlineStorag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CustomShape 15"/>
            <p:cNvSpPr/>
            <p:nvPr/>
          </p:nvSpPr>
          <p:spPr>
            <a:xfrm>
              <a:off x="7484671" y="3740039"/>
              <a:ext cx="586681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儲存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4" name="直線單箭頭接點 23"/>
          <p:cNvCxnSpPr>
            <a:stCxn id="87" idx="3"/>
            <a:endCxn id="84" idx="0"/>
          </p:cNvCxnSpPr>
          <p:nvPr/>
        </p:nvCxnSpPr>
        <p:spPr>
          <a:xfrm flipH="1">
            <a:off x="7822723" y="2337080"/>
            <a:ext cx="6454" cy="5849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25" name="直線單箭頭接點 24"/>
          <p:cNvCxnSpPr>
            <a:stCxn id="84" idx="2"/>
            <a:endCxn id="22" idx="1"/>
          </p:cNvCxnSpPr>
          <p:nvPr/>
        </p:nvCxnSpPr>
        <p:spPr>
          <a:xfrm>
            <a:off x="7822723" y="3453938"/>
            <a:ext cx="14784" cy="29950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26" name="CustomShape 15"/>
          <p:cNvSpPr/>
          <p:nvPr/>
        </p:nvSpPr>
        <p:spPr>
          <a:xfrm>
            <a:off x="7656322" y="3755015"/>
            <a:ext cx="386814" cy="829543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資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料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庫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06367" y="3420014"/>
            <a:ext cx="1076477" cy="337101"/>
            <a:chOff x="2402833" y="3547302"/>
            <a:chExt cx="1067040" cy="461820"/>
          </a:xfrm>
        </p:grpSpPr>
        <p:sp>
          <p:nvSpPr>
            <p:cNvPr id="82" name="CustomShape 14"/>
            <p:cNvSpPr/>
            <p:nvPr/>
          </p:nvSpPr>
          <p:spPr>
            <a:xfrm>
              <a:off x="2402833" y="3594175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3" name="CustomShape 15"/>
            <p:cNvSpPr/>
            <p:nvPr/>
          </p:nvSpPr>
          <p:spPr>
            <a:xfrm>
              <a:off x="2499418" y="3547302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查公司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356325" y="3451189"/>
            <a:ext cx="1076477" cy="337100"/>
            <a:chOff x="697680" y="3101471"/>
            <a:chExt cx="1067040" cy="461820"/>
          </a:xfrm>
        </p:grpSpPr>
        <p:sp>
          <p:nvSpPr>
            <p:cNvPr id="8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1" name="CustomShape 15"/>
            <p:cNvSpPr/>
            <p:nvPr/>
          </p:nvSpPr>
          <p:spPr>
            <a:xfrm>
              <a:off x="801738" y="3101471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查八字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9" name="肘形接點 28"/>
          <p:cNvCxnSpPr>
            <a:stCxn id="90" idx="2"/>
            <a:endCxn id="82" idx="3"/>
          </p:cNvCxnSpPr>
          <p:nvPr/>
        </p:nvCxnSpPr>
        <p:spPr>
          <a:xfrm rot="5400000">
            <a:off x="1701550" y="3311708"/>
            <a:ext cx="266364" cy="30377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0" name="肘形接點 29"/>
          <p:cNvCxnSpPr>
            <a:stCxn id="90" idx="2"/>
            <a:endCxn id="80" idx="1"/>
          </p:cNvCxnSpPr>
          <p:nvPr/>
        </p:nvCxnSpPr>
        <p:spPr>
          <a:xfrm rot="16200000" flipH="1">
            <a:off x="2036546" y="3280487"/>
            <a:ext cx="269853" cy="36970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1" name="群組 30"/>
          <p:cNvGrpSpPr/>
          <p:nvPr/>
        </p:nvGrpSpPr>
        <p:grpSpPr>
          <a:xfrm>
            <a:off x="5090097" y="4443958"/>
            <a:ext cx="1257679" cy="583321"/>
            <a:chOff x="5767897" y="882174"/>
            <a:chExt cx="1246653" cy="799138"/>
          </a:xfrm>
        </p:grpSpPr>
        <p:sp>
          <p:nvSpPr>
            <p:cNvPr id="78" name="CustomShape 12"/>
            <p:cNvSpPr/>
            <p:nvPr/>
          </p:nvSpPr>
          <p:spPr>
            <a:xfrm>
              <a:off x="5970372" y="882174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出生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年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月日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時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流程圖: 資料 78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038600" y="3952574"/>
            <a:ext cx="1330439" cy="341765"/>
            <a:chOff x="697679" y="3081602"/>
            <a:chExt cx="1318775" cy="236908"/>
          </a:xfrm>
        </p:grpSpPr>
        <p:sp>
          <p:nvSpPr>
            <p:cNvPr id="76" name="CustomShape 14"/>
            <p:cNvSpPr/>
            <p:nvPr/>
          </p:nvSpPr>
          <p:spPr>
            <a:xfrm>
              <a:off x="697679" y="3110409"/>
              <a:ext cx="1318775" cy="20810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7" name="CustomShape 15"/>
            <p:cNvSpPr/>
            <p:nvPr/>
          </p:nvSpPr>
          <p:spPr>
            <a:xfrm>
              <a:off x="829684" y="3081602"/>
              <a:ext cx="993198" cy="233674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算命網站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3" name="直線單箭頭接點 32"/>
          <p:cNvCxnSpPr>
            <a:stCxn id="79" idx="1"/>
            <a:endCxn id="76" idx="2"/>
          </p:cNvCxnSpPr>
          <p:nvPr/>
        </p:nvCxnSpPr>
        <p:spPr>
          <a:xfrm flipH="1" flipV="1">
            <a:off x="5703819" y="4294341"/>
            <a:ext cx="15118" cy="20663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4" name="群組 33"/>
          <p:cNvGrpSpPr/>
          <p:nvPr/>
        </p:nvGrpSpPr>
        <p:grpSpPr>
          <a:xfrm>
            <a:off x="2205450" y="3842721"/>
            <a:ext cx="1367342" cy="583321"/>
            <a:chOff x="3036793" y="4348377"/>
            <a:chExt cx="1355355" cy="799138"/>
          </a:xfrm>
        </p:grpSpPr>
        <p:sp>
          <p:nvSpPr>
            <p:cNvPr id="74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5" name="CustomShape 15"/>
            <p:cNvSpPr/>
            <p:nvPr/>
          </p:nvSpPr>
          <p:spPr>
            <a:xfrm>
              <a:off x="3080016" y="4348377"/>
              <a:ext cx="1247314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八字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60934" y="3825510"/>
            <a:ext cx="1367342" cy="583321"/>
            <a:chOff x="3036793" y="4330977"/>
            <a:chExt cx="1355355" cy="799137"/>
          </a:xfrm>
        </p:grpSpPr>
        <p:sp>
          <p:nvSpPr>
            <p:cNvPr id="72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3" name="CustomShape 15"/>
            <p:cNvSpPr/>
            <p:nvPr/>
          </p:nvSpPr>
          <p:spPr>
            <a:xfrm>
              <a:off x="3108662" y="4330977"/>
              <a:ext cx="1247314" cy="799137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公司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6" name="直線單箭頭接點 35"/>
          <p:cNvCxnSpPr>
            <a:stCxn id="90" idx="3"/>
            <a:endCxn id="65" idx="2"/>
          </p:cNvCxnSpPr>
          <p:nvPr/>
        </p:nvCxnSpPr>
        <p:spPr>
          <a:xfrm flipV="1">
            <a:off x="2524858" y="3185751"/>
            <a:ext cx="1688512" cy="21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7" name="直線單箭頭接點 36"/>
          <p:cNvCxnSpPr>
            <a:stCxn id="65" idx="5"/>
            <a:endCxn id="84" idx="1"/>
          </p:cNvCxnSpPr>
          <p:nvPr/>
        </p:nvCxnSpPr>
        <p:spPr>
          <a:xfrm>
            <a:off x="5955068" y="3185751"/>
            <a:ext cx="1310114" cy="224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8" name="直線單箭頭接點 37"/>
          <p:cNvCxnSpPr>
            <a:stCxn id="82" idx="2"/>
            <a:endCxn id="72" idx="0"/>
          </p:cNvCxnSpPr>
          <p:nvPr/>
        </p:nvCxnSpPr>
        <p:spPr>
          <a:xfrm flipH="1">
            <a:off x="1144605" y="3739343"/>
            <a:ext cx="1" cy="16297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9" name="直線單箭頭接點 38"/>
          <p:cNvCxnSpPr>
            <a:stCxn id="80" idx="2"/>
            <a:endCxn id="74" idx="0"/>
          </p:cNvCxnSpPr>
          <p:nvPr/>
        </p:nvCxnSpPr>
        <p:spPr>
          <a:xfrm flipH="1">
            <a:off x="2889121" y="3742824"/>
            <a:ext cx="5443" cy="1640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0" name="群組 39"/>
          <p:cNvGrpSpPr/>
          <p:nvPr/>
        </p:nvGrpSpPr>
        <p:grpSpPr>
          <a:xfrm>
            <a:off x="1406356" y="4635141"/>
            <a:ext cx="1166943" cy="378936"/>
            <a:chOff x="4202081" y="2621835"/>
            <a:chExt cx="1156713" cy="519133"/>
          </a:xfrm>
        </p:grpSpPr>
        <p:sp>
          <p:nvSpPr>
            <p:cNvPr id="70" name="CustomShape 2"/>
            <p:cNvSpPr/>
            <p:nvPr/>
          </p:nvSpPr>
          <p:spPr>
            <a:xfrm>
              <a:off x="4466443" y="2626819"/>
              <a:ext cx="586681" cy="461819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登出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流程圖: 結束點 70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41" name="肘形接點 40"/>
          <p:cNvCxnSpPr>
            <a:stCxn id="72" idx="3"/>
            <a:endCxn id="71" idx="0"/>
          </p:cNvCxnSpPr>
          <p:nvPr/>
        </p:nvCxnSpPr>
        <p:spPr>
          <a:xfrm>
            <a:off x="1828276" y="4135682"/>
            <a:ext cx="161552" cy="49945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2" name="肘形接點 41"/>
          <p:cNvCxnSpPr>
            <a:stCxn id="74" idx="1"/>
            <a:endCxn id="71" idx="0"/>
          </p:cNvCxnSpPr>
          <p:nvPr/>
        </p:nvCxnSpPr>
        <p:spPr>
          <a:xfrm rot="10800000" flipV="1">
            <a:off x="1989829" y="4140193"/>
            <a:ext cx="215621" cy="49494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3" name="肘形接點 42"/>
          <p:cNvCxnSpPr>
            <a:stCxn id="22" idx="3"/>
            <a:endCxn id="73" idx="2"/>
          </p:cNvCxnSpPr>
          <p:nvPr/>
        </p:nvCxnSpPr>
        <p:spPr>
          <a:xfrm rot="5400000" flipH="1">
            <a:off x="4386291" y="1185152"/>
            <a:ext cx="227536" cy="6674894"/>
          </a:xfrm>
          <a:prstGeom prst="bentConnector3">
            <a:avLst>
              <a:gd name="adj1" fmla="val -189773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4" name="群組 43"/>
          <p:cNvGrpSpPr/>
          <p:nvPr/>
        </p:nvGrpSpPr>
        <p:grpSpPr>
          <a:xfrm>
            <a:off x="1144605" y="1030252"/>
            <a:ext cx="1714648" cy="605965"/>
            <a:chOff x="4002233" y="2421020"/>
            <a:chExt cx="1699616" cy="830160"/>
          </a:xfrm>
        </p:grpSpPr>
        <p:sp>
          <p:nvSpPr>
            <p:cNvPr id="6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69" name="CustomShape 8"/>
            <p:cNvSpPr/>
            <p:nvPr/>
          </p:nvSpPr>
          <p:spPr>
            <a:xfrm>
              <a:off x="4333935" y="2584711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同意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規則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45" name="直線單箭頭接點 44"/>
          <p:cNvCxnSpPr>
            <a:stCxn id="68" idx="2"/>
            <a:endCxn id="98" idx="0"/>
          </p:cNvCxnSpPr>
          <p:nvPr/>
        </p:nvCxnSpPr>
        <p:spPr>
          <a:xfrm>
            <a:off x="2001929" y="1636218"/>
            <a:ext cx="0" cy="14382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6" name="直線單箭頭接點 45"/>
          <p:cNvCxnSpPr>
            <a:stCxn id="68" idx="3"/>
            <a:endCxn id="67" idx="1"/>
          </p:cNvCxnSpPr>
          <p:nvPr/>
        </p:nvCxnSpPr>
        <p:spPr>
          <a:xfrm flipV="1">
            <a:off x="2859254" y="1332530"/>
            <a:ext cx="741061" cy="7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7" name="群組 46"/>
          <p:cNvGrpSpPr/>
          <p:nvPr/>
        </p:nvGrpSpPr>
        <p:grpSpPr>
          <a:xfrm>
            <a:off x="3600314" y="1143062"/>
            <a:ext cx="1166943" cy="378935"/>
            <a:chOff x="4202081" y="2621835"/>
            <a:chExt cx="1156713" cy="519133"/>
          </a:xfrm>
        </p:grpSpPr>
        <p:sp>
          <p:nvSpPr>
            <p:cNvPr id="66" name="CustomShape 2"/>
            <p:cNvSpPr/>
            <p:nvPr/>
          </p:nvSpPr>
          <p:spPr>
            <a:xfrm>
              <a:off x="4466443" y="2629466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結束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流程圖: 結束點 66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48" name="CustomShape 26"/>
          <p:cNvSpPr/>
          <p:nvPr/>
        </p:nvSpPr>
        <p:spPr>
          <a:xfrm>
            <a:off x="2030657" y="1523351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2813648" y="1054740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0" name="直線單箭頭接點 49"/>
          <p:cNvCxnSpPr>
            <a:stCxn id="89" idx="2"/>
            <a:endCxn id="68" idx="0"/>
          </p:cNvCxnSpPr>
          <p:nvPr/>
        </p:nvCxnSpPr>
        <p:spPr>
          <a:xfrm>
            <a:off x="1989828" y="862453"/>
            <a:ext cx="12101" cy="1677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51" name="群組 50"/>
          <p:cNvGrpSpPr/>
          <p:nvPr/>
        </p:nvGrpSpPr>
        <p:grpSpPr>
          <a:xfrm>
            <a:off x="3995657" y="2890205"/>
            <a:ext cx="2177124" cy="829542"/>
            <a:chOff x="5841559" y="1123405"/>
            <a:chExt cx="1246653" cy="949842"/>
          </a:xfrm>
        </p:grpSpPr>
        <p:sp>
          <p:nvSpPr>
            <p:cNvPr id="64" name="CustomShape 12"/>
            <p:cNvSpPr/>
            <p:nvPr/>
          </p:nvSpPr>
          <p:spPr>
            <a:xfrm>
              <a:off x="6032911" y="1123405"/>
              <a:ext cx="881321" cy="949842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修改基本資料</a:t>
              </a: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或密碼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流程圖: 資料 64"/>
            <p:cNvSpPr/>
            <p:nvPr/>
          </p:nvSpPr>
          <p:spPr>
            <a:xfrm>
              <a:off x="5841559" y="1179135"/>
              <a:ext cx="1246653" cy="565350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52" name="直線單箭頭接點 51"/>
          <p:cNvCxnSpPr>
            <a:stCxn id="76" idx="1"/>
            <a:endCxn id="74" idx="3"/>
          </p:cNvCxnSpPr>
          <p:nvPr/>
        </p:nvCxnSpPr>
        <p:spPr>
          <a:xfrm flipH="1" flipV="1">
            <a:off x="3572792" y="4140193"/>
            <a:ext cx="1465808" cy="404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3" name="肘形接點 52"/>
          <p:cNvCxnSpPr>
            <a:stCxn id="65" idx="1"/>
            <a:endCxn id="94" idx="3"/>
          </p:cNvCxnSpPr>
          <p:nvPr/>
        </p:nvCxnSpPr>
        <p:spPr>
          <a:xfrm rot="16200000" flipV="1">
            <a:off x="3697036" y="1551693"/>
            <a:ext cx="222372" cy="255199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6655086" y="1109412"/>
            <a:ext cx="92248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/>
          </a:ln>
          <a:effectLst/>
        </p:spPr>
      </p:cxnSp>
      <p:cxnSp>
        <p:nvCxnSpPr>
          <p:cNvPr id="55" name="直線接點 54"/>
          <p:cNvCxnSpPr/>
          <p:nvPr/>
        </p:nvCxnSpPr>
        <p:spPr>
          <a:xfrm>
            <a:off x="6651469" y="1451840"/>
            <a:ext cx="922487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/>
            <a:headEnd type="none" w="med" len="med"/>
            <a:tailEnd type="none"/>
          </a:ln>
          <a:effectLst/>
        </p:spPr>
      </p:cxnSp>
      <p:sp>
        <p:nvSpPr>
          <p:cNvPr id="56" name="CustomShape 2"/>
          <p:cNvSpPr/>
          <p:nvPr/>
        </p:nvSpPr>
        <p:spPr>
          <a:xfrm>
            <a:off x="7614041" y="969468"/>
            <a:ext cx="79692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主流程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623146" y="1301941"/>
            <a:ext cx="1269334" cy="223597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資料傳輸</a:t>
            </a:r>
            <a:r>
              <a:rPr kumimoji="0" lang="zh-TW" altLang="en-US" sz="1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流程</a:t>
            </a:r>
            <a:endParaRPr kumimoji="0" lang="en-U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8" name="肘形接點 57"/>
          <p:cNvCxnSpPr>
            <a:stCxn id="22" idx="2"/>
            <a:endCxn id="79" idx="5"/>
          </p:cNvCxnSpPr>
          <p:nvPr/>
        </p:nvCxnSpPr>
        <p:spPr>
          <a:xfrm rot="10800000" flipV="1">
            <a:off x="6222009" y="4194905"/>
            <a:ext cx="1182252" cy="5585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333045" y="1030171"/>
            <a:ext cx="563825" cy="2126422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52910" y="1040599"/>
            <a:ext cx="338554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非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區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間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範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圍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能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查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無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資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料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33045" y="1032934"/>
            <a:ext cx="341760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限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年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滿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六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個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 smtClean="0">
                <a:solidFill>
                  <a:sysClr val="windowText" lastClr="000000"/>
                </a:solidFill>
              </a:rPr>
              <a:t>月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algn="ctr">
              <a:defRPr/>
            </a:pPr>
            <a:r>
              <a:rPr lang="en-US" altLang="zh-TW" sz="1200" kern="0" dirty="0">
                <a:solidFill>
                  <a:sysClr val="windowText" lastClr="000000"/>
                </a:solidFill>
              </a:rPr>
              <a:t>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歲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使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用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肘形接點 59"/>
          <p:cNvCxnSpPr>
            <a:stCxn id="68" idx="1"/>
            <a:endCxn id="61" idx="0"/>
          </p:cNvCxnSpPr>
          <p:nvPr/>
        </p:nvCxnSpPr>
        <p:spPr>
          <a:xfrm rot="10800000">
            <a:off x="614959" y="1030171"/>
            <a:ext cx="529647" cy="303064"/>
          </a:xfrm>
          <a:prstGeom prst="bentConnector4">
            <a:avLst>
              <a:gd name="adj1" fmla="val 23387"/>
              <a:gd name="adj2" fmla="val 175430"/>
            </a:avLst>
          </a:prstGeom>
          <a:noFill/>
          <a:ln w="28575" cap="flat" cmpd="sng" algn="ctr">
            <a:solidFill>
              <a:srgbClr val="0070C0"/>
            </a:solidFill>
            <a:prstDash val="dash"/>
            <a:miter/>
            <a:headEnd type="none" w="med" len="med"/>
            <a:tailEnd type="none"/>
          </a:ln>
          <a:effectLst/>
        </p:spPr>
      </p:cxnSp>
      <p:sp>
        <p:nvSpPr>
          <p:cNvPr id="100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kern="0" spc="-1" dirty="0"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latin typeface="Adobe 楷体 Std R" pitchFamily="18" charset="-128"/>
                <a:ea typeface="Adobe 楷体 Std R" pitchFamily="18" charset="-128"/>
              </a:rPr>
              <a:t>流程</a:t>
            </a:r>
            <a:endParaRPr lang="en-US" altLang="zh-TW" sz="4000" b="1" kern="0" spc="-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4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主要</a:t>
            </a:r>
            <a:r>
              <a:rPr lang="zh-TW" altLang="en-US" sz="4000" b="1" dirty="0" smtClean="0">
                <a:latin typeface="Adobe 楷体 Std R" pitchFamily="18" charset="-128"/>
                <a:ea typeface="Adobe 楷体 Std R" pitchFamily="18" charset="-128"/>
              </a:rPr>
              <a:t>軟體</a:t>
            </a:r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表</a:t>
            </a:r>
            <a:endParaRPr lang="en-US" altLang="zh-TW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539552" y="555526"/>
            <a:ext cx="9181020" cy="1026114"/>
            <a:chOff x="1367644" y="699543"/>
            <a:chExt cx="9181020" cy="102611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2087724" y="771550"/>
              <a:ext cx="84609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Python: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</a:p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撰寫爬蟲、判斷及存取、預測模型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...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等程式。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539552" y="1487438"/>
            <a:ext cx="7751204" cy="705664"/>
            <a:chOff x="1367644" y="699543"/>
            <a:chExt cx="7751204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2087724" y="771550"/>
              <a:ext cx="7031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>
                  <a:solidFill>
                    <a:srgbClr val="0000CC"/>
                  </a:solidFill>
                </a:rPr>
                <a:t>Visual Studio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Code:</a:t>
              </a:r>
              <a:r>
                <a:rPr lang="zh-TW" altLang="en-US" b="1" dirty="0" smtClean="0">
                  <a:solidFill>
                    <a:srgbClr val="0000CC"/>
                  </a:solidFill>
                </a:rPr>
                <a:t> </a:t>
              </a:r>
              <a:r>
                <a:rPr lang="zh-TW" altLang="en-US" b="1" dirty="0" smtClean="0"/>
                <a:t>系統架設及環境設定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3" name="组合 14"/>
          <p:cNvGrpSpPr/>
          <p:nvPr/>
        </p:nvGrpSpPr>
        <p:grpSpPr>
          <a:xfrm>
            <a:off x="539552" y="2137226"/>
            <a:ext cx="8208404" cy="705664"/>
            <a:chOff x="1367644" y="699543"/>
            <a:chExt cx="8208404" cy="705664"/>
          </a:xfrm>
        </p:grpSpPr>
        <p:grpSp>
          <p:nvGrpSpPr>
            <p:cNvPr id="14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6" name="图片 17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7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5" name="TextBox 16"/>
            <p:cNvSpPr txBox="1"/>
            <p:nvPr/>
          </p:nvSpPr>
          <p:spPr>
            <a:xfrm>
              <a:off x="2087724" y="771550"/>
              <a:ext cx="7488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Github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聯合開發溝通及記錄程式開發歷程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8" name="组合 19"/>
          <p:cNvGrpSpPr/>
          <p:nvPr/>
        </p:nvGrpSpPr>
        <p:grpSpPr>
          <a:xfrm>
            <a:off x="539552" y="2776030"/>
            <a:ext cx="8399276" cy="705664"/>
            <a:chOff x="1367644" y="699543"/>
            <a:chExt cx="8399276" cy="705664"/>
          </a:xfrm>
        </p:grpSpPr>
        <p:grpSp>
          <p:nvGrpSpPr>
            <p:cNvPr id="1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1" name="图片 22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0" name="TextBox 21"/>
            <p:cNvSpPr txBox="1"/>
            <p:nvPr/>
          </p:nvSpPr>
          <p:spPr>
            <a:xfrm>
              <a:off x="2087724" y="771550"/>
              <a:ext cx="767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smtClean="0">
                  <a:solidFill>
                    <a:srgbClr val="0000CC"/>
                  </a:solidFill>
                </a:rPr>
                <a:t>Firebase: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雲端資料庫</a:t>
              </a:r>
              <a:r>
                <a:rPr lang="en-US" altLang="zh-TW" b="1" dirty="0" smtClean="0"/>
                <a:t>,</a:t>
              </a:r>
              <a:r>
                <a:rPr lang="zh-TW" altLang="en-US" b="1" dirty="0" smtClean="0"/>
                <a:t>使用者</a:t>
              </a:r>
              <a:r>
                <a:rPr lang="zh-TW" altLang="en-US" b="1" dirty="0"/>
                <a:t>註冊及</a:t>
              </a:r>
              <a:r>
                <a:rPr lang="zh-TW" altLang="en-US" b="1" dirty="0" smtClean="0"/>
                <a:t>驗證。</a:t>
              </a:r>
              <a:endParaRPr lang="zh-CN" altLang="en-US" b="1" dirty="0"/>
            </a:p>
          </p:txBody>
        </p:sp>
      </p:grpSp>
      <p:grpSp>
        <p:nvGrpSpPr>
          <p:cNvPr id="23" name="组合 19"/>
          <p:cNvGrpSpPr/>
          <p:nvPr/>
        </p:nvGrpSpPr>
        <p:grpSpPr>
          <a:xfrm>
            <a:off x="539552" y="3446070"/>
            <a:ext cx="6048672" cy="705664"/>
            <a:chOff x="1367644" y="699543"/>
            <a:chExt cx="6048672" cy="705664"/>
          </a:xfrm>
        </p:grpSpPr>
        <p:grpSp>
          <p:nvGrpSpPr>
            <p:cNvPr id="24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6" name="图片 22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7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5" name="TextBox 21"/>
            <p:cNvSpPr txBox="1"/>
            <p:nvPr/>
          </p:nvSpPr>
          <p:spPr>
            <a:xfrm>
              <a:off x="208772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Heroku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  <a:r>
                <a:rPr lang="zh-TW" altLang="en-US" b="1" dirty="0" smtClean="0"/>
                <a:t>系統發佈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8" name="组合 19"/>
          <p:cNvGrpSpPr/>
          <p:nvPr/>
        </p:nvGrpSpPr>
        <p:grpSpPr>
          <a:xfrm>
            <a:off x="539552" y="4094142"/>
            <a:ext cx="8208404" cy="1026114"/>
            <a:chOff x="1367644" y="699543"/>
            <a:chExt cx="8208404" cy="1026114"/>
          </a:xfrm>
        </p:grpSpPr>
        <p:grpSp>
          <p:nvGrpSpPr>
            <p:cNvPr id="2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1" name="图片 22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0" name="TextBox 21"/>
            <p:cNvSpPr txBox="1"/>
            <p:nvPr/>
          </p:nvSpPr>
          <p:spPr>
            <a:xfrm>
              <a:off x="2087724" y="771550"/>
              <a:ext cx="74883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ChatGPT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</a:p>
            <a:p>
              <a:r>
                <a:rPr lang="zh-TW" altLang="en-US" b="1" dirty="0" smtClean="0"/>
                <a:t>輔助檢查人為錯誤、</a:t>
              </a:r>
              <a:r>
                <a:rPr lang="en-US" altLang="zh-TW" b="1" dirty="0" smtClean="0"/>
                <a:t>debug</a:t>
              </a:r>
              <a:r>
                <a:rPr lang="zh-TW" altLang="en-US" b="1" dirty="0" smtClean="0"/>
                <a:t> 、</a:t>
              </a:r>
              <a:r>
                <a:rPr lang="zh-TW" altLang="en-US" b="1" dirty="0"/>
                <a:t>加速</a:t>
              </a:r>
              <a:r>
                <a:rPr lang="zh-TW" altLang="en-US" b="1" dirty="0" smtClean="0"/>
                <a:t>開發</a:t>
              </a:r>
              <a:r>
                <a:rPr lang="en-US" altLang="zh-TW" b="1" dirty="0" smtClean="0"/>
                <a:t>...</a:t>
              </a:r>
              <a:r>
                <a:rPr lang="zh-TW" altLang="en-US" b="1" dirty="0" smtClean="0"/>
                <a:t>等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470"/>
            <a:ext cx="48965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92" y="1546926"/>
            <a:ext cx="2235503" cy="80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功能區塊說明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一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財報狗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1921954" cy="467688"/>
            <a:chOff x="603602" y="1261102"/>
            <a:chExt cx="1921954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523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871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金融科技、半導體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理財投資、資訊安全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2435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6590...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凌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群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、普鴻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45672" y="1636270"/>
            <a:ext cx="1872208" cy="289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839005" y="1656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22" y="3003797"/>
            <a:ext cx="5175018" cy="20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向下箭號 39"/>
          <p:cNvSpPr/>
          <p:nvPr/>
        </p:nvSpPr>
        <p:spPr>
          <a:xfrm>
            <a:off x="7380312" y="2427734"/>
            <a:ext cx="360040" cy="4320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596336" y="3442588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812360" y="3210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71268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293907" y="326003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957836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995936" y="325792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02" y="598084"/>
            <a:ext cx="1251309" cy="62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689470" y="177966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抓取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方式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擷取產業別、所屬產業、股票代號及公司簡稱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56890" y="2971668"/>
            <a:ext cx="2177648" cy="1659387"/>
            <a:chOff x="556890" y="2971668"/>
            <a:chExt cx="2177648" cy="165938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538" y="3759547"/>
              <a:ext cx="1440000" cy="87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0" y="2971668"/>
              <a:ext cx="1440000" cy="94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文字方塊 36"/>
          <p:cNvSpPr txBox="1"/>
          <p:nvPr/>
        </p:nvSpPr>
        <p:spPr>
          <a:xfrm>
            <a:off x="545258" y="266825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01" y="1437664"/>
            <a:ext cx="1368355" cy="135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54495"/>
            <a:ext cx="885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7" y="3836775"/>
            <a:ext cx="4107771" cy="11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二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資料加上分類屬性上傳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比對及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461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理財投資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屬性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土、木、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火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、金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股票代碼、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+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所屬產業、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公司簡稱、屬性分類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0402" y="1519120"/>
            <a:ext cx="1097947" cy="126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52704" y="1184814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75701" y="3505033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228764" y="33028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05504" y="4043268"/>
            <a:ext cx="3314968" cy="97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292080" y="4382983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開啟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(excel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),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並配合財報狗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所屬產業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使各公司依屬性別分類上傳至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73" y="3078766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5026973" y="3381699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992010" y="286087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爬蟲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4" name="上-下雙向箭號 3"/>
          <p:cNvSpPr/>
          <p:nvPr/>
        </p:nvSpPr>
        <p:spPr>
          <a:xfrm>
            <a:off x="7650087" y="2902928"/>
            <a:ext cx="90265" cy="388902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8" y="3627906"/>
            <a:ext cx="1440000" cy="73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67849"/>
            <a:ext cx="1440000" cy="13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83772" y="336383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2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31842" y="32209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965" y="946689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19" y="3617660"/>
            <a:ext cx="5675381" cy="132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三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累季資料上傳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及上傳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2453...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各季度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2022Q4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、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(%)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6221" y="3638096"/>
            <a:ext cx="431873" cy="8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328355" y="341706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Goodinfo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92136" y="3858602"/>
            <a:ext cx="4251864" cy="10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645276" y="3784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64870" y="4803998"/>
            <a:ext cx="5679130" cy="13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221898" y="4599007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 ROE(%)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爬蟲並配合財報狗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擷取公司累季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91" y="2718262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3454191" y="3185553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357803" y="2479864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爬蟲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程式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5220072" y="340341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4063"/>
            <a:ext cx="2876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215070" y="3360567"/>
            <a:ext cx="1800461" cy="1639270"/>
            <a:chOff x="188091" y="2984937"/>
            <a:chExt cx="1800461" cy="163927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52" y="4103796"/>
              <a:ext cx="1440000" cy="520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04" y="3132497"/>
              <a:ext cx="1440000" cy="1167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91" y="2984937"/>
              <a:ext cx="1440000" cy="760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文字方塊 40"/>
          <p:cNvSpPr txBox="1"/>
          <p:nvPr/>
        </p:nvSpPr>
        <p:spPr>
          <a:xfrm>
            <a:off x="145768" y="309568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44" y="3347817"/>
            <a:ext cx="1440000" cy="118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文字方塊 42"/>
          <p:cNvSpPr txBox="1"/>
          <p:nvPr/>
        </p:nvSpPr>
        <p:spPr>
          <a:xfrm>
            <a:off x="1887826" y="311556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73450" y="1807649"/>
            <a:ext cx="1712845" cy="1700205"/>
            <a:chOff x="7373450" y="1584429"/>
            <a:chExt cx="1712845" cy="1700205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6295" y="2516571"/>
              <a:ext cx="900000" cy="768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456" y="1800972"/>
              <a:ext cx="900000" cy="98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450" y="1584429"/>
              <a:ext cx="900000" cy="882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文字方塊 47"/>
          <p:cNvSpPr txBox="1"/>
          <p:nvPr/>
        </p:nvSpPr>
        <p:spPr>
          <a:xfrm>
            <a:off x="7272658" y="159029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424" y="3284634"/>
            <a:ext cx="755576" cy="2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7669561" y="3284634"/>
            <a:ext cx="603889" cy="118777"/>
          </a:xfrm>
          <a:prstGeom prst="left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4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2576</Words>
  <Application>Microsoft Office PowerPoint</Application>
  <PresentationFormat>如螢幕大小 (16:9)</PresentationFormat>
  <Paragraphs>400</Paragraphs>
  <Slides>25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主题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194</cp:revision>
  <dcterms:created xsi:type="dcterms:W3CDTF">2013-03-22T04:45:22Z</dcterms:created>
  <dcterms:modified xsi:type="dcterms:W3CDTF">2023-04-04T13:03:39Z</dcterms:modified>
</cp:coreProperties>
</file>