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FF"/>
    <a:srgbClr val="B7B7FF"/>
    <a:srgbClr val="C6D9F1"/>
    <a:srgbClr val="EAF1FA"/>
    <a:srgbClr val="575757"/>
    <a:srgbClr val="F2F2F2"/>
    <a:srgbClr val="DBDB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-19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4143-36DE-46B0-ABDC-0059AA2BB623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9CD-E7FB-4193-8F1D-15D1F7427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0" y="-99392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4A4F163-7EBD-709B-CDDF-DA38D6A7139F}"/>
              </a:ext>
            </a:extLst>
          </p:cNvPr>
          <p:cNvCxnSpPr>
            <a:cxnSpLocks/>
          </p:cNvCxnSpPr>
          <p:nvPr/>
        </p:nvCxnSpPr>
        <p:spPr>
          <a:xfrm>
            <a:off x="914400" y="3101031"/>
            <a:ext cx="10363200" cy="0"/>
          </a:xfrm>
          <a:prstGeom prst="line">
            <a:avLst/>
          </a:prstGeom>
          <a:ln w="57150">
            <a:gradFill flip="none" rotWithShape="1">
              <a:gsLst>
                <a:gs pos="8400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4748EB3-2671-F372-4C78-A4B64D03972F}"/>
              </a:ext>
            </a:extLst>
          </p:cNvPr>
          <p:cNvCxnSpPr>
            <a:cxnSpLocks/>
          </p:cNvCxnSpPr>
          <p:nvPr/>
        </p:nvCxnSpPr>
        <p:spPr>
          <a:xfrm flipH="1">
            <a:off x="486238" y="3101031"/>
            <a:ext cx="428162" cy="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71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4143-36DE-46B0-ABDC-0059AA2BB623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9CD-E7FB-4193-8F1D-15D1F7427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601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4143-36DE-46B0-ABDC-0059AA2BB623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9CD-E7FB-4193-8F1D-15D1F7427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40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4143-36DE-46B0-ABDC-0059AA2BB623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9CD-E7FB-4193-8F1D-15D1F7427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90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4365105"/>
            <a:ext cx="12192000" cy="1584176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82000">
                <a:srgbClr val="ECF2FA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4143-36DE-46B0-ABDC-0059AA2BB623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9CD-E7FB-4193-8F1D-15D1F7427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14846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4143-36DE-46B0-ABDC-0059AA2BB623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9CD-E7FB-4193-8F1D-15D1F7427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65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4143-36DE-46B0-ABDC-0059AA2BB623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9CD-E7FB-4193-8F1D-15D1F7427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37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4143-36DE-46B0-ABDC-0059AA2BB623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9CD-E7FB-4193-8F1D-15D1F7427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30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4143-36DE-46B0-ABDC-0059AA2BB623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9CD-E7FB-4193-8F1D-15D1F7427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8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4143-36DE-46B0-ABDC-0059AA2BB623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9CD-E7FB-4193-8F1D-15D1F7427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4143-36DE-46B0-ABDC-0059AA2BB623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89CD-E7FB-4193-8F1D-15D1F7427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1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4143-36DE-46B0-ABDC-0059AA2BB623}" type="datetimeFigureOut">
              <a:rPr kumimoji="1" lang="ja-JP" altLang="en-US" smtClean="0"/>
              <a:t>2022/12/14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189CD-E7FB-4193-8F1D-15D1F7427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71500" y="63937"/>
            <a:ext cx="11477162" cy="556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4511E71-7C55-2C9B-CC6B-8BEF218E6004}"/>
              </a:ext>
            </a:extLst>
          </p:cNvPr>
          <p:cNvCxnSpPr>
            <a:cxnSpLocks/>
          </p:cNvCxnSpPr>
          <p:nvPr/>
        </p:nvCxnSpPr>
        <p:spPr>
          <a:xfrm>
            <a:off x="561975" y="586431"/>
            <a:ext cx="11486687" cy="0"/>
          </a:xfrm>
          <a:prstGeom prst="line">
            <a:avLst/>
          </a:prstGeom>
          <a:ln w="57150">
            <a:gradFill flip="none" rotWithShape="1">
              <a:gsLst>
                <a:gs pos="8400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33F05B9-453C-32A0-A36D-94883EA58BB2}"/>
              </a:ext>
            </a:extLst>
          </p:cNvPr>
          <p:cNvCxnSpPr>
            <a:cxnSpLocks/>
          </p:cNvCxnSpPr>
          <p:nvPr/>
        </p:nvCxnSpPr>
        <p:spPr>
          <a:xfrm flipH="1">
            <a:off x="143338" y="586431"/>
            <a:ext cx="428162" cy="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04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200" b="1" kern="1200" baseline="0">
          <a:solidFill>
            <a:schemeClr val="tx1">
              <a:lumMod val="65000"/>
              <a:lumOff val="35000"/>
            </a:schemeClr>
          </a:solidFill>
          <a:effectLst/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ea"/>
          <a:ea typeface="+mn-ea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ea"/>
          <a:ea typeface="+mn-ea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ea"/>
          <a:ea typeface="+mn-ea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ea"/>
          <a:ea typeface="+mn-ea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ea"/>
          <a:ea typeface="+mn-ea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32A81C71-41A5-B7DB-4CAA-129ACE3DD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15326"/>
              </p:ext>
            </p:extLst>
          </p:nvPr>
        </p:nvGraphicFramePr>
        <p:xfrm>
          <a:off x="1105860" y="3262076"/>
          <a:ext cx="2149643" cy="240455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49643">
                  <a:extLst>
                    <a:ext uri="{9D8B030D-6E8A-4147-A177-3AD203B41FA5}">
                      <a16:colId xmlns:a16="http://schemas.microsoft.com/office/drawing/2014/main" val="3380910587"/>
                    </a:ext>
                  </a:extLst>
                </a:gridCol>
              </a:tblGrid>
              <a:tr h="2235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ライフサイクル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28364"/>
                  </a:ext>
                </a:extLst>
              </a:tr>
              <a:tr h="216071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347162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1370E095-3EDA-AED1-79D8-B65F4AEE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ライフサイクル</a:t>
            </a:r>
            <a:r>
              <a:rPr kumimoji="1" lang="en-US" altLang="ja-JP" dirty="0"/>
              <a:t>::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5D02EAE-60D3-2742-27E5-57CFF191CCE4}"/>
              </a:ext>
            </a:extLst>
          </p:cNvPr>
          <p:cNvSpPr/>
          <p:nvPr/>
        </p:nvSpPr>
        <p:spPr>
          <a:xfrm>
            <a:off x="1201926" y="3575962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開発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7EF4852-9EB9-BCA2-D465-CF45AE47DA03}"/>
              </a:ext>
            </a:extLst>
          </p:cNvPr>
          <p:cNvSpPr/>
          <p:nvPr/>
        </p:nvSpPr>
        <p:spPr>
          <a:xfrm>
            <a:off x="1201926" y="4143169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開業</a:t>
            </a:r>
            <a:endParaRPr kumimoji="1" lang="en-US" altLang="ja-JP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新規オープン</a:t>
            </a:r>
            <a:endParaRPr kumimoji="1" lang="ja-JP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15EFA63-BF21-72E4-22BA-7DE43218A4FF}"/>
              </a:ext>
            </a:extLst>
          </p:cNvPr>
          <p:cNvSpPr/>
          <p:nvPr/>
        </p:nvSpPr>
        <p:spPr>
          <a:xfrm>
            <a:off x="1201926" y="4710376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運用</a:t>
            </a:r>
            <a:endParaRPr kumimoji="1" lang="en-US" altLang="ja-JP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営業中</a:t>
            </a:r>
            <a:endParaRPr kumimoji="1" lang="ja-JP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78AEAD-E7EB-42C4-951C-F34D517A6B5C}"/>
              </a:ext>
            </a:extLst>
          </p:cNvPr>
          <p:cNvSpPr/>
          <p:nvPr/>
        </p:nvSpPr>
        <p:spPr>
          <a:xfrm>
            <a:off x="2284768" y="4710376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運用</a:t>
            </a:r>
            <a:endParaRPr kumimoji="1" lang="en-US" altLang="ja-JP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メンテ</a:t>
            </a:r>
            <a:endParaRPr kumimoji="1" lang="ja-JP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DC492A6-EC7E-4253-1AAA-3BDD0A3E7F78}"/>
              </a:ext>
            </a:extLst>
          </p:cNvPr>
          <p:cNvSpPr/>
          <p:nvPr/>
        </p:nvSpPr>
        <p:spPr>
          <a:xfrm>
            <a:off x="1201926" y="5277582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閉業</a:t>
            </a:r>
            <a:endParaRPr kumimoji="1" lang="ja-JP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F978C37-CD01-5412-AC08-B38014282C55}"/>
              </a:ext>
            </a:extLst>
          </p:cNvPr>
          <p:cNvCxnSpPr>
            <a:endCxn id="6" idx="0"/>
          </p:cNvCxnSpPr>
          <p:nvPr/>
        </p:nvCxnSpPr>
        <p:spPr>
          <a:xfrm>
            <a:off x="1577579" y="3868368"/>
            <a:ext cx="1337" cy="274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BCCDC9D-218C-74AF-325E-F759DD380D3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578916" y="4435575"/>
            <a:ext cx="0" cy="274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A3B5184-02D1-6479-29EA-9C30048C049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578916" y="5002782"/>
            <a:ext cx="0" cy="274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AD7B4CC-F324-BB82-F195-36F66770923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1955905" y="4856579"/>
            <a:ext cx="32886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 11">
            <a:extLst>
              <a:ext uri="{FF2B5EF4-FFF2-40B4-BE49-F238E27FC236}">
                <a16:creationId xmlns:a16="http://schemas.microsoft.com/office/drawing/2014/main" id="{A566EFED-261A-25DA-3D03-80574F198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922846"/>
              </p:ext>
            </p:extLst>
          </p:nvPr>
        </p:nvGraphicFramePr>
        <p:xfrm>
          <a:off x="3761203" y="3583262"/>
          <a:ext cx="2149643" cy="240455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49643">
                  <a:extLst>
                    <a:ext uri="{9D8B030D-6E8A-4147-A177-3AD203B41FA5}">
                      <a16:colId xmlns:a16="http://schemas.microsoft.com/office/drawing/2014/main" val="3380910587"/>
                    </a:ext>
                  </a:extLst>
                </a:gridCol>
              </a:tblGrid>
              <a:tr h="2235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ライフサイクル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28364"/>
                  </a:ext>
                </a:extLst>
              </a:tr>
              <a:tr h="216071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347162"/>
                  </a:ext>
                </a:extLst>
              </a:tr>
            </a:tbl>
          </a:graphicData>
        </a:graphic>
      </p:graphicFrame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297DB2C-67F6-19F5-9977-3A1FC31307E3}"/>
              </a:ext>
            </a:extLst>
          </p:cNvPr>
          <p:cNvSpPr/>
          <p:nvPr/>
        </p:nvSpPr>
        <p:spPr>
          <a:xfrm>
            <a:off x="3857269" y="3897148"/>
            <a:ext cx="753979" cy="2924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2"/>
                </a:solidFill>
              </a:rPr>
              <a:t>開発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A445899-AE95-7AFE-4774-2F96B2C5845C}"/>
              </a:ext>
            </a:extLst>
          </p:cNvPr>
          <p:cNvSpPr/>
          <p:nvPr/>
        </p:nvSpPr>
        <p:spPr>
          <a:xfrm>
            <a:off x="3857269" y="4464355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bg1">
                    <a:lumMod val="65000"/>
                  </a:schemeClr>
                </a:solidFill>
              </a:rPr>
              <a:t>開業</a:t>
            </a:r>
            <a:endParaRPr kumimoji="1" lang="en-US" altLang="ja-JP" sz="105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bg1">
                    <a:lumMod val="65000"/>
                  </a:schemeClr>
                </a:solidFill>
              </a:rPr>
              <a:t>新規オープン</a:t>
            </a:r>
            <a:endParaRPr kumimoji="1" lang="ja-JP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C1735C5-73D4-0B87-773A-FE29F1026AA8}"/>
              </a:ext>
            </a:extLst>
          </p:cNvPr>
          <p:cNvSpPr/>
          <p:nvPr/>
        </p:nvSpPr>
        <p:spPr>
          <a:xfrm>
            <a:off x="3857269" y="5031562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運用</a:t>
            </a:r>
            <a:endParaRPr kumimoji="1" lang="en-US" altLang="ja-JP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営業中</a:t>
            </a:r>
            <a:endParaRPr kumimoji="1" lang="ja-JP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EBB57AA-85F3-E371-4B15-80F45545F305}"/>
              </a:ext>
            </a:extLst>
          </p:cNvPr>
          <p:cNvSpPr/>
          <p:nvPr/>
        </p:nvSpPr>
        <p:spPr>
          <a:xfrm>
            <a:off x="4940111" y="5031562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運用</a:t>
            </a:r>
            <a:endParaRPr kumimoji="1" lang="en-US" altLang="ja-JP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メンテ</a:t>
            </a:r>
            <a:endParaRPr kumimoji="1" lang="ja-JP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D75D79F-E4C7-41C3-B594-1BDDFC0B0B09}"/>
              </a:ext>
            </a:extLst>
          </p:cNvPr>
          <p:cNvSpPr/>
          <p:nvPr/>
        </p:nvSpPr>
        <p:spPr>
          <a:xfrm>
            <a:off x="3857269" y="5598768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bg1">
                    <a:lumMod val="65000"/>
                  </a:schemeClr>
                </a:solidFill>
              </a:rPr>
              <a:t>閉業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2024428-8074-69F7-6A54-A4C11826C3E9}"/>
              </a:ext>
            </a:extLst>
          </p:cNvPr>
          <p:cNvCxnSpPr>
            <a:endCxn id="25" idx="0"/>
          </p:cNvCxnSpPr>
          <p:nvPr/>
        </p:nvCxnSpPr>
        <p:spPr>
          <a:xfrm>
            <a:off x="4232922" y="4189554"/>
            <a:ext cx="1337" cy="274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3ADF40E-7E28-CDAC-4D1E-AEDF6B758D42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234259" y="4756761"/>
            <a:ext cx="0" cy="274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8E47B89-9016-80C9-6D56-36DBE7B01F06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4234259" y="5323968"/>
            <a:ext cx="0" cy="274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DE145C6-BDA7-1118-7469-5FCB7511898F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4611248" y="5177765"/>
            <a:ext cx="32886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 11">
            <a:extLst>
              <a:ext uri="{FF2B5EF4-FFF2-40B4-BE49-F238E27FC236}">
                <a16:creationId xmlns:a16="http://schemas.microsoft.com/office/drawing/2014/main" id="{5CECA04B-E8C6-3FF5-9BFB-4674BDD72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5706"/>
              </p:ext>
            </p:extLst>
          </p:nvPr>
        </p:nvGraphicFramePr>
        <p:xfrm>
          <a:off x="6343048" y="3583262"/>
          <a:ext cx="2149643" cy="240455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49643">
                  <a:extLst>
                    <a:ext uri="{9D8B030D-6E8A-4147-A177-3AD203B41FA5}">
                      <a16:colId xmlns:a16="http://schemas.microsoft.com/office/drawing/2014/main" val="3380910587"/>
                    </a:ext>
                  </a:extLst>
                </a:gridCol>
              </a:tblGrid>
              <a:tr h="2235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ライフサイクル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28364"/>
                  </a:ext>
                </a:extLst>
              </a:tr>
              <a:tr h="216071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347162"/>
                  </a:ext>
                </a:extLst>
              </a:tr>
            </a:tbl>
          </a:graphicData>
        </a:graphic>
      </p:graphicFrame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A351ED2-E38A-C87A-429C-691A2906E0C4}"/>
              </a:ext>
            </a:extLst>
          </p:cNvPr>
          <p:cNvSpPr/>
          <p:nvPr/>
        </p:nvSpPr>
        <p:spPr>
          <a:xfrm>
            <a:off x="6439114" y="3897148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開発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24D154B-4579-78B8-D1F0-1DF2BF5E6384}"/>
              </a:ext>
            </a:extLst>
          </p:cNvPr>
          <p:cNvSpPr/>
          <p:nvPr/>
        </p:nvSpPr>
        <p:spPr>
          <a:xfrm>
            <a:off x="6439114" y="4464355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bg1">
                    <a:lumMod val="65000"/>
                  </a:schemeClr>
                </a:solidFill>
              </a:rPr>
              <a:t>開業</a:t>
            </a:r>
            <a:endParaRPr lang="en-US" altLang="ja-JP" sz="105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bg1">
                    <a:lumMod val="65000"/>
                  </a:schemeClr>
                </a:solidFill>
              </a:rPr>
              <a:t>新規オープン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2ABCBAA-9EB3-E077-A998-4CE9566EE5A3}"/>
              </a:ext>
            </a:extLst>
          </p:cNvPr>
          <p:cNvSpPr/>
          <p:nvPr/>
        </p:nvSpPr>
        <p:spPr>
          <a:xfrm>
            <a:off x="6439114" y="5031562"/>
            <a:ext cx="753979" cy="2924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2"/>
                </a:solidFill>
              </a:rPr>
              <a:t>運用</a:t>
            </a:r>
            <a:endParaRPr lang="en-US" altLang="ja-JP" sz="1050" dirty="0">
              <a:solidFill>
                <a:schemeClr val="tx2"/>
              </a:solidFill>
            </a:endParaRPr>
          </a:p>
          <a:p>
            <a:pPr algn="ctr"/>
            <a:r>
              <a:rPr lang="ja-JP" altLang="en-US" sz="700" dirty="0">
                <a:solidFill>
                  <a:schemeClr val="tx2"/>
                </a:solidFill>
              </a:rPr>
              <a:t>営業中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4FAA055-85ED-0991-AC1D-3F3725E087CB}"/>
              </a:ext>
            </a:extLst>
          </p:cNvPr>
          <p:cNvSpPr/>
          <p:nvPr/>
        </p:nvSpPr>
        <p:spPr>
          <a:xfrm>
            <a:off x="7521956" y="5031562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運用</a:t>
            </a:r>
            <a:endParaRPr kumimoji="1" lang="en-US" altLang="ja-JP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メンテ</a:t>
            </a:r>
            <a:endParaRPr kumimoji="1" lang="ja-JP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809487D-DC5D-F1FA-E337-4796DFEFE5DC}"/>
              </a:ext>
            </a:extLst>
          </p:cNvPr>
          <p:cNvSpPr/>
          <p:nvPr/>
        </p:nvSpPr>
        <p:spPr>
          <a:xfrm>
            <a:off x="6439114" y="5598768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bg1">
                    <a:lumMod val="65000"/>
                  </a:schemeClr>
                </a:solidFill>
              </a:rPr>
              <a:t>閉業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16F59DD-7285-AD3F-855C-872E0F9DC157}"/>
              </a:ext>
            </a:extLst>
          </p:cNvPr>
          <p:cNvCxnSpPr>
            <a:endCxn id="35" idx="0"/>
          </p:cNvCxnSpPr>
          <p:nvPr/>
        </p:nvCxnSpPr>
        <p:spPr>
          <a:xfrm>
            <a:off x="6814767" y="4189554"/>
            <a:ext cx="1337" cy="274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B7EF7E-488C-680D-0407-88CC4A3FDE89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6816104" y="4756761"/>
            <a:ext cx="0" cy="274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2BD015C-059D-0337-CF13-C80CE2FCBF66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6816104" y="5323968"/>
            <a:ext cx="0" cy="274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28071665-123E-A0F9-F87D-791FF30F7527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7193093" y="5177765"/>
            <a:ext cx="32886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 11">
            <a:extLst>
              <a:ext uri="{FF2B5EF4-FFF2-40B4-BE49-F238E27FC236}">
                <a16:creationId xmlns:a16="http://schemas.microsoft.com/office/drawing/2014/main" id="{D06DBE40-77DB-BA2F-5ACA-368099E3E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36092"/>
              </p:ext>
            </p:extLst>
          </p:nvPr>
        </p:nvGraphicFramePr>
        <p:xfrm>
          <a:off x="8924893" y="3583262"/>
          <a:ext cx="2149643" cy="240455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49643">
                  <a:extLst>
                    <a:ext uri="{9D8B030D-6E8A-4147-A177-3AD203B41FA5}">
                      <a16:colId xmlns:a16="http://schemas.microsoft.com/office/drawing/2014/main" val="3380910587"/>
                    </a:ext>
                  </a:extLst>
                </a:gridCol>
              </a:tblGrid>
              <a:tr h="2235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ライフサイクル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28364"/>
                  </a:ext>
                </a:extLst>
              </a:tr>
              <a:tr h="216071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347162"/>
                  </a:ext>
                </a:extLst>
              </a:tr>
            </a:tbl>
          </a:graphicData>
        </a:graphic>
      </p:graphicFrame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BC5956A-4D26-FB2E-3796-01CC6C1AFD97}"/>
              </a:ext>
            </a:extLst>
          </p:cNvPr>
          <p:cNvSpPr/>
          <p:nvPr/>
        </p:nvSpPr>
        <p:spPr>
          <a:xfrm>
            <a:off x="9020959" y="3897148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開発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C886C4F-C3DA-0110-749D-285C079BBDA4}"/>
              </a:ext>
            </a:extLst>
          </p:cNvPr>
          <p:cNvSpPr/>
          <p:nvPr/>
        </p:nvSpPr>
        <p:spPr>
          <a:xfrm>
            <a:off x="9020959" y="4464355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bg1">
                    <a:lumMod val="65000"/>
                  </a:schemeClr>
                </a:solidFill>
              </a:rPr>
              <a:t>開業</a:t>
            </a:r>
            <a:endParaRPr lang="en-US" altLang="ja-JP" sz="105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bg1">
                    <a:lumMod val="65000"/>
                  </a:schemeClr>
                </a:solidFill>
              </a:rPr>
              <a:t>新規オープン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23B7038-8811-3EF0-7A05-C7E86D2FB8A2}"/>
              </a:ext>
            </a:extLst>
          </p:cNvPr>
          <p:cNvSpPr/>
          <p:nvPr/>
        </p:nvSpPr>
        <p:spPr>
          <a:xfrm>
            <a:off x="9020959" y="5031562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運用</a:t>
            </a:r>
            <a:endParaRPr kumimoji="1" lang="en-US" altLang="ja-JP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営業中</a:t>
            </a:r>
            <a:endParaRPr kumimoji="1" lang="ja-JP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2A74E7D-D79A-D1B5-20A5-57158424B2D4}"/>
              </a:ext>
            </a:extLst>
          </p:cNvPr>
          <p:cNvSpPr/>
          <p:nvPr/>
        </p:nvSpPr>
        <p:spPr>
          <a:xfrm>
            <a:off x="10103801" y="5031562"/>
            <a:ext cx="753979" cy="2924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2"/>
                </a:solidFill>
              </a:rPr>
              <a:t>運用</a:t>
            </a:r>
            <a:endParaRPr lang="en-US" altLang="ja-JP" sz="1050" dirty="0">
              <a:solidFill>
                <a:schemeClr val="tx2"/>
              </a:solidFill>
            </a:endParaRPr>
          </a:p>
          <a:p>
            <a:pPr algn="ctr"/>
            <a:r>
              <a:rPr lang="ja-JP" altLang="en-US" sz="700" dirty="0">
                <a:solidFill>
                  <a:schemeClr val="tx2"/>
                </a:solidFill>
              </a:rPr>
              <a:t>メンテ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0F6CEF8-FBD8-E1DE-B6D8-36E6ED8C09E1}"/>
              </a:ext>
            </a:extLst>
          </p:cNvPr>
          <p:cNvSpPr/>
          <p:nvPr/>
        </p:nvSpPr>
        <p:spPr>
          <a:xfrm>
            <a:off x="9020959" y="5598768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bg1">
                    <a:lumMod val="65000"/>
                  </a:schemeClr>
                </a:solidFill>
              </a:rPr>
              <a:t>閉業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89EA022-C9CB-0134-CB46-E5CFC5DA9644}"/>
              </a:ext>
            </a:extLst>
          </p:cNvPr>
          <p:cNvCxnSpPr>
            <a:endCxn id="45" idx="0"/>
          </p:cNvCxnSpPr>
          <p:nvPr/>
        </p:nvCxnSpPr>
        <p:spPr>
          <a:xfrm>
            <a:off x="9396612" y="4189554"/>
            <a:ext cx="1337" cy="274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A0FD7F4F-B2E6-F28A-5F0D-B36F2EE75EA5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9397949" y="4756761"/>
            <a:ext cx="0" cy="274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430FBC07-09CE-E99D-5716-029F17B297FE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>
            <a:off x="9397949" y="5323968"/>
            <a:ext cx="0" cy="274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9F98049-583B-78C7-53C3-98B36E6799E8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9774938" y="5177765"/>
            <a:ext cx="32886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CFF3AE-DE6C-7BDC-ECD4-9703F3031F6C}"/>
              </a:ext>
            </a:extLst>
          </p:cNvPr>
          <p:cNvSpPr txBox="1"/>
          <p:nvPr/>
        </p:nvSpPr>
        <p:spPr>
          <a:xfrm>
            <a:off x="1302932" y="717056"/>
            <a:ext cx="102723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観点：</a:t>
            </a:r>
            <a:endParaRPr kumimoji="1" lang="en-US" altLang="ja-JP" b="1" dirty="0"/>
          </a:p>
          <a:p>
            <a:r>
              <a:rPr kumimoji="1" lang="ja-JP" altLang="en-US" dirty="0"/>
              <a:t>・リーズナブルな寿司を提供するために、</a:t>
            </a:r>
            <a:endParaRPr kumimoji="1" lang="en-US" altLang="ja-JP" dirty="0"/>
          </a:p>
          <a:p>
            <a:r>
              <a:rPr kumimoji="1" lang="ja-JP" altLang="en-US" dirty="0"/>
              <a:t>　それぞれのライフサイクルで関連するステークホルダーを</a:t>
            </a:r>
            <a:endParaRPr kumimoji="1" lang="en-US" altLang="ja-JP" dirty="0"/>
          </a:p>
          <a:p>
            <a:r>
              <a:rPr kumimoji="1" lang="ja-JP" altLang="en-US" dirty="0"/>
              <a:t>　「ヒト・モノ・カネ」のうち「カネ」のつながりがある項目を中心に洗い出す。</a:t>
            </a:r>
            <a:endParaRPr kumimoji="1" lang="en-US" altLang="ja-JP" dirty="0"/>
          </a:p>
          <a:p>
            <a:r>
              <a:rPr lang="ja-JP" altLang="en-US" dirty="0"/>
              <a:t>・構成を設計できる範囲のもの</a:t>
            </a:r>
            <a:r>
              <a:rPr lang="en-US" altLang="ja-JP" dirty="0"/>
              <a:t>(</a:t>
            </a:r>
            <a:r>
              <a:rPr lang="ja-JP" altLang="en-US" dirty="0"/>
              <a:t>コントローラブルなもの</a:t>
            </a:r>
            <a:r>
              <a:rPr lang="en-US" altLang="ja-JP" dirty="0"/>
              <a:t>)</a:t>
            </a:r>
            <a:r>
              <a:rPr lang="ja-JP" altLang="en-US" dirty="0"/>
              <a:t>を対象のシステム</a:t>
            </a:r>
            <a:endParaRPr lang="en-US" altLang="ja-JP" dirty="0"/>
          </a:p>
          <a:p>
            <a:r>
              <a:rPr kumimoji="1" lang="ja-JP" altLang="en-US" dirty="0"/>
              <a:t>　構成を設計できない範囲のもの</a:t>
            </a:r>
            <a:r>
              <a:rPr kumimoji="1" lang="en-US" altLang="ja-JP" dirty="0"/>
              <a:t>(</a:t>
            </a:r>
            <a:r>
              <a:rPr kumimoji="1" lang="ja-JP" altLang="en-US" dirty="0"/>
              <a:t>案コントローラブルなもの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を対象外システム外として境界を分ける</a:t>
            </a:r>
            <a:endParaRPr kumimoji="1" lang="en-US" altLang="ja-JP" dirty="0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7AC30852-06F1-96E0-3837-BC43D8052F2C}"/>
              </a:ext>
            </a:extLst>
          </p:cNvPr>
          <p:cNvSpPr/>
          <p:nvPr/>
        </p:nvSpPr>
        <p:spPr>
          <a:xfrm rot="5400000">
            <a:off x="7270377" y="2508023"/>
            <a:ext cx="294985" cy="7313332"/>
          </a:xfrm>
          <a:prstGeom prst="rightBrace">
            <a:avLst>
              <a:gd name="adj1" fmla="val 102434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983ADE-051E-6BFA-6BA0-CA6B871862F6}"/>
              </a:ext>
            </a:extLst>
          </p:cNvPr>
          <p:cNvSpPr txBox="1"/>
          <p:nvPr/>
        </p:nvSpPr>
        <p:spPr>
          <a:xfrm>
            <a:off x="5567042" y="6351264"/>
            <a:ext cx="370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この３ステージについて分析を行う</a:t>
            </a:r>
          </a:p>
        </p:txBody>
      </p:sp>
    </p:spTree>
    <p:extLst>
      <p:ext uri="{BB962C8B-B14F-4D97-AF65-F5344CB8AC3E}">
        <p14:creationId xmlns:p14="http://schemas.microsoft.com/office/powerpoint/2010/main" val="243468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1D2F414B-1B70-2C8D-C3E0-7631E7560A7D}"/>
              </a:ext>
            </a:extLst>
          </p:cNvPr>
          <p:cNvSpPr/>
          <p:nvPr/>
        </p:nvSpPr>
        <p:spPr>
          <a:xfrm rot="1695887">
            <a:off x="2902770" y="2972717"/>
            <a:ext cx="7818797" cy="2073426"/>
          </a:xfrm>
          <a:custGeom>
            <a:avLst/>
            <a:gdLst>
              <a:gd name="connsiteX0" fmla="*/ 0 w 7632995"/>
              <a:gd name="connsiteY0" fmla="*/ 893047 h 1786094"/>
              <a:gd name="connsiteX1" fmla="*/ 893047 w 7632995"/>
              <a:gd name="connsiteY1" fmla="*/ 0 h 1786094"/>
              <a:gd name="connsiteX2" fmla="*/ 6739948 w 7632995"/>
              <a:gd name="connsiteY2" fmla="*/ 0 h 1786094"/>
              <a:gd name="connsiteX3" fmla="*/ 7632995 w 7632995"/>
              <a:gd name="connsiteY3" fmla="*/ 893047 h 1786094"/>
              <a:gd name="connsiteX4" fmla="*/ 7632995 w 7632995"/>
              <a:gd name="connsiteY4" fmla="*/ 893047 h 1786094"/>
              <a:gd name="connsiteX5" fmla="*/ 6739948 w 7632995"/>
              <a:gd name="connsiteY5" fmla="*/ 1786094 h 1786094"/>
              <a:gd name="connsiteX6" fmla="*/ 893047 w 7632995"/>
              <a:gd name="connsiteY6" fmla="*/ 1786094 h 1786094"/>
              <a:gd name="connsiteX7" fmla="*/ 0 w 7632995"/>
              <a:gd name="connsiteY7" fmla="*/ 893047 h 1786094"/>
              <a:gd name="connsiteX0" fmla="*/ 0 w 7632995"/>
              <a:gd name="connsiteY0" fmla="*/ 893047 h 1812176"/>
              <a:gd name="connsiteX1" fmla="*/ 893047 w 7632995"/>
              <a:gd name="connsiteY1" fmla="*/ 0 h 1812176"/>
              <a:gd name="connsiteX2" fmla="*/ 6739948 w 7632995"/>
              <a:gd name="connsiteY2" fmla="*/ 0 h 1812176"/>
              <a:gd name="connsiteX3" fmla="*/ 7632995 w 7632995"/>
              <a:gd name="connsiteY3" fmla="*/ 893047 h 1812176"/>
              <a:gd name="connsiteX4" fmla="*/ 7632995 w 7632995"/>
              <a:gd name="connsiteY4" fmla="*/ 893047 h 1812176"/>
              <a:gd name="connsiteX5" fmla="*/ 6739948 w 7632995"/>
              <a:gd name="connsiteY5" fmla="*/ 1786094 h 1812176"/>
              <a:gd name="connsiteX6" fmla="*/ 893047 w 7632995"/>
              <a:gd name="connsiteY6" fmla="*/ 1786094 h 1812176"/>
              <a:gd name="connsiteX7" fmla="*/ 0 w 7632995"/>
              <a:gd name="connsiteY7" fmla="*/ 893047 h 1812176"/>
              <a:gd name="connsiteX0" fmla="*/ 0 w 7632995"/>
              <a:gd name="connsiteY0" fmla="*/ 893047 h 1824693"/>
              <a:gd name="connsiteX1" fmla="*/ 893047 w 7632995"/>
              <a:gd name="connsiteY1" fmla="*/ 0 h 1824693"/>
              <a:gd name="connsiteX2" fmla="*/ 6739948 w 7632995"/>
              <a:gd name="connsiteY2" fmla="*/ 0 h 1824693"/>
              <a:gd name="connsiteX3" fmla="*/ 7632995 w 7632995"/>
              <a:gd name="connsiteY3" fmla="*/ 893047 h 1824693"/>
              <a:gd name="connsiteX4" fmla="*/ 7632995 w 7632995"/>
              <a:gd name="connsiteY4" fmla="*/ 893047 h 1824693"/>
              <a:gd name="connsiteX5" fmla="*/ 6739948 w 7632995"/>
              <a:gd name="connsiteY5" fmla="*/ 1786094 h 1824693"/>
              <a:gd name="connsiteX6" fmla="*/ 893047 w 7632995"/>
              <a:gd name="connsiteY6" fmla="*/ 1786094 h 1824693"/>
              <a:gd name="connsiteX7" fmla="*/ 0 w 7632995"/>
              <a:gd name="connsiteY7" fmla="*/ 893047 h 1824693"/>
              <a:gd name="connsiteX0" fmla="*/ 0 w 7632995"/>
              <a:gd name="connsiteY0" fmla="*/ 955987 h 1887633"/>
              <a:gd name="connsiteX1" fmla="*/ 893047 w 7632995"/>
              <a:gd name="connsiteY1" fmla="*/ 62940 h 1887633"/>
              <a:gd name="connsiteX2" fmla="*/ 6739948 w 7632995"/>
              <a:gd name="connsiteY2" fmla="*/ 62940 h 1887633"/>
              <a:gd name="connsiteX3" fmla="*/ 7632995 w 7632995"/>
              <a:gd name="connsiteY3" fmla="*/ 955987 h 1887633"/>
              <a:gd name="connsiteX4" fmla="*/ 7632995 w 7632995"/>
              <a:gd name="connsiteY4" fmla="*/ 955987 h 1887633"/>
              <a:gd name="connsiteX5" fmla="*/ 6739948 w 7632995"/>
              <a:gd name="connsiteY5" fmla="*/ 1849034 h 1887633"/>
              <a:gd name="connsiteX6" fmla="*/ 893047 w 7632995"/>
              <a:gd name="connsiteY6" fmla="*/ 1849034 h 1887633"/>
              <a:gd name="connsiteX7" fmla="*/ 0 w 7632995"/>
              <a:gd name="connsiteY7" fmla="*/ 955987 h 1887633"/>
              <a:gd name="connsiteX0" fmla="*/ 0 w 7632995"/>
              <a:gd name="connsiteY0" fmla="*/ 976671 h 1908317"/>
              <a:gd name="connsiteX1" fmla="*/ 893047 w 7632995"/>
              <a:gd name="connsiteY1" fmla="*/ 83624 h 1908317"/>
              <a:gd name="connsiteX2" fmla="*/ 6739948 w 7632995"/>
              <a:gd name="connsiteY2" fmla="*/ 83624 h 1908317"/>
              <a:gd name="connsiteX3" fmla="*/ 7632995 w 7632995"/>
              <a:gd name="connsiteY3" fmla="*/ 976671 h 1908317"/>
              <a:gd name="connsiteX4" fmla="*/ 7632995 w 7632995"/>
              <a:gd name="connsiteY4" fmla="*/ 976671 h 1908317"/>
              <a:gd name="connsiteX5" fmla="*/ 6739948 w 7632995"/>
              <a:gd name="connsiteY5" fmla="*/ 1869718 h 1908317"/>
              <a:gd name="connsiteX6" fmla="*/ 893047 w 7632995"/>
              <a:gd name="connsiteY6" fmla="*/ 1869718 h 1908317"/>
              <a:gd name="connsiteX7" fmla="*/ 0 w 7632995"/>
              <a:gd name="connsiteY7" fmla="*/ 976671 h 1908317"/>
              <a:gd name="connsiteX0" fmla="*/ 0 w 7632995"/>
              <a:gd name="connsiteY0" fmla="*/ 958124 h 1889770"/>
              <a:gd name="connsiteX1" fmla="*/ 893047 w 7632995"/>
              <a:gd name="connsiteY1" fmla="*/ 65077 h 1889770"/>
              <a:gd name="connsiteX2" fmla="*/ 6739948 w 7632995"/>
              <a:gd name="connsiteY2" fmla="*/ 65077 h 1889770"/>
              <a:gd name="connsiteX3" fmla="*/ 7632995 w 7632995"/>
              <a:gd name="connsiteY3" fmla="*/ 958124 h 1889770"/>
              <a:gd name="connsiteX4" fmla="*/ 7632995 w 7632995"/>
              <a:gd name="connsiteY4" fmla="*/ 958124 h 1889770"/>
              <a:gd name="connsiteX5" fmla="*/ 6739948 w 7632995"/>
              <a:gd name="connsiteY5" fmla="*/ 1851171 h 1889770"/>
              <a:gd name="connsiteX6" fmla="*/ 893047 w 7632995"/>
              <a:gd name="connsiteY6" fmla="*/ 1851171 h 1889770"/>
              <a:gd name="connsiteX7" fmla="*/ 0 w 7632995"/>
              <a:gd name="connsiteY7" fmla="*/ 958124 h 1889770"/>
              <a:gd name="connsiteX0" fmla="*/ 0 w 7632995"/>
              <a:gd name="connsiteY0" fmla="*/ 993644 h 1925290"/>
              <a:gd name="connsiteX1" fmla="*/ 893047 w 7632995"/>
              <a:gd name="connsiteY1" fmla="*/ 100597 h 1925290"/>
              <a:gd name="connsiteX2" fmla="*/ 6739948 w 7632995"/>
              <a:gd name="connsiteY2" fmla="*/ 100597 h 1925290"/>
              <a:gd name="connsiteX3" fmla="*/ 7632995 w 7632995"/>
              <a:gd name="connsiteY3" fmla="*/ 993644 h 1925290"/>
              <a:gd name="connsiteX4" fmla="*/ 7632995 w 7632995"/>
              <a:gd name="connsiteY4" fmla="*/ 993644 h 1925290"/>
              <a:gd name="connsiteX5" fmla="*/ 6739948 w 7632995"/>
              <a:gd name="connsiteY5" fmla="*/ 1886691 h 1925290"/>
              <a:gd name="connsiteX6" fmla="*/ 893047 w 7632995"/>
              <a:gd name="connsiteY6" fmla="*/ 1886691 h 1925290"/>
              <a:gd name="connsiteX7" fmla="*/ 0 w 7632995"/>
              <a:gd name="connsiteY7" fmla="*/ 993644 h 1925290"/>
              <a:gd name="connsiteX0" fmla="*/ 311 w 7633306"/>
              <a:gd name="connsiteY0" fmla="*/ 993644 h 1980575"/>
              <a:gd name="connsiteX1" fmla="*/ 893358 w 7633306"/>
              <a:gd name="connsiteY1" fmla="*/ 100597 h 1980575"/>
              <a:gd name="connsiteX2" fmla="*/ 6740259 w 7633306"/>
              <a:gd name="connsiteY2" fmla="*/ 100597 h 1980575"/>
              <a:gd name="connsiteX3" fmla="*/ 7633306 w 7633306"/>
              <a:gd name="connsiteY3" fmla="*/ 993644 h 1980575"/>
              <a:gd name="connsiteX4" fmla="*/ 7633306 w 7633306"/>
              <a:gd name="connsiteY4" fmla="*/ 993644 h 1980575"/>
              <a:gd name="connsiteX5" fmla="*/ 5618699 w 7633306"/>
              <a:gd name="connsiteY5" fmla="*/ 1924161 h 1980575"/>
              <a:gd name="connsiteX6" fmla="*/ 893358 w 7633306"/>
              <a:gd name="connsiteY6" fmla="*/ 1886691 h 1980575"/>
              <a:gd name="connsiteX7" fmla="*/ 311 w 7633306"/>
              <a:gd name="connsiteY7" fmla="*/ 993644 h 1980575"/>
              <a:gd name="connsiteX0" fmla="*/ 9005 w 7642000"/>
              <a:gd name="connsiteY0" fmla="*/ 993644 h 2004344"/>
              <a:gd name="connsiteX1" fmla="*/ 902052 w 7642000"/>
              <a:gd name="connsiteY1" fmla="*/ 100597 h 2004344"/>
              <a:gd name="connsiteX2" fmla="*/ 6748953 w 7642000"/>
              <a:gd name="connsiteY2" fmla="*/ 100597 h 2004344"/>
              <a:gd name="connsiteX3" fmla="*/ 7642000 w 7642000"/>
              <a:gd name="connsiteY3" fmla="*/ 993644 h 2004344"/>
              <a:gd name="connsiteX4" fmla="*/ 7642000 w 7642000"/>
              <a:gd name="connsiteY4" fmla="*/ 993644 h 2004344"/>
              <a:gd name="connsiteX5" fmla="*/ 5627393 w 7642000"/>
              <a:gd name="connsiteY5" fmla="*/ 1924161 h 2004344"/>
              <a:gd name="connsiteX6" fmla="*/ 1330719 w 7642000"/>
              <a:gd name="connsiteY6" fmla="*/ 1849808 h 2004344"/>
              <a:gd name="connsiteX7" fmla="*/ 9005 w 7642000"/>
              <a:gd name="connsiteY7" fmla="*/ 993644 h 2004344"/>
              <a:gd name="connsiteX0" fmla="*/ 6982 w 7639977"/>
              <a:gd name="connsiteY0" fmla="*/ 993644 h 2073426"/>
              <a:gd name="connsiteX1" fmla="*/ 900029 w 7639977"/>
              <a:gd name="connsiteY1" fmla="*/ 100597 h 2073426"/>
              <a:gd name="connsiteX2" fmla="*/ 6746930 w 7639977"/>
              <a:gd name="connsiteY2" fmla="*/ 100597 h 2073426"/>
              <a:gd name="connsiteX3" fmla="*/ 7639977 w 7639977"/>
              <a:gd name="connsiteY3" fmla="*/ 993644 h 2073426"/>
              <a:gd name="connsiteX4" fmla="*/ 7639977 w 7639977"/>
              <a:gd name="connsiteY4" fmla="*/ 993644 h 2073426"/>
              <a:gd name="connsiteX5" fmla="*/ 5625370 w 7639977"/>
              <a:gd name="connsiteY5" fmla="*/ 1924161 h 2073426"/>
              <a:gd name="connsiteX6" fmla="*/ 1269112 w 7639977"/>
              <a:gd name="connsiteY6" fmla="*/ 1977761 h 2073426"/>
              <a:gd name="connsiteX7" fmla="*/ 6982 w 7639977"/>
              <a:gd name="connsiteY7" fmla="*/ 993644 h 207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39977" h="2073426">
                <a:moveTo>
                  <a:pt x="6982" y="993644"/>
                </a:moveTo>
                <a:cubicBezTo>
                  <a:pt x="-54532" y="680783"/>
                  <a:pt x="294333" y="267985"/>
                  <a:pt x="900029" y="100597"/>
                </a:cubicBezTo>
                <a:cubicBezTo>
                  <a:pt x="1505725" y="-66791"/>
                  <a:pt x="6259178" y="4365"/>
                  <a:pt x="6746930" y="100597"/>
                </a:cubicBezTo>
                <a:cubicBezTo>
                  <a:pt x="7234682" y="196829"/>
                  <a:pt x="7639977" y="500428"/>
                  <a:pt x="7639977" y="993644"/>
                </a:cubicBezTo>
                <a:lnTo>
                  <a:pt x="7639977" y="993644"/>
                </a:lnTo>
                <a:cubicBezTo>
                  <a:pt x="7639977" y="1486860"/>
                  <a:pt x="6687181" y="1760142"/>
                  <a:pt x="5625370" y="1924161"/>
                </a:cubicBezTo>
                <a:cubicBezTo>
                  <a:pt x="4563559" y="2088180"/>
                  <a:pt x="2205510" y="2132847"/>
                  <a:pt x="1269112" y="1977761"/>
                </a:cubicBezTo>
                <a:cubicBezTo>
                  <a:pt x="332714" y="1822675"/>
                  <a:pt x="68496" y="1306505"/>
                  <a:pt x="6982" y="993644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100000">
                  <a:srgbClr val="00B0F0"/>
                </a:gs>
                <a:gs pos="0">
                  <a:schemeClr val="bg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50716476-53CD-4304-0E5D-50E055777217}"/>
              </a:ext>
            </a:extLst>
          </p:cNvPr>
          <p:cNvSpPr/>
          <p:nvPr/>
        </p:nvSpPr>
        <p:spPr>
          <a:xfrm>
            <a:off x="2307844" y="4024450"/>
            <a:ext cx="2865830" cy="84858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4">
                  <a:lumMod val="20000"/>
                  <a:lumOff val="80000"/>
                  <a:alpha val="50000"/>
                </a:schemeClr>
              </a:gs>
            </a:gsLst>
            <a:lin ang="0" scaled="1"/>
            <a:tileRect/>
          </a:gradFill>
          <a:ln w="12700">
            <a:gradFill flip="none" rotWithShape="1">
              <a:gsLst>
                <a:gs pos="100000">
                  <a:srgbClr val="7030A0"/>
                </a:gs>
                <a:gs pos="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AC198166-133A-C529-5126-AC1318158ECB}"/>
              </a:ext>
            </a:extLst>
          </p:cNvPr>
          <p:cNvSpPr/>
          <p:nvPr/>
        </p:nvSpPr>
        <p:spPr>
          <a:xfrm>
            <a:off x="2640924" y="5013360"/>
            <a:ext cx="7661316" cy="1446194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6">
                  <a:lumMod val="20000"/>
                  <a:lumOff val="80000"/>
                  <a:alpha val="50000"/>
                </a:schemeClr>
              </a:gs>
            </a:gsLst>
            <a:lin ang="18900000" scaled="1"/>
            <a:tileRect/>
          </a:gradFill>
          <a:ln w="12700">
            <a:gradFill flip="none" rotWithShape="1">
              <a:gsLst>
                <a:gs pos="100000">
                  <a:schemeClr val="accent6">
                    <a:lumMod val="75000"/>
                  </a:schemeClr>
                </a:gs>
                <a:gs pos="0">
                  <a:schemeClr val="bg1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70E095-3EDA-AED1-79D8-B65F4AEE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コンテキスト図</a:t>
            </a:r>
            <a:r>
              <a:rPr kumimoji="1" lang="en-US" altLang="ja-JP" dirty="0"/>
              <a:t>::</a:t>
            </a:r>
            <a:r>
              <a:rPr kumimoji="1" lang="ja-JP" altLang="en-US" dirty="0"/>
              <a:t>開発</a:t>
            </a:r>
            <a:r>
              <a:rPr lang="ja-JP" altLang="en-US" dirty="0"/>
              <a:t>ステージ</a:t>
            </a:r>
            <a:endParaRPr kumimoji="1" lang="ja-JP" altLang="en-US" dirty="0"/>
          </a:p>
        </p:txBody>
      </p:sp>
      <p:graphicFrame>
        <p:nvGraphicFramePr>
          <p:cNvPr id="15" name="表 11">
            <a:extLst>
              <a:ext uri="{FF2B5EF4-FFF2-40B4-BE49-F238E27FC236}">
                <a16:creationId xmlns:a16="http://schemas.microsoft.com/office/drawing/2014/main" id="{B8D875B0-BDB6-E07E-23CE-7C434C345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765318"/>
              </p:ext>
            </p:extLst>
          </p:nvPr>
        </p:nvGraphicFramePr>
        <p:xfrm>
          <a:off x="158201" y="659970"/>
          <a:ext cx="2149643" cy="240455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49643">
                  <a:extLst>
                    <a:ext uri="{9D8B030D-6E8A-4147-A177-3AD203B41FA5}">
                      <a16:colId xmlns:a16="http://schemas.microsoft.com/office/drawing/2014/main" val="3380910587"/>
                    </a:ext>
                  </a:extLst>
                </a:gridCol>
              </a:tblGrid>
              <a:tr h="2235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ライフサイクル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28364"/>
                  </a:ext>
                </a:extLst>
              </a:tr>
              <a:tr h="216071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347162"/>
                  </a:ext>
                </a:extLst>
              </a:tr>
            </a:tbl>
          </a:graphicData>
        </a:graphic>
      </p:graphicFrame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7137026-6F7D-3234-028B-E75E78A34E04}"/>
              </a:ext>
            </a:extLst>
          </p:cNvPr>
          <p:cNvSpPr/>
          <p:nvPr/>
        </p:nvSpPr>
        <p:spPr>
          <a:xfrm>
            <a:off x="254267" y="973856"/>
            <a:ext cx="753979" cy="2924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2"/>
                </a:solidFill>
              </a:rPr>
              <a:t>開発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F2A7904-178A-5DEC-8D5C-C2A668883FE0}"/>
              </a:ext>
            </a:extLst>
          </p:cNvPr>
          <p:cNvSpPr/>
          <p:nvPr/>
        </p:nvSpPr>
        <p:spPr>
          <a:xfrm>
            <a:off x="254267" y="1541063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bg1">
                    <a:lumMod val="65000"/>
                  </a:schemeClr>
                </a:solidFill>
              </a:rPr>
              <a:t>開業</a:t>
            </a:r>
            <a:endParaRPr kumimoji="1" lang="en-US" altLang="ja-JP" sz="105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bg1">
                    <a:lumMod val="65000"/>
                  </a:schemeClr>
                </a:solidFill>
              </a:rPr>
              <a:t>新規オープン</a:t>
            </a:r>
            <a:endParaRPr kumimoji="1" lang="ja-JP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9C5DAB-F880-D80C-3D33-4EE164315D18}"/>
              </a:ext>
            </a:extLst>
          </p:cNvPr>
          <p:cNvSpPr/>
          <p:nvPr/>
        </p:nvSpPr>
        <p:spPr>
          <a:xfrm>
            <a:off x="254267" y="2108270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運用</a:t>
            </a:r>
            <a:endParaRPr kumimoji="1" lang="en-US" altLang="ja-JP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営業中</a:t>
            </a:r>
            <a:endParaRPr kumimoji="1" lang="ja-JP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36C2B53-A04F-FA46-C823-FD9E0E41E9F2}"/>
              </a:ext>
            </a:extLst>
          </p:cNvPr>
          <p:cNvSpPr/>
          <p:nvPr/>
        </p:nvSpPr>
        <p:spPr>
          <a:xfrm>
            <a:off x="1337109" y="2108270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運用</a:t>
            </a:r>
            <a:endParaRPr kumimoji="1" lang="en-US" altLang="ja-JP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メンテ</a:t>
            </a:r>
            <a:endParaRPr kumimoji="1" lang="ja-JP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184A3C8-0890-4679-0BD4-B37EE0BE45CE}"/>
              </a:ext>
            </a:extLst>
          </p:cNvPr>
          <p:cNvSpPr/>
          <p:nvPr/>
        </p:nvSpPr>
        <p:spPr>
          <a:xfrm>
            <a:off x="254267" y="2675476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bg1">
                    <a:lumMod val="65000"/>
                  </a:schemeClr>
                </a:solidFill>
              </a:rPr>
              <a:t>閉業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F26BDCF-57D7-807D-BAF1-7E491E78DFE2}"/>
              </a:ext>
            </a:extLst>
          </p:cNvPr>
          <p:cNvCxnSpPr>
            <a:endCxn id="18" idx="0"/>
          </p:cNvCxnSpPr>
          <p:nvPr/>
        </p:nvCxnSpPr>
        <p:spPr>
          <a:xfrm>
            <a:off x="629920" y="1266262"/>
            <a:ext cx="1337" cy="274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2A7470E-D239-9C2A-1367-DA90488A636F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31257" y="1833469"/>
            <a:ext cx="0" cy="274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6873BA4D-90DA-B506-E51B-807559F705F9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631257" y="2400676"/>
            <a:ext cx="0" cy="274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7ECCD43B-4C68-246A-E876-D9A260A3A060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1008246" y="2254473"/>
            <a:ext cx="32886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A689781-3F32-218A-E440-A4E71332E3F7}"/>
              </a:ext>
            </a:extLst>
          </p:cNvPr>
          <p:cNvSpPr/>
          <p:nvPr/>
        </p:nvSpPr>
        <p:spPr>
          <a:xfrm>
            <a:off x="5727308" y="3996674"/>
            <a:ext cx="1841434" cy="805652"/>
          </a:xfrm>
          <a:prstGeom prst="roundRect">
            <a:avLst>
              <a:gd name="adj" fmla="val 28736"/>
            </a:avLst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寿司屋システム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B1AF7BB-FC60-0B76-80D0-DCD490151B86}"/>
              </a:ext>
            </a:extLst>
          </p:cNvPr>
          <p:cNvSpPr/>
          <p:nvPr/>
        </p:nvSpPr>
        <p:spPr>
          <a:xfrm>
            <a:off x="6079323" y="2887312"/>
            <a:ext cx="1137404" cy="497628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物件オーナー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A364B6-C47F-7154-402A-9BFE30410993}"/>
              </a:ext>
            </a:extLst>
          </p:cNvPr>
          <p:cNvSpPr/>
          <p:nvPr/>
        </p:nvSpPr>
        <p:spPr>
          <a:xfrm>
            <a:off x="3651500" y="4189605"/>
            <a:ext cx="1137404" cy="497628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銀行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7571107-91D9-240A-C6D4-BBF944A7E7AF}"/>
              </a:ext>
            </a:extLst>
          </p:cNvPr>
          <p:cNvCxnSpPr>
            <a:cxnSpLocks/>
          </p:cNvCxnSpPr>
          <p:nvPr/>
        </p:nvCxnSpPr>
        <p:spPr>
          <a:xfrm>
            <a:off x="4798019" y="4348340"/>
            <a:ext cx="92928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B340575-880B-34B3-4535-A9A4C2964CED}"/>
              </a:ext>
            </a:extLst>
          </p:cNvPr>
          <p:cNvCxnSpPr>
            <a:cxnSpLocks/>
          </p:cNvCxnSpPr>
          <p:nvPr/>
        </p:nvCxnSpPr>
        <p:spPr>
          <a:xfrm>
            <a:off x="4807818" y="3290273"/>
            <a:ext cx="1158406" cy="7064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BAE89F8-2682-0B8B-9EA8-AE5D6FF8262F}"/>
              </a:ext>
            </a:extLst>
          </p:cNvPr>
          <p:cNvCxnSpPr>
            <a:cxnSpLocks/>
          </p:cNvCxnSpPr>
          <p:nvPr/>
        </p:nvCxnSpPr>
        <p:spPr>
          <a:xfrm flipH="1">
            <a:off x="4798019" y="4514425"/>
            <a:ext cx="92928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A3B91D6-C72B-3004-C80D-27D826C11CCC}"/>
              </a:ext>
            </a:extLst>
          </p:cNvPr>
          <p:cNvCxnSpPr>
            <a:cxnSpLocks/>
          </p:cNvCxnSpPr>
          <p:nvPr/>
        </p:nvCxnSpPr>
        <p:spPr>
          <a:xfrm>
            <a:off x="6562390" y="3409970"/>
            <a:ext cx="0" cy="58670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174A34-AECC-2DD3-02E2-6D60889C6C87}"/>
              </a:ext>
            </a:extLst>
          </p:cNvPr>
          <p:cNvSpPr txBox="1"/>
          <p:nvPr/>
        </p:nvSpPr>
        <p:spPr>
          <a:xfrm>
            <a:off x="4460300" y="3498821"/>
            <a:ext cx="709834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物件紹介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6543380-5C43-1C59-A1B9-E9277E92FBF5}"/>
              </a:ext>
            </a:extLst>
          </p:cNvPr>
          <p:cNvSpPr txBox="1"/>
          <p:nvPr/>
        </p:nvSpPr>
        <p:spPr>
          <a:xfrm>
            <a:off x="5021858" y="4032510"/>
            <a:ext cx="556083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融資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1414D9-4EE1-2DF0-9958-59402B74B62D}"/>
              </a:ext>
            </a:extLst>
          </p:cNvPr>
          <p:cNvSpPr txBox="1"/>
          <p:nvPr/>
        </p:nvSpPr>
        <p:spPr>
          <a:xfrm>
            <a:off x="4938271" y="4524760"/>
            <a:ext cx="556083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ja-JP" altLang="en-US" sz="1050" dirty="0"/>
              <a:t>資金調達</a:t>
            </a:r>
            <a:endParaRPr kumimoji="1" lang="ja-JP" altLang="en-US" sz="1050" dirty="0"/>
          </a:p>
        </p:txBody>
      </p: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838B1607-F8E4-16DD-4A32-C7258D31E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583619"/>
              </p:ext>
            </p:extLst>
          </p:nvPr>
        </p:nvGraphicFramePr>
        <p:xfrm>
          <a:off x="2394819" y="659970"/>
          <a:ext cx="9595174" cy="1584960"/>
        </p:xfrm>
        <a:graphic>
          <a:graphicData uri="http://schemas.openxmlformats.org/drawingml/2006/table">
            <a:tbl>
              <a:tblPr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10356">
                  <a:extLst>
                    <a:ext uri="{9D8B030D-6E8A-4147-A177-3AD203B41FA5}">
                      <a16:colId xmlns:a16="http://schemas.microsoft.com/office/drawing/2014/main" val="2658296511"/>
                    </a:ext>
                  </a:extLst>
                </a:gridCol>
                <a:gridCol w="466402">
                  <a:extLst>
                    <a:ext uri="{9D8B030D-6E8A-4147-A177-3AD203B41FA5}">
                      <a16:colId xmlns:a16="http://schemas.microsoft.com/office/drawing/2014/main" val="603239064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3917668357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860933421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3458905780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1019972010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2210843582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2383805545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2038213453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1304061600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1939524974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794766665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1528517212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1779642022"/>
                    </a:ext>
                  </a:extLst>
                </a:gridCol>
              </a:tblGrid>
              <a:tr h="97546">
                <a:tc rowSpan="3">
                  <a:txBody>
                    <a:bodyPr/>
                    <a:lstStyle/>
                    <a:p>
                      <a:pPr algn="ctr" fontAlgn="t"/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開発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開業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運用</a:t>
                      </a:r>
                      <a:endParaRPr lang="en-US" altLang="ja-JP" sz="11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営業中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solidFill>
                            <a:schemeClr val="bg1"/>
                          </a:solidFill>
                        </a:rPr>
                        <a:t>運用</a:t>
                      </a:r>
                      <a:endParaRPr kumimoji="1" lang="en-US" altLang="ja-JP" sz="105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050" dirty="0">
                          <a:solidFill>
                            <a:schemeClr val="bg1"/>
                          </a:solidFill>
                        </a:rPr>
                        <a:t>メンテ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閉業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14087"/>
                  </a:ext>
                </a:extLst>
              </a:tr>
              <a:tr h="6088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開店前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営業日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営業日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休業日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営業日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閉店後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323734"/>
                  </a:ext>
                </a:extLst>
              </a:tr>
              <a:tr h="6159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営業前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営業中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営業後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営業中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営業後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営業前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営業前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営業中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営業後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63006"/>
                  </a:ext>
                </a:extLst>
              </a:tr>
              <a:tr h="608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開発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2575"/>
                  </a:ext>
                </a:extLst>
              </a:tr>
              <a:tr h="608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開業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706794"/>
                  </a:ext>
                </a:extLst>
              </a:tr>
              <a:tr h="608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運用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営業中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14248"/>
                  </a:ext>
                </a:extLst>
              </a:tr>
              <a:tr h="608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運用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メンテ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584937"/>
                  </a:ext>
                </a:extLst>
              </a:tr>
              <a:tr h="608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閉業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605883"/>
                  </a:ext>
                </a:extLst>
              </a:tr>
            </a:tbl>
          </a:graphicData>
        </a:graphic>
      </p:graphicFrame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0759732-89F0-9B70-64C6-7C3ABA075F0A}"/>
              </a:ext>
            </a:extLst>
          </p:cNvPr>
          <p:cNvCxnSpPr>
            <a:cxnSpLocks/>
          </p:cNvCxnSpPr>
          <p:nvPr/>
        </p:nvCxnSpPr>
        <p:spPr>
          <a:xfrm flipH="1" flipV="1">
            <a:off x="4800377" y="3135306"/>
            <a:ext cx="1396711" cy="8613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D363D1B-BA9A-6518-475C-E1C000DCF7BB}"/>
              </a:ext>
            </a:extLst>
          </p:cNvPr>
          <p:cNvSpPr/>
          <p:nvPr/>
        </p:nvSpPr>
        <p:spPr>
          <a:xfrm>
            <a:off x="3651500" y="2887312"/>
            <a:ext cx="1137404" cy="497628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不動産業者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81E2671F-830F-D336-33AA-6B1D0717E230}"/>
              </a:ext>
            </a:extLst>
          </p:cNvPr>
          <p:cNvCxnSpPr>
            <a:cxnSpLocks/>
          </p:cNvCxnSpPr>
          <p:nvPr/>
        </p:nvCxnSpPr>
        <p:spPr>
          <a:xfrm flipV="1">
            <a:off x="6750722" y="3384940"/>
            <a:ext cx="0" cy="6117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C6D432A-4C35-0AF6-C658-89BC0A91F1C1}"/>
              </a:ext>
            </a:extLst>
          </p:cNvPr>
          <p:cNvSpPr txBox="1"/>
          <p:nvPr/>
        </p:nvSpPr>
        <p:spPr>
          <a:xfrm>
            <a:off x="4975080" y="3076750"/>
            <a:ext cx="646613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紹介料</a:t>
            </a: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6074ED38-9621-F919-9431-A59DFCEF404D}"/>
              </a:ext>
            </a:extLst>
          </p:cNvPr>
          <p:cNvGrpSpPr/>
          <p:nvPr/>
        </p:nvGrpSpPr>
        <p:grpSpPr>
          <a:xfrm flipH="1">
            <a:off x="7099770" y="3135306"/>
            <a:ext cx="1396711" cy="861368"/>
            <a:chOff x="8469945" y="2946051"/>
            <a:chExt cx="1396711" cy="861368"/>
          </a:xfrm>
        </p:grpSpPr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F0B149A0-AD03-7CC8-070E-D26B2B443EF9}"/>
                </a:ext>
              </a:extLst>
            </p:cNvPr>
            <p:cNvCxnSpPr>
              <a:cxnSpLocks/>
            </p:cNvCxnSpPr>
            <p:nvPr/>
          </p:nvCxnSpPr>
          <p:spPr>
            <a:xfrm>
              <a:off x="8469945" y="3064527"/>
              <a:ext cx="1165847" cy="74289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01541B94-13C2-58E2-5849-735A105B89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9945" y="2946051"/>
              <a:ext cx="1396711" cy="86136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0EC9582-8EAE-BD9E-2C3E-C90BC86031C1}"/>
              </a:ext>
            </a:extLst>
          </p:cNvPr>
          <p:cNvSpPr/>
          <p:nvPr/>
        </p:nvSpPr>
        <p:spPr>
          <a:xfrm>
            <a:off x="8507146" y="2887312"/>
            <a:ext cx="1137404" cy="497628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施工業者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E25FCA0-BF51-ED69-3D5C-9B16093F41AD}"/>
              </a:ext>
            </a:extLst>
          </p:cNvPr>
          <p:cNvSpPr txBox="1"/>
          <p:nvPr/>
        </p:nvSpPr>
        <p:spPr>
          <a:xfrm>
            <a:off x="5835013" y="3440197"/>
            <a:ext cx="709834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貸与・許可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62DBBD5-5945-9681-D885-803842639082}"/>
              </a:ext>
            </a:extLst>
          </p:cNvPr>
          <p:cNvSpPr txBox="1"/>
          <p:nvPr/>
        </p:nvSpPr>
        <p:spPr>
          <a:xfrm>
            <a:off x="6693278" y="3446074"/>
            <a:ext cx="685415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借用契約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8DCDFDC-CFE3-E753-72FF-219BCFD317FE}"/>
              </a:ext>
            </a:extLst>
          </p:cNvPr>
          <p:cNvSpPr txBox="1"/>
          <p:nvPr/>
        </p:nvSpPr>
        <p:spPr>
          <a:xfrm>
            <a:off x="7913557" y="3574536"/>
            <a:ext cx="467866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施工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9E31834-51E7-D262-C05C-BC9DF84403C9}"/>
              </a:ext>
            </a:extLst>
          </p:cNvPr>
          <p:cNvSpPr txBox="1"/>
          <p:nvPr/>
        </p:nvSpPr>
        <p:spPr>
          <a:xfrm>
            <a:off x="7534146" y="3135306"/>
            <a:ext cx="676769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施工料金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2102D3B-3356-AA71-C665-46661B810A51}"/>
              </a:ext>
            </a:extLst>
          </p:cNvPr>
          <p:cNvSpPr/>
          <p:nvPr/>
        </p:nvSpPr>
        <p:spPr>
          <a:xfrm>
            <a:off x="8507146" y="4189605"/>
            <a:ext cx="1137404" cy="497628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業務用機器</a:t>
            </a:r>
            <a:endParaRPr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取扱業者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26F81776-891C-A703-D076-C0159B202D2A}"/>
              </a:ext>
            </a:extLst>
          </p:cNvPr>
          <p:cNvCxnSpPr>
            <a:cxnSpLocks/>
          </p:cNvCxnSpPr>
          <p:nvPr/>
        </p:nvCxnSpPr>
        <p:spPr>
          <a:xfrm>
            <a:off x="7568742" y="4348340"/>
            <a:ext cx="9384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0404BD58-088A-6B74-AA15-159F4C540839}"/>
              </a:ext>
            </a:extLst>
          </p:cNvPr>
          <p:cNvCxnSpPr>
            <a:cxnSpLocks/>
          </p:cNvCxnSpPr>
          <p:nvPr/>
        </p:nvCxnSpPr>
        <p:spPr>
          <a:xfrm flipH="1">
            <a:off x="7568742" y="4514425"/>
            <a:ext cx="91279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AE81827-9315-8610-21BD-AD906BF0D8D1}"/>
              </a:ext>
            </a:extLst>
          </p:cNvPr>
          <p:cNvSpPr txBox="1"/>
          <p:nvPr/>
        </p:nvSpPr>
        <p:spPr>
          <a:xfrm>
            <a:off x="7698889" y="4514424"/>
            <a:ext cx="718043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納入・貸与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ADC44A3-01F9-198B-7F6C-AB0BD3CE301A}"/>
              </a:ext>
            </a:extLst>
          </p:cNvPr>
          <p:cNvSpPr txBox="1"/>
          <p:nvPr/>
        </p:nvSpPr>
        <p:spPr>
          <a:xfrm>
            <a:off x="7568742" y="3949715"/>
            <a:ext cx="848190" cy="3677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機材費</a:t>
            </a:r>
            <a:endParaRPr kumimoji="1" lang="en-US" altLang="ja-JP" sz="1050" dirty="0"/>
          </a:p>
          <a:p>
            <a:r>
              <a:rPr lang="ja-JP" altLang="en-US" sz="1050" dirty="0"/>
              <a:t>リース契約</a:t>
            </a:r>
            <a:endParaRPr kumimoji="1" lang="ja-JP" altLang="en-US" sz="105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E0D8F1-2B60-7B63-DF90-E8D3A71249D8}"/>
              </a:ext>
            </a:extLst>
          </p:cNvPr>
          <p:cNvSpPr/>
          <p:nvPr/>
        </p:nvSpPr>
        <p:spPr>
          <a:xfrm>
            <a:off x="6079323" y="5389030"/>
            <a:ext cx="1137404" cy="497628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人材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9540AEB-A9B8-CBFA-930F-05D2DC25C8CD}"/>
              </a:ext>
            </a:extLst>
          </p:cNvPr>
          <p:cNvSpPr/>
          <p:nvPr/>
        </p:nvSpPr>
        <p:spPr>
          <a:xfrm>
            <a:off x="3651500" y="5389030"/>
            <a:ext cx="1137404" cy="497628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就職斡旋業者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B44A585-60FE-56A4-41BF-DA2920918672}"/>
              </a:ext>
            </a:extLst>
          </p:cNvPr>
          <p:cNvGrpSpPr/>
          <p:nvPr/>
        </p:nvGrpSpPr>
        <p:grpSpPr>
          <a:xfrm flipV="1">
            <a:off x="4800377" y="4795998"/>
            <a:ext cx="1396711" cy="861368"/>
            <a:chOff x="4800377" y="5428901"/>
            <a:chExt cx="1396711" cy="861368"/>
          </a:xfrm>
        </p:grpSpPr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5AD06B2B-4075-79C2-C1DE-F7A7FC074329}"/>
                </a:ext>
              </a:extLst>
            </p:cNvPr>
            <p:cNvCxnSpPr>
              <a:cxnSpLocks/>
            </p:cNvCxnSpPr>
            <p:nvPr/>
          </p:nvCxnSpPr>
          <p:spPr>
            <a:xfrm>
              <a:off x="4807818" y="5583868"/>
              <a:ext cx="1158406" cy="70640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695BC77B-9067-CE10-F529-EE14F89CB0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00377" y="5428901"/>
              <a:ext cx="1396711" cy="86136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C134D76-877F-0C17-7958-A67525C3D035}"/>
              </a:ext>
            </a:extLst>
          </p:cNvPr>
          <p:cNvCxnSpPr>
            <a:cxnSpLocks/>
          </p:cNvCxnSpPr>
          <p:nvPr/>
        </p:nvCxnSpPr>
        <p:spPr>
          <a:xfrm>
            <a:off x="6562390" y="4809874"/>
            <a:ext cx="0" cy="58670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71456C2-460A-E6E7-4694-87D0C8400CBD}"/>
              </a:ext>
            </a:extLst>
          </p:cNvPr>
          <p:cNvCxnSpPr>
            <a:cxnSpLocks/>
          </p:cNvCxnSpPr>
          <p:nvPr/>
        </p:nvCxnSpPr>
        <p:spPr>
          <a:xfrm flipV="1">
            <a:off x="6750722" y="4784844"/>
            <a:ext cx="0" cy="6117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69EE0B8-6EE1-B1F6-9534-CD1EE39AE1A9}"/>
              </a:ext>
            </a:extLst>
          </p:cNvPr>
          <p:cNvSpPr txBox="1"/>
          <p:nvPr/>
        </p:nvSpPr>
        <p:spPr>
          <a:xfrm>
            <a:off x="6171990" y="4962248"/>
            <a:ext cx="447844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面接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E2AE20B-9B11-5378-03B1-E7563B54AF92}"/>
              </a:ext>
            </a:extLst>
          </p:cNvPr>
          <p:cNvSpPr txBox="1"/>
          <p:nvPr/>
        </p:nvSpPr>
        <p:spPr>
          <a:xfrm>
            <a:off x="6693279" y="4962248"/>
            <a:ext cx="467866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就職</a:t>
            </a: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D3CAD8EB-6A21-3071-5387-8A3B8DE87EFD}"/>
              </a:ext>
            </a:extLst>
          </p:cNvPr>
          <p:cNvCxnSpPr>
            <a:cxnSpLocks/>
          </p:cNvCxnSpPr>
          <p:nvPr/>
        </p:nvCxnSpPr>
        <p:spPr>
          <a:xfrm>
            <a:off x="4798019" y="5713435"/>
            <a:ext cx="12813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87E2935-0805-A40F-7D24-7BBD2CB3F0AC}"/>
              </a:ext>
            </a:extLst>
          </p:cNvPr>
          <p:cNvCxnSpPr>
            <a:cxnSpLocks/>
          </p:cNvCxnSpPr>
          <p:nvPr/>
        </p:nvCxnSpPr>
        <p:spPr>
          <a:xfrm flipH="1">
            <a:off x="4798019" y="5822983"/>
            <a:ext cx="122178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21A9341-35E8-FF9E-A5FB-B4879ACB28F9}"/>
              </a:ext>
            </a:extLst>
          </p:cNvPr>
          <p:cNvSpPr txBox="1"/>
          <p:nvPr/>
        </p:nvSpPr>
        <p:spPr>
          <a:xfrm>
            <a:off x="5337027" y="5239236"/>
            <a:ext cx="636151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募集登録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8513AAD9-5D6F-369E-B3AB-5632FECA67C4}"/>
              </a:ext>
            </a:extLst>
          </p:cNvPr>
          <p:cNvSpPr txBox="1"/>
          <p:nvPr/>
        </p:nvSpPr>
        <p:spPr>
          <a:xfrm>
            <a:off x="5313029" y="5806229"/>
            <a:ext cx="556083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ja-JP" altLang="en-US" sz="1050" dirty="0"/>
              <a:t>登録</a:t>
            </a:r>
            <a:endParaRPr kumimoji="1" lang="ja-JP" altLang="en-US" sz="105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8390FC3E-35E6-D4E3-5E1F-D61BAC366B0C}"/>
              </a:ext>
            </a:extLst>
          </p:cNvPr>
          <p:cNvSpPr txBox="1"/>
          <p:nvPr/>
        </p:nvSpPr>
        <p:spPr>
          <a:xfrm>
            <a:off x="5313029" y="5511045"/>
            <a:ext cx="556083" cy="2391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ja-JP" altLang="en-US" sz="1050" dirty="0"/>
              <a:t>紹介</a:t>
            </a:r>
            <a:endParaRPr kumimoji="1" lang="ja-JP" altLang="en-US" sz="105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1BD21DF4-6B29-80AC-E5BC-FAEBE06BEE28}"/>
              </a:ext>
            </a:extLst>
          </p:cNvPr>
          <p:cNvSpPr txBox="1"/>
          <p:nvPr/>
        </p:nvSpPr>
        <p:spPr>
          <a:xfrm>
            <a:off x="4924972" y="4945039"/>
            <a:ext cx="556083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紹介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5A68397B-816B-251F-3407-D43BB9A53F1B}"/>
              </a:ext>
            </a:extLst>
          </p:cNvPr>
          <p:cNvSpPr txBox="1"/>
          <p:nvPr/>
        </p:nvSpPr>
        <p:spPr>
          <a:xfrm>
            <a:off x="3212640" y="59657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50000"/>
                  </a:schemeClr>
                </a:solidFill>
              </a:rPr>
              <a:t>人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0C4B344-0C42-D147-0CE5-8A8AD71F1F85}"/>
              </a:ext>
            </a:extLst>
          </p:cNvPr>
          <p:cNvSpPr txBox="1"/>
          <p:nvPr/>
        </p:nvSpPr>
        <p:spPr>
          <a:xfrm>
            <a:off x="3387202" y="25591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物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8F066A95-F22C-A064-CA9F-C6FBB29B78DA}"/>
              </a:ext>
            </a:extLst>
          </p:cNvPr>
          <p:cNvSpPr txBox="1"/>
          <p:nvPr/>
        </p:nvSpPr>
        <p:spPr>
          <a:xfrm>
            <a:off x="3081655" y="42650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7030A0"/>
                </a:solidFill>
              </a:rPr>
              <a:t>金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2405D1CD-DBF4-8C41-62F2-DEA021CF50D9}"/>
              </a:ext>
            </a:extLst>
          </p:cNvPr>
          <p:cNvSpPr/>
          <p:nvPr/>
        </p:nvSpPr>
        <p:spPr>
          <a:xfrm>
            <a:off x="8507146" y="5375520"/>
            <a:ext cx="1137404" cy="497628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広告代理店</a:t>
            </a:r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A568DBEE-63B9-0398-F90E-E264A51C2C4C}"/>
              </a:ext>
            </a:extLst>
          </p:cNvPr>
          <p:cNvGrpSpPr/>
          <p:nvPr/>
        </p:nvGrpSpPr>
        <p:grpSpPr>
          <a:xfrm flipH="1" flipV="1">
            <a:off x="7099770" y="4787782"/>
            <a:ext cx="1396711" cy="861368"/>
            <a:chOff x="8469945" y="2946051"/>
            <a:chExt cx="1396711" cy="861368"/>
          </a:xfrm>
        </p:grpSpPr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E264110F-408F-C376-B3BB-6D88CD53C00D}"/>
                </a:ext>
              </a:extLst>
            </p:cNvPr>
            <p:cNvCxnSpPr>
              <a:cxnSpLocks/>
            </p:cNvCxnSpPr>
            <p:nvPr/>
          </p:nvCxnSpPr>
          <p:spPr>
            <a:xfrm>
              <a:off x="8469945" y="3064527"/>
              <a:ext cx="1165847" cy="74289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F5E97A15-6BEB-9FFF-80C8-A620BC88CB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9945" y="2946051"/>
              <a:ext cx="1396711" cy="86136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7D82171-FC3D-03BE-52F1-CEB535CF1AB6}"/>
              </a:ext>
            </a:extLst>
          </p:cNvPr>
          <p:cNvSpPr txBox="1"/>
          <p:nvPr/>
        </p:nvSpPr>
        <p:spPr>
          <a:xfrm>
            <a:off x="8019987" y="5023335"/>
            <a:ext cx="527440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契約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D452985-3A42-092F-75DB-B4421BF40029}"/>
              </a:ext>
            </a:extLst>
          </p:cNvPr>
          <p:cNvSpPr txBox="1"/>
          <p:nvPr/>
        </p:nvSpPr>
        <p:spPr>
          <a:xfrm rot="1740734">
            <a:off x="7228121" y="5135363"/>
            <a:ext cx="729105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契約・情報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3A2E25BB-7602-A764-6B40-008DD5337732}"/>
              </a:ext>
            </a:extLst>
          </p:cNvPr>
          <p:cNvSpPr/>
          <p:nvPr/>
        </p:nvSpPr>
        <p:spPr>
          <a:xfrm>
            <a:off x="10216581" y="6182346"/>
            <a:ext cx="1137600" cy="496800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お客様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D791D708-46CE-5599-F86D-D3E3615B57BF}"/>
              </a:ext>
            </a:extLst>
          </p:cNvPr>
          <p:cNvSpPr/>
          <p:nvPr/>
        </p:nvSpPr>
        <p:spPr>
          <a:xfrm>
            <a:off x="7410362" y="6182346"/>
            <a:ext cx="1137600" cy="496800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広告媒体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63D8F74C-9353-1AF0-69DA-4FA7C85CE7C3}"/>
              </a:ext>
            </a:extLst>
          </p:cNvPr>
          <p:cNvSpPr txBox="1"/>
          <p:nvPr/>
        </p:nvSpPr>
        <p:spPr>
          <a:xfrm>
            <a:off x="9156257" y="6542752"/>
            <a:ext cx="556083" cy="3158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認知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5ACE0EE9-F5B9-50C1-DE62-F376DFA7A7BC}"/>
              </a:ext>
            </a:extLst>
          </p:cNvPr>
          <p:cNvSpPr txBox="1"/>
          <p:nvPr/>
        </p:nvSpPr>
        <p:spPr>
          <a:xfrm>
            <a:off x="9000941" y="6091820"/>
            <a:ext cx="852458" cy="3158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情報提供</a:t>
            </a:r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86842AF3-CECD-BF18-37D7-148FC5458AD2}"/>
              </a:ext>
            </a:extLst>
          </p:cNvPr>
          <p:cNvCxnSpPr>
            <a:cxnSpLocks/>
          </p:cNvCxnSpPr>
          <p:nvPr/>
        </p:nvCxnSpPr>
        <p:spPr>
          <a:xfrm>
            <a:off x="8547962" y="6372055"/>
            <a:ext cx="166861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797DBDBA-E227-2451-56E7-61954DC3B252}"/>
              </a:ext>
            </a:extLst>
          </p:cNvPr>
          <p:cNvCxnSpPr>
            <a:cxnSpLocks/>
          </p:cNvCxnSpPr>
          <p:nvPr/>
        </p:nvCxnSpPr>
        <p:spPr>
          <a:xfrm>
            <a:off x="8547962" y="6537324"/>
            <a:ext cx="166861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B332DA7C-723E-3E84-C00B-505B9D546E19}"/>
              </a:ext>
            </a:extLst>
          </p:cNvPr>
          <p:cNvCxnSpPr>
            <a:cxnSpLocks/>
          </p:cNvCxnSpPr>
          <p:nvPr/>
        </p:nvCxnSpPr>
        <p:spPr>
          <a:xfrm flipV="1">
            <a:off x="7757325" y="5866154"/>
            <a:ext cx="1096686" cy="3091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C0155F98-2653-83AA-CFB8-EAB780A6AD0B}"/>
              </a:ext>
            </a:extLst>
          </p:cNvPr>
          <p:cNvSpPr txBox="1"/>
          <p:nvPr/>
        </p:nvSpPr>
        <p:spPr>
          <a:xfrm>
            <a:off x="7254911" y="5910487"/>
            <a:ext cx="852458" cy="1948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ja-JP" altLang="en-US" sz="1050" dirty="0"/>
              <a:t>掲載費・</a:t>
            </a:r>
            <a:r>
              <a:rPr kumimoji="1" lang="ja-JP" altLang="en-US" sz="1050" dirty="0"/>
              <a:t>情報</a:t>
            </a:r>
          </a:p>
        </p:txBody>
      </p:sp>
      <p:sp>
        <p:nvSpPr>
          <p:cNvPr id="120" name="吹き出し: 四角形 119">
            <a:extLst>
              <a:ext uri="{FF2B5EF4-FFF2-40B4-BE49-F238E27FC236}">
                <a16:creationId xmlns:a16="http://schemas.microsoft.com/office/drawing/2014/main" id="{BEA80B3B-20BC-1897-2051-1A76D5AEF02F}"/>
              </a:ext>
            </a:extLst>
          </p:cNvPr>
          <p:cNvSpPr/>
          <p:nvPr/>
        </p:nvSpPr>
        <p:spPr>
          <a:xfrm>
            <a:off x="5481055" y="6210667"/>
            <a:ext cx="895270" cy="362924"/>
          </a:xfrm>
          <a:prstGeom prst="wedgeRectCallout">
            <a:avLst>
              <a:gd name="adj1" fmla="val 57374"/>
              <a:gd name="adj2" fmla="val -142108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bg1"/>
                </a:solidFill>
              </a:rPr>
              <a:t>就職したら</a:t>
            </a:r>
            <a:endParaRPr lang="en-US" altLang="ja-JP" sz="1050" dirty="0">
              <a:solidFill>
                <a:schemeClr val="bg1"/>
              </a:solidFill>
            </a:endParaRPr>
          </a:p>
          <a:p>
            <a:pPr algn="ctr"/>
            <a:r>
              <a:rPr lang="ja-JP" altLang="en-US" sz="1050" dirty="0">
                <a:solidFill>
                  <a:schemeClr val="bg1"/>
                </a:solidFill>
              </a:rPr>
              <a:t>システム内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78242DF8-6018-2646-4B03-93016E1A6664}"/>
              </a:ext>
            </a:extLst>
          </p:cNvPr>
          <p:cNvSpPr txBox="1"/>
          <p:nvPr/>
        </p:nvSpPr>
        <p:spPr>
          <a:xfrm>
            <a:off x="323578" y="3126023"/>
            <a:ext cx="2525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・寿司屋システムを構築</a:t>
            </a:r>
            <a:endParaRPr kumimoji="1" lang="en-US" altLang="ja-JP" dirty="0"/>
          </a:p>
          <a:p>
            <a:r>
              <a:rPr kumimoji="1" lang="ja-JP" altLang="en-US" dirty="0"/>
              <a:t>　するうえで必要な</a:t>
            </a:r>
            <a:endParaRPr kumimoji="1" lang="en-US" altLang="ja-JP" dirty="0"/>
          </a:p>
          <a:p>
            <a:r>
              <a:rPr lang="ja-JP" altLang="en-US" dirty="0"/>
              <a:t>　「ヒト・モノ・カネ」を</a:t>
            </a:r>
            <a:endParaRPr lang="en-US" altLang="ja-JP" dirty="0"/>
          </a:p>
          <a:p>
            <a:r>
              <a:rPr kumimoji="1" lang="ja-JP" altLang="en-US" dirty="0"/>
              <a:t>　整える</a:t>
            </a:r>
          </a:p>
        </p:txBody>
      </p:sp>
      <p:sp>
        <p:nvSpPr>
          <p:cNvPr id="122" name="矢印: 下 121">
            <a:extLst>
              <a:ext uri="{FF2B5EF4-FFF2-40B4-BE49-F238E27FC236}">
                <a16:creationId xmlns:a16="http://schemas.microsoft.com/office/drawing/2014/main" id="{7E5790D3-0D3F-6AA6-3AB6-981BCEA4CF87}"/>
              </a:ext>
            </a:extLst>
          </p:cNvPr>
          <p:cNvSpPr/>
          <p:nvPr/>
        </p:nvSpPr>
        <p:spPr>
          <a:xfrm>
            <a:off x="1039517" y="4348340"/>
            <a:ext cx="770549" cy="338893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1DD9734-86B8-50B7-ACB9-5F9B562352AE}"/>
              </a:ext>
            </a:extLst>
          </p:cNvPr>
          <p:cNvSpPr txBox="1"/>
          <p:nvPr/>
        </p:nvSpPr>
        <p:spPr>
          <a:xfrm>
            <a:off x="295673" y="4750924"/>
            <a:ext cx="2876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固定費に関わる要素</a:t>
            </a:r>
            <a:endParaRPr kumimoji="1" lang="en-US" altLang="ja-JP" dirty="0"/>
          </a:p>
          <a:p>
            <a:r>
              <a:rPr lang="en-US" altLang="ja-JP" dirty="0"/>
              <a:t>(=</a:t>
            </a:r>
            <a:r>
              <a:rPr lang="ja-JP" altLang="en-US" dirty="0"/>
              <a:t>客数、売上高に関係ない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892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70E095-3EDA-AED1-79D8-B65F4AEE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コンテキスト図</a:t>
            </a:r>
            <a:r>
              <a:rPr kumimoji="1" lang="en-US" altLang="ja-JP" dirty="0"/>
              <a:t>::</a:t>
            </a:r>
            <a:r>
              <a:rPr kumimoji="1" lang="ja-JP" altLang="en-US" dirty="0"/>
              <a:t>運用</a:t>
            </a:r>
            <a:r>
              <a:rPr lang="en-US" altLang="ja-JP" dirty="0"/>
              <a:t>(</a:t>
            </a:r>
            <a:r>
              <a:rPr lang="ja-JP" altLang="en-US" dirty="0"/>
              <a:t>営業中</a:t>
            </a:r>
            <a:r>
              <a:rPr lang="en-US" altLang="ja-JP" dirty="0"/>
              <a:t>)</a:t>
            </a:r>
            <a:r>
              <a:rPr lang="ja-JP" altLang="en-US" dirty="0"/>
              <a:t>ステージ</a:t>
            </a:r>
            <a:endParaRPr kumimoji="1" lang="ja-JP" altLang="en-US" dirty="0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53128B2A-6217-01F1-550D-A984FB575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603354"/>
              </p:ext>
            </p:extLst>
          </p:nvPr>
        </p:nvGraphicFramePr>
        <p:xfrm>
          <a:off x="158201" y="650427"/>
          <a:ext cx="2149643" cy="240455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49643">
                  <a:extLst>
                    <a:ext uri="{9D8B030D-6E8A-4147-A177-3AD203B41FA5}">
                      <a16:colId xmlns:a16="http://schemas.microsoft.com/office/drawing/2014/main" val="3380910587"/>
                    </a:ext>
                  </a:extLst>
                </a:gridCol>
              </a:tblGrid>
              <a:tr h="2235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ライフサイクル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28364"/>
                  </a:ext>
                </a:extLst>
              </a:tr>
              <a:tr h="216071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347162"/>
                  </a:ext>
                </a:extLst>
              </a:tr>
            </a:tbl>
          </a:graphicData>
        </a:graphic>
      </p:graphicFrame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5C1365F-0867-5764-44D0-0E1A1F7C8AF8}"/>
              </a:ext>
            </a:extLst>
          </p:cNvPr>
          <p:cNvSpPr/>
          <p:nvPr/>
        </p:nvSpPr>
        <p:spPr>
          <a:xfrm>
            <a:off x="254267" y="964313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開発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B649E25-846E-5E36-5CAE-4372F8A721EB}"/>
              </a:ext>
            </a:extLst>
          </p:cNvPr>
          <p:cNvSpPr/>
          <p:nvPr/>
        </p:nvSpPr>
        <p:spPr>
          <a:xfrm>
            <a:off x="254267" y="1531520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bg1">
                    <a:lumMod val="65000"/>
                  </a:schemeClr>
                </a:solidFill>
              </a:rPr>
              <a:t>開業</a:t>
            </a:r>
            <a:endParaRPr lang="en-US" altLang="ja-JP" sz="105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bg1">
                    <a:lumMod val="65000"/>
                  </a:schemeClr>
                </a:solidFill>
              </a:rPr>
              <a:t>新規オープン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22E6BEC-EFA4-CA67-0443-21B9641C50DE}"/>
              </a:ext>
            </a:extLst>
          </p:cNvPr>
          <p:cNvSpPr/>
          <p:nvPr/>
        </p:nvSpPr>
        <p:spPr>
          <a:xfrm>
            <a:off x="254267" y="2098727"/>
            <a:ext cx="753979" cy="2924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2"/>
                </a:solidFill>
              </a:rPr>
              <a:t>運用</a:t>
            </a:r>
            <a:endParaRPr lang="en-US" altLang="ja-JP" sz="1050" dirty="0">
              <a:solidFill>
                <a:schemeClr val="tx2"/>
              </a:solidFill>
            </a:endParaRPr>
          </a:p>
          <a:p>
            <a:pPr algn="ctr"/>
            <a:r>
              <a:rPr lang="ja-JP" altLang="en-US" sz="700" dirty="0">
                <a:solidFill>
                  <a:schemeClr val="tx2"/>
                </a:solidFill>
              </a:rPr>
              <a:t>営業中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AAE76F9-325D-B4CF-651D-A54ECBF18FB3}"/>
              </a:ext>
            </a:extLst>
          </p:cNvPr>
          <p:cNvSpPr/>
          <p:nvPr/>
        </p:nvSpPr>
        <p:spPr>
          <a:xfrm>
            <a:off x="1337109" y="2098727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運用</a:t>
            </a:r>
            <a:endParaRPr kumimoji="1" lang="en-US" altLang="ja-JP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メンテ</a:t>
            </a:r>
            <a:endParaRPr kumimoji="1" lang="ja-JP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76C6EA3-BF0B-09B1-DECD-77E6DF9EF5E0}"/>
              </a:ext>
            </a:extLst>
          </p:cNvPr>
          <p:cNvSpPr/>
          <p:nvPr/>
        </p:nvSpPr>
        <p:spPr>
          <a:xfrm>
            <a:off x="254267" y="2665933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bg1">
                    <a:lumMod val="65000"/>
                  </a:schemeClr>
                </a:solidFill>
              </a:rPr>
              <a:t>閉業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46E1390-A286-325F-4310-2393239F7466}"/>
              </a:ext>
            </a:extLst>
          </p:cNvPr>
          <p:cNvCxnSpPr>
            <a:endCxn id="16" idx="0"/>
          </p:cNvCxnSpPr>
          <p:nvPr/>
        </p:nvCxnSpPr>
        <p:spPr>
          <a:xfrm>
            <a:off x="629920" y="1256719"/>
            <a:ext cx="1337" cy="274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F46471B-3531-0718-D234-48E2215670D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631257" y="1823926"/>
            <a:ext cx="0" cy="274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A586717-C986-9561-5814-E580C749777C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631257" y="2391133"/>
            <a:ext cx="0" cy="274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E02AA92-3CB8-5246-CFA1-ED9441D1C050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1008246" y="2244930"/>
            <a:ext cx="32886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表 88">
            <a:extLst>
              <a:ext uri="{FF2B5EF4-FFF2-40B4-BE49-F238E27FC236}">
                <a16:creationId xmlns:a16="http://schemas.microsoft.com/office/drawing/2014/main" id="{06AF10D5-B440-A111-21E0-D655853FD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59066"/>
              </p:ext>
            </p:extLst>
          </p:nvPr>
        </p:nvGraphicFramePr>
        <p:xfrm>
          <a:off x="2394819" y="659970"/>
          <a:ext cx="9595174" cy="1584960"/>
        </p:xfrm>
        <a:graphic>
          <a:graphicData uri="http://schemas.openxmlformats.org/drawingml/2006/table">
            <a:tbl>
              <a:tblPr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10356">
                  <a:extLst>
                    <a:ext uri="{9D8B030D-6E8A-4147-A177-3AD203B41FA5}">
                      <a16:colId xmlns:a16="http://schemas.microsoft.com/office/drawing/2014/main" val="2658296511"/>
                    </a:ext>
                  </a:extLst>
                </a:gridCol>
                <a:gridCol w="466402">
                  <a:extLst>
                    <a:ext uri="{9D8B030D-6E8A-4147-A177-3AD203B41FA5}">
                      <a16:colId xmlns:a16="http://schemas.microsoft.com/office/drawing/2014/main" val="603239064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3917668357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860933421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3458905780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1019972010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2210843582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2383805545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2038213453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1304061600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1939524974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794766665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1528517212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1779642022"/>
                    </a:ext>
                  </a:extLst>
                </a:gridCol>
              </a:tblGrid>
              <a:tr h="97546">
                <a:tc rowSpan="3">
                  <a:txBody>
                    <a:bodyPr/>
                    <a:lstStyle/>
                    <a:p>
                      <a:pPr algn="ctr" fontAlgn="t"/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開発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開業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運用</a:t>
                      </a:r>
                      <a:endParaRPr lang="en-US" altLang="ja-JP" sz="11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営業中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solidFill>
                            <a:schemeClr val="bg1"/>
                          </a:solidFill>
                        </a:rPr>
                        <a:t>運用</a:t>
                      </a:r>
                      <a:endParaRPr kumimoji="1" lang="en-US" altLang="ja-JP" sz="105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050" dirty="0">
                          <a:solidFill>
                            <a:schemeClr val="bg1"/>
                          </a:solidFill>
                        </a:rPr>
                        <a:t>メンテ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閉業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14087"/>
                  </a:ext>
                </a:extLst>
              </a:tr>
              <a:tr h="6088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開店前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営業日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営業日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休業日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営業日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閉店後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323734"/>
                  </a:ext>
                </a:extLst>
              </a:tr>
              <a:tr h="6159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営業前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営業中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営業後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営業中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営業後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営業前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営業前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営業中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営業後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63006"/>
                  </a:ext>
                </a:extLst>
              </a:tr>
              <a:tr h="608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開発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2575"/>
                  </a:ext>
                </a:extLst>
              </a:tr>
              <a:tr h="608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開業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706794"/>
                  </a:ext>
                </a:extLst>
              </a:tr>
              <a:tr h="608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運用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営業中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14248"/>
                  </a:ext>
                </a:extLst>
              </a:tr>
              <a:tr h="608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運用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メンテ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584937"/>
                  </a:ext>
                </a:extLst>
              </a:tr>
              <a:tr h="608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閉業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605883"/>
                  </a:ext>
                </a:extLst>
              </a:tr>
            </a:tbl>
          </a:graphicData>
        </a:graphic>
      </p:graphicFrame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DF27E581-F59B-56F0-A6AC-573D3F2B23C7}"/>
              </a:ext>
            </a:extLst>
          </p:cNvPr>
          <p:cNvSpPr/>
          <p:nvPr/>
        </p:nvSpPr>
        <p:spPr>
          <a:xfrm>
            <a:off x="6022583" y="4120824"/>
            <a:ext cx="1841434" cy="805652"/>
          </a:xfrm>
          <a:prstGeom prst="roundRect">
            <a:avLst>
              <a:gd name="adj" fmla="val 2873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寿司屋システム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D2758063-3A33-B735-BE17-80D557DC373D}"/>
              </a:ext>
            </a:extLst>
          </p:cNvPr>
          <p:cNvSpPr/>
          <p:nvPr/>
        </p:nvSpPr>
        <p:spPr>
          <a:xfrm>
            <a:off x="9051729" y="4275250"/>
            <a:ext cx="1324588" cy="496800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お客様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9E00EAB-561F-D3EA-28BF-7B5BAFDD11F3}"/>
              </a:ext>
            </a:extLst>
          </p:cNvPr>
          <p:cNvSpPr/>
          <p:nvPr/>
        </p:nvSpPr>
        <p:spPr>
          <a:xfrm>
            <a:off x="3510283" y="4275250"/>
            <a:ext cx="1324588" cy="496800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食材卸売り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D6CDC1D-54F6-BCE4-3E92-39E5E71FAF4D}"/>
              </a:ext>
            </a:extLst>
          </p:cNvPr>
          <p:cNvCxnSpPr>
            <a:cxnSpLocks/>
          </p:cNvCxnSpPr>
          <p:nvPr/>
        </p:nvCxnSpPr>
        <p:spPr>
          <a:xfrm>
            <a:off x="4834871" y="4413018"/>
            <a:ext cx="118771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7E2D30D-CA03-C7F0-0F1A-F9063369EA42}"/>
              </a:ext>
            </a:extLst>
          </p:cNvPr>
          <p:cNvCxnSpPr>
            <a:cxnSpLocks/>
          </p:cNvCxnSpPr>
          <p:nvPr/>
        </p:nvCxnSpPr>
        <p:spPr>
          <a:xfrm>
            <a:off x="7864017" y="4413018"/>
            <a:ext cx="118771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C634F5F-6C83-ADE2-F227-0B5519BB17DE}"/>
              </a:ext>
            </a:extLst>
          </p:cNvPr>
          <p:cNvCxnSpPr>
            <a:cxnSpLocks/>
          </p:cNvCxnSpPr>
          <p:nvPr/>
        </p:nvCxnSpPr>
        <p:spPr>
          <a:xfrm flipH="1">
            <a:off x="4834871" y="4649565"/>
            <a:ext cx="118771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1B96169-B440-D8DA-208B-E36EF189F98C}"/>
              </a:ext>
            </a:extLst>
          </p:cNvPr>
          <p:cNvCxnSpPr>
            <a:cxnSpLocks/>
          </p:cNvCxnSpPr>
          <p:nvPr/>
        </p:nvCxnSpPr>
        <p:spPr>
          <a:xfrm flipH="1">
            <a:off x="7864017" y="4649565"/>
            <a:ext cx="118771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DFB277-F964-410B-3BD8-A6A6EB87C5F3}"/>
              </a:ext>
            </a:extLst>
          </p:cNvPr>
          <p:cNvSpPr txBox="1"/>
          <p:nvPr/>
        </p:nvSpPr>
        <p:spPr>
          <a:xfrm>
            <a:off x="8179075" y="4097188"/>
            <a:ext cx="556083" cy="3158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料理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B108CE-9E60-C05F-2ECC-825B018C1941}"/>
              </a:ext>
            </a:extLst>
          </p:cNvPr>
          <p:cNvSpPr txBox="1"/>
          <p:nvPr/>
        </p:nvSpPr>
        <p:spPr>
          <a:xfrm>
            <a:off x="8177563" y="4649565"/>
            <a:ext cx="556083" cy="3158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代金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6EC0CBC-6440-B22C-ED22-8B01244414FC}"/>
              </a:ext>
            </a:extLst>
          </p:cNvPr>
          <p:cNvSpPr/>
          <p:nvPr/>
        </p:nvSpPr>
        <p:spPr>
          <a:xfrm>
            <a:off x="5542580" y="-713155"/>
            <a:ext cx="856524" cy="479424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C2C9C9C-A73B-8FA0-3F5D-04F679308B0F}"/>
              </a:ext>
            </a:extLst>
          </p:cNvPr>
          <p:cNvSpPr txBox="1"/>
          <p:nvPr/>
        </p:nvSpPr>
        <p:spPr>
          <a:xfrm>
            <a:off x="5148417" y="4097188"/>
            <a:ext cx="556083" cy="3158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ja-JP" altLang="en-US" sz="1050" dirty="0"/>
              <a:t>食材</a:t>
            </a:r>
            <a:endParaRPr kumimoji="1" lang="ja-JP" altLang="en-US" sz="105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DBE16A1-D6EE-FF9E-DA8E-FB0CFF8A0BC6}"/>
              </a:ext>
            </a:extLst>
          </p:cNvPr>
          <p:cNvSpPr txBox="1"/>
          <p:nvPr/>
        </p:nvSpPr>
        <p:spPr>
          <a:xfrm>
            <a:off x="5146905" y="4649565"/>
            <a:ext cx="556083" cy="3158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代金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EA764EB-E925-6623-A7F0-0D733B5A63CB}"/>
              </a:ext>
            </a:extLst>
          </p:cNvPr>
          <p:cNvSpPr/>
          <p:nvPr/>
        </p:nvSpPr>
        <p:spPr>
          <a:xfrm>
            <a:off x="6281006" y="5729445"/>
            <a:ext cx="1324588" cy="496800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配達業者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95C5F86-A79F-E4C8-3662-615B73F7ED08}"/>
              </a:ext>
            </a:extLst>
          </p:cNvPr>
          <p:cNvCxnSpPr>
            <a:cxnSpLocks/>
          </p:cNvCxnSpPr>
          <p:nvPr/>
        </p:nvCxnSpPr>
        <p:spPr>
          <a:xfrm>
            <a:off x="6778167" y="4926476"/>
            <a:ext cx="0" cy="80296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9B8C593-55B5-4C87-1D10-591298377068}"/>
              </a:ext>
            </a:extLst>
          </p:cNvPr>
          <p:cNvCxnSpPr>
            <a:cxnSpLocks/>
          </p:cNvCxnSpPr>
          <p:nvPr/>
        </p:nvCxnSpPr>
        <p:spPr>
          <a:xfrm flipV="1">
            <a:off x="7041720" y="4926476"/>
            <a:ext cx="0" cy="80296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66FA5A9-BB25-28FF-4E27-ED8104DD02D9}"/>
              </a:ext>
            </a:extLst>
          </p:cNvPr>
          <p:cNvSpPr txBox="1"/>
          <p:nvPr/>
        </p:nvSpPr>
        <p:spPr>
          <a:xfrm>
            <a:off x="6222084" y="5168704"/>
            <a:ext cx="556083" cy="3158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料理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02436DA-165C-4DF9-0A68-482AA5F069ED}"/>
              </a:ext>
            </a:extLst>
          </p:cNvPr>
          <p:cNvSpPr txBox="1"/>
          <p:nvPr/>
        </p:nvSpPr>
        <p:spPr>
          <a:xfrm>
            <a:off x="7041719" y="5168704"/>
            <a:ext cx="556083" cy="3158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代金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EC10300-2115-72BB-CB30-5BE8F08A270E}"/>
              </a:ext>
            </a:extLst>
          </p:cNvPr>
          <p:cNvCxnSpPr>
            <a:cxnSpLocks/>
            <a:stCxn id="57" idx="2"/>
            <a:endCxn id="40" idx="3"/>
          </p:cNvCxnSpPr>
          <p:nvPr/>
        </p:nvCxnSpPr>
        <p:spPr>
          <a:xfrm flipH="1">
            <a:off x="7605594" y="4772050"/>
            <a:ext cx="2108429" cy="12057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370C14B-E13A-4735-DA5F-57BEA1C92A3D}"/>
              </a:ext>
            </a:extLst>
          </p:cNvPr>
          <p:cNvSpPr txBox="1"/>
          <p:nvPr/>
        </p:nvSpPr>
        <p:spPr>
          <a:xfrm>
            <a:off x="9236812" y="5141423"/>
            <a:ext cx="556083" cy="3158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代金</a:t>
            </a: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7698946-7AE5-0C21-DA53-71D4DF79E4C8}"/>
              </a:ext>
            </a:extLst>
          </p:cNvPr>
          <p:cNvCxnSpPr>
            <a:cxnSpLocks/>
          </p:cNvCxnSpPr>
          <p:nvPr/>
        </p:nvCxnSpPr>
        <p:spPr>
          <a:xfrm flipV="1">
            <a:off x="7600127" y="4781550"/>
            <a:ext cx="1858198" cy="104436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708790D-88DB-3CB1-5858-0301773F534F}"/>
              </a:ext>
            </a:extLst>
          </p:cNvPr>
          <p:cNvSpPr txBox="1"/>
          <p:nvPr/>
        </p:nvSpPr>
        <p:spPr>
          <a:xfrm>
            <a:off x="8491109" y="4883446"/>
            <a:ext cx="556083" cy="3158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料理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D4BC8B0-B22A-0CF1-23B0-17D2DE1AB265}"/>
              </a:ext>
            </a:extLst>
          </p:cNvPr>
          <p:cNvSpPr/>
          <p:nvPr/>
        </p:nvSpPr>
        <p:spPr>
          <a:xfrm>
            <a:off x="6281006" y="2496584"/>
            <a:ext cx="1324588" cy="496800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広告媒体</a:t>
            </a: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56286A6-5339-23C9-FE52-D537646841D7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6943300" y="2993384"/>
            <a:ext cx="0" cy="11274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D1228782-F802-80F6-D976-0844E685F59E}"/>
              </a:ext>
            </a:extLst>
          </p:cNvPr>
          <p:cNvCxnSpPr>
            <a:cxnSpLocks/>
          </p:cNvCxnSpPr>
          <p:nvPr/>
        </p:nvCxnSpPr>
        <p:spPr>
          <a:xfrm>
            <a:off x="7616893" y="2922094"/>
            <a:ext cx="1830135" cy="134255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925C1915-D379-1E88-907F-927240FF56FD}"/>
              </a:ext>
            </a:extLst>
          </p:cNvPr>
          <p:cNvCxnSpPr>
            <a:cxnSpLocks/>
            <a:endCxn id="74" idx="3"/>
          </p:cNvCxnSpPr>
          <p:nvPr/>
        </p:nvCxnSpPr>
        <p:spPr>
          <a:xfrm flipH="1" flipV="1">
            <a:off x="7605594" y="2744984"/>
            <a:ext cx="2049843" cy="14997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C863F70-525C-583B-7147-86DFE23AB336}"/>
              </a:ext>
            </a:extLst>
          </p:cNvPr>
          <p:cNvSpPr txBox="1"/>
          <p:nvPr/>
        </p:nvSpPr>
        <p:spPr>
          <a:xfrm>
            <a:off x="8510134" y="2979814"/>
            <a:ext cx="556083" cy="3158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認知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6C378437-0153-5C2F-7E8D-1EC4AA9CCD60}"/>
              </a:ext>
            </a:extLst>
          </p:cNvPr>
          <p:cNvSpPr txBox="1"/>
          <p:nvPr/>
        </p:nvSpPr>
        <p:spPr>
          <a:xfrm>
            <a:off x="8029375" y="3521020"/>
            <a:ext cx="852458" cy="3158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情報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1EF96747-5AC4-6DB2-D416-ECEEF2B55FE7}"/>
              </a:ext>
            </a:extLst>
          </p:cNvPr>
          <p:cNvSpPr txBox="1"/>
          <p:nvPr/>
        </p:nvSpPr>
        <p:spPr>
          <a:xfrm>
            <a:off x="6932001" y="3285745"/>
            <a:ext cx="556083" cy="50377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代金</a:t>
            </a:r>
            <a:endParaRPr kumimoji="1" lang="en-US" altLang="ja-JP" sz="1050" dirty="0"/>
          </a:p>
          <a:p>
            <a:r>
              <a:rPr lang="ja-JP" altLang="en-US" sz="1050" dirty="0"/>
              <a:t>情報</a:t>
            </a:r>
            <a:endParaRPr kumimoji="1" lang="ja-JP" altLang="en-US" sz="1050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0D50D333-5FAC-EF50-48AC-2B79C5C38F87}"/>
              </a:ext>
            </a:extLst>
          </p:cNvPr>
          <p:cNvSpPr/>
          <p:nvPr/>
        </p:nvSpPr>
        <p:spPr>
          <a:xfrm>
            <a:off x="9049957" y="5729445"/>
            <a:ext cx="1324588" cy="496800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決済システム</a:t>
            </a:r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6A11F332-A4BE-75C2-621C-55C40EA78CDB}"/>
              </a:ext>
            </a:extLst>
          </p:cNvPr>
          <p:cNvCxnSpPr>
            <a:cxnSpLocks/>
            <a:stCxn id="57" idx="2"/>
            <a:endCxn id="105" idx="0"/>
          </p:cNvCxnSpPr>
          <p:nvPr/>
        </p:nvCxnSpPr>
        <p:spPr>
          <a:xfrm flipH="1">
            <a:off x="9712251" y="4772050"/>
            <a:ext cx="1772" cy="9573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6D7B3B8B-1C24-6512-B08F-CD3A3D661A41}"/>
              </a:ext>
            </a:extLst>
          </p:cNvPr>
          <p:cNvSpPr txBox="1"/>
          <p:nvPr/>
        </p:nvSpPr>
        <p:spPr>
          <a:xfrm>
            <a:off x="8654269" y="5437634"/>
            <a:ext cx="556083" cy="3158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代金</a:t>
            </a: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51BFB011-2A7A-B8E0-AB48-E63C8F0FE285}"/>
              </a:ext>
            </a:extLst>
          </p:cNvPr>
          <p:cNvCxnSpPr>
            <a:cxnSpLocks/>
          </p:cNvCxnSpPr>
          <p:nvPr/>
        </p:nvCxnSpPr>
        <p:spPr>
          <a:xfrm flipH="1" flipV="1">
            <a:off x="7605594" y="4916957"/>
            <a:ext cx="1436571" cy="9184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D038EFC6-D5E7-2E59-1445-E142F5CBC2DB}"/>
              </a:ext>
            </a:extLst>
          </p:cNvPr>
          <p:cNvCxnSpPr>
            <a:cxnSpLocks/>
          </p:cNvCxnSpPr>
          <p:nvPr/>
        </p:nvCxnSpPr>
        <p:spPr>
          <a:xfrm>
            <a:off x="7302631" y="4916957"/>
            <a:ext cx="1737695" cy="111097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0BCA53C3-68B0-7A3F-4C12-01D81F9EB76A}"/>
              </a:ext>
            </a:extLst>
          </p:cNvPr>
          <p:cNvSpPr txBox="1"/>
          <p:nvPr/>
        </p:nvSpPr>
        <p:spPr>
          <a:xfrm>
            <a:off x="8246244" y="5953994"/>
            <a:ext cx="840988" cy="4738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システム</a:t>
            </a:r>
            <a:endParaRPr kumimoji="1" lang="en-US" altLang="ja-JP" sz="1050" dirty="0"/>
          </a:p>
          <a:p>
            <a:r>
              <a:rPr lang="ja-JP" altLang="en-US" sz="1050" dirty="0"/>
              <a:t>利用料</a:t>
            </a:r>
            <a:endParaRPr kumimoji="1" lang="ja-JP" altLang="en-US" sz="1050" dirty="0"/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618C2E5C-F7A8-5FCA-A876-5CB52CFED443}"/>
              </a:ext>
            </a:extLst>
          </p:cNvPr>
          <p:cNvCxnSpPr>
            <a:cxnSpLocks/>
          </p:cNvCxnSpPr>
          <p:nvPr/>
        </p:nvCxnSpPr>
        <p:spPr>
          <a:xfrm flipV="1">
            <a:off x="9959167" y="4781550"/>
            <a:ext cx="0" cy="9478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619D502D-9494-6F77-B2C9-064D7674E583}"/>
              </a:ext>
            </a:extLst>
          </p:cNvPr>
          <p:cNvSpPr txBox="1"/>
          <p:nvPr/>
        </p:nvSpPr>
        <p:spPr>
          <a:xfrm>
            <a:off x="9932707" y="4884204"/>
            <a:ext cx="756377" cy="7330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アプリ</a:t>
            </a:r>
            <a:endParaRPr kumimoji="1" lang="en-US" altLang="ja-JP" sz="1050" dirty="0"/>
          </a:p>
          <a:p>
            <a:r>
              <a:rPr lang="en-US" altLang="ja-JP" sz="1050" dirty="0"/>
              <a:t>Web</a:t>
            </a:r>
            <a:endParaRPr kumimoji="1" lang="en-US" altLang="ja-JP" sz="1050" dirty="0"/>
          </a:p>
          <a:p>
            <a:r>
              <a:rPr lang="ja-JP" altLang="en-US" sz="1050" dirty="0"/>
              <a:t>カード</a:t>
            </a:r>
            <a:endParaRPr kumimoji="1" lang="ja-JP" altLang="en-US" sz="1050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84348A2D-E9E1-CE15-21EE-963E86741246}"/>
              </a:ext>
            </a:extLst>
          </p:cNvPr>
          <p:cNvSpPr txBox="1"/>
          <p:nvPr/>
        </p:nvSpPr>
        <p:spPr>
          <a:xfrm>
            <a:off x="7645723" y="5857011"/>
            <a:ext cx="556083" cy="3158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代金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FC194743-5E2C-0F19-DADA-C9B2B805B475}"/>
              </a:ext>
            </a:extLst>
          </p:cNvPr>
          <p:cNvSpPr txBox="1"/>
          <p:nvPr/>
        </p:nvSpPr>
        <p:spPr>
          <a:xfrm>
            <a:off x="323578" y="3126023"/>
            <a:ext cx="2576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・お客様の行動変容に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kumimoji="1" lang="ja-JP" altLang="en-US" dirty="0"/>
              <a:t>直接つながるステージ</a:t>
            </a:r>
            <a:endParaRPr kumimoji="1" lang="en-US" altLang="ja-JP" dirty="0"/>
          </a:p>
          <a:p>
            <a:r>
              <a:rPr lang="ja-JP" altLang="en-US" dirty="0"/>
              <a:t>・主に「営業時間」</a:t>
            </a:r>
            <a:endParaRPr lang="en-US" altLang="ja-JP" dirty="0"/>
          </a:p>
        </p:txBody>
      </p:sp>
      <p:sp>
        <p:nvSpPr>
          <p:cNvPr id="132" name="矢印: 下 131">
            <a:extLst>
              <a:ext uri="{FF2B5EF4-FFF2-40B4-BE49-F238E27FC236}">
                <a16:creationId xmlns:a16="http://schemas.microsoft.com/office/drawing/2014/main" id="{81E040DA-4A72-19E5-2BAC-BEBF2F84DF8C}"/>
              </a:ext>
            </a:extLst>
          </p:cNvPr>
          <p:cNvSpPr/>
          <p:nvPr/>
        </p:nvSpPr>
        <p:spPr>
          <a:xfrm>
            <a:off x="1138833" y="4210590"/>
            <a:ext cx="770549" cy="338893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1A6D8456-D9CD-C7D8-9598-6C6CF6B06146}"/>
              </a:ext>
            </a:extLst>
          </p:cNvPr>
          <p:cNvSpPr txBox="1"/>
          <p:nvPr/>
        </p:nvSpPr>
        <p:spPr>
          <a:xfrm>
            <a:off x="328141" y="4604060"/>
            <a:ext cx="2860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変動費に関わる要素</a:t>
            </a:r>
            <a:endParaRPr kumimoji="1" lang="en-US" altLang="ja-JP" dirty="0"/>
          </a:p>
          <a:p>
            <a:r>
              <a:rPr lang="en-US" altLang="ja-JP" dirty="0"/>
              <a:t>(=</a:t>
            </a:r>
            <a:r>
              <a:rPr lang="ja-JP" altLang="en-US" dirty="0"/>
              <a:t>客数、売上高に関係する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875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70E095-3EDA-AED1-79D8-B65F4AEE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コンテキスト図</a:t>
            </a:r>
            <a:r>
              <a:rPr kumimoji="1" lang="en-US" altLang="ja-JP" dirty="0"/>
              <a:t>::</a:t>
            </a:r>
            <a:r>
              <a:rPr kumimoji="1" lang="ja-JP" altLang="en-US" dirty="0"/>
              <a:t>運用</a:t>
            </a:r>
            <a:r>
              <a:rPr kumimoji="1" lang="en-US" altLang="ja-JP" dirty="0"/>
              <a:t>(</a:t>
            </a:r>
            <a:r>
              <a:rPr kumimoji="1" lang="ja-JP" altLang="en-US" dirty="0"/>
              <a:t>メンテ</a:t>
            </a:r>
            <a:r>
              <a:rPr kumimoji="1" lang="en-US" altLang="ja-JP" dirty="0"/>
              <a:t>)</a:t>
            </a:r>
            <a:r>
              <a:rPr lang="ja-JP" altLang="en-US" dirty="0"/>
              <a:t>ステージ</a:t>
            </a:r>
            <a:endParaRPr kumimoji="1" lang="ja-JP" altLang="en-US" dirty="0"/>
          </a:p>
        </p:txBody>
      </p:sp>
      <p:graphicFrame>
        <p:nvGraphicFramePr>
          <p:cNvPr id="62" name="表 11">
            <a:extLst>
              <a:ext uri="{FF2B5EF4-FFF2-40B4-BE49-F238E27FC236}">
                <a16:creationId xmlns:a16="http://schemas.microsoft.com/office/drawing/2014/main" id="{785E9C46-8040-3EC1-DCB4-C4F5BCB49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86833"/>
              </p:ext>
            </p:extLst>
          </p:nvPr>
        </p:nvGraphicFramePr>
        <p:xfrm>
          <a:off x="158200" y="697240"/>
          <a:ext cx="2149643" cy="240455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49643">
                  <a:extLst>
                    <a:ext uri="{9D8B030D-6E8A-4147-A177-3AD203B41FA5}">
                      <a16:colId xmlns:a16="http://schemas.microsoft.com/office/drawing/2014/main" val="3380910587"/>
                    </a:ext>
                  </a:extLst>
                </a:gridCol>
              </a:tblGrid>
              <a:tr h="2235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ライフサイクル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28364"/>
                  </a:ext>
                </a:extLst>
              </a:tr>
              <a:tr h="216071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347162"/>
                  </a:ext>
                </a:extLst>
              </a:tr>
            </a:tbl>
          </a:graphicData>
        </a:graphic>
      </p:graphicFrame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5C7593D-E402-FAE4-719A-19B5FD0B864D}"/>
              </a:ext>
            </a:extLst>
          </p:cNvPr>
          <p:cNvSpPr/>
          <p:nvPr/>
        </p:nvSpPr>
        <p:spPr>
          <a:xfrm>
            <a:off x="254266" y="1011126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開発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22B5DEC-5BB7-0711-457A-7D208496DA6C}"/>
              </a:ext>
            </a:extLst>
          </p:cNvPr>
          <p:cNvSpPr/>
          <p:nvPr/>
        </p:nvSpPr>
        <p:spPr>
          <a:xfrm>
            <a:off x="254266" y="1578333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bg1">
                    <a:lumMod val="65000"/>
                  </a:schemeClr>
                </a:solidFill>
              </a:rPr>
              <a:t>開業</a:t>
            </a:r>
            <a:endParaRPr lang="en-US" altLang="ja-JP" sz="105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bg1">
                    <a:lumMod val="65000"/>
                  </a:schemeClr>
                </a:solidFill>
              </a:rPr>
              <a:t>新規オープン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4804BFA-B519-1A68-FD85-85973061A6C9}"/>
              </a:ext>
            </a:extLst>
          </p:cNvPr>
          <p:cNvSpPr/>
          <p:nvPr/>
        </p:nvSpPr>
        <p:spPr>
          <a:xfrm>
            <a:off x="254266" y="2145540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運用</a:t>
            </a:r>
            <a:endParaRPr kumimoji="1" lang="en-US" altLang="ja-JP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営業中</a:t>
            </a:r>
            <a:endParaRPr kumimoji="1" lang="ja-JP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440C5F0A-78E7-5B79-22CD-DCC43F9EEDAC}"/>
              </a:ext>
            </a:extLst>
          </p:cNvPr>
          <p:cNvSpPr/>
          <p:nvPr/>
        </p:nvSpPr>
        <p:spPr>
          <a:xfrm>
            <a:off x="1337108" y="2145540"/>
            <a:ext cx="753979" cy="2924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2"/>
                </a:solidFill>
              </a:rPr>
              <a:t>運用</a:t>
            </a:r>
            <a:endParaRPr lang="en-US" altLang="ja-JP" sz="1050" dirty="0">
              <a:solidFill>
                <a:schemeClr val="tx2"/>
              </a:solidFill>
            </a:endParaRPr>
          </a:p>
          <a:p>
            <a:pPr algn="ctr"/>
            <a:r>
              <a:rPr lang="ja-JP" altLang="en-US" sz="700" dirty="0">
                <a:solidFill>
                  <a:schemeClr val="tx2"/>
                </a:solidFill>
              </a:rPr>
              <a:t>メンテ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EA1DB4F3-8FAD-F1E3-2407-512C109D7969}"/>
              </a:ext>
            </a:extLst>
          </p:cNvPr>
          <p:cNvSpPr/>
          <p:nvPr/>
        </p:nvSpPr>
        <p:spPr>
          <a:xfrm>
            <a:off x="254266" y="2712746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bg1">
                    <a:lumMod val="65000"/>
                  </a:schemeClr>
                </a:solidFill>
              </a:rPr>
              <a:t>閉業</a:t>
            </a: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1223C82C-D1FF-4B15-98D2-E55AC4A04AD8}"/>
              </a:ext>
            </a:extLst>
          </p:cNvPr>
          <p:cNvCxnSpPr>
            <a:endCxn id="64" idx="0"/>
          </p:cNvCxnSpPr>
          <p:nvPr/>
        </p:nvCxnSpPr>
        <p:spPr>
          <a:xfrm>
            <a:off x="629919" y="1303532"/>
            <a:ext cx="1337" cy="274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54CBA362-9177-CCE5-DF66-B579A24818AD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631256" y="1870739"/>
            <a:ext cx="0" cy="274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E80C63F3-3975-7F36-5480-FA691FC4E6BD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>
            <a:off x="631256" y="2437946"/>
            <a:ext cx="0" cy="274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6E86FF03-F57B-B299-09E0-8A909BDE8B6E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1008245" y="2291743"/>
            <a:ext cx="32886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EF65AF8-DF51-588B-57D0-BEBCB148F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667955"/>
              </p:ext>
            </p:extLst>
          </p:nvPr>
        </p:nvGraphicFramePr>
        <p:xfrm>
          <a:off x="2394819" y="659970"/>
          <a:ext cx="9595174" cy="1584960"/>
        </p:xfrm>
        <a:graphic>
          <a:graphicData uri="http://schemas.openxmlformats.org/drawingml/2006/table">
            <a:tbl>
              <a:tblPr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10356">
                  <a:extLst>
                    <a:ext uri="{9D8B030D-6E8A-4147-A177-3AD203B41FA5}">
                      <a16:colId xmlns:a16="http://schemas.microsoft.com/office/drawing/2014/main" val="2658296511"/>
                    </a:ext>
                  </a:extLst>
                </a:gridCol>
                <a:gridCol w="466402">
                  <a:extLst>
                    <a:ext uri="{9D8B030D-6E8A-4147-A177-3AD203B41FA5}">
                      <a16:colId xmlns:a16="http://schemas.microsoft.com/office/drawing/2014/main" val="603239064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3917668357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860933421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3458905780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1019972010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2210843582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2383805545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2038213453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1304061600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1939524974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794766665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1528517212"/>
                    </a:ext>
                  </a:extLst>
                </a:gridCol>
                <a:gridCol w="684868">
                  <a:extLst>
                    <a:ext uri="{9D8B030D-6E8A-4147-A177-3AD203B41FA5}">
                      <a16:colId xmlns:a16="http://schemas.microsoft.com/office/drawing/2014/main" val="1779642022"/>
                    </a:ext>
                  </a:extLst>
                </a:gridCol>
              </a:tblGrid>
              <a:tr h="97546">
                <a:tc rowSpan="3">
                  <a:txBody>
                    <a:bodyPr/>
                    <a:lstStyle/>
                    <a:p>
                      <a:pPr algn="ctr" fontAlgn="t"/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開発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開業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運用</a:t>
                      </a:r>
                      <a:endParaRPr lang="en-US" altLang="ja-JP" sz="11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営業中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solidFill>
                            <a:schemeClr val="bg1"/>
                          </a:solidFill>
                        </a:rPr>
                        <a:t>運用</a:t>
                      </a:r>
                      <a:endParaRPr kumimoji="1" lang="en-US" altLang="ja-JP" sz="105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050" dirty="0">
                          <a:solidFill>
                            <a:schemeClr val="bg1"/>
                          </a:solidFill>
                        </a:rPr>
                        <a:t>メンテ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閉業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14087"/>
                  </a:ext>
                </a:extLst>
              </a:tr>
              <a:tr h="6088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開店前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営業日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営業日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休業日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営業日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閉店後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323734"/>
                  </a:ext>
                </a:extLst>
              </a:tr>
              <a:tr h="6159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営業前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営業中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営業後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営業中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営業後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営業前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営業前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営業中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営業後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63006"/>
                  </a:ext>
                </a:extLst>
              </a:tr>
              <a:tr h="608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開発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2575"/>
                  </a:ext>
                </a:extLst>
              </a:tr>
              <a:tr h="608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開業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706794"/>
                  </a:ext>
                </a:extLst>
              </a:tr>
              <a:tr h="608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運用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営業中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14248"/>
                  </a:ext>
                </a:extLst>
              </a:tr>
              <a:tr h="608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運用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メンテ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584937"/>
                  </a:ext>
                </a:extLst>
              </a:tr>
              <a:tr h="608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閉業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605883"/>
                  </a:ext>
                </a:extLst>
              </a:tr>
            </a:tbl>
          </a:graphicData>
        </a:graphic>
      </p:graphicFrame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F7A389D-E64D-D1A5-D4F7-A49D997C597E}"/>
              </a:ext>
            </a:extLst>
          </p:cNvPr>
          <p:cNvSpPr/>
          <p:nvPr/>
        </p:nvSpPr>
        <p:spPr>
          <a:xfrm>
            <a:off x="6432158" y="3993872"/>
            <a:ext cx="1841434" cy="805652"/>
          </a:xfrm>
          <a:prstGeom prst="roundRect">
            <a:avLst>
              <a:gd name="adj" fmla="val 28736"/>
            </a:avLst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寿司屋システム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15BEB44-9077-5667-EF30-77321411B9AF}"/>
              </a:ext>
            </a:extLst>
          </p:cNvPr>
          <p:cNvSpPr/>
          <p:nvPr/>
        </p:nvSpPr>
        <p:spPr>
          <a:xfrm>
            <a:off x="3661435" y="4146602"/>
            <a:ext cx="1137600" cy="496800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銀行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3A1DB11-F8C8-FA28-EED1-A4C6B3761D6D}"/>
              </a:ext>
            </a:extLst>
          </p:cNvPr>
          <p:cNvCxnSpPr>
            <a:cxnSpLocks/>
          </p:cNvCxnSpPr>
          <p:nvPr/>
        </p:nvCxnSpPr>
        <p:spPr>
          <a:xfrm>
            <a:off x="4799035" y="4333496"/>
            <a:ext cx="163312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37B8976-C168-2DC7-E073-938A83D15710}"/>
              </a:ext>
            </a:extLst>
          </p:cNvPr>
          <p:cNvCxnSpPr>
            <a:cxnSpLocks/>
          </p:cNvCxnSpPr>
          <p:nvPr/>
        </p:nvCxnSpPr>
        <p:spPr>
          <a:xfrm flipH="1">
            <a:off x="4799035" y="4522714"/>
            <a:ext cx="163312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5049E55-A90C-667E-76DB-2C0F2429A453}"/>
              </a:ext>
            </a:extLst>
          </p:cNvPr>
          <p:cNvSpPr txBox="1"/>
          <p:nvPr/>
        </p:nvSpPr>
        <p:spPr>
          <a:xfrm>
            <a:off x="4971738" y="4124158"/>
            <a:ext cx="929289" cy="3158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引出・貸出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F6CE3E8-08FA-92C2-93FA-BB752E6B38CB}"/>
              </a:ext>
            </a:extLst>
          </p:cNvPr>
          <p:cNvSpPr txBox="1"/>
          <p:nvPr/>
        </p:nvSpPr>
        <p:spPr>
          <a:xfrm>
            <a:off x="4992747" y="4499282"/>
            <a:ext cx="929289" cy="3158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預金・返金・利子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9CA312-FAEE-FCC5-8CE6-0CBC65A4270F}"/>
              </a:ext>
            </a:extLst>
          </p:cNvPr>
          <p:cNvSpPr/>
          <p:nvPr/>
        </p:nvSpPr>
        <p:spPr>
          <a:xfrm>
            <a:off x="3661435" y="2490115"/>
            <a:ext cx="1137600" cy="496800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行政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C13922F-2334-68AC-AB3F-15F278687E8A}"/>
              </a:ext>
            </a:extLst>
          </p:cNvPr>
          <p:cNvSpPr txBox="1"/>
          <p:nvPr/>
        </p:nvSpPr>
        <p:spPr>
          <a:xfrm>
            <a:off x="5481800" y="3101797"/>
            <a:ext cx="556083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税金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21E6582-147C-8F1A-1AE3-AA7FC4759170}"/>
              </a:ext>
            </a:extLst>
          </p:cNvPr>
          <p:cNvSpPr txBox="1"/>
          <p:nvPr/>
        </p:nvSpPr>
        <p:spPr>
          <a:xfrm>
            <a:off x="323578" y="3126023"/>
            <a:ext cx="3294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・お客様の行動変容に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kumimoji="1" lang="ja-JP" altLang="en-US" dirty="0"/>
              <a:t>直接つながらないステージ</a:t>
            </a:r>
            <a:endParaRPr kumimoji="1" lang="en-US" altLang="ja-JP" dirty="0"/>
          </a:p>
          <a:p>
            <a:r>
              <a:rPr lang="ja-JP" altLang="en-US" dirty="0"/>
              <a:t>・主に「営業時間前後」「休業日」</a:t>
            </a:r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B58B282F-920A-D4E9-AABE-2165DB9B3DB3}"/>
              </a:ext>
            </a:extLst>
          </p:cNvPr>
          <p:cNvSpPr/>
          <p:nvPr/>
        </p:nvSpPr>
        <p:spPr>
          <a:xfrm>
            <a:off x="6721525" y="2489096"/>
            <a:ext cx="1137404" cy="497628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物件オーナー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E580585B-EC86-9EF4-BA4B-402B24C3DAFC}"/>
              </a:ext>
            </a:extLst>
          </p:cNvPr>
          <p:cNvCxnSpPr>
            <a:cxnSpLocks/>
          </p:cNvCxnSpPr>
          <p:nvPr/>
        </p:nvCxnSpPr>
        <p:spPr>
          <a:xfrm>
            <a:off x="7204592" y="3011754"/>
            <a:ext cx="0" cy="98211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08E005A-85FE-3D5B-D32D-AE337D8486A9}"/>
              </a:ext>
            </a:extLst>
          </p:cNvPr>
          <p:cNvCxnSpPr>
            <a:cxnSpLocks/>
          </p:cNvCxnSpPr>
          <p:nvPr/>
        </p:nvCxnSpPr>
        <p:spPr>
          <a:xfrm flipV="1">
            <a:off x="7392924" y="2986724"/>
            <a:ext cx="0" cy="100054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98FB77C-1E20-ED96-D7C4-44255F97CE5A}"/>
              </a:ext>
            </a:extLst>
          </p:cNvPr>
          <p:cNvSpPr txBox="1"/>
          <p:nvPr/>
        </p:nvSpPr>
        <p:spPr>
          <a:xfrm>
            <a:off x="6514559" y="3261456"/>
            <a:ext cx="709834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物件貸与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12713EC-97DF-FA02-59DF-FDE58634848C}"/>
              </a:ext>
            </a:extLst>
          </p:cNvPr>
          <p:cNvSpPr txBox="1"/>
          <p:nvPr/>
        </p:nvSpPr>
        <p:spPr>
          <a:xfrm>
            <a:off x="7335480" y="3267333"/>
            <a:ext cx="685415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家賃</a:t>
            </a: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47720F4C-D82F-52F1-0216-539DC6DE790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4799035" y="2738515"/>
            <a:ext cx="1676479" cy="13758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01360AE0-C4A5-6D82-D688-F075B5DE1FFD}"/>
              </a:ext>
            </a:extLst>
          </p:cNvPr>
          <p:cNvCxnSpPr>
            <a:cxnSpLocks/>
          </p:cNvCxnSpPr>
          <p:nvPr/>
        </p:nvCxnSpPr>
        <p:spPr>
          <a:xfrm>
            <a:off x="4784436" y="2922381"/>
            <a:ext cx="1638707" cy="134481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207CD63-0F23-99DF-9162-D3C46AA34955}"/>
              </a:ext>
            </a:extLst>
          </p:cNvPr>
          <p:cNvSpPr txBox="1"/>
          <p:nvPr/>
        </p:nvSpPr>
        <p:spPr>
          <a:xfrm>
            <a:off x="4776950" y="3292298"/>
            <a:ext cx="556083" cy="39387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補助金</a:t>
            </a:r>
            <a:endParaRPr kumimoji="1" lang="en-US" altLang="ja-JP" sz="1050" dirty="0"/>
          </a:p>
          <a:p>
            <a:r>
              <a:rPr lang="ja-JP" altLang="en-US" sz="1050" dirty="0"/>
              <a:t>認可</a:t>
            </a:r>
            <a:endParaRPr kumimoji="1" lang="ja-JP" altLang="en-US" sz="1050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228D1C7-7B1A-2CD1-0641-3050697FE2D0}"/>
              </a:ext>
            </a:extLst>
          </p:cNvPr>
          <p:cNvSpPr/>
          <p:nvPr/>
        </p:nvSpPr>
        <p:spPr>
          <a:xfrm>
            <a:off x="9344308" y="4095109"/>
            <a:ext cx="1137600" cy="496800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業務用機器</a:t>
            </a:r>
            <a:endParaRPr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メンテ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B1958454-0D4B-A7CC-FBEE-FF5570128A41}"/>
              </a:ext>
            </a:extLst>
          </p:cNvPr>
          <p:cNvCxnSpPr>
            <a:cxnSpLocks/>
          </p:cNvCxnSpPr>
          <p:nvPr/>
        </p:nvCxnSpPr>
        <p:spPr>
          <a:xfrm flipH="1">
            <a:off x="8273592" y="4343509"/>
            <a:ext cx="10707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A6A842B1-A2BE-30AF-0FE0-E1A9A3265933}"/>
              </a:ext>
            </a:extLst>
          </p:cNvPr>
          <p:cNvCxnSpPr>
            <a:cxnSpLocks/>
          </p:cNvCxnSpPr>
          <p:nvPr/>
        </p:nvCxnSpPr>
        <p:spPr>
          <a:xfrm flipH="1">
            <a:off x="8273592" y="4534477"/>
            <a:ext cx="10707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2C0552D4-C42B-3876-BAAF-3D1FAC3C2BE4}"/>
              </a:ext>
            </a:extLst>
          </p:cNvPr>
          <p:cNvSpPr txBox="1"/>
          <p:nvPr/>
        </p:nvSpPr>
        <p:spPr>
          <a:xfrm>
            <a:off x="8311344" y="4078463"/>
            <a:ext cx="868692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メンテ</a:t>
            </a:r>
            <a:r>
              <a:rPr lang="ja-JP" altLang="en-US" sz="1050" dirty="0"/>
              <a:t>ナンス</a:t>
            </a:r>
            <a:endParaRPr kumimoji="1" lang="ja-JP" altLang="en-US" sz="1050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6700448-124A-07FC-7D80-80641EF0EF24}"/>
              </a:ext>
            </a:extLst>
          </p:cNvPr>
          <p:cNvSpPr txBox="1"/>
          <p:nvPr/>
        </p:nvSpPr>
        <p:spPr>
          <a:xfrm>
            <a:off x="8621141" y="4540926"/>
            <a:ext cx="685415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費用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00370A87-92A6-4346-AFB2-195C4BD0E453}"/>
              </a:ext>
            </a:extLst>
          </p:cNvPr>
          <p:cNvSpPr/>
          <p:nvPr/>
        </p:nvSpPr>
        <p:spPr>
          <a:xfrm>
            <a:off x="9363505" y="2594057"/>
            <a:ext cx="1137600" cy="496800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清掃</a:t>
            </a: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7D6EDA8-F8D7-B786-4000-9847C5C42A2C}"/>
              </a:ext>
            </a:extLst>
          </p:cNvPr>
          <p:cNvCxnSpPr>
            <a:cxnSpLocks/>
          </p:cNvCxnSpPr>
          <p:nvPr/>
        </p:nvCxnSpPr>
        <p:spPr>
          <a:xfrm flipV="1">
            <a:off x="8151782" y="2943225"/>
            <a:ext cx="1201768" cy="10765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5C2272D1-00A5-DBE3-6D3D-C87DE61C91B0}"/>
              </a:ext>
            </a:extLst>
          </p:cNvPr>
          <p:cNvCxnSpPr>
            <a:cxnSpLocks/>
          </p:cNvCxnSpPr>
          <p:nvPr/>
        </p:nvCxnSpPr>
        <p:spPr>
          <a:xfrm flipH="1">
            <a:off x="8047260" y="2806726"/>
            <a:ext cx="1306290" cy="11546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8402CFCE-4E27-0F27-6A93-4E8A3AC235F6}"/>
              </a:ext>
            </a:extLst>
          </p:cNvPr>
          <p:cNvSpPr txBox="1"/>
          <p:nvPr/>
        </p:nvSpPr>
        <p:spPr>
          <a:xfrm>
            <a:off x="8802116" y="3378876"/>
            <a:ext cx="685415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費用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B83EC2A1-DDCB-8A49-7657-90F99359852C}"/>
              </a:ext>
            </a:extLst>
          </p:cNvPr>
          <p:cNvSpPr txBox="1"/>
          <p:nvPr/>
        </p:nvSpPr>
        <p:spPr>
          <a:xfrm>
            <a:off x="8171582" y="3071001"/>
            <a:ext cx="868692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清掃作業</a:t>
            </a:r>
          </a:p>
        </p:txBody>
      </p:sp>
      <p:sp>
        <p:nvSpPr>
          <p:cNvPr id="103" name="矢印: 下 102">
            <a:extLst>
              <a:ext uri="{FF2B5EF4-FFF2-40B4-BE49-F238E27FC236}">
                <a16:creationId xmlns:a16="http://schemas.microsoft.com/office/drawing/2014/main" id="{F29E5613-56D1-1D05-6694-84273AD92E16}"/>
              </a:ext>
            </a:extLst>
          </p:cNvPr>
          <p:cNvSpPr/>
          <p:nvPr/>
        </p:nvSpPr>
        <p:spPr>
          <a:xfrm>
            <a:off x="1138833" y="4075315"/>
            <a:ext cx="770549" cy="338893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4A73E795-0F08-BB0B-C4E3-F34737380451}"/>
              </a:ext>
            </a:extLst>
          </p:cNvPr>
          <p:cNvSpPr txBox="1"/>
          <p:nvPr/>
        </p:nvSpPr>
        <p:spPr>
          <a:xfrm>
            <a:off x="328141" y="4468785"/>
            <a:ext cx="307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固定費に関わる要素</a:t>
            </a:r>
            <a:endParaRPr kumimoji="1" lang="en-US" altLang="ja-JP" dirty="0"/>
          </a:p>
          <a:p>
            <a:r>
              <a:rPr lang="en-US" altLang="ja-JP" dirty="0"/>
              <a:t>(=</a:t>
            </a:r>
            <a:r>
              <a:rPr lang="ja-JP" altLang="en-US" dirty="0"/>
              <a:t>客数、売上高に関係しない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281FC4E-861A-C21A-279B-E93D70023817}"/>
              </a:ext>
            </a:extLst>
          </p:cNvPr>
          <p:cNvSpPr/>
          <p:nvPr/>
        </p:nvSpPr>
        <p:spPr>
          <a:xfrm>
            <a:off x="6416725" y="5415988"/>
            <a:ext cx="1137404" cy="497628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人材</a:t>
            </a: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40DA697B-ED9D-7924-187C-1DF47B5524BA}"/>
              </a:ext>
            </a:extLst>
          </p:cNvPr>
          <p:cNvSpPr/>
          <p:nvPr/>
        </p:nvSpPr>
        <p:spPr>
          <a:xfrm>
            <a:off x="3988902" y="5415988"/>
            <a:ext cx="1137404" cy="497628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就職斡旋業者</a:t>
            </a:r>
          </a:p>
        </p:txBody>
      </p: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6CEFC860-D5B6-11B4-723C-3350B4D9EB06}"/>
              </a:ext>
            </a:extLst>
          </p:cNvPr>
          <p:cNvGrpSpPr/>
          <p:nvPr/>
        </p:nvGrpSpPr>
        <p:grpSpPr>
          <a:xfrm flipV="1">
            <a:off x="5137779" y="4711932"/>
            <a:ext cx="1476958" cy="972392"/>
            <a:chOff x="4800377" y="5428901"/>
            <a:chExt cx="1476958" cy="972392"/>
          </a:xfrm>
        </p:grpSpPr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D07719B7-6FA5-7D01-12EC-5FF0779B6D21}"/>
                </a:ext>
              </a:extLst>
            </p:cNvPr>
            <p:cNvCxnSpPr>
              <a:cxnSpLocks/>
            </p:cNvCxnSpPr>
            <p:nvPr/>
          </p:nvCxnSpPr>
          <p:spPr>
            <a:xfrm>
              <a:off x="4807818" y="5583868"/>
              <a:ext cx="1340471" cy="81742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45240072-64A5-E77B-E331-C9CB0DEB6C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00377" y="5428901"/>
              <a:ext cx="1476958" cy="91085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F08EF68B-6A32-1BCE-F7CD-9B1EF0EC3952}"/>
              </a:ext>
            </a:extLst>
          </p:cNvPr>
          <p:cNvCxnSpPr>
            <a:cxnSpLocks/>
          </p:cNvCxnSpPr>
          <p:nvPr/>
        </p:nvCxnSpPr>
        <p:spPr>
          <a:xfrm>
            <a:off x="6899792" y="4836832"/>
            <a:ext cx="0" cy="58670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2217823A-A1BE-84E4-9264-27B49A86D4DB}"/>
              </a:ext>
            </a:extLst>
          </p:cNvPr>
          <p:cNvCxnSpPr>
            <a:cxnSpLocks/>
          </p:cNvCxnSpPr>
          <p:nvPr/>
        </p:nvCxnSpPr>
        <p:spPr>
          <a:xfrm flipV="1">
            <a:off x="7088124" y="4811802"/>
            <a:ext cx="0" cy="6117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DAC769AB-6FE9-EB17-AF24-264DE1C7DEF4}"/>
              </a:ext>
            </a:extLst>
          </p:cNvPr>
          <p:cNvSpPr txBox="1"/>
          <p:nvPr/>
        </p:nvSpPr>
        <p:spPr>
          <a:xfrm>
            <a:off x="6509392" y="4989206"/>
            <a:ext cx="447844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面接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644F16AF-B99D-BD0A-9ED2-48B356877036}"/>
              </a:ext>
            </a:extLst>
          </p:cNvPr>
          <p:cNvSpPr txBox="1"/>
          <p:nvPr/>
        </p:nvSpPr>
        <p:spPr>
          <a:xfrm>
            <a:off x="7030681" y="4989206"/>
            <a:ext cx="467866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就職</a:t>
            </a: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D0A69966-6D8C-0D37-83F7-B164C7DCF697}"/>
              </a:ext>
            </a:extLst>
          </p:cNvPr>
          <p:cNvCxnSpPr>
            <a:cxnSpLocks/>
          </p:cNvCxnSpPr>
          <p:nvPr/>
        </p:nvCxnSpPr>
        <p:spPr>
          <a:xfrm>
            <a:off x="5135421" y="5740393"/>
            <a:ext cx="12813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D9B54FA9-D342-19BE-CA87-DE8CD76C3F7D}"/>
              </a:ext>
            </a:extLst>
          </p:cNvPr>
          <p:cNvCxnSpPr>
            <a:cxnSpLocks/>
          </p:cNvCxnSpPr>
          <p:nvPr/>
        </p:nvCxnSpPr>
        <p:spPr>
          <a:xfrm flipH="1">
            <a:off x="5135421" y="5849941"/>
            <a:ext cx="122178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4E777EE-AF98-502E-59E4-D68902404056}"/>
              </a:ext>
            </a:extLst>
          </p:cNvPr>
          <p:cNvSpPr txBox="1"/>
          <p:nvPr/>
        </p:nvSpPr>
        <p:spPr>
          <a:xfrm>
            <a:off x="5674429" y="5266194"/>
            <a:ext cx="636151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募集登録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086E51D-6F7F-3F01-B179-18FB41D14694}"/>
              </a:ext>
            </a:extLst>
          </p:cNvPr>
          <p:cNvSpPr txBox="1"/>
          <p:nvPr/>
        </p:nvSpPr>
        <p:spPr>
          <a:xfrm>
            <a:off x="5650431" y="5833187"/>
            <a:ext cx="556083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ja-JP" altLang="en-US" sz="1050" dirty="0"/>
              <a:t>登録</a:t>
            </a:r>
            <a:endParaRPr kumimoji="1" lang="ja-JP" altLang="en-US" sz="105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1F288BD9-FA3F-45FC-13E9-32406BCB9A2C}"/>
              </a:ext>
            </a:extLst>
          </p:cNvPr>
          <p:cNvSpPr txBox="1"/>
          <p:nvPr/>
        </p:nvSpPr>
        <p:spPr>
          <a:xfrm>
            <a:off x="5650431" y="5538003"/>
            <a:ext cx="556083" cy="2391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ja-JP" altLang="en-US" sz="1050" dirty="0"/>
              <a:t>紹介</a:t>
            </a:r>
            <a:endParaRPr kumimoji="1" lang="ja-JP" altLang="en-US" sz="105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13D1C632-7899-4BDC-45D4-19CAB44A3A5E}"/>
              </a:ext>
            </a:extLst>
          </p:cNvPr>
          <p:cNvSpPr txBox="1"/>
          <p:nvPr/>
        </p:nvSpPr>
        <p:spPr>
          <a:xfrm>
            <a:off x="5262374" y="4971997"/>
            <a:ext cx="556083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紹介</a:t>
            </a:r>
          </a:p>
        </p:txBody>
      </p:sp>
      <p:sp>
        <p:nvSpPr>
          <p:cNvPr id="120" name="吹き出し: 四角形 119">
            <a:extLst>
              <a:ext uri="{FF2B5EF4-FFF2-40B4-BE49-F238E27FC236}">
                <a16:creationId xmlns:a16="http://schemas.microsoft.com/office/drawing/2014/main" id="{07F3DD37-3B10-3B89-CDB5-58D64A6FD3FF}"/>
              </a:ext>
            </a:extLst>
          </p:cNvPr>
          <p:cNvSpPr/>
          <p:nvPr/>
        </p:nvSpPr>
        <p:spPr>
          <a:xfrm>
            <a:off x="4687947" y="6210667"/>
            <a:ext cx="1669255" cy="362924"/>
          </a:xfrm>
          <a:prstGeom prst="wedgeRectCallout">
            <a:avLst>
              <a:gd name="adj1" fmla="val 57374"/>
              <a:gd name="adj2" fmla="val -142108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bg1"/>
                </a:solidFill>
              </a:rPr>
              <a:t>パート・アルバイト</a:t>
            </a:r>
            <a:endParaRPr lang="en-US" altLang="ja-JP" sz="1050" dirty="0">
              <a:solidFill>
                <a:schemeClr val="bg1"/>
              </a:solidFill>
            </a:endParaRPr>
          </a:p>
          <a:p>
            <a:pPr algn="ctr"/>
            <a:r>
              <a:rPr lang="ja-JP" altLang="en-US" sz="1050" dirty="0">
                <a:solidFill>
                  <a:schemeClr val="bg1"/>
                </a:solidFill>
              </a:rPr>
              <a:t>採用されたらシステム内</a:t>
            </a: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0F993F8A-DEE2-E7FA-69BC-7BBC11B72B3C}"/>
              </a:ext>
            </a:extLst>
          </p:cNvPr>
          <p:cNvSpPr/>
          <p:nvPr/>
        </p:nvSpPr>
        <p:spPr>
          <a:xfrm>
            <a:off x="8177982" y="5415988"/>
            <a:ext cx="1137404" cy="497628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資源</a:t>
            </a:r>
            <a:endParaRPr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提供業者</a:t>
            </a:r>
          </a:p>
        </p:txBody>
      </p: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99802C2A-244B-04E4-9D1C-A8775D607256}"/>
              </a:ext>
            </a:extLst>
          </p:cNvPr>
          <p:cNvCxnSpPr>
            <a:cxnSpLocks/>
          </p:cNvCxnSpPr>
          <p:nvPr/>
        </p:nvCxnSpPr>
        <p:spPr>
          <a:xfrm flipH="1" flipV="1">
            <a:off x="7858929" y="4788477"/>
            <a:ext cx="452415" cy="62751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BB7A7B35-3E4B-C79C-FD42-BD2F0A3CF0DD}"/>
              </a:ext>
            </a:extLst>
          </p:cNvPr>
          <p:cNvCxnSpPr>
            <a:cxnSpLocks/>
          </p:cNvCxnSpPr>
          <p:nvPr/>
        </p:nvCxnSpPr>
        <p:spPr>
          <a:xfrm>
            <a:off x="8146982" y="4732294"/>
            <a:ext cx="486992" cy="6754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6D90E831-BEA0-3E00-7734-22D0DE715DF1}"/>
              </a:ext>
            </a:extLst>
          </p:cNvPr>
          <p:cNvSpPr txBox="1"/>
          <p:nvPr/>
        </p:nvSpPr>
        <p:spPr>
          <a:xfrm>
            <a:off x="7625929" y="4978457"/>
            <a:ext cx="685415" cy="2325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費用</a:t>
            </a: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A2583ED-A815-5282-DDBE-1DBA452A5448}"/>
              </a:ext>
            </a:extLst>
          </p:cNvPr>
          <p:cNvSpPr txBox="1"/>
          <p:nvPr/>
        </p:nvSpPr>
        <p:spPr>
          <a:xfrm>
            <a:off x="8329018" y="4901285"/>
            <a:ext cx="1070716" cy="37161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050" dirty="0"/>
              <a:t>電気・ガス・水道</a:t>
            </a:r>
            <a:endParaRPr kumimoji="1" lang="en-US" altLang="ja-JP" sz="1050" dirty="0"/>
          </a:p>
          <a:p>
            <a:r>
              <a:rPr lang="ja-JP" altLang="en-US" sz="1050" dirty="0"/>
              <a:t>　　通信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8625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70E095-3EDA-AED1-79D8-B65F4AEE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ユースケース図</a:t>
            </a:r>
            <a:r>
              <a:rPr kumimoji="1" lang="en-US" altLang="ja-JP" dirty="0"/>
              <a:t>::</a:t>
            </a:r>
            <a:r>
              <a:rPr kumimoji="1" lang="ja-JP" altLang="en-US" dirty="0"/>
              <a:t>運用</a:t>
            </a:r>
            <a:r>
              <a:rPr lang="en-US" altLang="ja-JP" dirty="0"/>
              <a:t>(</a:t>
            </a:r>
            <a:r>
              <a:rPr lang="ja-JP" altLang="en-US" dirty="0"/>
              <a:t>営業中</a:t>
            </a:r>
            <a:r>
              <a:rPr lang="en-US" altLang="ja-JP" dirty="0"/>
              <a:t>)</a:t>
            </a:r>
            <a:r>
              <a:rPr lang="ja-JP" altLang="en-US" dirty="0"/>
              <a:t>ステージ</a:t>
            </a:r>
            <a:endParaRPr kumimoji="1" lang="ja-JP" altLang="en-US" dirty="0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53128B2A-6217-01F1-550D-A984FB575EEC}"/>
              </a:ext>
            </a:extLst>
          </p:cNvPr>
          <p:cNvGraphicFramePr>
            <a:graphicFrameLocks noGrp="1"/>
          </p:cNvGraphicFramePr>
          <p:nvPr/>
        </p:nvGraphicFramePr>
        <p:xfrm>
          <a:off x="158201" y="650427"/>
          <a:ext cx="2149643" cy="240455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49643">
                  <a:extLst>
                    <a:ext uri="{9D8B030D-6E8A-4147-A177-3AD203B41FA5}">
                      <a16:colId xmlns:a16="http://schemas.microsoft.com/office/drawing/2014/main" val="3380910587"/>
                    </a:ext>
                  </a:extLst>
                </a:gridCol>
              </a:tblGrid>
              <a:tr h="2235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ライフサイクル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28364"/>
                  </a:ext>
                </a:extLst>
              </a:tr>
              <a:tr h="216071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347162"/>
                  </a:ext>
                </a:extLst>
              </a:tr>
            </a:tbl>
          </a:graphicData>
        </a:graphic>
      </p:graphicFrame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5C1365F-0867-5764-44D0-0E1A1F7C8AF8}"/>
              </a:ext>
            </a:extLst>
          </p:cNvPr>
          <p:cNvSpPr/>
          <p:nvPr/>
        </p:nvSpPr>
        <p:spPr>
          <a:xfrm>
            <a:off x="254267" y="964313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開発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B649E25-846E-5E36-5CAE-4372F8A721EB}"/>
              </a:ext>
            </a:extLst>
          </p:cNvPr>
          <p:cNvSpPr/>
          <p:nvPr/>
        </p:nvSpPr>
        <p:spPr>
          <a:xfrm>
            <a:off x="254267" y="1531520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bg1">
                    <a:lumMod val="65000"/>
                  </a:schemeClr>
                </a:solidFill>
              </a:rPr>
              <a:t>開業</a:t>
            </a:r>
            <a:endParaRPr lang="en-US" altLang="ja-JP" sz="105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bg1">
                    <a:lumMod val="65000"/>
                  </a:schemeClr>
                </a:solidFill>
              </a:rPr>
              <a:t>新規オープン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22E6BEC-EFA4-CA67-0443-21B9641C50DE}"/>
              </a:ext>
            </a:extLst>
          </p:cNvPr>
          <p:cNvSpPr/>
          <p:nvPr/>
        </p:nvSpPr>
        <p:spPr>
          <a:xfrm>
            <a:off x="254267" y="2098727"/>
            <a:ext cx="753979" cy="2924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2"/>
                </a:solidFill>
              </a:rPr>
              <a:t>運用</a:t>
            </a:r>
            <a:endParaRPr lang="en-US" altLang="ja-JP" sz="1050" dirty="0">
              <a:solidFill>
                <a:schemeClr val="tx2"/>
              </a:solidFill>
            </a:endParaRPr>
          </a:p>
          <a:p>
            <a:pPr algn="ctr"/>
            <a:r>
              <a:rPr lang="ja-JP" altLang="en-US" sz="700" dirty="0">
                <a:solidFill>
                  <a:schemeClr val="tx2"/>
                </a:solidFill>
              </a:rPr>
              <a:t>営業中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AAE76F9-325D-B4CF-651D-A54ECBF18FB3}"/>
              </a:ext>
            </a:extLst>
          </p:cNvPr>
          <p:cNvSpPr/>
          <p:nvPr/>
        </p:nvSpPr>
        <p:spPr>
          <a:xfrm>
            <a:off x="1337109" y="2098727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運用</a:t>
            </a:r>
            <a:endParaRPr kumimoji="1" lang="en-US" altLang="ja-JP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メンテ</a:t>
            </a:r>
            <a:endParaRPr kumimoji="1" lang="ja-JP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76C6EA3-BF0B-09B1-DECD-77E6DF9EF5E0}"/>
              </a:ext>
            </a:extLst>
          </p:cNvPr>
          <p:cNvSpPr/>
          <p:nvPr/>
        </p:nvSpPr>
        <p:spPr>
          <a:xfrm>
            <a:off x="254267" y="2665933"/>
            <a:ext cx="753979" cy="292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bg1">
                    <a:lumMod val="65000"/>
                  </a:schemeClr>
                </a:solidFill>
              </a:rPr>
              <a:t>閉業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46E1390-A286-325F-4310-2393239F7466}"/>
              </a:ext>
            </a:extLst>
          </p:cNvPr>
          <p:cNvCxnSpPr>
            <a:endCxn id="16" idx="0"/>
          </p:cNvCxnSpPr>
          <p:nvPr/>
        </p:nvCxnSpPr>
        <p:spPr>
          <a:xfrm>
            <a:off x="629920" y="1256719"/>
            <a:ext cx="1337" cy="274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F46471B-3531-0718-D234-48E2215670D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631257" y="1823926"/>
            <a:ext cx="0" cy="274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A586717-C986-9561-5814-E580C749777C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631257" y="2391133"/>
            <a:ext cx="0" cy="274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E02AA92-3CB8-5246-CFA1-ED9441D1C050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1008246" y="2244930"/>
            <a:ext cx="32886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6EC0CBC-6440-B22C-ED22-8B01244414FC}"/>
              </a:ext>
            </a:extLst>
          </p:cNvPr>
          <p:cNvSpPr/>
          <p:nvPr/>
        </p:nvSpPr>
        <p:spPr>
          <a:xfrm>
            <a:off x="5542580" y="-713155"/>
            <a:ext cx="856524" cy="479424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D2758063-3A33-B735-BE17-80D557DC373D}"/>
              </a:ext>
            </a:extLst>
          </p:cNvPr>
          <p:cNvSpPr/>
          <p:nvPr/>
        </p:nvSpPr>
        <p:spPr>
          <a:xfrm>
            <a:off x="10601725" y="3343913"/>
            <a:ext cx="959018" cy="339249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お客様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9E00EAB-561F-D3EA-28BF-7B5BAFDD11F3}"/>
              </a:ext>
            </a:extLst>
          </p:cNvPr>
          <p:cNvSpPr/>
          <p:nvPr/>
        </p:nvSpPr>
        <p:spPr>
          <a:xfrm>
            <a:off x="1313475" y="3881920"/>
            <a:ext cx="904518" cy="339249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食材卸売り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EA764EB-E925-6623-A7F0-0D733B5A63CB}"/>
              </a:ext>
            </a:extLst>
          </p:cNvPr>
          <p:cNvSpPr/>
          <p:nvPr/>
        </p:nvSpPr>
        <p:spPr>
          <a:xfrm>
            <a:off x="9163198" y="2529200"/>
            <a:ext cx="959018" cy="339249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配達業者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D4BC8B0-B22A-0CF1-23B0-17D2DE1AB265}"/>
              </a:ext>
            </a:extLst>
          </p:cNvPr>
          <p:cNvSpPr/>
          <p:nvPr/>
        </p:nvSpPr>
        <p:spPr>
          <a:xfrm>
            <a:off x="10601725" y="1714587"/>
            <a:ext cx="959018" cy="339249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広告媒体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0D50D333-5FAC-EF50-48AC-2B79C5C38F87}"/>
              </a:ext>
            </a:extLst>
          </p:cNvPr>
          <p:cNvSpPr/>
          <p:nvPr/>
        </p:nvSpPr>
        <p:spPr>
          <a:xfrm>
            <a:off x="9163199" y="4158527"/>
            <a:ext cx="959018" cy="339249"/>
          </a:xfrm>
          <a:prstGeom prst="rect">
            <a:avLst/>
          </a:prstGeom>
          <a:gradFill flip="none" rotWithShape="1">
            <a:gsLst>
              <a:gs pos="50000">
                <a:srgbClr val="F2F2F2"/>
              </a:gs>
              <a:gs pos="0">
                <a:srgbClr val="FFFFFF"/>
              </a:gs>
              <a:gs pos="100000">
                <a:srgbClr val="DBDBDB"/>
              </a:gs>
            </a:gsLst>
            <a:lin ang="5400000" scaled="1"/>
            <a:tileRect/>
          </a:gradFill>
          <a:ln w="12700">
            <a:solidFill>
              <a:srgbClr val="575757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決済システム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D43CC8-28E2-5030-9EB3-EB4C55E03C73}"/>
              </a:ext>
            </a:extLst>
          </p:cNvPr>
          <p:cNvSpPr/>
          <p:nvPr/>
        </p:nvSpPr>
        <p:spPr>
          <a:xfrm>
            <a:off x="3098306" y="1133475"/>
            <a:ext cx="5255933" cy="5139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寿司屋システム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DA5E5E4-A7C0-A1C5-C185-52FF09F72BA4}"/>
              </a:ext>
            </a:extLst>
          </p:cNvPr>
          <p:cNvCxnSpPr>
            <a:stCxn id="74" idx="2"/>
            <a:endCxn id="57" idx="0"/>
          </p:cNvCxnSpPr>
          <p:nvPr/>
        </p:nvCxnSpPr>
        <p:spPr>
          <a:xfrm>
            <a:off x="11081234" y="2053836"/>
            <a:ext cx="0" cy="129007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4106EE3-C272-6106-1287-55852E065DF5}"/>
              </a:ext>
            </a:extLst>
          </p:cNvPr>
          <p:cNvCxnSpPr>
            <a:cxnSpLocks/>
            <a:stCxn id="40" idx="3"/>
            <a:endCxn id="57" idx="1"/>
          </p:cNvCxnSpPr>
          <p:nvPr/>
        </p:nvCxnSpPr>
        <p:spPr>
          <a:xfrm>
            <a:off x="10122216" y="2698825"/>
            <a:ext cx="479509" cy="81471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3825226-AD34-F3C5-8D3E-6C7FB07326FF}"/>
              </a:ext>
            </a:extLst>
          </p:cNvPr>
          <p:cNvCxnSpPr>
            <a:cxnSpLocks/>
            <a:stCxn id="105" idx="3"/>
            <a:endCxn id="57" idx="1"/>
          </p:cNvCxnSpPr>
          <p:nvPr/>
        </p:nvCxnSpPr>
        <p:spPr>
          <a:xfrm flipV="1">
            <a:off x="10122217" y="3513538"/>
            <a:ext cx="479508" cy="81461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D7BACF7-21E2-4878-C2BB-C312255AFFA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8354239" y="2698825"/>
            <a:ext cx="8089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524AEB7B-B957-A6D0-B348-06E053B94DB6}"/>
              </a:ext>
            </a:extLst>
          </p:cNvPr>
          <p:cNvCxnSpPr>
            <a:cxnSpLocks/>
          </p:cNvCxnSpPr>
          <p:nvPr/>
        </p:nvCxnSpPr>
        <p:spPr>
          <a:xfrm>
            <a:off x="8354239" y="4328151"/>
            <a:ext cx="8089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58888048-57F0-2554-7603-07C115441278}"/>
              </a:ext>
            </a:extLst>
          </p:cNvPr>
          <p:cNvCxnSpPr>
            <a:cxnSpLocks/>
          </p:cNvCxnSpPr>
          <p:nvPr/>
        </p:nvCxnSpPr>
        <p:spPr>
          <a:xfrm>
            <a:off x="2217994" y="4051545"/>
            <a:ext cx="8089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00D35DA-A010-791E-0A58-CAA66751D79D}"/>
              </a:ext>
            </a:extLst>
          </p:cNvPr>
          <p:cNvCxnSpPr>
            <a:cxnSpLocks/>
          </p:cNvCxnSpPr>
          <p:nvPr/>
        </p:nvCxnSpPr>
        <p:spPr>
          <a:xfrm>
            <a:off x="8354239" y="1852705"/>
            <a:ext cx="224748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6E786972-4253-74AF-5B0B-F0C9E4B21289}"/>
              </a:ext>
            </a:extLst>
          </p:cNvPr>
          <p:cNvSpPr/>
          <p:nvPr/>
        </p:nvSpPr>
        <p:spPr>
          <a:xfrm>
            <a:off x="5324282" y="1412380"/>
            <a:ext cx="2149644" cy="3392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仕入れする</a:t>
            </a: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B2019700-9315-BA57-A9E5-1A48B35149C8}"/>
              </a:ext>
            </a:extLst>
          </p:cNvPr>
          <p:cNvSpPr/>
          <p:nvPr/>
        </p:nvSpPr>
        <p:spPr>
          <a:xfrm>
            <a:off x="5324282" y="2300773"/>
            <a:ext cx="2149644" cy="3392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調理する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9C34143-C32A-0720-623A-C54F7441238B}"/>
              </a:ext>
            </a:extLst>
          </p:cNvPr>
          <p:cNvSpPr/>
          <p:nvPr/>
        </p:nvSpPr>
        <p:spPr>
          <a:xfrm>
            <a:off x="5324282" y="1852705"/>
            <a:ext cx="2149644" cy="3392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注文を受ける</a:t>
            </a: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799AB42-ECBB-9554-FD22-8A1C5BE2CDA2}"/>
              </a:ext>
            </a:extLst>
          </p:cNvPr>
          <p:cNvSpPr/>
          <p:nvPr/>
        </p:nvSpPr>
        <p:spPr>
          <a:xfrm>
            <a:off x="5324282" y="2766932"/>
            <a:ext cx="2149644" cy="3392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料理を提供する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F09F309-FAD9-FDB9-6FAB-3196B6CB1434}"/>
              </a:ext>
            </a:extLst>
          </p:cNvPr>
          <p:cNvSpPr/>
          <p:nvPr/>
        </p:nvSpPr>
        <p:spPr>
          <a:xfrm>
            <a:off x="5324282" y="3244877"/>
            <a:ext cx="2149644" cy="3392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代金を得る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4E8229BC-B4C8-7823-8B94-5D0D9E57432A}"/>
              </a:ext>
            </a:extLst>
          </p:cNvPr>
          <p:cNvSpPr/>
          <p:nvPr/>
        </p:nvSpPr>
        <p:spPr>
          <a:xfrm>
            <a:off x="5324282" y="3720074"/>
            <a:ext cx="2149644" cy="3392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代金を得る</a:t>
            </a: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1151CE2E-1347-50DC-C993-5BC543EDC9EF}"/>
              </a:ext>
            </a:extLst>
          </p:cNvPr>
          <p:cNvSpPr/>
          <p:nvPr/>
        </p:nvSpPr>
        <p:spPr>
          <a:xfrm>
            <a:off x="3242242" y="2131148"/>
            <a:ext cx="2149644" cy="3392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席を用意する</a:t>
            </a:r>
          </a:p>
        </p:txBody>
      </p:sp>
    </p:spTree>
    <p:extLst>
      <p:ext uri="{BB962C8B-B14F-4D97-AF65-F5344CB8AC3E}">
        <p14:creationId xmlns:p14="http://schemas.microsoft.com/office/powerpoint/2010/main" val="33459140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L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Meiryo UI"/>
        <a:cs typeface=""/>
      </a:majorFont>
      <a:minorFont>
        <a:latin typeface="Calibri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kumimoji="1" sz="105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85000"/>
              <a:lumOff val="1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impleLine" id="{2EEE3875-CE52-4681-B955-436858FDB3DB}" vid="{0F863F9C-4B3D-4028-BA55-9F0E09095E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SimpleLine</Template>
  <TotalTime>209</TotalTime>
  <Words>634</Words>
  <Application>Microsoft Office PowerPoint</Application>
  <PresentationFormat>ワイド画面</PresentationFormat>
  <Paragraphs>330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BIZ UDPゴシック</vt:lpstr>
      <vt:lpstr>メイリオ</vt:lpstr>
      <vt:lpstr>Arial</vt:lpstr>
      <vt:lpstr>Calibri</vt:lpstr>
      <vt:lpstr>SimpleLine</vt:lpstr>
      <vt:lpstr>ライフサイクル::</vt:lpstr>
      <vt:lpstr>コンテキスト図::開発ステージ</vt:lpstr>
      <vt:lpstr>コンテキスト図::運用(営業中)ステージ</vt:lpstr>
      <vt:lpstr>コンテキスト図::運用(メンテ)ステージ</vt:lpstr>
      <vt:lpstr>ユースケース図::運用(営業中)ステージ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村橋 善光</dc:creator>
  <cp:lastModifiedBy>村橋 善光</cp:lastModifiedBy>
  <cp:revision>4</cp:revision>
  <dcterms:created xsi:type="dcterms:W3CDTF">2022-12-07T22:00:53Z</dcterms:created>
  <dcterms:modified xsi:type="dcterms:W3CDTF">2022-12-14T00:19:49Z</dcterms:modified>
</cp:coreProperties>
</file>