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7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FF"/>
    <a:srgbClr val="A6A6A6"/>
    <a:srgbClr val="00B0F0"/>
    <a:srgbClr val="FFC000"/>
    <a:srgbClr val="FF0000"/>
    <a:srgbClr val="00B050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11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940F5-7DF2-497D-9124-4904C9F34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10" y="1122363"/>
            <a:ext cx="11224381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571C66-56B5-4AC1-A922-64F3928C0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D3891A-617A-4C74-972A-B2856B21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7DB-9EAC-4E83-9918-C1411AB0D9AE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A4ECB-1199-4CB6-B793-0D527292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D79E5-108F-4392-9200-C2D5F30B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E04-B0E0-4AEE-8F48-BD3362596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776D9C6-EA16-4322-8EF9-6B5BA54B5BEE}"/>
              </a:ext>
            </a:extLst>
          </p:cNvPr>
          <p:cNvCxnSpPr>
            <a:cxnSpLocks/>
          </p:cNvCxnSpPr>
          <p:nvPr/>
        </p:nvCxnSpPr>
        <p:spPr>
          <a:xfrm>
            <a:off x="533400" y="3509963"/>
            <a:ext cx="11658600" cy="0"/>
          </a:xfrm>
          <a:prstGeom prst="line">
            <a:avLst/>
          </a:prstGeom>
          <a:ln w="38100">
            <a:gradFill flip="none" rotWithShape="1">
              <a:gsLst>
                <a:gs pos="8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D3BBF6C-7D86-4B0A-8B7D-58E14CFFAF88}"/>
              </a:ext>
            </a:extLst>
          </p:cNvPr>
          <p:cNvCxnSpPr>
            <a:cxnSpLocks/>
          </p:cNvCxnSpPr>
          <p:nvPr/>
        </p:nvCxnSpPr>
        <p:spPr>
          <a:xfrm>
            <a:off x="0" y="3509963"/>
            <a:ext cx="5334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56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D644E-B04F-4108-8450-8239A437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1F59F2-037F-47F8-A9CF-397718098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FF5B26-8D1B-4CCA-849C-0AC6135D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7DB-9EAC-4E83-9918-C1411AB0D9AE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41FD55-3A56-403F-BAEB-8D9A316C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4E7566-25ED-44A4-A6F6-D5D3C59D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E04-B0E0-4AEE-8F48-BD3362596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4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7AE6DC-C005-40F6-A72C-5C4374010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B26B2E-2846-45FD-823F-4AF42C8C0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2A8FAC-6673-4606-B379-C44D4123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7DB-9EAC-4E83-9918-C1411AB0D9AE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C68C3B-DA7D-46A3-B14C-9EE97C3A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9D46A-F1B4-4A6F-BC05-33FDDB15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E04-B0E0-4AEE-8F48-BD3362596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342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940F5-7DF2-497D-9124-4904C9F34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10" y="1122363"/>
            <a:ext cx="11224381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571C66-56B5-4AC1-A922-64F3928C0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D3891A-617A-4C74-972A-B2856B21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A4ECB-1199-4CB6-B793-0D527292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D79E5-108F-4392-9200-C2D5F30B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99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E62EB-3FE5-4FB3-8D1B-1083AD47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EAD6F4-C157-4E19-B1BB-07B140E1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8BBC24-9114-405C-895C-390590DE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7B0BA1-006D-43B9-8191-A8C2A766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93170-AC5D-4443-92AB-F37FC2B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661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69EECB-234F-4D07-B207-4809D2C5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6ECF5-BC96-4D94-9997-7A9B1CE68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0211A-E842-494A-B2A0-2F3651B1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0677B9-50EA-4F8E-9EF8-D74FC0F7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21F57-2934-4DCE-B90D-289AB540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024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CA0B2-9938-475B-82E3-B983859A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2AAF1-AA85-4039-8D7F-B5F53210E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DCED70-9994-4684-A994-AEC73D0E1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4C0FAE-7ACF-465B-AD99-8587B158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33ACAB-1E6E-4CFC-A07D-EFD606A3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8B43E3-7DDF-414A-9522-3F8EAB2A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600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706F84-3804-4314-9217-607A6ABB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E920ED-0F78-4D66-83D5-538D7CE31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1D76C5-9F3E-4E98-A38B-235646620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626BE1-F2C5-4926-A608-225C742F3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A529FA-F0ED-4DE6-B3DA-B7F39CCD0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7D01BE-C986-4A63-B746-9D3FA61F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863C96B-5217-440C-A67E-932E7203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EBF546-0028-4A8D-9D24-9DED17DB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337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7A609-0AFA-4732-A2EF-5DB2DEC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962275-C994-4734-A2A1-18F87ED3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7A1CAD-8EA2-4C5B-9F28-72A40894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1FFC20-0085-46F3-8544-27CBB77D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096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7B14A6-868A-4274-98E8-9C7F832D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97A7D4-013A-4486-9D2F-67ED3F94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F8CA71-DC7E-43F8-AED0-F0AEE9C4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641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FD554-6E89-4E8D-B6BD-557F9A59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45D713-717E-4B38-9FEC-5785170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89FEC-3497-45A8-9ECA-1CFB2EA48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35DCB0-F5F5-482C-9690-930AD126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ACC41B-CD0B-4397-8443-9B7254E3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50DE56-4698-4A20-88AE-0D9F03DE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88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E62EB-3FE5-4FB3-8D1B-1083AD47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EAD6F4-C157-4E19-B1BB-07B140E1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8BBC24-9114-405C-895C-390590DE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7DB-9EAC-4E83-9918-C1411AB0D9AE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7B0BA1-006D-43B9-8191-A8C2A766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93170-AC5D-4443-92AB-F37FC2B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E04-B0E0-4AEE-8F48-BD3362596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497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41393-B740-451D-893C-30C519EF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A87667-470E-49A7-B48E-1957E6C32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CC9972-7629-4B6E-A557-4B9D6544C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0AEE5A-4E5C-4076-A738-D38B05E4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E62186-210E-4E2E-B8FB-5B7A7AD4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4353E6-8378-4627-89F3-4AD1ADF3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407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D644E-B04F-4108-8450-8239A437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1F59F2-037F-47F8-A9CF-397718098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FF5B26-8D1B-4CCA-849C-0AC6135D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41FD55-3A56-403F-BAEB-8D9A316C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4E7566-25ED-44A4-A6F6-D5D3C59D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0429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7AE6DC-C005-40F6-A72C-5C4374010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B26B2E-2846-45FD-823F-4AF42C8C0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2A8FAC-6673-4606-B379-C44D4123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C68C3B-DA7D-46A3-B14C-9EE97C3A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9D46A-F1B4-4A6F-BC05-33FDDB15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145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940F5-7DF2-497D-9124-4904C9F34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10" y="1122363"/>
            <a:ext cx="11224381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571C66-56B5-4AC1-A922-64F3928C0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D3891A-617A-4C74-972A-B2856B21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A4ECB-1199-4CB6-B793-0D527292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D79E5-108F-4392-9200-C2D5F30B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695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E62EB-3FE5-4FB3-8D1B-1083AD47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EAD6F4-C157-4E19-B1BB-07B140E1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8BBC24-9114-405C-895C-390590DE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7B0BA1-006D-43B9-8191-A8C2A766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93170-AC5D-4443-92AB-F37FC2B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333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69EECB-234F-4D07-B207-4809D2C5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6ECF5-BC96-4D94-9997-7A9B1CE68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0211A-E842-494A-B2A0-2F3651B1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0677B9-50EA-4F8E-9EF8-D74FC0F7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21F57-2934-4DCE-B90D-289AB540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692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CA0B2-9938-475B-82E3-B983859A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2AAF1-AA85-4039-8D7F-B5F53210E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DCED70-9994-4684-A994-AEC73D0E1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4C0FAE-7ACF-465B-AD99-8587B158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33ACAB-1E6E-4CFC-A07D-EFD606A3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8B43E3-7DDF-414A-9522-3F8EAB2A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066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706F84-3804-4314-9217-607A6ABB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E920ED-0F78-4D66-83D5-538D7CE31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1D76C5-9F3E-4E98-A38B-235646620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626BE1-F2C5-4926-A608-225C742F3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A529FA-F0ED-4DE6-B3DA-B7F39CCD0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7D01BE-C986-4A63-B746-9D3FA61F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863C96B-5217-440C-A67E-932E7203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EBF546-0028-4A8D-9D24-9DED17DB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0083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7A609-0AFA-4732-A2EF-5DB2DEC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962275-C994-4734-A2A1-18F87ED3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7A1CAD-8EA2-4C5B-9F28-72A40894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1FFC20-0085-46F3-8544-27CBB77D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5984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7B14A6-868A-4274-98E8-9C7F832D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97A7D4-013A-4486-9D2F-67ED3F94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F8CA71-DC7E-43F8-AED0-F0AEE9C4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03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69EECB-234F-4D07-B207-4809D2C5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6ECF5-BC96-4D94-9997-7A9B1CE68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0211A-E842-494A-B2A0-2F3651B1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7DB-9EAC-4E83-9918-C1411AB0D9AE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0677B9-50EA-4F8E-9EF8-D74FC0F7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21F57-2934-4DCE-B90D-289AB540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E04-B0E0-4AEE-8F48-BD3362596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0559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FD554-6E89-4E8D-B6BD-557F9A59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45D713-717E-4B38-9FEC-5785170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89FEC-3497-45A8-9ECA-1CFB2EA48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35DCB0-F5F5-482C-9690-930AD126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ACC41B-CD0B-4397-8443-9B7254E3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50DE56-4698-4A20-88AE-0D9F03DE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3000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41393-B740-451D-893C-30C519EF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A87667-470E-49A7-B48E-1957E6C32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CC9972-7629-4B6E-A557-4B9D6544C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0AEE5A-4E5C-4076-A738-D38B05E4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E62186-210E-4E2E-B8FB-5B7A7AD4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4353E6-8378-4627-89F3-4AD1ADF3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9144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D644E-B04F-4108-8450-8239A437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1F59F2-037F-47F8-A9CF-397718098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FF5B26-8D1B-4CCA-849C-0AC6135D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41FD55-3A56-403F-BAEB-8D9A316C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4E7566-25ED-44A4-A6F6-D5D3C59D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066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7AE6DC-C005-40F6-A72C-5C4374010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B26B2E-2846-45FD-823F-4AF42C8C0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2A8FAC-6673-4606-B379-C44D4123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C68C3B-DA7D-46A3-B14C-9EE97C3A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9D46A-F1B4-4A6F-BC05-33FDDB15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11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CA0B2-9938-475B-82E3-B983859A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2AAF1-AA85-4039-8D7F-B5F53210E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DCED70-9994-4684-A994-AEC73D0E1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4C0FAE-7ACF-465B-AD99-8587B158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7DB-9EAC-4E83-9918-C1411AB0D9AE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33ACAB-1E6E-4CFC-A07D-EFD606A3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8B43E3-7DDF-414A-9522-3F8EAB2A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E04-B0E0-4AEE-8F48-BD3362596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7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706F84-3804-4314-9217-607A6ABB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E920ED-0F78-4D66-83D5-538D7CE31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1D76C5-9F3E-4E98-A38B-235646620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626BE1-F2C5-4926-A608-225C742F3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A529FA-F0ED-4DE6-B3DA-B7F39CCD0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7D01BE-C986-4A63-B746-9D3FA61F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7DB-9EAC-4E83-9918-C1411AB0D9AE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863C96B-5217-440C-A67E-932E7203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EBF546-0028-4A8D-9D24-9DED17DB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E04-B0E0-4AEE-8F48-BD3362596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09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7A609-0AFA-4732-A2EF-5DB2DEC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962275-C994-4734-A2A1-18F87ED3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7DB-9EAC-4E83-9918-C1411AB0D9AE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7A1CAD-8EA2-4C5B-9F28-72A40894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1FFC20-0085-46F3-8544-27CBB77D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E04-B0E0-4AEE-8F48-BD3362596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66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7B14A6-868A-4274-98E8-9C7F832D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7DB-9EAC-4E83-9918-C1411AB0D9AE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97A7D4-013A-4486-9D2F-67ED3F94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F8CA71-DC7E-43F8-AED0-F0AEE9C4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E04-B0E0-4AEE-8F48-BD3362596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28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FD554-6E89-4E8D-B6BD-557F9A59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45D713-717E-4B38-9FEC-5785170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89FEC-3497-45A8-9ECA-1CFB2EA48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35DCB0-F5F5-482C-9690-930AD126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7DB-9EAC-4E83-9918-C1411AB0D9AE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ACC41B-CD0B-4397-8443-9B7254E3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50DE56-4698-4A20-88AE-0D9F03DE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E04-B0E0-4AEE-8F48-BD3362596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97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41393-B740-451D-893C-30C519EF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A87667-470E-49A7-B48E-1957E6C32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CC9972-7629-4B6E-A557-4B9D6544C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0AEE5A-4E5C-4076-A738-D38B05E4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7DB-9EAC-4E83-9918-C1411AB0D9AE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E62186-210E-4E2E-B8FB-5B7A7AD4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4353E6-8378-4627-89F3-4AD1ADF3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E04-B0E0-4AEE-8F48-BD3362596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1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A299D8-9218-4A60-957C-4B75FD4A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4516"/>
            <a:ext cx="10515600" cy="622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46F4E-A137-4EAD-AC4E-823499026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10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7B53E-1683-4472-B6BB-A4DD23C27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67DB-9EAC-4E83-9918-C1411AB0D9AE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C67284-4E84-4795-B2F4-B600230F0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AB74A8-EAC1-44BB-AEE8-DCCAC6A13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5E04-B0E0-4AEE-8F48-BD3362596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>
          <a:solidFill>
            <a:schemeClr val="tx1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A299D8-9218-4A60-957C-4B75FD4A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5460"/>
            <a:ext cx="10515600" cy="622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46F4E-A137-4EAD-AC4E-823499026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7B53E-1683-4472-B6BB-A4DD23C27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C67284-4E84-4795-B2F4-B600230F0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AB74A8-EAC1-44BB-AEE8-DCCAC6A13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ED70271-978A-4DF1-AB76-1B30075F653C}"/>
              </a:ext>
            </a:extLst>
          </p:cNvPr>
          <p:cNvCxnSpPr>
            <a:cxnSpLocks/>
          </p:cNvCxnSpPr>
          <p:nvPr/>
        </p:nvCxnSpPr>
        <p:spPr>
          <a:xfrm>
            <a:off x="533400" y="666141"/>
            <a:ext cx="11658600" cy="0"/>
          </a:xfrm>
          <a:prstGeom prst="line">
            <a:avLst/>
          </a:prstGeom>
          <a:ln w="38100">
            <a:gradFill flip="none" rotWithShape="1">
              <a:gsLst>
                <a:gs pos="8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66D97C5-5828-4BB1-8EFC-B28589F460E3}"/>
              </a:ext>
            </a:extLst>
          </p:cNvPr>
          <p:cNvCxnSpPr>
            <a:cxnSpLocks/>
          </p:cNvCxnSpPr>
          <p:nvPr/>
        </p:nvCxnSpPr>
        <p:spPr>
          <a:xfrm>
            <a:off x="0" y="666141"/>
            <a:ext cx="5334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4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>
          <a:solidFill>
            <a:schemeClr val="tx1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A299D8-9218-4A60-957C-4B75FD4A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5460"/>
            <a:ext cx="10515600" cy="622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46F4E-A137-4EAD-AC4E-823499026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7B53E-1683-4472-B6BB-A4DD23C27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48FC-0AC3-4A7C-A1AA-CD335C1C5CED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C67284-4E84-4795-B2F4-B600230F0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AB74A8-EAC1-44BB-AEE8-DCCAC6A13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B6FF-B19B-49A8-802C-05825F470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ED70271-978A-4DF1-AB76-1B30075F653C}"/>
              </a:ext>
            </a:extLst>
          </p:cNvPr>
          <p:cNvCxnSpPr>
            <a:cxnSpLocks/>
          </p:cNvCxnSpPr>
          <p:nvPr/>
        </p:nvCxnSpPr>
        <p:spPr>
          <a:xfrm>
            <a:off x="533400" y="666141"/>
            <a:ext cx="11658600" cy="0"/>
          </a:xfrm>
          <a:prstGeom prst="line">
            <a:avLst/>
          </a:prstGeom>
          <a:ln w="38100">
            <a:gradFill flip="none" rotWithShape="1">
              <a:gsLst>
                <a:gs pos="8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66D97C5-5828-4BB1-8EFC-B28589F460E3}"/>
              </a:ext>
            </a:extLst>
          </p:cNvPr>
          <p:cNvCxnSpPr>
            <a:cxnSpLocks/>
          </p:cNvCxnSpPr>
          <p:nvPr/>
        </p:nvCxnSpPr>
        <p:spPr>
          <a:xfrm>
            <a:off x="0" y="666141"/>
            <a:ext cx="5334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7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>
          <a:solidFill>
            <a:schemeClr val="tx1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3DAA7-4CFC-4F70-A8C8-45FC549F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古典的な制御と</a:t>
            </a:r>
            <a:r>
              <a:rPr lang="ja-JP" altLang="en-US" dirty="0"/>
              <a:t>の</a:t>
            </a:r>
            <a:r>
              <a:rPr kumimoji="1" lang="ja-JP" altLang="en-US" dirty="0"/>
              <a:t>比較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ED96C1-653F-4BF4-9B40-8CCDF17CE953}"/>
              </a:ext>
            </a:extLst>
          </p:cNvPr>
          <p:cNvSpPr txBox="1"/>
          <p:nvPr/>
        </p:nvSpPr>
        <p:spPr>
          <a:xfrm>
            <a:off x="0" y="6137231"/>
            <a:ext cx="1219200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計算コストが多くなるものの、制約を考慮した最適化ができる</a:t>
            </a:r>
            <a:endParaRPr lang="en-US" altLang="ja-JP" sz="2000" dirty="0"/>
          </a:p>
          <a:p>
            <a:pPr algn="ctr"/>
            <a:r>
              <a:rPr kumimoji="1" lang="ja-JP" altLang="en-US" sz="2000" dirty="0"/>
              <a:t>⇒設計時の試行錯誤や調整を軽減</a:t>
            </a:r>
          </a:p>
        </p:txBody>
      </p:sp>
      <p:graphicFrame>
        <p:nvGraphicFramePr>
          <p:cNvPr id="85" name="表 6">
            <a:extLst>
              <a:ext uri="{FF2B5EF4-FFF2-40B4-BE49-F238E27FC236}">
                <a16:creationId xmlns:a16="http://schemas.microsoft.com/office/drawing/2014/main" id="{17F4EB72-5136-4368-9BA5-806288E84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24830"/>
              </p:ext>
            </p:extLst>
          </p:nvPr>
        </p:nvGraphicFramePr>
        <p:xfrm>
          <a:off x="200257" y="771900"/>
          <a:ext cx="11791485" cy="5143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93">
                  <a:extLst>
                    <a:ext uri="{9D8B030D-6E8A-4147-A177-3AD203B41FA5}">
                      <a16:colId xmlns:a16="http://schemas.microsoft.com/office/drawing/2014/main" val="3270510286"/>
                    </a:ext>
                  </a:extLst>
                </a:gridCol>
                <a:gridCol w="4514850">
                  <a:extLst>
                    <a:ext uri="{9D8B030D-6E8A-4147-A177-3AD203B41FA5}">
                      <a16:colId xmlns:a16="http://schemas.microsoft.com/office/drawing/2014/main" val="4117602909"/>
                    </a:ext>
                  </a:extLst>
                </a:gridCol>
                <a:gridCol w="6505342">
                  <a:extLst>
                    <a:ext uri="{9D8B030D-6E8A-4147-A177-3AD203B41FA5}">
                      <a16:colId xmlns:a16="http://schemas.microsoft.com/office/drawing/2014/main" val="973579661"/>
                    </a:ext>
                  </a:extLst>
                </a:gridCol>
              </a:tblGrid>
              <a:tr h="2091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古典的な制御</a:t>
                      </a:r>
                      <a:r>
                        <a:rPr kumimoji="1" lang="en-US" altLang="ja-JP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(PID</a:t>
                      </a:r>
                      <a:r>
                        <a:rPr kumimoji="1" lang="ja-JP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制御</a:t>
                      </a:r>
                      <a:r>
                        <a:rPr kumimoji="1" lang="en-US" altLang="ja-JP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endParaRPr kumimoji="1" lang="ja-JP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モデル予測制御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76592"/>
                  </a:ext>
                </a:extLst>
              </a:tr>
              <a:tr h="2340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/>
                        <a:t>計算</a:t>
                      </a:r>
                      <a:endParaRPr lang="en-US" altLang="ja-JP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</a:rPr>
                        <a:t>誤差に対して、比例、積分、微分の重み付き和で入力を計算</a:t>
                      </a:r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⇒計算負荷は軽い</a:t>
                      </a:r>
                      <a:endParaRPr kumimoji="1" lang="en-US" altLang="ja-JP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</a:rPr>
                        <a:t>モデルを使って将来の車の動きの関係性の連立方程式解く</a:t>
                      </a:r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※</a:t>
                      </a:r>
                      <a:r>
                        <a:rPr kumimoji="1" lang="ja-JP" alt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最適化制約も入れると二次計画問題という重めの行列演算が必要</a:t>
                      </a:r>
                      <a:endParaRPr kumimoji="1" lang="en-US" altLang="ja-JP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⇒計算負荷は重い</a:t>
                      </a:r>
                      <a:endParaRPr kumimoji="1" lang="en-US" altLang="ja-JP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ja-JP" altLang="en-U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27399"/>
                  </a:ext>
                </a:extLst>
              </a:tr>
              <a:tr h="24067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/>
                        <a:t>設計</a:t>
                      </a:r>
                      <a:endParaRPr lang="en-US" altLang="ja-JP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</a:rPr>
                        <a:t>制約を考慮しない</a:t>
                      </a:r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入力のステア角度、角速度、トルクなどは、後から制限するようにできる</a:t>
                      </a:r>
                      <a:endParaRPr kumimoji="1" lang="en-US" altLang="ja-JP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⇒制約を考慮して最適になっているとは</a:t>
                      </a:r>
                      <a:endParaRPr kumimoji="1" lang="en-US" altLang="ja-JP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　限らない</a:t>
                      </a:r>
                      <a:endParaRPr kumimoji="1" lang="en-US" altLang="ja-JP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</a:rPr>
                        <a:t>制約を考慮する</a:t>
                      </a:r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設計の段階で制約を織り込むことができ、</a:t>
                      </a:r>
                      <a:endParaRPr kumimoji="1" lang="en-US" altLang="ja-JP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状態量や入力の大きさを小さくするなどの評価関数最適化</a:t>
                      </a:r>
                      <a:endParaRPr kumimoji="1" lang="en-US" altLang="ja-JP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の問題</a:t>
                      </a:r>
                      <a:r>
                        <a:rPr kumimoji="1" lang="en-US" altLang="ja-JP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</a:t>
                      </a:r>
                      <a:r>
                        <a:rPr kumimoji="1" lang="ja-JP" altLang="en-US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次計画問題</a:t>
                      </a:r>
                      <a:r>
                        <a:rPr kumimoji="1" lang="en-US" altLang="ja-JP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</a:p>
                    <a:p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⇒制約を考慮して最適となっている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5994"/>
                  </a:ext>
                </a:extLst>
              </a:tr>
            </a:tbl>
          </a:graphicData>
        </a:graphic>
      </p:graphicFrame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74D85815-32F5-4D95-9DBA-C35356EE8677}"/>
              </a:ext>
            </a:extLst>
          </p:cNvPr>
          <p:cNvGrpSpPr/>
          <p:nvPr/>
        </p:nvGrpSpPr>
        <p:grpSpPr>
          <a:xfrm>
            <a:off x="253132" y="1584399"/>
            <a:ext cx="560536" cy="560536"/>
            <a:chOff x="4961164" y="10862"/>
            <a:chExt cx="2133600" cy="21336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7" name="四角形: 角を丸くする 86">
              <a:extLst>
                <a:ext uri="{FF2B5EF4-FFF2-40B4-BE49-F238E27FC236}">
                  <a16:creationId xmlns:a16="http://schemas.microsoft.com/office/drawing/2014/main" id="{23A33A73-CC17-4568-9192-2F64F1488C57}"/>
                </a:ext>
              </a:extLst>
            </p:cNvPr>
            <p:cNvSpPr/>
            <p:nvPr/>
          </p:nvSpPr>
          <p:spPr>
            <a:xfrm>
              <a:off x="4961164" y="10862"/>
              <a:ext cx="2133600" cy="2133600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BE915F3E-9985-4147-A632-8836A8F7B797}"/>
                </a:ext>
              </a:extLst>
            </p:cNvPr>
            <p:cNvGrpSpPr/>
            <p:nvPr/>
          </p:nvGrpSpPr>
          <p:grpSpPr>
            <a:xfrm>
              <a:off x="5099225" y="196076"/>
              <a:ext cx="1857478" cy="1763173"/>
              <a:chOff x="5138266" y="176793"/>
              <a:chExt cx="1857478" cy="1763173"/>
            </a:xfrm>
            <a:grpFill/>
          </p:grpSpPr>
          <p:sp>
            <p:nvSpPr>
              <p:cNvPr id="89" name="加算記号 88">
                <a:extLst>
                  <a:ext uri="{FF2B5EF4-FFF2-40B4-BE49-F238E27FC236}">
                    <a16:creationId xmlns:a16="http://schemas.microsoft.com/office/drawing/2014/main" id="{737E836A-3B30-4183-B58F-F7306E6A5145}"/>
                  </a:ext>
                </a:extLst>
              </p:cNvPr>
              <p:cNvSpPr/>
              <p:nvPr/>
            </p:nvSpPr>
            <p:spPr>
              <a:xfrm>
                <a:off x="5138266" y="176793"/>
                <a:ext cx="914400" cy="914400"/>
              </a:xfrm>
              <a:prstGeom prst="mathPlus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0" name="減算記号 89">
                <a:extLst>
                  <a:ext uri="{FF2B5EF4-FFF2-40B4-BE49-F238E27FC236}">
                    <a16:creationId xmlns:a16="http://schemas.microsoft.com/office/drawing/2014/main" id="{896CA283-7A95-49C9-B795-5ACA0B85D2EC}"/>
                  </a:ext>
                </a:extLst>
              </p:cNvPr>
              <p:cNvSpPr/>
              <p:nvPr/>
            </p:nvSpPr>
            <p:spPr>
              <a:xfrm>
                <a:off x="6081344" y="176793"/>
                <a:ext cx="914400" cy="914400"/>
              </a:xfrm>
              <a:prstGeom prst="mathMinus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1" name="乗算記号 90">
                <a:extLst>
                  <a:ext uri="{FF2B5EF4-FFF2-40B4-BE49-F238E27FC236}">
                    <a16:creationId xmlns:a16="http://schemas.microsoft.com/office/drawing/2014/main" id="{0D32C462-7B9E-46C7-B14F-432AD75AA125}"/>
                  </a:ext>
                </a:extLst>
              </p:cNvPr>
              <p:cNvSpPr/>
              <p:nvPr/>
            </p:nvSpPr>
            <p:spPr>
              <a:xfrm>
                <a:off x="5138266" y="1025566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" name="次の値と等しい 91">
                <a:extLst>
                  <a:ext uri="{FF2B5EF4-FFF2-40B4-BE49-F238E27FC236}">
                    <a16:creationId xmlns:a16="http://schemas.microsoft.com/office/drawing/2014/main" id="{ACA6B984-878D-4FEF-8A58-403ECE7FF981}"/>
                  </a:ext>
                </a:extLst>
              </p:cNvPr>
              <p:cNvSpPr/>
              <p:nvPr/>
            </p:nvSpPr>
            <p:spPr>
              <a:xfrm>
                <a:off x="6081344" y="1025566"/>
                <a:ext cx="914400" cy="914400"/>
              </a:xfrm>
              <a:prstGeom prst="mathEqual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pic>
        <p:nvPicPr>
          <p:cNvPr id="5" name="グラフィックス 4" descr="歯車">
            <a:extLst>
              <a:ext uri="{FF2B5EF4-FFF2-40B4-BE49-F238E27FC236}">
                <a16:creationId xmlns:a16="http://schemas.microsoft.com/office/drawing/2014/main" id="{4FC66C0E-3F1B-9A6A-0657-33DF744ED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7" y="3938347"/>
            <a:ext cx="914400" cy="9144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4F6E5FB4-A132-5D80-2458-FBDBBDEF42B6}"/>
              </a:ext>
            </a:extLst>
          </p:cNvPr>
          <p:cNvSpPr/>
          <p:nvPr/>
        </p:nvSpPr>
        <p:spPr>
          <a:xfrm>
            <a:off x="7882005" y="2259979"/>
            <a:ext cx="2808298" cy="539891"/>
          </a:xfrm>
          <a:prstGeom prst="wedgeRoundRectCallout">
            <a:avLst>
              <a:gd name="adj1" fmla="val -64254"/>
              <a:gd name="adj2" fmla="val -54843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計算機性能向上で実時間動作も</a:t>
            </a:r>
            <a:endParaRPr lang="en-US" altLang="ja-JP" sz="1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視野に入ってきた</a:t>
            </a:r>
          </a:p>
        </p:txBody>
      </p:sp>
    </p:spTree>
    <p:extLst>
      <p:ext uri="{BB962C8B-B14F-4D97-AF65-F5344CB8AC3E}">
        <p14:creationId xmlns:p14="http://schemas.microsoft.com/office/powerpoint/2010/main" val="11748769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Sty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8">
      <a:majorFont>
        <a:latin typeface="BIZ UDPゴシック"/>
        <a:ea typeface="BIZ UDPゴシック"/>
        <a:cs typeface=""/>
      </a:majorFont>
      <a:minorFont>
        <a:latin typeface="BIZ UDPゴシック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Style" id="{91F9E6C4-4DF7-49DC-90CD-8ABB2A0C7CD8}" vid="{9ACACAB6-61E7-4453-96A9-F837A8C8CC5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8">
      <a:majorFont>
        <a:latin typeface="BIZ UDPゴシック"/>
        <a:ea typeface="BIZ UDPゴシック"/>
        <a:cs typeface=""/>
      </a:majorFont>
      <a:minorFont>
        <a:latin typeface="BIZ UDPゴシック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 sz="1400" dirty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  <a:tailEnd type="triangle" w="sm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8">
      <a:majorFont>
        <a:latin typeface="BIZ UDPゴシック"/>
        <a:ea typeface="BIZ UDPゴシック"/>
        <a:cs typeface=""/>
      </a:majorFont>
      <a:minorFont>
        <a:latin typeface="BIZ UDPゴシック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SimpleStyle</Template>
  <TotalTime>1572</TotalTime>
  <Words>196</Words>
  <Application>Microsoft Office PowerPoint</Application>
  <PresentationFormat>ワイド画面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BIZ UDPゴシック</vt:lpstr>
      <vt:lpstr>Meiryo UI</vt:lpstr>
      <vt:lpstr>Arial</vt:lpstr>
      <vt:lpstr>SimpleStyle</vt:lpstr>
      <vt:lpstr>Office テーマ</vt:lpstr>
      <vt:lpstr>1_Office テーマ</vt:lpstr>
      <vt:lpstr>古典的な制御との比較(2/2)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YOSHIMITSU MURAHASHI (村橋 善光)</dc:creator>
  <cp:lastModifiedBy>村橋 善光</cp:lastModifiedBy>
  <cp:revision>89</cp:revision>
  <dcterms:created xsi:type="dcterms:W3CDTF">2022-10-12T00:01:52Z</dcterms:created>
  <dcterms:modified xsi:type="dcterms:W3CDTF">2022-10-20T21:03:46Z</dcterms:modified>
</cp:coreProperties>
</file>