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85" r:id="rId2"/>
    <p:sldId id="387" r:id="rId3"/>
    <p:sldId id="363" r:id="rId4"/>
    <p:sldId id="392" r:id="rId5"/>
    <p:sldId id="364" r:id="rId6"/>
    <p:sldId id="366" r:id="rId7"/>
    <p:sldId id="365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8" r:id="rId21"/>
    <p:sldId id="394" r:id="rId22"/>
    <p:sldId id="396" r:id="rId23"/>
    <p:sldId id="381" r:id="rId24"/>
    <p:sldId id="395" r:id="rId25"/>
    <p:sldId id="383" r:id="rId26"/>
    <p:sldId id="384" r:id="rId27"/>
    <p:sldId id="397" r:id="rId28"/>
    <p:sldId id="333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0066FF"/>
    <a:srgbClr val="558ED5"/>
    <a:srgbClr val="000099"/>
    <a:srgbClr val="003399"/>
    <a:srgbClr val="000000"/>
    <a:srgbClr val="FF00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17" autoAdjust="0"/>
    <p:restoredTop sz="95913" autoAdjust="0"/>
  </p:normalViewPr>
  <p:slideViewPr>
    <p:cSldViewPr snapToObjects="1">
      <p:cViewPr varScale="1">
        <p:scale>
          <a:sx n="93" d="100"/>
          <a:sy n="93" d="100"/>
        </p:scale>
        <p:origin x="-76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</a:t>
            </a:r>
          </a:p>
          <a:p>
            <a:r>
              <a:rPr lang="en-US" dirty="0" smtClean="0"/>
              <a:t>Rico Shen, https://commons.wikimedia.org/wiki/User:BrockF5</a:t>
            </a:r>
          </a:p>
          <a:p>
            <a:r>
              <a:rPr lang="en-US" dirty="0" smtClean="0"/>
              <a:t>Atomic Taco, https://secure.flickr.com/photos/atomictaco/8376082216/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7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Explanation-Based Learning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6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1896634"/>
              </p:ext>
            </p:extLst>
          </p:nvPr>
        </p:nvGraphicFramePr>
        <p:xfrm>
          <a:off x="501070" y="824025"/>
          <a:ext cx="361007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Bowl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bowl carries liquids because it has a concavity. The bowl contains cherry soup.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75399" y="110486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Bowl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3624" y="109890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6535524" y="129895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35522" y="99714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583" y="19384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Bowl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3570" y="193849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9" name="Straight Arrow Connector 38"/>
          <p:cNvCxnSpPr>
            <a:stCxn id="22" idx="3"/>
            <a:endCxn id="38" idx="1"/>
          </p:cNvCxnSpPr>
          <p:nvPr/>
        </p:nvCxnSpPr>
        <p:spPr>
          <a:xfrm>
            <a:off x="6362708" y="213855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62706" y="18307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1" name="Elbow Connector 40"/>
          <p:cNvCxnSpPr>
            <a:stCxn id="40" idx="0"/>
            <a:endCxn id="21" idx="2"/>
          </p:cNvCxnSpPr>
          <p:nvPr/>
        </p:nvCxnSpPr>
        <p:spPr>
          <a:xfrm rot="5400000" flipH="1" flipV="1">
            <a:off x="6572712" y="148391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98597" y="914400"/>
            <a:ext cx="2765160" cy="2540665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Bowl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78505" y="272537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Bowl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99491" y="2725370"/>
            <a:ext cx="157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Cherry Soup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5" name="Straight Arrow Connector 44"/>
          <p:cNvCxnSpPr>
            <a:stCxn id="43" idx="3"/>
            <a:endCxn id="44" idx="1"/>
          </p:cNvCxnSpPr>
          <p:nvPr/>
        </p:nvCxnSpPr>
        <p:spPr>
          <a:xfrm>
            <a:off x="6338630" y="292542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38628" y="261764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64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3376564"/>
              </p:ext>
            </p:extLst>
          </p:nvPr>
        </p:nvGraphicFramePr>
        <p:xfrm>
          <a:off x="501070" y="824025"/>
          <a:ext cx="361007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Glass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glass enables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drinking because it carries liquids and is </a:t>
                      </a:r>
                      <a:r>
                        <a:rPr lang="en-US" sz="2000" baseline="0" dirty="0" err="1" smtClean="0">
                          <a:latin typeface="Segoe Print" panose="02000600000000000000" pitchFamily="2" charset="0"/>
                        </a:rPr>
                        <a:t>liftable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. It is pretty.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48081" y="106646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Glass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3116" y="1066463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6108206" y="1266518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08204" y="958740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4025" y="306352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Glass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2250" y="3057555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4" name="Straight Arrow Connector 23"/>
          <p:cNvCxnSpPr>
            <a:stCxn id="17" idx="3"/>
            <a:endCxn id="23" idx="1"/>
          </p:cNvCxnSpPr>
          <p:nvPr/>
        </p:nvCxnSpPr>
        <p:spPr>
          <a:xfrm flipV="1">
            <a:off x="5724150" y="3257610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4148" y="2955800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2258" y="267947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Glass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13244" y="2679473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8" name="Straight Arrow Connector 27"/>
          <p:cNvCxnSpPr>
            <a:stCxn id="26" idx="3"/>
            <a:endCxn id="27" idx="1"/>
          </p:cNvCxnSpPr>
          <p:nvPr/>
        </p:nvCxnSpPr>
        <p:spPr>
          <a:xfrm>
            <a:off x="7452383" y="2879528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52381" y="257175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0" name="Elbow Connector 29"/>
          <p:cNvCxnSpPr>
            <a:stCxn id="25" idx="0"/>
            <a:endCxn id="16" idx="2"/>
          </p:cNvCxnSpPr>
          <p:nvPr/>
        </p:nvCxnSpPr>
        <p:spPr>
          <a:xfrm rot="5400000" flipH="1" flipV="1">
            <a:off x="5554071" y="1979212"/>
            <a:ext cx="1530716" cy="422461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9" idx="0"/>
            <a:endCxn id="16" idx="2"/>
          </p:cNvCxnSpPr>
          <p:nvPr/>
        </p:nvCxnSpPr>
        <p:spPr>
          <a:xfrm rot="16200000" flipV="1">
            <a:off x="6533403" y="1422341"/>
            <a:ext cx="1146666" cy="115215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79248" y="914400"/>
            <a:ext cx="4032527" cy="3302831"/>
          </a:xfrm>
          <a:prstGeom prst="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Glass</a:t>
            </a:r>
            <a:endParaRPr lang="en-US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54651" y="372390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Glass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75637" y="372390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Pretty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6714776" y="392395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14774" y="361617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202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08253" y="110486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Bowl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6478" y="109890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1968378" y="129895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8376" y="99714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5437" y="19384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Bowl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6424" y="193849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9" name="Straight Arrow Connector 38"/>
          <p:cNvCxnSpPr>
            <a:stCxn id="22" idx="3"/>
            <a:endCxn id="38" idx="1"/>
          </p:cNvCxnSpPr>
          <p:nvPr/>
        </p:nvCxnSpPr>
        <p:spPr>
          <a:xfrm>
            <a:off x="1795562" y="213855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95560" y="18307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1" name="Elbow Connector 40"/>
          <p:cNvCxnSpPr>
            <a:stCxn id="40" idx="0"/>
            <a:endCxn id="21" idx="2"/>
          </p:cNvCxnSpPr>
          <p:nvPr/>
        </p:nvCxnSpPr>
        <p:spPr>
          <a:xfrm rot="5400000" flipH="1" flipV="1">
            <a:off x="2005566" y="148391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31451" y="914400"/>
            <a:ext cx="2765160" cy="2540665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Bowl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1359" y="272537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Bowl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32345" y="2725370"/>
            <a:ext cx="157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Cherry Soup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5" name="Straight Arrow Connector 44"/>
          <p:cNvCxnSpPr>
            <a:stCxn id="43" idx="3"/>
            <a:endCxn id="44" idx="1"/>
          </p:cNvCxnSpPr>
          <p:nvPr/>
        </p:nvCxnSpPr>
        <p:spPr>
          <a:xfrm>
            <a:off x="1771484" y="292542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71482" y="261764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7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08253" y="110486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Bowl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6478" y="109890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1968378" y="129895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8376" y="99714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5437" y="19384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Bowl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6424" y="193849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9" name="Straight Arrow Connector 38"/>
          <p:cNvCxnSpPr>
            <a:stCxn id="22" idx="3"/>
            <a:endCxn id="38" idx="1"/>
          </p:cNvCxnSpPr>
          <p:nvPr/>
        </p:nvCxnSpPr>
        <p:spPr>
          <a:xfrm>
            <a:off x="1795562" y="213855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95560" y="18307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1" name="Elbow Connector 40"/>
          <p:cNvCxnSpPr>
            <a:stCxn id="40" idx="0"/>
            <a:endCxn id="21" idx="2"/>
          </p:cNvCxnSpPr>
          <p:nvPr/>
        </p:nvCxnSpPr>
        <p:spPr>
          <a:xfrm rot="5400000" flipH="1" flipV="1">
            <a:off x="2005566" y="148391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31451" y="914400"/>
            <a:ext cx="2765160" cy="2540665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Bowl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1359" y="272537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Bowl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32345" y="2725370"/>
            <a:ext cx="157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Cherry Soup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5" name="Straight Arrow Connector 44"/>
          <p:cNvCxnSpPr>
            <a:stCxn id="43" idx="3"/>
            <a:endCxn id="44" idx="1"/>
          </p:cNvCxnSpPr>
          <p:nvPr/>
        </p:nvCxnSpPr>
        <p:spPr>
          <a:xfrm>
            <a:off x="1771484" y="292542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71482" y="261764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8448" y="110486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6673" y="109890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>
            <a:stCxn id="16" idx="3"/>
            <a:endCxn id="17" idx="1"/>
          </p:cNvCxnSpPr>
          <p:nvPr/>
        </p:nvCxnSpPr>
        <p:spPr>
          <a:xfrm flipV="1">
            <a:off x="6538573" y="129895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38571" y="99714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5632" y="19384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6619" y="193849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6365757" y="213855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65755" y="18307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9" name="Elbow Connector 28"/>
          <p:cNvCxnSpPr>
            <a:stCxn id="28" idx="0"/>
            <a:endCxn id="24" idx="2"/>
          </p:cNvCxnSpPr>
          <p:nvPr/>
        </p:nvCxnSpPr>
        <p:spPr>
          <a:xfrm rot="5400000" flipH="1" flipV="1">
            <a:off x="6575761" y="148391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01646" y="914400"/>
            <a:ext cx="2765160" cy="2540665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96611" y="1726840"/>
            <a:ext cx="1643489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764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272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112610" y="3109420"/>
            <a:ext cx="2765160" cy="1920250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Bowl</a:t>
            </a:r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28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54580" y="3109420"/>
            <a:ext cx="3110805" cy="192025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Briefcase</a:t>
            </a:r>
            <a:endParaRPr lang="en-US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08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304635" y="1073955"/>
            <a:ext cx="5760749" cy="2463404"/>
          </a:xfrm>
          <a:prstGeom prst="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Glass</a:t>
            </a:r>
            <a:endParaRPr lang="en-US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0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0" name="Straight Arrow Connector 39"/>
          <p:cNvCxnSpPr>
            <a:stCxn id="38" idx="3"/>
            <a:endCxn id="3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stCxn id="41" idx="0"/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4" name="Straight Arrow Connector 53"/>
          <p:cNvCxnSpPr>
            <a:stCxn id="52" idx="3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stCxn id="55" idx="0"/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3095" y="122008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4081" y="1220083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1653220" y="1420138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53218" y="111236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92" name="Straight Arrow Connector 91"/>
          <p:cNvCxnSpPr>
            <a:endCxn id="91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89" idx="2"/>
          </p:cNvCxnSpPr>
          <p:nvPr/>
        </p:nvCxnSpPr>
        <p:spPr>
          <a:xfrm rot="5400000" flipH="1" flipV="1">
            <a:off x="1343576" y="1542703"/>
            <a:ext cx="504071" cy="57607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9" idx="2"/>
          </p:cNvCxnSpPr>
          <p:nvPr/>
        </p:nvCxnSpPr>
        <p:spPr>
          <a:xfrm rot="16200000" flipV="1">
            <a:off x="1771176" y="1691177"/>
            <a:ext cx="839426" cy="6144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44722" y="1133960"/>
            <a:ext cx="3328748" cy="1760804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Brick</a:t>
            </a:r>
            <a:endParaRPr lang="en-US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6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3095" y="122008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4081" y="1220083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1653220" y="1420138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53218" y="111236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98" name="Elbow Connector 97"/>
          <p:cNvCxnSpPr>
            <a:endCxn id="89" idx="2"/>
          </p:cNvCxnSpPr>
          <p:nvPr/>
        </p:nvCxnSpPr>
        <p:spPr>
          <a:xfrm rot="5400000" flipH="1" flipV="1">
            <a:off x="1343576" y="1542703"/>
            <a:ext cx="504071" cy="57607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9" idx="2"/>
          </p:cNvCxnSpPr>
          <p:nvPr/>
        </p:nvCxnSpPr>
        <p:spPr>
          <a:xfrm rot="16200000" flipV="1">
            <a:off x="1771176" y="1691177"/>
            <a:ext cx="839426" cy="6144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 flipH="1" flipV="1">
            <a:off x="2949954" y="-509685"/>
            <a:ext cx="555740" cy="2688350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46714" y="90276"/>
            <a:ext cx="7604191" cy="14915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Cup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73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0" y="2553450"/>
            <a:ext cx="2267700" cy="0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76460" y="15238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76460" y="37842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76460" y="26540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Learning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34100"/>
            <a:ext cx="0" cy="28975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4553700" y="23468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1" idx="0"/>
          </p:cNvCxnSpPr>
          <p:nvPr/>
        </p:nvCxnSpPr>
        <p:spPr>
          <a:xfrm>
            <a:off x="4553700" y="34770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Analogical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90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9412" y="317873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637" y="3172770"/>
            <a:ext cx="96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Liquids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4149537" y="3372825"/>
            <a:ext cx="768100" cy="5968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9535" y="3071015"/>
            <a:ext cx="76810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carries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rot="5400000" flipH="1" flipV="1">
            <a:off x="4186725" y="3557785"/>
            <a:ext cx="367287" cy="32643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45868" y="31862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6854" y="3186230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7605993" y="338628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991" y="30785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0" name="Elbow Connector 59"/>
          <p:cNvCxnSpPr>
            <a:endCxn id="47" idx="2"/>
          </p:cNvCxnSpPr>
          <p:nvPr/>
        </p:nvCxnSpPr>
        <p:spPr>
          <a:xfrm rot="5400000" flipH="1" flipV="1">
            <a:off x="7263090" y="3311681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47" idx="2"/>
          </p:cNvCxnSpPr>
          <p:nvPr/>
        </p:nvCxnSpPr>
        <p:spPr>
          <a:xfrm rot="16200000" flipV="1">
            <a:off x="7460551" y="3920722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7215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2250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Drinking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5647340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7338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enables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3" name="Elbow Connector 82"/>
          <p:cNvCxnSpPr>
            <a:endCxn id="74" idx="2"/>
          </p:cNvCxnSpPr>
          <p:nvPr/>
        </p:nvCxnSpPr>
        <p:spPr>
          <a:xfrm rot="5400000" flipH="1" flipV="1">
            <a:off x="4536332" y="1537553"/>
            <a:ext cx="1530716" cy="153620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4" idx="2"/>
          </p:cNvCxnSpPr>
          <p:nvPr/>
        </p:nvCxnSpPr>
        <p:spPr>
          <a:xfrm rot="16200000" flipV="1">
            <a:off x="6184004" y="1426089"/>
            <a:ext cx="1538208" cy="176662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3095" y="122008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4081" y="1220083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1653220" y="1420138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53218" y="111236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98" name="Elbow Connector 97"/>
          <p:cNvCxnSpPr>
            <a:endCxn id="89" idx="2"/>
          </p:cNvCxnSpPr>
          <p:nvPr/>
        </p:nvCxnSpPr>
        <p:spPr>
          <a:xfrm rot="5400000" flipH="1" flipV="1">
            <a:off x="1343576" y="1542703"/>
            <a:ext cx="504071" cy="57607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9" idx="2"/>
          </p:cNvCxnSpPr>
          <p:nvPr/>
        </p:nvCxnSpPr>
        <p:spPr>
          <a:xfrm rot="16200000" flipV="1">
            <a:off x="1771176" y="1691177"/>
            <a:ext cx="839426" cy="6144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 flipH="1" flipV="1">
            <a:off x="2949954" y="-509685"/>
            <a:ext cx="555740" cy="2688350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062230" y="66390"/>
            <a:ext cx="517335" cy="1497795"/>
          </a:xfrm>
          <a:prstGeom prst="bentConnector3">
            <a:avLst>
              <a:gd name="adj1" fmla="val 45581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8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0353418"/>
              </p:ext>
            </p:extLst>
          </p:nvPr>
        </p:nvGraphicFramePr>
        <p:xfrm>
          <a:off x="501070" y="75425"/>
          <a:ext cx="361007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Mug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A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mug is an object that is stable, enables drinking, and protects against heat.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3519291"/>
              </p:ext>
            </p:extLst>
          </p:nvPr>
        </p:nvGraphicFramePr>
        <p:xfrm>
          <a:off x="501070" y="2072485"/>
          <a:ext cx="810345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34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An Object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This object is light and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made of clay. It has a concavity and a handle. The bottom is flat, and the sides are thick.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802095"/>
            <a:ext cx="9144000" cy="1035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800" dirty="0" smtClean="0">
                <a:latin typeface="Segoe Print" panose="02000600000000000000" pitchFamily="2" charset="0"/>
              </a:rPr>
              <a:t>Can we prove this object is a mug?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5115701"/>
              </p:ext>
            </p:extLst>
          </p:nvPr>
        </p:nvGraphicFramePr>
        <p:xfrm>
          <a:off x="5032860" y="75425"/>
          <a:ext cx="361007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Pot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pot carries liquids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because it has a concavity. It limits heat transfer because it has thick sides and is made of clay.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4546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1638742"/>
              </p:ext>
            </p:extLst>
          </p:nvPr>
        </p:nvGraphicFramePr>
        <p:xfrm>
          <a:off x="501070" y="75425"/>
          <a:ext cx="361007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Mug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A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mug is an object that is stable, enables drinking, and protects against heat.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992936"/>
              </p:ext>
            </p:extLst>
          </p:nvPr>
        </p:nvGraphicFramePr>
        <p:xfrm>
          <a:off x="501070" y="2072485"/>
          <a:ext cx="810345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34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An Object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This object is light and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made of clay. It has a concavity and a handle. The bottom is flat, and the sides are thick.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531875"/>
            <a:ext cx="9144000" cy="1035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Can we prove this object is a mug?</a:t>
            </a:r>
          </a:p>
          <a:p>
            <a:pPr algn="ctr"/>
            <a:r>
              <a:rPr lang="el-GR" sz="28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8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Yes			</a:t>
            </a:r>
            <a:r>
              <a:rPr lang="el-GR" sz="28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l-GR" sz="2800" dirty="0" smtClean="0">
                <a:ln w="9525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8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No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2933616"/>
              </p:ext>
            </p:extLst>
          </p:nvPr>
        </p:nvGraphicFramePr>
        <p:xfrm>
          <a:off x="5032860" y="75425"/>
          <a:ext cx="361007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Pot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pot carries liquids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because it has a concavity. It limits heat transfer because it has thick sides and is made of clay.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640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8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Mug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1082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13235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Drinking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7068325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68323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enables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38039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24886" y="118167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Stable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4764025" y="138173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64023" y="107395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cxnSp>
        <p:nvCxnSpPr>
          <p:cNvPr id="113" name="Elbow Connector 112"/>
          <p:cNvCxnSpPr/>
          <p:nvPr/>
        </p:nvCxnSpPr>
        <p:spPr>
          <a:xfrm rot="16200000" flipV="1">
            <a:off x="4524560" y="604060"/>
            <a:ext cx="517335" cy="422455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772722" y="-644102"/>
            <a:ext cx="517335" cy="29187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6200000" flipH="1">
            <a:off x="6803136" y="-268383"/>
            <a:ext cx="532184" cy="4149548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8184344" y="846733"/>
            <a:ext cx="266093" cy="1653223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70640" y="148891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52485" y="148891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Heat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46" name="Straight Arrow Connector 145"/>
          <p:cNvCxnSpPr>
            <a:stCxn id="144" idx="3"/>
            <a:endCxn id="145" idx="1"/>
          </p:cNvCxnSpPr>
          <p:nvPr/>
        </p:nvCxnSpPr>
        <p:spPr>
          <a:xfrm>
            <a:off x="1230765" y="1688973"/>
            <a:ext cx="92172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30764" y="1073955"/>
            <a:ext cx="92172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protects</a:t>
            </a:r>
          </a:p>
          <a:p>
            <a:pPr algn="ctr"/>
            <a:r>
              <a:rPr lang="en-US" sz="2000" dirty="0" smtClean="0"/>
              <a:t>against</a:t>
            </a:r>
            <a:endParaRPr lang="en-US" sz="2000" dirty="0"/>
          </a:p>
        </p:txBody>
      </p:sp>
      <p:cxnSp>
        <p:nvCxnSpPr>
          <p:cNvPr id="156" name="Elbow Connector 155"/>
          <p:cNvCxnSpPr>
            <a:stCxn id="155" idx="0"/>
            <a:endCxn id="11" idx="2"/>
          </p:cNvCxnSpPr>
          <p:nvPr/>
        </p:nvCxnSpPr>
        <p:spPr>
          <a:xfrm rot="5400000" flipH="1" flipV="1">
            <a:off x="2873145" y="-624899"/>
            <a:ext cx="517335" cy="2880374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09045" y="317017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902242" y="3170170"/>
            <a:ext cx="161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Heat transfer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3" name="Straight Arrow Connector 162"/>
          <p:cNvCxnSpPr>
            <a:stCxn id="161" idx="3"/>
            <a:endCxn id="162" idx="1"/>
          </p:cNvCxnSpPr>
          <p:nvPr/>
        </p:nvCxnSpPr>
        <p:spPr>
          <a:xfrm>
            <a:off x="1269170" y="3370225"/>
            <a:ext cx="63307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269168" y="3062447"/>
            <a:ext cx="633075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limits</a:t>
            </a:r>
            <a:endParaRPr lang="en-US" sz="2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70640" y="39543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691625" y="3954330"/>
            <a:ext cx="14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Thick sides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7" name="Straight Arrow Connector 166"/>
          <p:cNvCxnSpPr>
            <a:stCxn id="165" idx="3"/>
            <a:endCxn id="166" idx="1"/>
          </p:cNvCxnSpPr>
          <p:nvPr/>
        </p:nvCxnSpPr>
        <p:spPr>
          <a:xfrm>
            <a:off x="1230765" y="4154385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230763" y="38466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has</a:t>
            </a:r>
            <a:endParaRPr lang="en-US" sz="2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198511" y="43991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61155" y="4399130"/>
            <a:ext cx="14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Clay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71" name="Straight Arrow Connector 170"/>
          <p:cNvCxnSpPr>
            <a:stCxn id="169" idx="3"/>
            <a:endCxn id="170" idx="1"/>
          </p:cNvCxnSpPr>
          <p:nvPr/>
        </p:nvCxnSpPr>
        <p:spPr>
          <a:xfrm>
            <a:off x="3158636" y="4599185"/>
            <a:ext cx="90251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58634" y="4291407"/>
            <a:ext cx="90252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made-of</a:t>
            </a:r>
            <a:endParaRPr lang="en-US" sz="2000" dirty="0"/>
          </a:p>
        </p:txBody>
      </p:sp>
      <p:cxnSp>
        <p:nvCxnSpPr>
          <p:cNvPr id="173" name="Elbow Connector 172"/>
          <p:cNvCxnSpPr>
            <a:stCxn id="168" idx="0"/>
            <a:endCxn id="164" idx="2"/>
          </p:cNvCxnSpPr>
          <p:nvPr/>
        </p:nvCxnSpPr>
        <p:spPr>
          <a:xfrm rot="5400000" flipH="1" flipV="1">
            <a:off x="1364542" y="3625443"/>
            <a:ext cx="317816" cy="12451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72" idx="0"/>
            <a:endCxn id="164" idx="2"/>
          </p:cNvCxnSpPr>
          <p:nvPr/>
        </p:nvCxnSpPr>
        <p:spPr>
          <a:xfrm rot="16200000" flipV="1">
            <a:off x="2216493" y="2898004"/>
            <a:ext cx="762616" cy="202418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97462" y="3014740"/>
            <a:ext cx="5280687" cy="178450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5"/>
                </a:solidFill>
              </a:rPr>
              <a:t>Pot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85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2484081"/>
              </p:ext>
            </p:extLst>
          </p:nvPr>
        </p:nvGraphicFramePr>
        <p:xfrm>
          <a:off x="501070" y="1366575"/>
          <a:ext cx="361007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</a:t>
                      </a:r>
                      <a:r>
                        <a:rPr lang="en-US" sz="2000" b="1" baseline="0" dirty="0" smtClean="0">
                          <a:latin typeface="Segoe Print" panose="02000600000000000000" pitchFamily="2" charset="0"/>
                        </a:rPr>
                        <a:t> Serving Plate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serving plate 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protects against heat because it is made of clay and is shaped like an oval.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1070" y="91295"/>
            <a:ext cx="8141860" cy="10355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knowledge would finish our proof that this object is a mug?</a:t>
            </a:r>
            <a:endParaRPr lang="en-US" sz="28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5708767"/>
              </p:ext>
            </p:extLst>
          </p:nvPr>
        </p:nvGraphicFramePr>
        <p:xfrm>
          <a:off x="5032860" y="1366575"/>
          <a:ext cx="361007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Wooden Spoon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spoon is long and made of wood. It protects against heat because it has a handle.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6827508"/>
              </p:ext>
            </p:extLst>
          </p:nvPr>
        </p:nvGraphicFramePr>
        <p:xfrm>
          <a:off x="501070" y="3207575"/>
          <a:ext cx="361007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An</a:t>
                      </a:r>
                      <a:r>
                        <a:rPr lang="en-US" sz="2000" b="1" baseline="0" dirty="0" smtClean="0">
                          <a:latin typeface="Segoe Print" panose="02000600000000000000" pitchFamily="2" charset="0"/>
                        </a:rPr>
                        <a:t> Oven Mitt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oven mitt is made of cloth.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It protects against heat because it limits heat transfer.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831690"/>
              </p:ext>
            </p:extLst>
          </p:nvPr>
        </p:nvGraphicFramePr>
        <p:xfrm>
          <a:off x="5032860" y="3207575"/>
          <a:ext cx="361007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Baking Dish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A baking dish 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protects against heat because it is made of porcelain and has a handle.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707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1082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13235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Drinking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7068325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68323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enables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38039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24886" y="118167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Stable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4764025" y="138173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64023" y="107395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cxnSp>
        <p:nvCxnSpPr>
          <p:cNvPr id="113" name="Elbow Connector 112"/>
          <p:cNvCxnSpPr/>
          <p:nvPr/>
        </p:nvCxnSpPr>
        <p:spPr>
          <a:xfrm rot="16200000" flipV="1">
            <a:off x="4524560" y="604060"/>
            <a:ext cx="517335" cy="422455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772722" y="-644102"/>
            <a:ext cx="517335" cy="29187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6200000" flipH="1">
            <a:off x="6803136" y="-268383"/>
            <a:ext cx="532184" cy="4149548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8184344" y="846733"/>
            <a:ext cx="266093" cy="1653223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70640" y="148891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52485" y="148891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Heat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46" name="Straight Arrow Connector 145"/>
          <p:cNvCxnSpPr>
            <a:stCxn id="144" idx="3"/>
            <a:endCxn id="145" idx="1"/>
          </p:cNvCxnSpPr>
          <p:nvPr/>
        </p:nvCxnSpPr>
        <p:spPr>
          <a:xfrm>
            <a:off x="1230765" y="1688973"/>
            <a:ext cx="92172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30764" y="1073955"/>
            <a:ext cx="921721" cy="732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protects</a:t>
            </a:r>
          </a:p>
          <a:p>
            <a:pPr algn="ctr"/>
            <a:r>
              <a:rPr lang="en-US" sz="2000" dirty="0" smtClean="0"/>
              <a:t>against</a:t>
            </a:r>
            <a:endParaRPr lang="en-US" sz="2000" dirty="0"/>
          </a:p>
        </p:txBody>
      </p:sp>
      <p:cxnSp>
        <p:nvCxnSpPr>
          <p:cNvPr id="156" name="Elbow Connector 155"/>
          <p:cNvCxnSpPr>
            <a:stCxn id="155" idx="0"/>
            <a:endCxn id="11" idx="2"/>
          </p:cNvCxnSpPr>
          <p:nvPr/>
        </p:nvCxnSpPr>
        <p:spPr>
          <a:xfrm rot="5400000" flipH="1" flipV="1">
            <a:off x="2873145" y="-624899"/>
            <a:ext cx="517335" cy="2880374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09045" y="317017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902242" y="3170170"/>
            <a:ext cx="161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Heat transfer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3" name="Straight Arrow Connector 162"/>
          <p:cNvCxnSpPr>
            <a:stCxn id="161" idx="3"/>
            <a:endCxn id="162" idx="1"/>
          </p:cNvCxnSpPr>
          <p:nvPr/>
        </p:nvCxnSpPr>
        <p:spPr>
          <a:xfrm>
            <a:off x="1269170" y="3370225"/>
            <a:ext cx="63307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269168" y="3062447"/>
            <a:ext cx="633075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limits</a:t>
            </a:r>
            <a:endParaRPr lang="en-US" sz="2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70640" y="39543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691625" y="3954330"/>
            <a:ext cx="14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Thick sides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7" name="Straight Arrow Connector 166"/>
          <p:cNvCxnSpPr>
            <a:stCxn id="165" idx="3"/>
            <a:endCxn id="166" idx="1"/>
          </p:cNvCxnSpPr>
          <p:nvPr/>
        </p:nvCxnSpPr>
        <p:spPr>
          <a:xfrm>
            <a:off x="1230765" y="4154385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230763" y="384660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has</a:t>
            </a:r>
            <a:endParaRPr lang="en-US" sz="2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198511" y="439913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61155" y="4399130"/>
            <a:ext cx="142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Thick sides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71" name="Straight Arrow Connector 170"/>
          <p:cNvCxnSpPr>
            <a:stCxn id="169" idx="3"/>
            <a:endCxn id="170" idx="1"/>
          </p:cNvCxnSpPr>
          <p:nvPr/>
        </p:nvCxnSpPr>
        <p:spPr>
          <a:xfrm>
            <a:off x="3158636" y="4599185"/>
            <a:ext cx="90251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58634" y="4291407"/>
            <a:ext cx="90252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made-of</a:t>
            </a:r>
            <a:endParaRPr lang="en-US" sz="2000" dirty="0"/>
          </a:p>
        </p:txBody>
      </p:sp>
      <p:cxnSp>
        <p:nvCxnSpPr>
          <p:cNvPr id="173" name="Elbow Connector 172"/>
          <p:cNvCxnSpPr>
            <a:stCxn id="168" idx="0"/>
            <a:endCxn id="164" idx="2"/>
          </p:cNvCxnSpPr>
          <p:nvPr/>
        </p:nvCxnSpPr>
        <p:spPr>
          <a:xfrm rot="5400000" flipH="1" flipV="1">
            <a:off x="1364542" y="3625443"/>
            <a:ext cx="317816" cy="12451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72" idx="0"/>
            <a:endCxn id="164" idx="2"/>
          </p:cNvCxnSpPr>
          <p:nvPr/>
        </p:nvCxnSpPr>
        <p:spPr>
          <a:xfrm rot="16200000" flipV="1">
            <a:off x="2216493" y="2898004"/>
            <a:ext cx="762616" cy="202418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97462" y="1073956"/>
            <a:ext cx="3237603" cy="2454836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solidFill>
                  <a:schemeClr val="accent4"/>
                </a:solidFill>
              </a:rPr>
              <a:t>Oven Mitt</a:t>
            </a:r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38" name="Elbow Connector 37"/>
          <p:cNvCxnSpPr>
            <a:stCxn id="164" idx="0"/>
            <a:endCxn id="155" idx="2"/>
          </p:cNvCxnSpPr>
          <p:nvPr/>
        </p:nvCxnSpPr>
        <p:spPr>
          <a:xfrm rot="5400000" flipH="1" flipV="1">
            <a:off x="1010637" y="2381460"/>
            <a:ext cx="1256056" cy="10591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02431" y="197999"/>
            <a:ext cx="8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Mug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236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1082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13235" y="1181678"/>
            <a:ext cx="11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Drinking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7068325" y="1381733"/>
            <a:ext cx="8449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68323" y="1073955"/>
            <a:ext cx="84491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enables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3803900" y="118167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24886" y="118167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Stable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88" name="Straight Arrow Connector 87"/>
          <p:cNvCxnSpPr>
            <a:stCxn id="86" idx="3"/>
            <a:endCxn id="87" idx="1"/>
          </p:cNvCxnSpPr>
          <p:nvPr/>
        </p:nvCxnSpPr>
        <p:spPr>
          <a:xfrm>
            <a:off x="4764025" y="138173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64023" y="107395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is</a:t>
            </a:r>
            <a:endParaRPr lang="en-US" sz="2000" dirty="0"/>
          </a:p>
        </p:txBody>
      </p:sp>
      <p:cxnSp>
        <p:nvCxnSpPr>
          <p:cNvPr id="113" name="Elbow Connector 112"/>
          <p:cNvCxnSpPr/>
          <p:nvPr/>
        </p:nvCxnSpPr>
        <p:spPr>
          <a:xfrm rot="16200000" flipV="1">
            <a:off x="4524560" y="604060"/>
            <a:ext cx="517335" cy="422455"/>
          </a:xfrm>
          <a:prstGeom prst="bentConnector3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5772722" y="-644102"/>
            <a:ext cx="517335" cy="29187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6200000" flipH="1">
            <a:off x="6803136" y="-268383"/>
            <a:ext cx="532184" cy="4149548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8184344" y="846733"/>
            <a:ext cx="266093" cy="1653223"/>
          </a:xfrm>
          <a:prstGeom prst="bentConnector2">
            <a:avLst/>
          </a:prstGeom>
          <a:ln>
            <a:prstDash val="dash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70640" y="148891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52485" y="148891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Heat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46" name="Straight Arrow Connector 145"/>
          <p:cNvCxnSpPr>
            <a:stCxn id="144" idx="3"/>
            <a:endCxn id="145" idx="1"/>
          </p:cNvCxnSpPr>
          <p:nvPr/>
        </p:nvCxnSpPr>
        <p:spPr>
          <a:xfrm>
            <a:off x="1230765" y="1688973"/>
            <a:ext cx="92172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30764" y="1073955"/>
            <a:ext cx="921721" cy="732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protects</a:t>
            </a:r>
          </a:p>
          <a:p>
            <a:pPr algn="ctr"/>
            <a:r>
              <a:rPr lang="en-US" sz="2000" dirty="0" smtClean="0"/>
              <a:t>against</a:t>
            </a:r>
            <a:endParaRPr lang="en-US" sz="2000" dirty="0"/>
          </a:p>
        </p:txBody>
      </p:sp>
      <p:cxnSp>
        <p:nvCxnSpPr>
          <p:cNvPr id="156" name="Elbow Connector 155"/>
          <p:cNvCxnSpPr>
            <a:stCxn id="155" idx="0"/>
            <a:endCxn id="11" idx="2"/>
          </p:cNvCxnSpPr>
          <p:nvPr/>
        </p:nvCxnSpPr>
        <p:spPr>
          <a:xfrm rot="5400000" flipH="1" flipV="1">
            <a:off x="2873145" y="-624899"/>
            <a:ext cx="517335" cy="2880374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7693" y="317017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rbel" panose="020B0503020204020204" pitchFamily="34" charset="0"/>
              </a:rPr>
              <a:t>Object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190890" y="3170170"/>
            <a:ext cx="161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Handle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3" name="Straight Arrow Connector 162"/>
          <p:cNvCxnSpPr>
            <a:stCxn id="161" idx="3"/>
            <a:endCxn id="162" idx="1"/>
          </p:cNvCxnSpPr>
          <p:nvPr/>
        </p:nvCxnSpPr>
        <p:spPr>
          <a:xfrm>
            <a:off x="1557818" y="3370225"/>
            <a:ext cx="63307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557816" y="3062447"/>
            <a:ext cx="633075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/>
              <a:t>has</a:t>
            </a:r>
            <a:endParaRPr lang="en-US" sz="2000" dirty="0"/>
          </a:p>
        </p:txBody>
      </p:sp>
      <p:sp>
        <p:nvSpPr>
          <p:cNvPr id="175" name="Rectangle 174"/>
          <p:cNvSpPr/>
          <p:nvPr/>
        </p:nvSpPr>
        <p:spPr>
          <a:xfrm>
            <a:off x="164188" y="1089446"/>
            <a:ext cx="3639712" cy="2454836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solidFill>
                  <a:schemeClr val="accent2"/>
                </a:solidFill>
              </a:rPr>
              <a:t>Wooden Spoon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38" name="Elbow Connector 37"/>
          <p:cNvCxnSpPr>
            <a:stCxn id="164" idx="0"/>
            <a:endCxn id="155" idx="2"/>
          </p:cNvCxnSpPr>
          <p:nvPr/>
        </p:nvCxnSpPr>
        <p:spPr>
          <a:xfrm rot="16200000" flipV="1">
            <a:off x="1154962" y="2343054"/>
            <a:ext cx="1256056" cy="18272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02431" y="197999"/>
            <a:ext cx="8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Mug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66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explanation-based learning to design an agent that could answer Raven’s </a:t>
            </a:r>
            <a:r>
              <a:rPr lang="en-US" sz="2400" dirty="0">
                <a:latin typeface="Segoe Print" panose="02000600000000000000" pitchFamily="2" charset="0"/>
              </a:rPr>
              <a:t>p</a:t>
            </a:r>
            <a:r>
              <a:rPr lang="en-US" sz="2400" dirty="0" smtClean="0">
                <a:latin typeface="Segoe Print" panose="02000600000000000000" pitchFamily="2" charset="0"/>
              </a:rPr>
              <a:t>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Concept space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Prior knowledge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Abstraction &amp; transfer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Concept space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Prior knowledge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Abstraction</a:t>
            </a: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Analogical transfer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2" t="9166" r="282" b="9166"/>
          <a:stretch/>
        </p:blipFill>
        <p:spPr bwMode="auto">
          <a:xfrm>
            <a:off x="6740980" y="75425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https://upload.wikimedia.org/wikipedia/commons/thumb/e/ed/2008Computex_Taiwan_Design_Innovation_Pavilion_DuckImage_Vogue_Solar_Backpack.jpg/640px-2008Computex_Taiwan_Design_Innovation_Pavilion_DuckImage_Vogue_Solar_Backpa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8" t="14361" r="128" b="10568"/>
          <a:stretch/>
        </p:blipFill>
        <p:spPr bwMode="auto">
          <a:xfrm>
            <a:off x="4072735" y="7542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40" t="300" r="16640" b="-300"/>
          <a:stretch/>
        </p:blipFill>
        <p:spPr bwMode="auto">
          <a:xfrm>
            <a:off x="4072735" y="274367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64" t="2381" r="564" b="2381"/>
          <a:stretch/>
        </p:blipFill>
        <p:spPr bwMode="auto">
          <a:xfrm>
            <a:off x="6740980" y="274367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1440" y="19920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1440" y="27436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9685" y="19920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0247" y="27436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35" y="-1"/>
            <a:ext cx="3607610" cy="51434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of these might be useful for transporting soup from the kitchen to the table?</a:t>
            </a:r>
            <a:endParaRPr lang="en-US" sz="28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70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9185421"/>
              </p:ext>
            </p:extLst>
          </p:nvPr>
        </p:nvGraphicFramePr>
        <p:xfrm>
          <a:off x="501070" y="539750"/>
          <a:ext cx="361007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Cup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A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cup is an object that is stable and enables drinking.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1307353"/>
              </p:ext>
            </p:extLst>
          </p:nvPr>
        </p:nvGraphicFramePr>
        <p:xfrm>
          <a:off x="5071265" y="541780"/>
          <a:ext cx="361007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An Object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This object is light and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made of porcelain. It has a decoration, a concavity, and a handle. The bottom is flat.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648560"/>
            <a:ext cx="9144000" cy="10355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latin typeface="Segoe Print" panose="02000600000000000000" pitchFamily="2" charset="0"/>
              </a:rPr>
              <a:t>Can we prove this object is a cup?</a:t>
            </a:r>
            <a:endParaRPr lang="en-US" sz="2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029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45" y="19799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31" y="197999"/>
            <a:ext cx="61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Cup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341570" y="398054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568" y="9027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020" y="219049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8006" y="219049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077145" y="239055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7143" y="208277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369" y="2525853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1" y="2525853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267701" y="272590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698" y="24181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6596" y="4012369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7583" y="4012369"/>
            <a:ext cx="130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Concavity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3976721" y="4212424"/>
            <a:ext cx="46086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6719" y="390464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9365" y="3992735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0351" y="3992735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99490" y="4192790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99488" y="3885012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1083" y="4519532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82069" y="4519532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7721208" y="4719587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1206" y="4411809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0" y="3678003"/>
            <a:ext cx="92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7963" y="3678003"/>
            <a:ext cx="115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Porcelain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9" name="Straight Arrow Connector 148"/>
          <p:cNvCxnSpPr>
            <a:stCxn id="147" idx="3"/>
            <a:endCxn id="148" idx="1"/>
          </p:cNvCxnSpPr>
          <p:nvPr/>
        </p:nvCxnSpPr>
        <p:spPr>
          <a:xfrm>
            <a:off x="923525" y="3878058"/>
            <a:ext cx="974438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3522" y="3570280"/>
            <a:ext cx="975363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made-of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9864" y="420135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Object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10850" y="4201358"/>
            <a:ext cx="136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Decoration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53" name="Straight Arrow Connector 152"/>
          <p:cNvCxnSpPr>
            <a:stCxn id="151" idx="3"/>
            <a:endCxn id="152" idx="1"/>
          </p:cNvCxnSpPr>
          <p:nvPr/>
        </p:nvCxnSpPr>
        <p:spPr>
          <a:xfrm>
            <a:off x="1149989" y="440141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9987" y="409363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540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5639483"/>
              </p:ext>
            </p:extLst>
          </p:nvPr>
        </p:nvGraphicFramePr>
        <p:xfrm>
          <a:off x="501070" y="824025"/>
          <a:ext cx="361007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Brick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brick is stable because its bottom is flat. A brick is heavy.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0711952"/>
              </p:ext>
            </p:extLst>
          </p:nvPr>
        </p:nvGraphicFramePr>
        <p:xfrm>
          <a:off x="5071265" y="828905"/>
          <a:ext cx="361007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Glass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glass enables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drinking because it carries liquids and is </a:t>
                      </a:r>
                      <a:r>
                        <a:rPr lang="en-US" sz="2000" baseline="0" dirty="0" err="1" smtClean="0">
                          <a:latin typeface="Segoe Print" panose="02000600000000000000" pitchFamily="2" charset="0"/>
                        </a:rPr>
                        <a:t>liftable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. It is pretty.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420"/>
            <a:ext cx="9144000" cy="7622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b="1" dirty="0" smtClean="0">
                <a:latin typeface="Segoe Print" panose="02000600000000000000" pitchFamily="2" charset="0"/>
              </a:rPr>
              <a:t>Prior Knowledge</a:t>
            </a:r>
            <a:endParaRPr lang="en-US" sz="2800" b="1" dirty="0">
              <a:latin typeface="Segoe Print" panose="02000600000000000000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4400148"/>
              </p:ext>
            </p:extLst>
          </p:nvPr>
        </p:nvGraphicFramePr>
        <p:xfrm>
          <a:off x="539475" y="2821085"/>
          <a:ext cx="361007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Briefcase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briefcase is </a:t>
                      </a:r>
                      <a:r>
                        <a:rPr lang="en-US" sz="2000" dirty="0" err="1" smtClean="0">
                          <a:latin typeface="Segoe Print" panose="02000600000000000000" pitchFamily="2" charset="0"/>
                        </a:rPr>
                        <a:t>liftable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because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it has a handle and is light. It is useful because it is a portable container for papers.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9267413"/>
              </p:ext>
            </p:extLst>
          </p:nvPr>
        </p:nvGraphicFramePr>
        <p:xfrm>
          <a:off x="5071265" y="2825965"/>
          <a:ext cx="361007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Bowl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bowl carries liquids because it has a concavity. The bowl contains cherry soup.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5968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9182514"/>
              </p:ext>
            </p:extLst>
          </p:nvPr>
        </p:nvGraphicFramePr>
        <p:xfrm>
          <a:off x="501070" y="824025"/>
          <a:ext cx="361007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Brick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brick is stable because its bottom is flat. A brick is heavy.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85745" y="1104868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6731" y="1104868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6645870" y="1304923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45868" y="99714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9670" y="2075283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0656" y="2075283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6069795" y="2275338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69793" y="196756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0019" y="2410638"/>
            <a:ext cx="10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Bottom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1211" y="2410638"/>
            <a:ext cx="65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Flat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7260351" y="2610693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60348" y="230291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0" name="Elbow Connector 19"/>
          <p:cNvCxnSpPr>
            <a:stCxn id="15" idx="0"/>
            <a:endCxn id="11" idx="2"/>
          </p:cNvCxnSpPr>
          <p:nvPr/>
        </p:nvCxnSpPr>
        <p:spPr>
          <a:xfrm rot="5400000" flipH="1" flipV="1">
            <a:off x="6336226" y="1427488"/>
            <a:ext cx="504071" cy="57607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9" idx="0"/>
            <a:endCxn id="11" idx="2"/>
          </p:cNvCxnSpPr>
          <p:nvPr/>
        </p:nvCxnSpPr>
        <p:spPr>
          <a:xfrm rot="16200000" flipV="1">
            <a:off x="6763826" y="1575962"/>
            <a:ext cx="839426" cy="61448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37372" y="914400"/>
            <a:ext cx="3328748" cy="305080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Brick</a:t>
            </a:r>
            <a:endParaRPr lang="en-US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9956" y="3093360"/>
            <a:ext cx="9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50942" y="3093360"/>
            <a:ext cx="103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Heavy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>
            <a:off x="6690081" y="3293415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0079" y="298563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09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883107"/>
              </p:ext>
            </p:extLst>
          </p:nvPr>
        </p:nvGraphicFramePr>
        <p:xfrm>
          <a:off x="501070" y="824025"/>
          <a:ext cx="361007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Segoe Print" panose="02000600000000000000" pitchFamily="2" charset="0"/>
                        </a:rPr>
                        <a:t>A Briefcase</a:t>
                      </a:r>
                      <a:endParaRPr lang="en-US" sz="20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The briefcase is </a:t>
                      </a:r>
                      <a:r>
                        <a:rPr lang="en-US" sz="2000" dirty="0" err="1" smtClean="0">
                          <a:latin typeface="Segoe Print" panose="02000600000000000000" pitchFamily="2" charset="0"/>
                        </a:rPr>
                        <a:t>liftable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</a:rPr>
                        <a:t> because</a:t>
                      </a:r>
                      <a:r>
                        <a:rPr lang="en-US" sz="2000" baseline="0" dirty="0" smtClean="0">
                          <a:latin typeface="Segoe Print" panose="02000600000000000000" pitchFamily="2" charset="0"/>
                        </a:rPr>
                        <a:t> it has a handle and is light. It is useful because it is a portable container for papers.</a:t>
                      </a:r>
                      <a:endParaRPr lang="en-US" sz="2000" dirty="0">
                        <a:latin typeface="Segoe Print" panose="020006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18358" y="1104868"/>
            <a:ext cx="128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Briefcase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65784" y="1104868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Liftable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>
            <a:off x="7104924" y="1304923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04921" y="997145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2861" y="1911373"/>
            <a:ext cx="126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Briefcase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9281" y="1911373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Light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298421" y="2111428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98418" y="180365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18359" y="2438170"/>
            <a:ext cx="140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Briefcase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0999" y="2438170"/>
            <a:ext cx="96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Handle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/>
          <p:cNvCxnSpPr>
            <a:stCxn id="31" idx="3"/>
            <a:endCxn id="32" idx="1"/>
          </p:cNvCxnSpPr>
          <p:nvPr/>
        </p:nvCxnSpPr>
        <p:spPr>
          <a:xfrm>
            <a:off x="7220139" y="2638225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20136" y="233044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5" name="Elbow Connector 34"/>
          <p:cNvCxnSpPr>
            <a:stCxn id="30" idx="0"/>
            <a:endCxn id="26" idx="2"/>
          </p:cNvCxnSpPr>
          <p:nvPr/>
        </p:nvCxnSpPr>
        <p:spPr>
          <a:xfrm rot="5400000" flipH="1" flipV="1">
            <a:off x="6762020" y="1230319"/>
            <a:ext cx="340161" cy="80650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4" idx="0"/>
            <a:endCxn id="26" idx="2"/>
          </p:cNvCxnSpPr>
          <p:nvPr/>
        </p:nvCxnSpPr>
        <p:spPr>
          <a:xfrm rot="16200000" flipV="1">
            <a:off x="6959481" y="1839360"/>
            <a:ext cx="866958" cy="11521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86480" y="914400"/>
            <a:ext cx="3377835" cy="3886398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Briefcase</a:t>
            </a:r>
            <a:endParaRPr lang="en-US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24886" y="3189549"/>
            <a:ext cx="122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Briefcase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4706" y="3189549"/>
            <a:ext cx="99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Useful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0" name="Straight Arrow Connector 39"/>
          <p:cNvCxnSpPr>
            <a:stCxn id="38" idx="3"/>
            <a:endCxn id="39" idx="1"/>
          </p:cNvCxnSpPr>
          <p:nvPr/>
        </p:nvCxnSpPr>
        <p:spPr>
          <a:xfrm>
            <a:off x="6453846" y="3389604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53843" y="3081826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8506" y="3938270"/>
            <a:ext cx="153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 Narrow" panose="020B0606020202030204" pitchFamily="34" charset="0"/>
              </a:rPr>
              <a:t>Briefcase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5564" y="3938270"/>
            <a:ext cx="1075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Portable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4" name="Straight Arrow Connector 43"/>
          <p:cNvCxnSpPr>
            <a:stCxn id="42" idx="3"/>
            <a:endCxn id="43" idx="1"/>
          </p:cNvCxnSpPr>
          <p:nvPr/>
        </p:nvCxnSpPr>
        <p:spPr>
          <a:xfrm>
            <a:off x="6914704" y="4138325"/>
            <a:ext cx="46086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14701" y="3830547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is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6" name="Elbow Connector 45"/>
          <p:cNvCxnSpPr>
            <a:stCxn id="45" idx="0"/>
            <a:endCxn id="41" idx="2"/>
          </p:cNvCxnSpPr>
          <p:nvPr/>
        </p:nvCxnSpPr>
        <p:spPr>
          <a:xfrm rot="16200000" flipV="1">
            <a:off x="6773515" y="3458930"/>
            <a:ext cx="282377" cy="46085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547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972</Words>
  <Application>Microsoft Office PowerPoint</Application>
  <PresentationFormat>On-screen Show (16:9)</PresentationFormat>
  <Paragraphs>474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153</cp:revision>
  <dcterms:created xsi:type="dcterms:W3CDTF">2014-03-07T02:05:43Z</dcterms:created>
  <dcterms:modified xsi:type="dcterms:W3CDTF">2014-10-13T07:13:30Z</dcterms:modified>
</cp:coreProperties>
</file>