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7" r:id="rId2"/>
    <p:sldId id="527" r:id="rId3"/>
    <p:sldId id="363" r:id="rId4"/>
    <p:sldId id="556" r:id="rId5"/>
    <p:sldId id="528" r:id="rId6"/>
    <p:sldId id="54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70" r:id="rId15"/>
    <p:sldId id="545" r:id="rId16"/>
    <p:sldId id="549" r:id="rId17"/>
    <p:sldId id="550" r:id="rId18"/>
    <p:sldId id="551" r:id="rId19"/>
    <p:sldId id="552" r:id="rId20"/>
    <p:sldId id="553" r:id="rId21"/>
    <p:sldId id="582" r:id="rId22"/>
    <p:sldId id="560" r:id="rId23"/>
    <p:sldId id="561" r:id="rId24"/>
    <p:sldId id="563" r:id="rId25"/>
    <p:sldId id="564" r:id="rId26"/>
    <p:sldId id="567" r:id="rId27"/>
    <p:sldId id="571" r:id="rId28"/>
    <p:sldId id="572" r:id="rId29"/>
    <p:sldId id="562" r:id="rId30"/>
    <p:sldId id="574" r:id="rId31"/>
    <p:sldId id="575" r:id="rId32"/>
    <p:sldId id="576" r:id="rId33"/>
    <p:sldId id="585" r:id="rId34"/>
    <p:sldId id="586" r:id="rId35"/>
    <p:sldId id="587" r:id="rId36"/>
    <p:sldId id="592" r:id="rId37"/>
    <p:sldId id="579" r:id="rId38"/>
    <p:sldId id="589" r:id="rId39"/>
    <p:sldId id="593" r:id="rId40"/>
    <p:sldId id="580" r:id="rId41"/>
    <p:sldId id="578" r:id="rId42"/>
    <p:sldId id="581" r:id="rId43"/>
    <p:sldId id="490" r:id="rId44"/>
    <p:sldId id="491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7AFF"/>
    <a:srgbClr val="0066FF"/>
    <a:srgbClr val="558ED5"/>
    <a:srgbClr val="000099"/>
    <a:srgbClr val="003399"/>
    <a:srgbClr val="000000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90463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152959616"/>
        <c:axId val="154063232"/>
      </c:scatterChart>
      <c:valAx>
        <c:axId val="152959616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154063232"/>
        <c:crosses val="autoZero"/>
        <c:crossBetween val="midCat"/>
        <c:majorUnit val="0.5"/>
        <c:minorUnit val="0.2"/>
      </c:valAx>
      <c:valAx>
        <c:axId val="154063232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152959616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</c:ser>
        <c:dLbls/>
        <c:axId val="194570112"/>
        <c:axId val="194576384"/>
      </c:scatterChart>
      <c:valAx>
        <c:axId val="194570112"/>
        <c:scaling>
          <c:orientation val="minMax"/>
          <c:max val="2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Width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194576384"/>
        <c:crosses val="autoZero"/>
        <c:crossBetween val="midCat"/>
        <c:majorUnit val="0.5"/>
        <c:minorUnit val="0.2"/>
      </c:valAx>
      <c:valAx>
        <c:axId val="194576384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 smtClean="0"/>
                  <a:t>Height</a:t>
                </a:r>
                <a:endParaRPr lang="en-US" sz="1100" dirty="0"/>
              </a:p>
            </c:rich>
          </c:tx>
          <c:layout/>
        </c:title>
        <c:numFmt formatCode="General" sourceLinked="1"/>
        <c:majorTickMark val="none"/>
        <c:tickLblPos val="nextTo"/>
        <c:crossAx val="194570112"/>
        <c:crosses val="autoZero"/>
        <c:crossBetween val="midCat"/>
        <c:majorUnit val="0.5"/>
        <c:minorUnit val="4.0000000000000015E-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"Common basilisk in Costa Rica" by The Rambling Man - Own work. Licensed under Creative Commons Attribution-Share Alike 3.0 via Wikimedia Commons - https://commons.wikimedia.org/wiki/File:Common_basilisk_in_Costa_Rica.jpg#mediaviewer/File:Common_basilisk_in_Costa_Rica.jpg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01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Analogical Reasoning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0335" y="1145203"/>
            <a:ext cx="7125924" cy="2425077"/>
            <a:chOff x="1000335" y="1145203"/>
            <a:chExt cx="7125924" cy="2425077"/>
          </a:xfrm>
        </p:grpSpPr>
        <p:pic>
          <p:nvPicPr>
            <p:cNvPr id="39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105" y="2978504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7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9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913" y="1558899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7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89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694" y="1894505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6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68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2969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3611874" y="1437900"/>
            <a:ext cx="19313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643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288" r="-1"/>
          <a:stretch/>
        </p:blipFill>
        <p:spPr bwMode="auto">
          <a:xfrm>
            <a:off x="2920585" y="1437900"/>
            <a:ext cx="237902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21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  <a:endParaRPr lang="en-US" sz="24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  <a:endParaRPr lang="en-US" sz="24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7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  <a:endParaRPr lang="en-US" sz="24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  <a:endParaRPr lang="en-US" sz="24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99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309045" y="267450"/>
            <a:ext cx="0" cy="4570195"/>
          </a:xfrm>
          <a:prstGeom prst="straightConnector1">
            <a:avLst/>
          </a:prstGeom>
          <a:ln w="762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235" y="-1385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More similar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35" y="4744775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Less similar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1678279"/>
              </p:ext>
            </p:extLst>
          </p:nvPr>
        </p:nvGraphicFramePr>
        <p:xfrm>
          <a:off x="2930980" y="1"/>
          <a:ext cx="6096000" cy="441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Relations?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Objects?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Features?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Values?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Dissimilar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Dissimilar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Dissimilar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Dissimilar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Dissimilar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2562740" y="881930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045" y="881929"/>
            <a:ext cx="2253696" cy="883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e.g. Recording Cases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562740" y="1765245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045" y="1765244"/>
            <a:ext cx="2253695" cy="883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e.g. Configuration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2562740" y="2648560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045" y="2648560"/>
            <a:ext cx="2253695" cy="883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e.g. Case-Based Reasoning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2562740" y="3531875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9045" y="3531875"/>
            <a:ext cx="2253695" cy="8833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e.g. Analogical Reasoning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7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850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90660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5590660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6847960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90660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847960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90660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6847960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2046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3" name="Oval 12"/>
          <p:cNvSpPr/>
          <p:nvPr/>
        </p:nvSpPr>
        <p:spPr>
          <a:xfrm>
            <a:off x="102046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>
            <a:off x="227776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046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9" name="Oval 18"/>
          <p:cNvSpPr/>
          <p:nvPr/>
        </p:nvSpPr>
        <p:spPr>
          <a:xfrm>
            <a:off x="102046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21" name="Straight Arrow Connector 20"/>
          <p:cNvCxnSpPr>
            <a:stCxn id="13" idx="4"/>
            <a:endCxn id="22" idx="0"/>
          </p:cNvCxnSpPr>
          <p:nvPr/>
        </p:nvCxnSpPr>
        <p:spPr>
          <a:xfrm>
            <a:off x="227776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2046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23" name="Straight Arrow Connector 22"/>
          <p:cNvCxnSpPr>
            <a:stCxn id="22" idx="4"/>
            <a:endCxn id="17" idx="0"/>
          </p:cNvCxnSpPr>
          <p:nvPr/>
        </p:nvCxnSpPr>
        <p:spPr>
          <a:xfrm>
            <a:off x="227776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9" idx="0"/>
          </p:cNvCxnSpPr>
          <p:nvPr/>
        </p:nvCxnSpPr>
        <p:spPr>
          <a:xfrm>
            <a:off x="227776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95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3101146"/>
              </p:ext>
            </p:extLst>
          </p:nvPr>
        </p:nvGraphicFramePr>
        <p:xfrm>
          <a:off x="117020" y="139376"/>
          <a:ext cx="3149210" cy="475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90"/>
                <a:gridCol w="1228960"/>
                <a:gridCol w="1228960"/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3420078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42007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95169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Straight Arrow Connector 46"/>
          <p:cNvCxnSpPr>
            <a:stCxn id="44" idx="4"/>
            <a:endCxn id="45" idx="7"/>
          </p:cNvCxnSpPr>
          <p:nvPr/>
        </p:nvCxnSpPr>
        <p:spPr>
          <a:xfrm flipH="1">
            <a:off x="4031461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46" idx="1"/>
          </p:cNvCxnSpPr>
          <p:nvPr/>
        </p:nvCxnSpPr>
        <p:spPr>
          <a:xfrm>
            <a:off x="4544028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9365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3420078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5169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>
            <a:stCxn id="45" idx="4"/>
            <a:endCxn id="50" idx="0"/>
          </p:cNvCxnSpPr>
          <p:nvPr/>
        </p:nvCxnSpPr>
        <p:spPr>
          <a:xfrm flipH="1">
            <a:off x="3557238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51" idx="0"/>
          </p:cNvCxnSpPr>
          <p:nvPr/>
        </p:nvCxnSpPr>
        <p:spPr>
          <a:xfrm flipH="1">
            <a:off x="508885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4"/>
            <a:endCxn id="49" idx="0"/>
          </p:cNvCxnSpPr>
          <p:nvPr/>
        </p:nvCxnSpPr>
        <p:spPr>
          <a:xfrm>
            <a:off x="530983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92518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30791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4635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5305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62038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51748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765264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45" idx="4"/>
            <a:endCxn id="61" idx="0"/>
          </p:cNvCxnSpPr>
          <p:nvPr/>
        </p:nvCxnSpPr>
        <p:spPr>
          <a:xfrm>
            <a:off x="3778218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4"/>
          </p:cNvCxnSpPr>
          <p:nvPr/>
        </p:nvCxnSpPr>
        <p:spPr>
          <a:xfrm flipH="1">
            <a:off x="3915378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674776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61063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580985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150455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9" name="Straight Arrow Connector 108"/>
          <p:cNvCxnSpPr>
            <a:stCxn id="61" idx="4"/>
            <a:endCxn id="108" idx="0"/>
          </p:cNvCxnSpPr>
          <p:nvPr/>
        </p:nvCxnSpPr>
        <p:spPr>
          <a:xfrm>
            <a:off x="4123404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4"/>
            <a:endCxn id="107" idx="0"/>
          </p:cNvCxnSpPr>
          <p:nvPr/>
        </p:nvCxnSpPr>
        <p:spPr>
          <a:xfrm>
            <a:off x="4508595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4"/>
          </p:cNvCxnSpPr>
          <p:nvPr/>
        </p:nvCxnSpPr>
        <p:spPr>
          <a:xfrm flipH="1">
            <a:off x="4273518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778218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136358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86256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540508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23966" y="384397"/>
            <a:ext cx="3341419" cy="4374705"/>
            <a:chOff x="4501590" y="384397"/>
            <a:chExt cx="4301361" cy="4374705"/>
          </a:xfrm>
        </p:grpSpPr>
        <p:cxnSp>
          <p:nvCxnSpPr>
            <p:cNvPr id="34" name="Straight Connector 33"/>
            <p:cNvCxnSpPr>
              <a:stCxn id="66" idx="1"/>
              <a:endCxn id="40" idx="5"/>
            </p:cNvCxnSpPr>
            <p:nvPr/>
          </p:nvCxnSpPr>
          <p:spPr>
            <a:xfrm flipH="1" flipV="1">
              <a:off x="7204619" y="1267219"/>
              <a:ext cx="1360262" cy="9800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4" idx="0"/>
              <a:endCxn id="40" idx="4"/>
            </p:cNvCxnSpPr>
            <p:nvPr/>
          </p:nvCxnSpPr>
          <p:spPr>
            <a:xfrm flipH="1" flipV="1">
              <a:off x="7172290" y="1280610"/>
              <a:ext cx="633045" cy="179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3" idx="7"/>
              <a:endCxn id="40" idx="4"/>
            </p:cNvCxnSpPr>
            <p:nvPr/>
          </p:nvCxnSpPr>
          <p:spPr>
            <a:xfrm flipV="1">
              <a:off x="6210024" y="1280610"/>
              <a:ext cx="962266" cy="18108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5" idx="1"/>
              <a:endCxn id="40" idx="6"/>
            </p:cNvCxnSpPr>
            <p:nvPr/>
          </p:nvCxnSpPr>
          <p:spPr>
            <a:xfrm flipH="1" flipV="1">
              <a:off x="7218010" y="1234890"/>
              <a:ext cx="554996" cy="159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7"/>
              <a:endCxn id="40" idx="3"/>
            </p:cNvCxnSpPr>
            <p:nvPr/>
          </p:nvCxnSpPr>
          <p:spPr>
            <a:xfrm flipV="1">
              <a:off x="7031159" y="1267219"/>
              <a:ext cx="108802" cy="124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1" idx="5"/>
              <a:endCxn id="40" idx="1"/>
            </p:cNvCxnSpPr>
            <p:nvPr/>
          </p:nvCxnSpPr>
          <p:spPr>
            <a:xfrm>
              <a:off x="6210024" y="614334"/>
              <a:ext cx="929937" cy="5882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126570" y="118917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131975" y="53628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 Narrow" panose="020B060602020203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953110" y="137860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131975" y="307802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759615" y="307101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759615" y="1381195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8551490" y="2233880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85707" y="505805"/>
              <a:ext cx="606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  <a:latin typeface="Arial Narrow" panose="020B0606020202030204" pitchFamily="34" charset="0"/>
                </a:rPr>
                <a:t>Blue</a:t>
              </a:r>
              <a:endParaRPr lang="en-US" sz="2000" dirty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68" name="Chart 67"/>
            <p:cNvGraphicFramePr/>
            <p:nvPr>
              <p:extLst>
                <p:ext uri="{D42A27DB-BD31-4B8C-83A1-F6EECF244321}">
                  <p14:modId xmlns:p14="http://schemas.microsoft.com/office/powerpoint/2010/main" xmlns="" val="1712003730"/>
                </p:ext>
              </p:extLst>
            </p:nvPr>
          </p:nvGraphicFramePr>
          <p:xfrm>
            <a:off x="4501590" y="384397"/>
            <a:ext cx="4301361" cy="4374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9" name="TextBox 68"/>
            <p:cNvSpPr txBox="1"/>
            <p:nvPr/>
          </p:nvSpPr>
          <p:spPr>
            <a:xfrm>
              <a:off x="6182726" y="1348125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 Narrow" panose="020B0606020202030204" pitchFamily="34" charset="0"/>
                </a:rPr>
                <a:t>Black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61174" y="3039998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Red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08466" y="3039997"/>
              <a:ext cx="886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Orange</a:t>
              </a:r>
              <a:endParaRPr lang="en-US" sz="2000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10267" y="2248450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Arial Narrow" panose="020B0606020202030204" pitchFamily="34" charset="0"/>
                </a:rPr>
                <a:t>Purple</a:t>
              </a:r>
              <a:endParaRPr lang="en-US" sz="2000" dirty="0">
                <a:solidFill>
                  <a:schemeClr val="accent4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59030" y="1326466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3"/>
                  </a:solidFill>
                  <a:latin typeface="Arial Narrow" panose="020B0606020202030204" pitchFamily="34" charset="0"/>
                </a:rPr>
                <a:t>Green</a:t>
              </a:r>
              <a:endParaRPr lang="en-US" sz="2000" dirty="0">
                <a:solidFill>
                  <a:schemeClr val="accent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01519" y="717531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?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0784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16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39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2860" y="285750"/>
            <a:ext cx="368688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Deep Similarity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Relationships between objects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Relationships between relationships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665" y="285750"/>
            <a:ext cx="3648476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Superficial Similarity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Features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Counts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Objects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414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6034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50126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040650" y="437629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95904" y="388340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22844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>
            <a:spLocks noChangeAspect="1"/>
          </p:cNvSpPr>
          <p:nvPr/>
        </p:nvSpPr>
        <p:spPr>
          <a:xfrm>
            <a:off x="3047547" y="372354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05" y="326348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9725" y="326304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01695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22315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426407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>
            <a:spLocks noChangeAspect="1"/>
          </p:cNvSpPr>
          <p:nvPr/>
        </p:nvSpPr>
        <p:spPr>
          <a:xfrm>
            <a:off x="5616931" y="437629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72185" y="388340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099125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>
            <a:spLocks noChangeAspect="1"/>
          </p:cNvSpPr>
          <p:nvPr/>
        </p:nvSpPr>
        <p:spPr>
          <a:xfrm>
            <a:off x="7623828" y="372354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15386" y="326348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6006" y="326304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325059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664" y="285750"/>
            <a:ext cx="8257075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Types of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664" y="997145"/>
            <a:ext cx="2743200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800" b="1" dirty="0" smtClean="0">
                <a:latin typeface="Segoe Print" panose="02000600000000000000" pitchFamily="2" charset="0"/>
              </a:rPr>
              <a:t>Semantic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Conceptual similarity between the target problem and the source case.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9601" y="997145"/>
            <a:ext cx="2743200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800" b="1" dirty="0" smtClean="0">
                <a:latin typeface="Segoe Print" panose="02000600000000000000" pitchFamily="2" charset="0"/>
              </a:rPr>
              <a:t>Pragmatic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Similarity of external factors, such as goals.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2801" y="997145"/>
            <a:ext cx="2743200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800" b="1" dirty="0" smtClean="0">
                <a:latin typeface="Segoe Print" panose="02000600000000000000" pitchFamily="2" charset="0"/>
              </a:rPr>
              <a:t>Structural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Similarity between representational structures.</a:t>
            </a:r>
          </a:p>
        </p:txBody>
      </p:sp>
    </p:spTree>
    <p:extLst>
      <p:ext uri="{BB962C8B-B14F-4D97-AF65-F5344CB8AC3E}">
        <p14:creationId xmlns:p14="http://schemas.microsoft.com/office/powerpoint/2010/main" xmlns="" val="85686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3" y="1006114"/>
            <a:ext cx="8218672" cy="682321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Mark whether each situation has deep similarity, superficial similarity, both, or neither with the situation above.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665" y="267450"/>
            <a:ext cx="8218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A </a:t>
            </a:r>
            <a:r>
              <a:rPr lang="en-US" sz="2800" b="1" dirty="0" smtClean="0">
                <a:latin typeface="Segoe Print" panose="02000600000000000000" pitchFamily="2" charset="0"/>
              </a:rPr>
              <a:t>woman </a:t>
            </a:r>
            <a:r>
              <a:rPr lang="en-US" sz="2800" b="1" dirty="0">
                <a:latin typeface="Segoe Print" panose="02000600000000000000" pitchFamily="2" charset="0"/>
              </a:rPr>
              <a:t>is climbing a </a:t>
            </a:r>
            <a:r>
              <a:rPr lang="en-US" sz="2800" b="1" dirty="0" smtClean="0">
                <a:latin typeface="Segoe Print" panose="02000600000000000000" pitchFamily="2" charset="0"/>
              </a:rPr>
              <a:t>ladder.</a:t>
            </a:r>
          </a:p>
          <a:p>
            <a:pPr algn="ctr"/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1688434"/>
            <a:ext cx="8372290" cy="3456451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Deep		Superficial</a:t>
            </a: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 smtClean="0">
                <a:latin typeface="Segoe Print" panose="02000600000000000000" pitchFamily="2" charset="0"/>
              </a:rPr>
              <a:t>A woman climbing a set of stairs.</a:t>
            </a: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latin typeface="Segoe Print" panose="02000600000000000000" pitchFamily="2" charset="0"/>
              </a:rPr>
              <a:t>An ant walking up the wall.</a:t>
            </a: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latin typeface="Segoe Print" panose="02000600000000000000" pitchFamily="2" charset="0"/>
              </a:rPr>
              <a:t>A </a:t>
            </a:r>
            <a:r>
              <a:rPr lang="en-US" sz="2000" dirty="0">
                <a:latin typeface="Segoe Print" panose="02000600000000000000" pitchFamily="2" charset="0"/>
              </a:rPr>
              <a:t>woman painting a ladder</a:t>
            </a:r>
            <a:r>
              <a:rPr lang="en-US" sz="2000" dirty="0" smtClean="0">
                <a:latin typeface="Segoe Print" panose="02000600000000000000" pitchFamily="2" charset="0"/>
              </a:rPr>
              <a:t>.</a:t>
            </a:r>
            <a:endParaRPr lang="en-US" sz="2000" dirty="0">
              <a:latin typeface="Segoe Print" panose="02000600000000000000" pitchFamily="2" charset="0"/>
            </a:endParaRP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latin typeface="Segoe Print" panose="02000600000000000000" pitchFamily="2" charset="0"/>
              </a:rPr>
              <a:t>A woman climbing the corporate ladder.</a:t>
            </a: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latin typeface="Segoe Print" panose="02000600000000000000" pitchFamily="2" charset="0"/>
              </a:rPr>
              <a:t>A water bottle sitting on a desk.</a:t>
            </a: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latin typeface="Segoe Print" panose="02000600000000000000" pitchFamily="2" charset="0"/>
              </a:rPr>
              <a:t>A woman climbing a step ladder.</a:t>
            </a:r>
          </a:p>
          <a:p>
            <a:pPr defTabSz="4572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000" dirty="0" smtClean="0">
                <a:latin typeface="Segoe Print" panose="02000600000000000000" pitchFamily="2" charset="0"/>
              </a:rPr>
              <a:t>A plane taking off into the sky.</a:t>
            </a:r>
          </a:p>
        </p:txBody>
      </p:sp>
    </p:spTree>
    <p:extLst>
      <p:ext uri="{BB962C8B-B14F-4D97-AF65-F5344CB8AC3E}">
        <p14:creationId xmlns:p14="http://schemas.microsoft.com/office/powerpoint/2010/main" xmlns="" val="288096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Force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 &amp; 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between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Sun’s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Planet’s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greater than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Planet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Force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 &amp; 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between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94" name="Straight Arrow Connector 193"/>
          <p:cNvCxnSpPr>
            <a:stCxn id="192" idx="3"/>
            <a:endCxn id="193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49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Force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 &amp; 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between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Sun’s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Planet’s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greater than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Planet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Force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 &amp; 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between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8051" y="3531875"/>
            <a:ext cx="2153008" cy="142098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are the deep similarities between these two models?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414336" y="3531875"/>
            <a:ext cx="215300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Something revolves around something else.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Two things each have mass.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82559" y="3531874"/>
            <a:ext cx="215300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Mass &amp; force are present.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A force exists between two objects.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50782" y="3531875"/>
            <a:ext cx="215300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The objects’ masses differ.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Two objects attract each other.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4" idx="3"/>
            <a:endCxn id="65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3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  <a:endParaRPr lang="en-US" sz="24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  <a:endParaRPr lang="en-US" sz="24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90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Force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 &amp; 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between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Sun’s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Planet’s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greater than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Planet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Force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 &amp; 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between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8051" y="3531875"/>
            <a:ext cx="2153008" cy="142098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How would you map the solar system to the atomic structure?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414336" y="3531875"/>
            <a:ext cx="3291840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Sun → Nucleus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 → Nucleus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→ Sun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Sun →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Planet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Planet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→ Electron</a:t>
            </a:r>
            <a:endParaRPr lang="en-US" sz="20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73545" y="3531875"/>
            <a:ext cx="3291840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Planet → Sun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Planet → Nucleus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Electron → Planet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Sun → Electron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→ Planet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5" name="Straight Arrow Connector 64"/>
          <p:cNvCxnSpPr>
            <a:stCxn id="59" idx="3"/>
            <a:endCxn id="64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69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288" r="-1"/>
          <a:stretch/>
        </p:blipFill>
        <p:spPr bwMode="auto">
          <a:xfrm>
            <a:off x="430875" y="3109429"/>
            <a:ext cx="1798541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074205" y="4069545"/>
            <a:ext cx="14977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2"/>
          </p:cNvCxnSpPr>
          <p:nvPr/>
        </p:nvCxnSpPr>
        <p:spPr>
          <a:xfrm>
            <a:off x="6697296" y="1781668"/>
            <a:ext cx="1940" cy="1336027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99600" y="2226105"/>
            <a:ext cx="0" cy="69129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  <a:endParaRPr lang="en-US" sz="24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  <a:endParaRPr lang="en-US" sz="24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4572000" y="3109420"/>
            <a:ext cx="4489704" cy="1527925"/>
            <a:chOff x="1000335" y="1145203"/>
            <a:chExt cx="7125924" cy="2425077"/>
          </a:xfrm>
        </p:grpSpPr>
        <p:pic>
          <p:nvPicPr>
            <p:cNvPr id="49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105" y="2978504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7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9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913" y="1558899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7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89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694" y="1894505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6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68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00027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Force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 &amp; 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between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Sun’s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Planet’s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greater than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Planet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Force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 &amp; 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between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59" name="Straight Arrow Connector 158"/>
          <p:cNvCxnSpPr>
            <a:stCxn id="157" idx="3"/>
            <a:endCxn id="158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566717" y="1458005"/>
            <a:ext cx="4421857" cy="3840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would be transferred into the atomic structure model?</a:t>
            </a:r>
            <a:endParaRPr lang="en-US" sz="2000" b="1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1342" y="3531875"/>
            <a:ext cx="4485375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has mass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is a sun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attracts electron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Electron’s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mass greater than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nucleus’s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mass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566717" y="3531875"/>
            <a:ext cx="449866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 revolves around nucleus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has mass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Electrons are planets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Nucleus’s mass greater than electron’s mass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279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Force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 &amp; 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between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Sun’s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Planet’s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greater than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Planet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58590" y="1703153"/>
            <a:ext cx="109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Nucleus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16722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19" name="Straight Arrow Connector 118"/>
          <p:cNvCxnSpPr>
            <a:stCxn id="117" idx="3"/>
            <a:endCxn id="118" idx="1"/>
          </p:cNvCxnSpPr>
          <p:nvPr/>
        </p:nvCxnSpPr>
        <p:spPr>
          <a:xfrm>
            <a:off x="5555861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55859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has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86080" y="1703153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Electron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107066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23" name="Straight Arrow Connector 122"/>
          <p:cNvCxnSpPr>
            <a:stCxn id="121" idx="3"/>
            <a:endCxn id="122" idx="1"/>
          </p:cNvCxnSpPr>
          <p:nvPr/>
        </p:nvCxnSpPr>
        <p:spPr>
          <a:xfrm>
            <a:off x="7646205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46203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has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Force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 &amp; 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between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7" name="Elbow Connector 136"/>
          <p:cNvCxnSpPr>
            <a:stCxn id="120" idx="0"/>
            <a:endCxn id="128" idx="2"/>
          </p:cNvCxnSpPr>
          <p:nvPr/>
        </p:nvCxnSpPr>
        <p:spPr>
          <a:xfrm rot="5400000" flipH="1" flipV="1">
            <a:off x="5956538" y="1131994"/>
            <a:ext cx="293188" cy="63368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4" idx="0"/>
            <a:endCxn id="128" idx="2"/>
          </p:cNvCxnSpPr>
          <p:nvPr/>
        </p:nvCxnSpPr>
        <p:spPr>
          <a:xfrm rot="16200000" flipV="1">
            <a:off x="7001711" y="720506"/>
            <a:ext cx="293188" cy="145665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495190" y="2837843"/>
            <a:ext cx="17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Nucleus’s 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420842" y="2837843"/>
            <a:ext cx="1576409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Electron’s 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55" name="Straight Arrow Connector 154"/>
          <p:cNvCxnSpPr>
            <a:stCxn id="153" idx="3"/>
            <a:endCxn id="154" idx="1"/>
          </p:cNvCxnSpPr>
          <p:nvPr/>
        </p:nvCxnSpPr>
        <p:spPr>
          <a:xfrm>
            <a:off x="6252219" y="3022509"/>
            <a:ext cx="1168623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243979" y="2725370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greater than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61" name="Elbow Connector 65"/>
          <p:cNvCxnSpPr>
            <a:stCxn id="156" idx="0"/>
          </p:cNvCxnSpPr>
          <p:nvPr/>
        </p:nvCxnSpPr>
        <p:spPr>
          <a:xfrm flipV="1">
            <a:off x="6820055" y="2577234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342" y="3531875"/>
            <a:ext cx="4485375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has mass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is a sun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 attracts electron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Electron’s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mass greater than 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nucleus’s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mass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66717" y="3531875"/>
            <a:ext cx="449866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 revolves around nucleus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has mass</a:t>
            </a:r>
          </a:p>
          <a:p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Electrons are planets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Nucleus’s mass greater than electron’s mass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82" name="Straight Arrow Connector 81"/>
          <p:cNvCxnSpPr>
            <a:stCxn id="80" idx="3"/>
            <a:endCxn id="81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7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Similarity and case-based reasoning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Process of analogical reasoning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Design by analogy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90660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5590660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6847960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90660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847960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90660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6847960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2046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3" name="Oval 12"/>
          <p:cNvSpPr/>
          <p:nvPr/>
        </p:nvSpPr>
        <p:spPr>
          <a:xfrm>
            <a:off x="102046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>
            <a:off x="227776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046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9" name="Oval 18"/>
          <p:cNvSpPr/>
          <p:nvPr/>
        </p:nvSpPr>
        <p:spPr>
          <a:xfrm>
            <a:off x="102046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21" name="Straight Arrow Connector 20"/>
          <p:cNvCxnSpPr>
            <a:stCxn id="13" idx="4"/>
            <a:endCxn id="22" idx="0"/>
          </p:cNvCxnSpPr>
          <p:nvPr/>
        </p:nvCxnSpPr>
        <p:spPr>
          <a:xfrm>
            <a:off x="227776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2046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23" name="Straight Arrow Connector 22"/>
          <p:cNvCxnSpPr>
            <a:stCxn id="22" idx="4"/>
            <a:endCxn id="17" idx="0"/>
          </p:cNvCxnSpPr>
          <p:nvPr/>
        </p:nvCxnSpPr>
        <p:spPr>
          <a:xfrm>
            <a:off x="227776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9" idx="0"/>
          </p:cNvCxnSpPr>
          <p:nvPr/>
        </p:nvCxnSpPr>
        <p:spPr>
          <a:xfrm>
            <a:off x="227776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47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288" r="-1"/>
          <a:stretch/>
        </p:blipFill>
        <p:spPr bwMode="auto">
          <a:xfrm>
            <a:off x="430875" y="3109429"/>
            <a:ext cx="1798541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074205" y="4069545"/>
            <a:ext cx="14977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2"/>
          </p:cNvCxnSpPr>
          <p:nvPr/>
        </p:nvCxnSpPr>
        <p:spPr>
          <a:xfrm>
            <a:off x="6697296" y="1781668"/>
            <a:ext cx="1940" cy="1336027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99600" y="2226105"/>
            <a:ext cx="0" cy="69129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  <a:endParaRPr lang="en-US" sz="24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  <a:endParaRPr lang="en-US" sz="24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4572000" y="3109420"/>
            <a:ext cx="4489704" cy="1527925"/>
            <a:chOff x="1000335" y="1145203"/>
            <a:chExt cx="7125924" cy="2425077"/>
          </a:xfrm>
        </p:grpSpPr>
        <p:pic>
          <p:nvPicPr>
            <p:cNvPr id="49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105" y="2978504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7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9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913" y="1558899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7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89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694" y="1894505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6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68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2856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Mass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has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Force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 &amp; 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between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 Narrow" panose="020B0606020202030204" pitchFamily="34" charset="0"/>
                </a:rPr>
                <a:t>Planet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Sun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attracts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Sun’s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Planet’s Mass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greater than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Planet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58590" y="1703153"/>
            <a:ext cx="109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Nucleus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16722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19" name="Straight Arrow Connector 118"/>
          <p:cNvCxnSpPr>
            <a:stCxn id="117" idx="3"/>
            <a:endCxn id="118" idx="1"/>
          </p:cNvCxnSpPr>
          <p:nvPr/>
        </p:nvCxnSpPr>
        <p:spPr>
          <a:xfrm>
            <a:off x="5555861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55859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has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86080" y="1703153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Electron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107066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23" name="Straight Arrow Connector 122"/>
          <p:cNvCxnSpPr>
            <a:stCxn id="121" idx="3"/>
            <a:endCxn id="122" idx="1"/>
          </p:cNvCxnSpPr>
          <p:nvPr/>
        </p:nvCxnSpPr>
        <p:spPr>
          <a:xfrm>
            <a:off x="7646205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46203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has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Force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 &amp; 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between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attracts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7" name="Elbow Connector 136"/>
          <p:cNvCxnSpPr>
            <a:stCxn id="120" idx="0"/>
            <a:endCxn id="128" idx="2"/>
          </p:cNvCxnSpPr>
          <p:nvPr/>
        </p:nvCxnSpPr>
        <p:spPr>
          <a:xfrm rot="5400000" flipH="1" flipV="1">
            <a:off x="5956538" y="1131994"/>
            <a:ext cx="293188" cy="63368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4" idx="0"/>
            <a:endCxn id="128" idx="2"/>
          </p:cNvCxnSpPr>
          <p:nvPr/>
        </p:nvCxnSpPr>
        <p:spPr>
          <a:xfrm rot="16200000" flipV="1">
            <a:off x="7001711" y="720506"/>
            <a:ext cx="293188" cy="145665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495190" y="2837843"/>
            <a:ext cx="17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Nucleus’s 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420842" y="2837843"/>
            <a:ext cx="1576409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Electron’s Mass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155" name="Straight Arrow Connector 154"/>
          <p:cNvCxnSpPr>
            <a:stCxn id="153" idx="3"/>
            <a:endCxn id="154" idx="1"/>
          </p:cNvCxnSpPr>
          <p:nvPr/>
        </p:nvCxnSpPr>
        <p:spPr>
          <a:xfrm>
            <a:off x="6252219" y="3022509"/>
            <a:ext cx="1168623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243979" y="2725370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greater than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39733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Electron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673202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Nucleus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59" name="Straight Arrow Connector 158"/>
          <p:cNvCxnSpPr>
            <a:stCxn id="157" idx="3"/>
            <a:endCxn id="158" idx="1"/>
          </p:cNvCxnSpPr>
          <p:nvPr/>
        </p:nvCxnSpPr>
        <p:spPr>
          <a:xfrm>
            <a:off x="6060193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51692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revolves around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61" name="Elbow Connector 65"/>
          <p:cNvCxnSpPr>
            <a:stCxn id="156" idx="0"/>
          </p:cNvCxnSpPr>
          <p:nvPr/>
        </p:nvCxnSpPr>
        <p:spPr>
          <a:xfrm flipV="1">
            <a:off x="6820055" y="2577234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94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ocuments\WORK\UDACITY\LESSON PLANS\17 - ANALOGICAL REASONING\Pictur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2473" y="304050"/>
            <a:ext cx="380567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Documents\WORK\UDACITY\LESSON PLANS\17 - ANALOGICAL REASONING\Pic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855" y="304050"/>
            <a:ext cx="38092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304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2/2c/Common_basilisk_in_Costa_Rica.jpg/1024px-Common_basilisk_in_Costa_R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7840" y="229045"/>
            <a:ext cx="60981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2607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044" y="77280"/>
            <a:ext cx="670519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744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>
            <a:stCxn id="22" idx="3"/>
            <a:endCxn id="57" idx="1"/>
          </p:cNvCxnSpPr>
          <p:nvPr/>
        </p:nvCxnSpPr>
        <p:spPr>
          <a:xfrm>
            <a:off x="4074077" y="1938068"/>
            <a:ext cx="978670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" idx="3"/>
            <a:endCxn id="72" idx="1"/>
          </p:cNvCxnSpPr>
          <p:nvPr/>
        </p:nvCxnSpPr>
        <p:spPr>
          <a:xfrm flipV="1">
            <a:off x="4072735" y="3205432"/>
            <a:ext cx="980012" cy="1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2" idx="3"/>
            <a:endCxn id="86" idx="1"/>
          </p:cNvCxnSpPr>
          <p:nvPr/>
        </p:nvCxnSpPr>
        <p:spPr>
          <a:xfrm>
            <a:off x="4072735" y="4472798"/>
            <a:ext cx="980012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upload.wikimedia.org/wikipedia/commons/thumb/2/2c/Common_basilisk_in_Costa_Rica.jpg/1024px-Common_basilisk_in_Costa_R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7841" y="113829"/>
            <a:ext cx="146355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62665" y="2610155"/>
            <a:ext cx="3610070" cy="1190555"/>
            <a:chOff x="462665" y="2610155"/>
            <a:chExt cx="3610070" cy="1190555"/>
          </a:xfrm>
        </p:grpSpPr>
        <p:sp>
          <p:nvSpPr>
            <p:cNvPr id="3" name="Rectangle 2"/>
            <p:cNvSpPr/>
            <p:nvPr/>
          </p:nvSpPr>
          <p:spPr>
            <a:xfrm>
              <a:off x="462665" y="2610155"/>
              <a:ext cx="3610070" cy="1190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Behavior Model</a:t>
              </a:r>
              <a:endParaRPr lang="en-US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39475" y="3032610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 smtClean="0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99600" y="3032609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19850" y="3032608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59724" y="276377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59725" y="330144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4" idx="3"/>
              <a:endCxn id="7" idx="1"/>
            </p:cNvCxnSpPr>
            <p:nvPr/>
          </p:nvCxnSpPr>
          <p:spPr>
            <a:xfrm flipV="1">
              <a:off x="1115550" y="3167027"/>
              <a:ext cx="384050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10" idx="1"/>
            </p:cNvCxnSpPr>
            <p:nvPr/>
          </p:nvCxnSpPr>
          <p:spPr>
            <a:xfrm flipV="1">
              <a:off x="2075675" y="2898193"/>
              <a:ext cx="384049" cy="2688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1" idx="1"/>
            </p:cNvCxnSpPr>
            <p:nvPr/>
          </p:nvCxnSpPr>
          <p:spPr>
            <a:xfrm>
              <a:off x="2075675" y="3167027"/>
              <a:ext cx="384050" cy="2688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9" idx="1"/>
            </p:cNvCxnSpPr>
            <p:nvPr/>
          </p:nvCxnSpPr>
          <p:spPr>
            <a:xfrm flipV="1">
              <a:off x="3035800" y="3167026"/>
              <a:ext cx="384050" cy="2688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9" idx="1"/>
            </p:cNvCxnSpPr>
            <p:nvPr/>
          </p:nvCxnSpPr>
          <p:spPr>
            <a:xfrm>
              <a:off x="3035799" y="2898193"/>
              <a:ext cx="384051" cy="268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64007" y="1342790"/>
            <a:ext cx="3610070" cy="1190555"/>
            <a:chOff x="464007" y="1342790"/>
            <a:chExt cx="3610070" cy="1190555"/>
          </a:xfrm>
        </p:grpSpPr>
        <p:sp>
          <p:nvSpPr>
            <p:cNvPr id="22" name="Rectangle 21"/>
            <p:cNvSpPr/>
            <p:nvPr/>
          </p:nvSpPr>
          <p:spPr>
            <a:xfrm>
              <a:off x="464007" y="134279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Structure Model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58442" y="180365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52910" y="162671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58990" y="1582244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3568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73535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3881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3" idx="6"/>
              <a:endCxn id="24" idx="2"/>
            </p:cNvCxnSpPr>
            <p:nvPr/>
          </p:nvCxnSpPr>
          <p:spPr>
            <a:xfrm flipV="1">
              <a:off x="1024202" y="1809590"/>
              <a:ext cx="928708" cy="1769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6"/>
              <a:endCxn id="26" idx="2"/>
            </p:cNvCxnSpPr>
            <p:nvPr/>
          </p:nvCxnSpPr>
          <p:spPr>
            <a:xfrm>
              <a:off x="1024202" y="1986530"/>
              <a:ext cx="411485" cy="2688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6"/>
              <a:endCxn id="27" idx="2"/>
            </p:cNvCxnSpPr>
            <p:nvPr/>
          </p:nvCxnSpPr>
          <p:spPr>
            <a:xfrm>
              <a:off x="1801447" y="2255365"/>
              <a:ext cx="67208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7" idx="6"/>
              <a:endCxn id="28" idx="2"/>
            </p:cNvCxnSpPr>
            <p:nvPr/>
          </p:nvCxnSpPr>
          <p:spPr>
            <a:xfrm>
              <a:off x="2839295" y="2255365"/>
              <a:ext cx="6995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6"/>
              <a:endCxn id="27" idx="0"/>
            </p:cNvCxnSpPr>
            <p:nvPr/>
          </p:nvCxnSpPr>
          <p:spPr>
            <a:xfrm>
              <a:off x="2318670" y="1809590"/>
              <a:ext cx="337745" cy="2628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7"/>
              <a:endCxn id="25" idx="3"/>
            </p:cNvCxnSpPr>
            <p:nvPr/>
          </p:nvCxnSpPr>
          <p:spPr>
            <a:xfrm flipV="1">
              <a:off x="2785731" y="1894440"/>
              <a:ext cx="226823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8" idx="1"/>
              <a:endCxn id="25" idx="5"/>
            </p:cNvCxnSpPr>
            <p:nvPr/>
          </p:nvCxnSpPr>
          <p:spPr>
            <a:xfrm flipH="1" flipV="1">
              <a:off x="3271186" y="1894440"/>
              <a:ext cx="321195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2665" y="3877520"/>
            <a:ext cx="3610070" cy="1190555"/>
            <a:chOff x="462665" y="3877520"/>
            <a:chExt cx="3610070" cy="1190555"/>
          </a:xfrm>
        </p:grpSpPr>
        <p:sp>
          <p:nvSpPr>
            <p:cNvPr id="52" name="Rectangle 51"/>
            <p:cNvSpPr/>
            <p:nvPr/>
          </p:nvSpPr>
          <p:spPr>
            <a:xfrm>
              <a:off x="462665" y="387752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accent3"/>
                  </a:solidFill>
                  <a:latin typeface="Arial Narrow" panose="020B0606020202030204" pitchFamily="34" charset="0"/>
                </a:rPr>
                <a:t>Function Model</a:t>
              </a:r>
              <a:endParaRPr lang="en-US" dirty="0">
                <a:solidFill>
                  <a:schemeClr val="accent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61930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 smtClean="0">
                  <a:latin typeface="Arial Narrow" panose="020B0606020202030204" pitchFamily="34" charset="0"/>
                </a:rPr>
                <a:t>Orientatin</a:t>
              </a:r>
              <a:r>
                <a:rPr lang="en-US" sz="300" dirty="0" smtClean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Height : 43</a:t>
              </a:r>
              <a:endParaRPr lang="en-US" sz="300" dirty="0">
                <a:latin typeface="Arial Narrow" panose="020B060602020203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69016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>
                  <a:latin typeface="Arial Narrow" panose="020B0606020202030204" pitchFamily="34" charset="0"/>
                </a:rPr>
                <a:t>Orientatin</a:t>
              </a:r>
              <a:r>
                <a:rPr lang="en-US" sz="300" dirty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Height : 43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1602010" y="4620014"/>
              <a:ext cx="12670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robot dog by johnny_automatic - a robotic dog toy from a U.S. patent dra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7035" y="113829"/>
            <a:ext cx="96149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5052747" y="1342790"/>
            <a:ext cx="3610070" cy="1190555"/>
            <a:chOff x="464007" y="1342790"/>
            <a:chExt cx="3610070" cy="1190555"/>
          </a:xfrm>
        </p:grpSpPr>
        <p:sp>
          <p:nvSpPr>
            <p:cNvPr id="57" name="Rectangle 56"/>
            <p:cNvSpPr/>
            <p:nvPr/>
          </p:nvSpPr>
          <p:spPr>
            <a:xfrm>
              <a:off x="464007" y="134279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Structure Model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58442" y="180365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52910" y="162671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958990" y="1582244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43568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473535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3881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58" idx="6"/>
              <a:endCxn id="59" idx="2"/>
            </p:cNvCxnSpPr>
            <p:nvPr/>
          </p:nvCxnSpPr>
          <p:spPr>
            <a:xfrm flipV="1">
              <a:off x="1024202" y="1809590"/>
              <a:ext cx="928708" cy="1769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6"/>
              <a:endCxn id="61" idx="2"/>
            </p:cNvCxnSpPr>
            <p:nvPr/>
          </p:nvCxnSpPr>
          <p:spPr>
            <a:xfrm>
              <a:off x="1024202" y="1986530"/>
              <a:ext cx="411485" cy="2688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2" idx="2"/>
            </p:cNvCxnSpPr>
            <p:nvPr/>
          </p:nvCxnSpPr>
          <p:spPr>
            <a:xfrm>
              <a:off x="1801447" y="2255365"/>
              <a:ext cx="67208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6"/>
              <a:endCxn id="63" idx="2"/>
            </p:cNvCxnSpPr>
            <p:nvPr/>
          </p:nvCxnSpPr>
          <p:spPr>
            <a:xfrm>
              <a:off x="2839295" y="2255365"/>
              <a:ext cx="6995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6"/>
              <a:endCxn id="62" idx="0"/>
            </p:cNvCxnSpPr>
            <p:nvPr/>
          </p:nvCxnSpPr>
          <p:spPr>
            <a:xfrm>
              <a:off x="2318670" y="1809590"/>
              <a:ext cx="337745" cy="2628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2" idx="7"/>
              <a:endCxn id="60" idx="3"/>
            </p:cNvCxnSpPr>
            <p:nvPr/>
          </p:nvCxnSpPr>
          <p:spPr>
            <a:xfrm flipV="1">
              <a:off x="2785731" y="1894440"/>
              <a:ext cx="226823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1"/>
              <a:endCxn id="60" idx="5"/>
            </p:cNvCxnSpPr>
            <p:nvPr/>
          </p:nvCxnSpPr>
          <p:spPr>
            <a:xfrm flipH="1" flipV="1">
              <a:off x="3271186" y="1894440"/>
              <a:ext cx="321195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52747" y="2610154"/>
            <a:ext cx="3610070" cy="1190555"/>
            <a:chOff x="462665" y="2610155"/>
            <a:chExt cx="3610070" cy="1190555"/>
          </a:xfrm>
        </p:grpSpPr>
        <p:sp>
          <p:nvSpPr>
            <p:cNvPr id="72" name="Rectangle 71"/>
            <p:cNvSpPr/>
            <p:nvPr/>
          </p:nvSpPr>
          <p:spPr>
            <a:xfrm>
              <a:off x="462665" y="2610155"/>
              <a:ext cx="3610070" cy="1190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Behavior Model</a:t>
              </a:r>
              <a:endParaRPr lang="en-US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39475" y="3032610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 smtClean="0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499600" y="3032609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419850" y="3032608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459724" y="276377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459725" y="330144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cxnSp>
          <p:nvCxnSpPr>
            <p:cNvPr id="78" name="Straight Arrow Connector 77"/>
            <p:cNvCxnSpPr>
              <a:stCxn id="73" idx="3"/>
              <a:endCxn id="74" idx="1"/>
            </p:cNvCxnSpPr>
            <p:nvPr/>
          </p:nvCxnSpPr>
          <p:spPr>
            <a:xfrm flipV="1">
              <a:off x="1115550" y="3167027"/>
              <a:ext cx="384050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3"/>
              <a:endCxn id="76" idx="1"/>
            </p:cNvCxnSpPr>
            <p:nvPr/>
          </p:nvCxnSpPr>
          <p:spPr>
            <a:xfrm flipV="1">
              <a:off x="2075675" y="2898193"/>
              <a:ext cx="384049" cy="2688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3"/>
              <a:endCxn id="77" idx="1"/>
            </p:cNvCxnSpPr>
            <p:nvPr/>
          </p:nvCxnSpPr>
          <p:spPr>
            <a:xfrm>
              <a:off x="2075675" y="3167027"/>
              <a:ext cx="384050" cy="2688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3"/>
              <a:endCxn id="75" idx="1"/>
            </p:cNvCxnSpPr>
            <p:nvPr/>
          </p:nvCxnSpPr>
          <p:spPr>
            <a:xfrm flipV="1">
              <a:off x="3035800" y="3167026"/>
              <a:ext cx="384050" cy="2688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3"/>
              <a:endCxn id="75" idx="1"/>
            </p:cNvCxnSpPr>
            <p:nvPr/>
          </p:nvCxnSpPr>
          <p:spPr>
            <a:xfrm>
              <a:off x="3035799" y="2898193"/>
              <a:ext cx="384051" cy="268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052747" y="3877520"/>
            <a:ext cx="3610070" cy="1190555"/>
            <a:chOff x="462665" y="3877520"/>
            <a:chExt cx="3610070" cy="1190555"/>
          </a:xfrm>
        </p:grpSpPr>
        <p:sp>
          <p:nvSpPr>
            <p:cNvPr id="86" name="Rectangle 85"/>
            <p:cNvSpPr/>
            <p:nvPr/>
          </p:nvSpPr>
          <p:spPr>
            <a:xfrm>
              <a:off x="462665" y="387752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accent3"/>
                  </a:solidFill>
                  <a:latin typeface="Arial Narrow" panose="020B0606020202030204" pitchFamily="34" charset="0"/>
                </a:rPr>
                <a:t>Function Model</a:t>
              </a:r>
              <a:endParaRPr lang="en-US" dirty="0">
                <a:solidFill>
                  <a:schemeClr val="accent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61930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 smtClean="0">
                  <a:latin typeface="Arial Narrow" panose="020B0606020202030204" pitchFamily="34" charset="0"/>
                </a:rPr>
                <a:t>Orientatin</a:t>
              </a:r>
              <a:r>
                <a:rPr lang="en-US" sz="300" dirty="0" smtClean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 smtClean="0">
                  <a:latin typeface="Arial Narrow" panose="020B0606020202030204" pitchFamily="34" charset="0"/>
                </a:rPr>
                <a:t>Height : 43</a:t>
              </a:r>
              <a:endParaRPr lang="en-US" sz="300" dirty="0">
                <a:latin typeface="Arial Narrow" panose="020B0606020202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69016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>
                  <a:latin typeface="Arial Narrow" panose="020B0606020202030204" pitchFamily="34" charset="0"/>
                </a:rPr>
                <a:t>Orientatin</a:t>
              </a:r>
              <a:r>
                <a:rPr lang="en-US" sz="300" dirty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Height : 43</a:t>
              </a:r>
            </a:p>
          </p:txBody>
        </p:sp>
        <p:cxnSp>
          <p:nvCxnSpPr>
            <p:cNvPr id="89" name="Straight Arrow Connector 88"/>
            <p:cNvCxnSpPr>
              <a:stCxn id="87" idx="3"/>
              <a:endCxn id="88" idx="1"/>
            </p:cNvCxnSpPr>
            <p:nvPr/>
          </p:nvCxnSpPr>
          <p:spPr>
            <a:xfrm>
              <a:off x="1602010" y="4620014"/>
              <a:ext cx="12670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4242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3" idx="2"/>
          </p:cNvCxnSpPr>
          <p:nvPr/>
        </p:nvCxnSpPr>
        <p:spPr>
          <a:xfrm rot="10800000">
            <a:off x="3304635" y="1478120"/>
            <a:ext cx="12700" cy="1075340"/>
          </a:xfrm>
          <a:prstGeom prst="curvedConnector3">
            <a:avLst>
              <a:gd name="adj1" fmla="val 27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245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265" t="18562" r="8919" b="12035"/>
          <a:stretch>
            <a:fillRect/>
          </a:stretch>
        </p:blipFill>
        <p:spPr bwMode="auto">
          <a:xfrm>
            <a:off x="4418380" y="80823"/>
            <a:ext cx="46101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97267" y="920610"/>
            <a:ext cx="3319463" cy="3046413"/>
            <a:chOff x="139966" y="1676401"/>
            <a:chExt cx="3319926" cy="304607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/>
            <a:srcRect l="33333" t="55748" r="33334" b="22343"/>
            <a:stretch>
              <a:fillRect/>
            </a:stretch>
          </p:blipFill>
          <p:spPr bwMode="auto">
            <a:xfrm>
              <a:off x="1963056" y="2858247"/>
              <a:ext cx="1496836" cy="7873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pic>
        <p:pic>
          <p:nvPicPr>
            <p:cNvPr id="6" name="Picture 12" descr="PDP003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3770" b="29179"/>
            <a:stretch>
              <a:fillRect/>
            </a:stretch>
          </p:blipFill>
          <p:spPr bwMode="auto">
            <a:xfrm flipH="1">
              <a:off x="139966" y="1676401"/>
              <a:ext cx="1496835" cy="118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 descr="red squi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66" y="3662219"/>
              <a:ext cx="1683658" cy="1060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ross 7"/>
            <p:cNvSpPr/>
            <p:nvPr/>
          </p:nvSpPr>
          <p:spPr>
            <a:xfrm>
              <a:off x="646450" y="3033564"/>
              <a:ext cx="465202" cy="487308"/>
            </a:xfrm>
            <a:prstGeom prst="plus">
              <a:avLst>
                <a:gd name="adj" fmla="val 32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19890318" flipH="1" flipV="1">
              <a:off x="1884872" y="3751035"/>
              <a:ext cx="465202" cy="37302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Left Arrow 9"/>
            <p:cNvSpPr/>
            <p:nvPr/>
          </p:nvSpPr>
          <p:spPr>
            <a:xfrm rot="1070272" flipH="1" flipV="1">
              <a:off x="1745153" y="2387523"/>
              <a:ext cx="465202" cy="3746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20560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3" idx="2"/>
          </p:cNvCxnSpPr>
          <p:nvPr/>
        </p:nvCxnSpPr>
        <p:spPr>
          <a:xfrm rot="10800000">
            <a:off x="3304635" y="1478120"/>
            <a:ext cx="12700" cy="1075340"/>
          </a:xfrm>
          <a:prstGeom prst="curvedConnector3">
            <a:avLst>
              <a:gd name="adj1" fmla="val 27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2" idx="2"/>
          </p:cNvCxnSpPr>
          <p:nvPr/>
        </p:nvCxnSpPr>
        <p:spPr>
          <a:xfrm rot="10800000">
            <a:off x="3304635" y="441186"/>
            <a:ext cx="12700" cy="2112275"/>
          </a:xfrm>
          <a:prstGeom prst="curvedConnector3">
            <a:avLst>
              <a:gd name="adj1" fmla="val 414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290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3" y="1006114"/>
            <a:ext cx="2726757" cy="30326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 situations on the right is most similar to the situation above?</a:t>
            </a:r>
          </a:p>
          <a:p>
            <a:pPr algn="ctr"/>
            <a:endParaRPr lang="en-US" sz="2400" b="1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Rank them from 1 (most similar) to 7 (least similar)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665" y="267450"/>
            <a:ext cx="8218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A </a:t>
            </a:r>
            <a:r>
              <a:rPr lang="en-US" sz="2800" b="1" dirty="0" smtClean="0">
                <a:latin typeface="Segoe Print" panose="02000600000000000000" pitchFamily="2" charset="0"/>
              </a:rPr>
              <a:t>woman </a:t>
            </a:r>
            <a:r>
              <a:rPr lang="en-US" sz="2800" b="1" dirty="0">
                <a:latin typeface="Segoe Print" panose="02000600000000000000" pitchFamily="2" charset="0"/>
              </a:rPr>
              <a:t>is climbing a </a:t>
            </a:r>
            <a:r>
              <a:rPr lang="en-US" sz="2800" b="1" dirty="0" smtClean="0">
                <a:latin typeface="Segoe Print" panose="02000600000000000000" pitchFamily="2" charset="0"/>
              </a:rPr>
              <a:t>ladder.</a:t>
            </a:r>
          </a:p>
          <a:p>
            <a:pPr algn="ctr"/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2305" y="1006114"/>
            <a:ext cx="5299890" cy="30326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Segoe Print" panose="02000600000000000000" pitchFamily="2" charset="0"/>
              </a:rPr>
              <a:t>A woman climbing a set of stairs.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Print" panose="02000600000000000000" pitchFamily="2" charset="0"/>
              </a:rPr>
              <a:t>An ant walking up the wall.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woman painting a ladder</a:t>
            </a:r>
            <a:r>
              <a:rPr lang="en-US" sz="2000" dirty="0" smtClean="0">
                <a:latin typeface="Segoe Print" panose="02000600000000000000" pitchFamily="2" charset="0"/>
              </a:rPr>
              <a:t>.</a:t>
            </a:r>
            <a:endParaRPr lang="en-US" sz="2000" dirty="0"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Print" panose="02000600000000000000" pitchFamily="2" charset="0"/>
              </a:rPr>
              <a:t>A woman climbing the corporate ladder.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Print" panose="02000600000000000000" pitchFamily="2" charset="0"/>
              </a:rPr>
              <a:t>A water bottle sitting on a desk.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Print" panose="02000600000000000000" pitchFamily="2" charset="0"/>
              </a:rPr>
              <a:t>A woman climbing a step ladder.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Print" panose="02000600000000000000" pitchFamily="2" charset="0"/>
              </a:rPr>
              <a:t>A plane taking off into the sky.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1445" y="3762305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5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1445" y="1408783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3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1445" y="1878994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6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1445" y="2349938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4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1445" y="3291516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1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1445" y="937994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2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1445" y="2820727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7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034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9780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2"/>
            <a:endCxn id="2" idx="2"/>
          </p:cNvCxnSpPr>
          <p:nvPr/>
        </p:nvCxnSpPr>
        <p:spPr>
          <a:xfrm rot="10800000">
            <a:off x="3304635" y="441185"/>
            <a:ext cx="12700" cy="3149210"/>
          </a:xfrm>
          <a:prstGeom prst="curvedConnector3">
            <a:avLst>
              <a:gd name="adj1" fmla="val 7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2"/>
            <a:endCxn id="3" idx="2"/>
          </p:cNvCxnSpPr>
          <p:nvPr/>
        </p:nvCxnSpPr>
        <p:spPr>
          <a:xfrm rot="10800000">
            <a:off x="3304635" y="1478121"/>
            <a:ext cx="12700" cy="2112275"/>
          </a:xfrm>
          <a:prstGeom prst="curvedConnector3">
            <a:avLst>
              <a:gd name="adj1" fmla="val 492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2"/>
            <a:endCxn id="8" idx="2"/>
          </p:cNvCxnSpPr>
          <p:nvPr/>
        </p:nvCxnSpPr>
        <p:spPr>
          <a:xfrm rot="10800000">
            <a:off x="3304635" y="2553461"/>
            <a:ext cx="12700" cy="1036935"/>
          </a:xfrm>
          <a:prstGeom prst="curvedConnector3">
            <a:avLst>
              <a:gd name="adj1" fmla="val 30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2293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Advanced questions in analogical reasoning</a:t>
            </a:r>
          </a:p>
          <a:p>
            <a:pPr algn="ctr"/>
            <a:r>
              <a:rPr lang="en-US" sz="1200" b="1" dirty="0" smtClean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Common vocabulary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Abstraction and transformation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Compound and compositional analogies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Visuospatial analogies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Conceptual combination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analogical reasoning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8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Similarity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Analogical retrieval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Analogical mapping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Analogical transfer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Evaluation and storage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Design by analogy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39" idx="1"/>
            <a:endCxn id="27" idx="5"/>
          </p:cNvCxnSpPr>
          <p:nvPr/>
        </p:nvCxnSpPr>
        <p:spPr>
          <a:xfrm flipH="1" flipV="1">
            <a:off x="7204619" y="1267219"/>
            <a:ext cx="1360262" cy="98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1" idx="0"/>
            <a:endCxn id="27" idx="4"/>
          </p:cNvCxnSpPr>
          <p:nvPr/>
        </p:nvCxnSpPr>
        <p:spPr>
          <a:xfrm flipH="1" flipV="1">
            <a:off x="7172290" y="1280610"/>
            <a:ext cx="633045" cy="1790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0" idx="7"/>
            <a:endCxn id="27" idx="4"/>
          </p:cNvCxnSpPr>
          <p:nvPr/>
        </p:nvCxnSpPr>
        <p:spPr>
          <a:xfrm flipV="1">
            <a:off x="6210024" y="1280610"/>
            <a:ext cx="962266" cy="18108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2" idx="1"/>
            <a:endCxn id="27" idx="6"/>
          </p:cNvCxnSpPr>
          <p:nvPr/>
        </p:nvCxnSpPr>
        <p:spPr>
          <a:xfrm flipH="1" flipV="1">
            <a:off x="7218010" y="1234890"/>
            <a:ext cx="554996" cy="159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7"/>
            <a:endCxn id="27" idx="3"/>
          </p:cNvCxnSpPr>
          <p:nvPr/>
        </p:nvCxnSpPr>
        <p:spPr>
          <a:xfrm flipV="1">
            <a:off x="7031159" y="1267219"/>
            <a:ext cx="108802" cy="1247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" idx="5"/>
            <a:endCxn id="27" idx="1"/>
          </p:cNvCxnSpPr>
          <p:nvPr/>
        </p:nvCxnSpPr>
        <p:spPr>
          <a:xfrm>
            <a:off x="6210024" y="614334"/>
            <a:ext cx="929937" cy="5882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6570" y="118917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xmlns="" val="2768889678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Black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  <a:endParaRPr lang="en-US" sz="20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903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01519" y="71753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" y="-1385"/>
            <a:ext cx="4876800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30" y="2187700"/>
            <a:ext cx="4346575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912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0490435"/>
              </p:ext>
            </p:extLst>
          </p:nvPr>
        </p:nvGraphicFramePr>
        <p:xfrm>
          <a:off x="461313" y="139376"/>
          <a:ext cx="3649827" cy="475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/>
                <a:gridCol w="1216609"/>
                <a:gridCol w="1216609"/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Route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Z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E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724378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72437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5599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Straight Arrow Connector 46"/>
          <p:cNvCxnSpPr>
            <a:stCxn id="44" idx="4"/>
            <a:endCxn id="45" idx="7"/>
          </p:cNvCxnSpPr>
          <p:nvPr/>
        </p:nvCxnSpPr>
        <p:spPr>
          <a:xfrm flipH="1">
            <a:off x="6335761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46" idx="1"/>
          </p:cNvCxnSpPr>
          <p:nvPr/>
        </p:nvCxnSpPr>
        <p:spPr>
          <a:xfrm>
            <a:off x="6848328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69795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5724378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5599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Straight Arrow Connector 51"/>
          <p:cNvCxnSpPr>
            <a:stCxn id="45" idx="4"/>
            <a:endCxn id="50" idx="0"/>
          </p:cNvCxnSpPr>
          <p:nvPr/>
        </p:nvCxnSpPr>
        <p:spPr>
          <a:xfrm flipH="1">
            <a:off x="5861538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51" idx="0"/>
          </p:cNvCxnSpPr>
          <p:nvPr/>
        </p:nvCxnSpPr>
        <p:spPr>
          <a:xfrm flipH="1">
            <a:off x="739315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4"/>
            <a:endCxn id="49" idx="0"/>
          </p:cNvCxnSpPr>
          <p:nvPr/>
        </p:nvCxnSpPr>
        <p:spPr>
          <a:xfrm>
            <a:off x="761413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6818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5091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08935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9605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66338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6048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69564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Arrow Connector 61"/>
          <p:cNvCxnSpPr>
            <a:stCxn id="45" idx="4"/>
            <a:endCxn id="61" idx="0"/>
          </p:cNvCxnSpPr>
          <p:nvPr/>
        </p:nvCxnSpPr>
        <p:spPr>
          <a:xfrm>
            <a:off x="6082518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4"/>
          </p:cNvCxnSpPr>
          <p:nvPr/>
        </p:nvCxnSpPr>
        <p:spPr>
          <a:xfrm flipH="1">
            <a:off x="6219678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9076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5363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885285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454755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9" name="Straight Arrow Connector 108"/>
          <p:cNvCxnSpPr>
            <a:stCxn id="61" idx="4"/>
            <a:endCxn id="108" idx="0"/>
          </p:cNvCxnSpPr>
          <p:nvPr/>
        </p:nvCxnSpPr>
        <p:spPr>
          <a:xfrm>
            <a:off x="6427704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4"/>
            <a:endCxn id="107" idx="0"/>
          </p:cNvCxnSpPr>
          <p:nvPr/>
        </p:nvCxnSpPr>
        <p:spPr>
          <a:xfrm>
            <a:off x="6812895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4"/>
          </p:cNvCxnSpPr>
          <p:nvPr/>
        </p:nvCxnSpPr>
        <p:spPr>
          <a:xfrm flipH="1">
            <a:off x="6577818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082518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40658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90556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4808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978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8" r="53242"/>
          <a:stretch/>
        </p:blipFill>
        <p:spPr bwMode="auto">
          <a:xfrm>
            <a:off x="3611874" y="1437900"/>
            <a:ext cx="19313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720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0335" y="1145203"/>
            <a:ext cx="7125924" cy="2425077"/>
            <a:chOff x="1000335" y="1145203"/>
            <a:chExt cx="7125924" cy="2425077"/>
          </a:xfrm>
        </p:grpSpPr>
        <p:pic>
          <p:nvPicPr>
            <p:cNvPr id="103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7032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 r="22956" b="14546"/>
          <a:stretch/>
        </p:blipFill>
        <p:spPr bwMode="auto">
          <a:xfrm>
            <a:off x="4040586" y="2916922"/>
            <a:ext cx="4085673" cy="6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372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974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576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178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780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382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00" r="47097" b="58791"/>
          <a:stretch/>
        </p:blipFill>
        <p:spPr bwMode="auto">
          <a:xfrm flipH="1">
            <a:off x="1974253" y="1145204"/>
            <a:ext cx="3699729" cy="12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736" r="47097" b="58791"/>
          <a:stretch/>
        </p:blipFill>
        <p:spPr bwMode="auto">
          <a:xfrm>
            <a:off x="3247222" y="1485025"/>
            <a:ext cx="3736850" cy="12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 r="22956" b="5127"/>
          <a:stretch/>
        </p:blipFill>
        <p:spPr bwMode="auto">
          <a:xfrm flipH="1">
            <a:off x="1000335" y="2784925"/>
            <a:ext cx="3880283" cy="7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PG map symbols: Fortress by nicubunu - Part of the fantasy RPG map elements collection (houses and various buildings): a fort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554" y="1145203"/>
            <a:ext cx="2340447" cy="23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6008" y="312478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270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872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4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076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678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plode_(Color) by DevynCJohnson - This is that shape commonly used to represent an exclamation or explosion. This is the colored version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" t="4586" b="15058"/>
          <a:stretch/>
        </p:blipFill>
        <p:spPr bwMode="auto">
          <a:xfrm>
            <a:off x="5499455" y="2533345"/>
            <a:ext cx="1848557" cy="15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545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1143</Words>
  <Application>Microsoft Office PowerPoint</Application>
  <PresentationFormat>On-screen Show (16:9)</PresentationFormat>
  <Paragraphs>597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249</cp:revision>
  <dcterms:created xsi:type="dcterms:W3CDTF">2014-03-07T02:05:43Z</dcterms:created>
  <dcterms:modified xsi:type="dcterms:W3CDTF">2014-10-13T03:00:42Z</dcterms:modified>
</cp:coreProperties>
</file>