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handoutMasterIdLst>
    <p:handoutMasterId r:id="rId18"/>
  </p:handoutMasterIdLst>
  <p:sldIdLst>
    <p:sldId id="271" r:id="rId2"/>
    <p:sldId id="257" r:id="rId3"/>
    <p:sldId id="258" r:id="rId4"/>
    <p:sldId id="259" r:id="rId5"/>
    <p:sldId id="275" r:id="rId6"/>
    <p:sldId id="274" r:id="rId7"/>
    <p:sldId id="272" r:id="rId8"/>
    <p:sldId id="276" r:id="rId9"/>
    <p:sldId id="273" r:id="rId10"/>
    <p:sldId id="277" r:id="rId11"/>
    <p:sldId id="278" r:id="rId12"/>
    <p:sldId id="279" r:id="rId13"/>
    <p:sldId id="280" r:id="rId14"/>
    <p:sldId id="281" r:id="rId15"/>
    <p:sldId id="270" r:id="rId16"/>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u78feu1XyzImcf5AmFB82dMdd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77" autoAdjust="0"/>
  </p:normalViewPr>
  <p:slideViewPr>
    <p:cSldViewPr snapToGrid="0">
      <p:cViewPr varScale="1">
        <p:scale>
          <a:sx n="50" d="100"/>
          <a:sy n="50" d="100"/>
        </p:scale>
        <p:origin x="708"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43D020-6E9A-BD9B-63E7-BEC981FC08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690917-E03E-2CBC-D0DA-3C10DD2CE1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F45585-6237-4D90-8138-2BF3392FF261}" type="datetimeFigureOut">
              <a:rPr lang="en-US" smtClean="0"/>
              <a:t>12/27/2022</a:t>
            </a:fld>
            <a:endParaRPr lang="en-US"/>
          </a:p>
        </p:txBody>
      </p:sp>
      <p:sp>
        <p:nvSpPr>
          <p:cNvPr id="4" name="Footer Placeholder 3">
            <a:extLst>
              <a:ext uri="{FF2B5EF4-FFF2-40B4-BE49-F238E27FC236}">
                <a16:creationId xmlns:a16="http://schemas.microsoft.com/office/drawing/2014/main" id="{ABF6A929-7877-175B-04C7-CE06714B82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F220D-2FE1-2C3C-A08F-B7FC2A70C7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024A63-D75F-4529-831B-A6B2AE764E48}" type="slidenum">
              <a:rPr lang="en-US" smtClean="0"/>
              <a:t>‹#›</a:t>
            </a:fld>
            <a:endParaRPr lang="en-US"/>
          </a:p>
        </p:txBody>
      </p:sp>
    </p:spTree>
    <p:extLst>
      <p:ext uri="{BB962C8B-B14F-4D97-AF65-F5344CB8AC3E}">
        <p14:creationId xmlns:p14="http://schemas.microsoft.com/office/powerpoint/2010/main" val="12986981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814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1957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b="0" i="0">
                <a:effectLst/>
                <a:latin typeface="Arial" panose="020B0604020202020204" pitchFamily="34" charset="0"/>
              </a:rPr>
              <a:t>au khi xem xét lại vài câu kết quả, chúng tôi nhận thấy mô hình không phát hiện ra một số cảm xúc,khía cạnh ví dụ như câu 1: Lưng kính nhìn sang mà dễ bám mồ hôi mang nhãn DESIGN#NEUTRAL</a:t>
            </a:r>
            <a:r>
              <a:rPr lang="en-US" b="0" i="0">
                <a:effectLst/>
                <a:latin typeface="Arial" panose="020B0604020202020204" pitchFamily="34" charset="0"/>
              </a:rPr>
              <a:t> </a:t>
            </a:r>
            <a:r>
              <a:rPr lang="vi-VN" b="0" i="0">
                <a:effectLst/>
                <a:latin typeface="Arial" panose="020B0604020202020204" pitchFamily="34" charset="0"/>
              </a:rPr>
              <a:t>mà kết quả đự đoán không nhận diện được. Một trường hợp khác ở câu 2 gồm 3 nhãn nhưng nhãn thứ</a:t>
            </a:r>
            <a:r>
              <a:rPr lang="en-US" b="0" i="0">
                <a:effectLst/>
                <a:latin typeface="Arial" panose="020B0604020202020204" pitchFamily="34" charset="0"/>
              </a:rPr>
              <a:t> </a:t>
            </a:r>
            <a:r>
              <a:rPr lang="vi-VN" b="0" i="0">
                <a:effectLst/>
                <a:latin typeface="Arial" panose="020B0604020202020204" pitchFamily="34" charset="0"/>
              </a:rPr>
              <a:t>3 bị nhận diện sai từ FEATURES sang PERFORMENCE, tuy nhiên mô hình vẫn nhận dạng đúng</a:t>
            </a:r>
            <a:r>
              <a:rPr lang="en-US" b="0" i="0">
                <a:effectLst/>
                <a:latin typeface="Arial" panose="020B0604020202020204" pitchFamily="34" charset="0"/>
              </a:rPr>
              <a:t> </a:t>
            </a:r>
            <a:r>
              <a:rPr lang="vi-VN" b="0" i="0">
                <a:effectLst/>
                <a:latin typeface="Arial" panose="020B0604020202020204" pitchFamily="34" charset="0"/>
              </a:rPr>
              <a:t>cảm xúc là NEUTRAL. Đặc điểm này cần có một nghiên cứu kỹ càng vì tiếng Việt là một ngôn ngữ</a:t>
            </a:r>
            <a:r>
              <a:rPr lang="en-US" b="0" i="0">
                <a:effectLst/>
                <a:latin typeface="Arial" panose="020B0604020202020204" pitchFamily="34" charset="0"/>
              </a:rPr>
              <a:t> </a:t>
            </a:r>
            <a:r>
              <a:rPr lang="vi-VN" b="0" i="0">
                <a:effectLst/>
                <a:latin typeface="Arial" panose="020B0604020202020204" pitchFamily="34" charset="0"/>
              </a:rPr>
              <a:t>dùng khá nhiều từ mượn, các từ này có thể khác với nghĩa gốc và trong tập dữ liệu có khá nhiều</a:t>
            </a:r>
            <a:r>
              <a:rPr lang="en-US" b="0" i="0">
                <a:effectLst/>
                <a:latin typeface="Arial" panose="020B0604020202020204" pitchFamily="34" charset="0"/>
              </a:rPr>
              <a:t> </a:t>
            </a:r>
            <a:r>
              <a:rPr lang="vi-VN" b="0" i="0">
                <a:effectLst/>
                <a:latin typeface="Arial" panose="020B0604020202020204" pitchFamily="34" charset="0"/>
              </a:rPr>
              <a:t>trường hợp các bình luận vừa có tiếng Việt vừa có tiếng Anh, điều này là một thách thức lớn trong</a:t>
            </a:r>
            <a:r>
              <a:rPr lang="en-US" b="0" i="0">
                <a:effectLst/>
                <a:latin typeface="Arial" panose="020B0604020202020204" pitchFamily="34" charset="0"/>
              </a:rPr>
              <a:t> </a:t>
            </a:r>
            <a:r>
              <a:rPr lang="vi-VN" b="0" i="0">
                <a:effectLst/>
                <a:latin typeface="Arial" panose="020B0604020202020204" pitchFamily="34" charset="0"/>
              </a:rPr>
              <a:t>bài toán hiện tại</a:t>
            </a:r>
            <a:endParaRPr/>
          </a:p>
        </p:txBody>
      </p:sp>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744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079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2400"/>
              </a:spcBef>
              <a:spcAft>
                <a:spcPts val="0"/>
              </a:spcAft>
              <a:buNone/>
            </a:pPr>
            <a:r>
              <a:rPr lang="en-US" sz="1200">
                <a:solidFill>
                  <a:srgbClr val="222222"/>
                </a:solidFill>
                <a:latin typeface="Times New Roman"/>
                <a:ea typeface="Times New Roman"/>
                <a:cs typeface="Times New Roman"/>
                <a:sym typeface="Times New Roman"/>
              </a:rPr>
              <a:t>Xuất phát từ một nhu cầu thực tế</a:t>
            </a:r>
          </a:p>
          <a:p>
            <a:pPr marL="0" marR="0" lvl="0" indent="0" algn="l" rtl="0">
              <a:spcBef>
                <a:spcPts val="2400"/>
              </a:spcBef>
              <a:spcAft>
                <a:spcPts val="0"/>
              </a:spcAft>
              <a:buNone/>
            </a:pPr>
            <a:r>
              <a:rPr lang="en-US" sz="1200">
                <a:solidFill>
                  <a:srgbClr val="222222"/>
                </a:solidFill>
                <a:latin typeface="Times New Roman"/>
                <a:ea typeface="Times New Roman"/>
                <a:cs typeface="Times New Roman"/>
                <a:sym typeface="Times New Roman"/>
              </a:rPr>
              <a:t>Kết hợp với sự phát triển của trang web thương mại điện tử -&gt; nhiều -&gt; giá trị.</a:t>
            </a:r>
          </a:p>
          <a:p>
            <a:pPr marL="0" marR="0" lvl="0" indent="0" algn="l" rtl="0">
              <a:spcBef>
                <a:spcPts val="2400"/>
              </a:spcBef>
              <a:spcAft>
                <a:spcPts val="0"/>
              </a:spcAft>
              <a:buNone/>
            </a:pPr>
            <a:endParaRPr lang="en-US" sz="1200">
              <a:solidFill>
                <a:srgbClr val="222222"/>
              </a:solidFill>
              <a:latin typeface="Times New Roman"/>
              <a:ea typeface="Times New Roman"/>
              <a:cs typeface="Times New Roman"/>
              <a:sym typeface="Times New Roman"/>
            </a:endParaRPr>
          </a:p>
          <a:p>
            <a:pPr marL="0" marR="0" lvl="0" indent="0" algn="l" rtl="0">
              <a:spcBef>
                <a:spcPts val="2400"/>
              </a:spcBef>
              <a:spcAft>
                <a:spcPts val="0"/>
              </a:spcAft>
              <a:buNone/>
            </a:pPr>
            <a:r>
              <a:rPr lang="vi-VN" sz="1200">
                <a:solidFill>
                  <a:srgbClr val="222222"/>
                </a:solidFill>
                <a:latin typeface="Times New Roman"/>
                <a:ea typeface="Times New Roman"/>
                <a:cs typeface="Times New Roman"/>
                <a:sym typeface="Times New Roman"/>
              </a:rPr>
              <a:t>+ Nguồn dữ liệu này cung cấp thông tin về sản phẩm và những lời khuyên hữu ích giúp họ tránh mua các sản phẩm hoặc đăng ký dịch vụ không phù hợp.</a:t>
            </a:r>
            <a:endParaRPr lang="vi-VN"/>
          </a:p>
          <a:p>
            <a:pPr marL="0" marR="0" lvl="0" indent="0" algn="l" rtl="0">
              <a:spcBef>
                <a:spcPts val="2400"/>
              </a:spcBef>
              <a:spcAft>
                <a:spcPts val="0"/>
              </a:spcAft>
              <a:buNone/>
            </a:pPr>
            <a:r>
              <a:rPr lang="vi-VN" sz="1200">
                <a:solidFill>
                  <a:srgbClr val="222222"/>
                </a:solidFill>
                <a:latin typeface="Times New Roman"/>
                <a:ea typeface="Times New Roman"/>
                <a:cs typeface="Times New Roman"/>
                <a:sym typeface="Times New Roman"/>
              </a:rPr>
              <a:t>+ Giúp cho doanh nghiệp nâng cao chất lượng sản phẩm, xác định chính xác nhu cầu khách hàng.</a:t>
            </a:r>
            <a:endParaRPr lang="vi-VN" sz="1200">
              <a:solidFill>
                <a:schemeClr val="dk1"/>
              </a:solidFill>
              <a:latin typeface="Arial"/>
              <a:ea typeface="Arial"/>
              <a:cs typeface="Arial"/>
              <a:sym typeface="Arial"/>
            </a:endParaRPr>
          </a:p>
          <a:p>
            <a:pPr marL="0" lvl="0" indent="0" algn="l" rtl="0">
              <a:spcBef>
                <a:spcPts val="0"/>
              </a:spcBef>
              <a:spcAft>
                <a:spcPts val="0"/>
              </a:spcAft>
              <a:buNone/>
            </a:pPr>
            <a:endParaRPr/>
          </a:p>
        </p:txBody>
      </p:sp>
      <p:sp>
        <p:nvSpPr>
          <p:cNvPr id="127" name="Google Shape;12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554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7942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b="0" i="0">
                <a:effectLst/>
                <a:latin typeface="Arial" panose="020B0604020202020204" pitchFamily="34" charset="0"/>
              </a:rPr>
              <a:t>Thay thế từ đồng nghĩa: Thao tác này tạo một câu mới bằng cách chọn ngẫu nhiên n từ, từ</a:t>
            </a:r>
            <a:r>
              <a:rPr lang="en-US" b="0" i="0">
                <a:effectLst/>
                <a:latin typeface="Courier New" panose="02070309020205020404" pitchFamily="49" charset="0"/>
              </a:rPr>
              <a:t> </a:t>
            </a:r>
            <a:r>
              <a:rPr lang="vi-VN" b="0" i="0">
                <a:effectLst/>
                <a:latin typeface="Arial" panose="020B0604020202020204" pitchFamily="34" charset="0"/>
              </a:rPr>
              <a:t>câu đầu vào và thay thế chúng bằng các từ đồng nghĩa của nó, không tính stop words. Đã sử</a:t>
            </a:r>
            <a:r>
              <a:rPr lang="en-US" b="0" i="0">
                <a:effectLst/>
                <a:latin typeface="Courier New" panose="02070309020205020404" pitchFamily="49" charset="0"/>
              </a:rPr>
              <a:t> </a:t>
            </a:r>
            <a:r>
              <a:rPr lang="vi-VN" b="0" i="0">
                <a:effectLst/>
                <a:latin typeface="Arial" panose="020B0604020202020204" pitchFamily="34" charset="0"/>
              </a:rPr>
              <a:t>dụng wordnet tiếng Việt của Nguyen et al. (2016) để thay từ đồng nghĩa và Từ điển tiếng Việt</a:t>
            </a:r>
            <a:r>
              <a:rPr lang="en-US" b="0" i="0">
                <a:effectLst/>
                <a:latin typeface="Courier New" panose="02070309020205020404" pitchFamily="49" charset="0"/>
              </a:rPr>
              <a:t> </a:t>
            </a:r>
            <a:r>
              <a:rPr lang="vi-VN" b="0" i="0">
                <a:effectLst/>
                <a:latin typeface="Arial" panose="020B0604020202020204" pitchFamily="34" charset="0"/>
              </a:rPr>
              <a:t>để loại bỏ stop words trong câu.</a:t>
            </a:r>
            <a:br>
              <a:rPr lang="vi-VN" b="0" i="0">
                <a:effectLst/>
                <a:latin typeface="Courier New" panose="02070309020205020404" pitchFamily="49" charset="0"/>
              </a:rPr>
            </a:br>
            <a:r>
              <a:rPr lang="vi-VN" b="0" i="0">
                <a:effectLst/>
                <a:latin typeface="Courier New" panose="02070309020205020404" pitchFamily="49" charset="0"/>
              </a:rPr>
              <a:t>• </a:t>
            </a:r>
            <a:r>
              <a:rPr lang="vi-VN" b="0" i="0">
                <a:effectLst/>
                <a:latin typeface="Arial" panose="020B0604020202020204" pitchFamily="34" charset="0"/>
              </a:rPr>
              <a:t>Chèn từ ngẫu nhiên: Thao tác này tạo dữ liệu mới bằng cách trước tiên tìm một từ ngẫu</a:t>
            </a:r>
            <a:r>
              <a:rPr lang="en-US" b="0" i="0">
                <a:effectLst/>
                <a:latin typeface="Courier New" panose="02070309020205020404" pitchFamily="49" charset="0"/>
              </a:rPr>
              <a:t> </a:t>
            </a:r>
            <a:r>
              <a:rPr lang="vi-VN" b="0" i="0">
                <a:effectLst/>
                <a:latin typeface="Arial" panose="020B0604020202020204" pitchFamily="34" charset="0"/>
              </a:rPr>
              <a:t>nhiên trong câu đầu vào, không phải là stop word, sau đó lấy từ đồng nghĩa của từ này và đặt</a:t>
            </a:r>
            <a:r>
              <a:rPr lang="en-US" b="0" i="0">
                <a:effectLst/>
                <a:latin typeface="Courier New" panose="02070309020205020404" pitchFamily="49" charset="0"/>
              </a:rPr>
              <a:t> </a:t>
            </a:r>
            <a:r>
              <a:rPr lang="vi-VN" b="0" i="0">
                <a:effectLst/>
                <a:latin typeface="Arial" panose="020B0604020202020204" pitchFamily="34" charset="0"/>
              </a:rPr>
              <a:t>từ đó vào vị trí ngẫu nhiên của câu. Các từ đồng nghĩa được lấy từ wordnet tiếng Việt.</a:t>
            </a:r>
            <a:br>
              <a:rPr lang="vi-VN" b="0" i="0">
                <a:effectLst/>
                <a:latin typeface="Courier New" panose="02070309020205020404" pitchFamily="49" charset="0"/>
              </a:rPr>
            </a:br>
            <a:r>
              <a:rPr lang="vi-VN" b="0" i="0">
                <a:effectLst/>
                <a:latin typeface="Courier New" panose="02070309020205020404" pitchFamily="49" charset="0"/>
              </a:rPr>
              <a:t>• </a:t>
            </a:r>
            <a:r>
              <a:rPr lang="vi-VN" b="0" i="0">
                <a:effectLst/>
                <a:latin typeface="Arial" panose="020B0604020202020204" pitchFamily="34" charset="0"/>
              </a:rPr>
              <a:t>Hoán đổi ngẫu nhiên: Kỹ thuật này tạo một câu mới bằng cách chọn hai từ ngẫu nhiên trong</a:t>
            </a:r>
            <a:r>
              <a:rPr lang="en-US" b="0" i="0">
                <a:effectLst/>
                <a:latin typeface="Courier New" panose="02070309020205020404" pitchFamily="49" charset="0"/>
              </a:rPr>
              <a:t> </a:t>
            </a:r>
            <a:r>
              <a:rPr lang="vi-VN" b="0" i="0">
                <a:effectLst/>
                <a:latin typeface="Arial" panose="020B0604020202020204" pitchFamily="34" charset="0"/>
              </a:rPr>
              <a:t>câu đầu vào và hoán đổi vị trí của chúng.</a:t>
            </a:r>
            <a:br>
              <a:rPr lang="vi-VN" b="0" i="0">
                <a:effectLst/>
                <a:latin typeface="Courier New" panose="02070309020205020404" pitchFamily="49" charset="0"/>
              </a:rPr>
            </a:br>
            <a:r>
              <a:rPr lang="vi-VN" b="0" i="0">
                <a:effectLst/>
                <a:latin typeface="Courier New" panose="02070309020205020404" pitchFamily="49" charset="0"/>
              </a:rPr>
              <a:t>• </a:t>
            </a:r>
            <a:r>
              <a:rPr lang="vi-VN" b="0" i="0">
                <a:effectLst/>
                <a:latin typeface="Arial" panose="020B0604020202020204" pitchFamily="34" charset="0"/>
              </a:rPr>
              <a:t>Xóa ngẫu nhiên: Kỹ thuật này tạo ra một câu mới bằng cách ngẫu nhiên xóa p từ trong câu</a:t>
            </a:r>
            <a:r>
              <a:rPr lang="en-US" b="0" i="0">
                <a:effectLst/>
                <a:latin typeface="Courier New" panose="02070309020205020404" pitchFamily="49" charset="0"/>
              </a:rPr>
              <a:t> </a:t>
            </a:r>
            <a:r>
              <a:rPr lang="vi-VN" b="0" i="0">
                <a:effectLst/>
                <a:latin typeface="Arial" panose="020B0604020202020204" pitchFamily="34" charset="0"/>
              </a:rPr>
              <a:t>(p là xác suất được người dùng xác định trước đó)</a:t>
            </a:r>
            <a:endParaRPr/>
          </a:p>
        </p:txBody>
      </p:sp>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248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569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a:effectLst/>
                <a:latin typeface="Arial" panose="020B0604020202020204" pitchFamily="34" charset="0"/>
              </a:rPr>
              <a:t>1. </a:t>
            </a:r>
            <a:r>
              <a:rPr lang="vi-VN" b="0" i="0">
                <a:effectLst/>
                <a:latin typeface="Arial" panose="020B0604020202020204" pitchFamily="34" charset="0"/>
              </a:rPr>
              <a:t>Trong khi mô tả sản phẩm hoặc dịch vụ, khách hàng cũng có thể tham chiếu đến các thực thể khác.</a:t>
            </a:r>
            <a:br>
              <a:rPr lang="vi-VN"/>
            </a:br>
            <a:r>
              <a:rPr lang="vi-VN" b="0" i="0">
                <a:effectLst/>
                <a:latin typeface="Arial" panose="020B0604020202020204" pitchFamily="34" charset="0"/>
              </a:rPr>
              <a:t>Ví dụ: "Sản phẩm này có giá tốt; nhưng cái mà anh tôi mua có thiết kế đẹp hơn." Trong ví dụ, nó</a:t>
            </a:r>
            <a:r>
              <a:rPr lang="en-US" b="0" i="0">
                <a:effectLst/>
                <a:latin typeface="Arial" panose="020B0604020202020204" pitchFamily="34" charset="0"/>
              </a:rPr>
              <a:t> </a:t>
            </a:r>
            <a:r>
              <a:rPr lang="vi-VN" b="0" i="0">
                <a:effectLst/>
                <a:latin typeface="Arial" panose="020B0604020202020204" pitchFamily="34" charset="0"/>
              </a:rPr>
              <a:t>không đủ để mô hình có thể truy xuất tất cả các khía cạnh được đề cập trong văn bản và cảm xúc</a:t>
            </a:r>
            <a:r>
              <a:rPr lang="en-US" b="0" i="0">
                <a:effectLst/>
                <a:latin typeface="Arial" panose="020B0604020202020204" pitchFamily="34" charset="0"/>
              </a:rPr>
              <a:t> </a:t>
            </a:r>
            <a:r>
              <a:rPr lang="vi-VN" b="0" i="0">
                <a:effectLst/>
                <a:latin typeface="Arial" panose="020B0604020202020204" pitchFamily="34" charset="0"/>
              </a:rPr>
              <a:t>liên quan của chúng (PRICE#POSITIVE và DESIGN#POSITIVE). Điều quan trọng là mô hình chỉ</a:t>
            </a:r>
            <a:r>
              <a:rPr lang="en-US" b="0" i="0">
                <a:effectLst/>
                <a:latin typeface="Arial" panose="020B0604020202020204" pitchFamily="34" charset="0"/>
              </a:rPr>
              <a:t> </a:t>
            </a:r>
            <a:r>
              <a:rPr lang="vi-VN" b="0" i="0">
                <a:effectLst/>
                <a:latin typeface="Arial" panose="020B0604020202020204" pitchFamily="34" charset="0"/>
              </a:rPr>
              <a:t>có thể chọn cặp price#positive, vì đó là cặp liên quan đến sản phẩm đang được đề cập, Không nên</a:t>
            </a:r>
            <a:r>
              <a:rPr lang="en-US" b="0" i="0">
                <a:effectLst/>
                <a:latin typeface="Arial" panose="020B0604020202020204" pitchFamily="34" charset="0"/>
              </a:rPr>
              <a:t> </a:t>
            </a:r>
            <a:r>
              <a:rPr lang="vi-VN" b="0" i="0">
                <a:effectLst/>
                <a:latin typeface="Arial" panose="020B0604020202020204" pitchFamily="34" charset="0"/>
              </a:rPr>
              <a:t>chọn thiết kế cặp design#positive vì nó đang đề cập đến một thực thể khác. Từ quan điểm tổng quát</a:t>
            </a:r>
            <a:r>
              <a:rPr lang="en-US" b="0" i="0">
                <a:effectLst/>
                <a:latin typeface="Arial" panose="020B0604020202020204" pitchFamily="34" charset="0"/>
              </a:rPr>
              <a:t> </a:t>
            </a:r>
            <a:r>
              <a:rPr lang="vi-VN" b="0" i="0">
                <a:effectLst/>
                <a:latin typeface="Arial" panose="020B0604020202020204" pitchFamily="34" charset="0"/>
              </a:rPr>
              <a:t>hơn, mô hình cần có khả năng phân biệt “mục tiêu” (khía cạnh chính của phân tích hiện tại) với các</a:t>
            </a:r>
            <a:r>
              <a:rPr lang="en-US" b="0" i="0">
                <a:effectLst/>
                <a:latin typeface="Arial" panose="020B0604020202020204" pitchFamily="34" charset="0"/>
              </a:rPr>
              <a:t> </a:t>
            </a:r>
            <a:r>
              <a:rPr lang="vi-VN" b="0" i="0">
                <a:effectLst/>
                <a:latin typeface="Arial" panose="020B0604020202020204" pitchFamily="34" charset="0"/>
              </a:rPr>
              <a:t>thực thể khác</a:t>
            </a:r>
            <a:endParaRPr lang="en-US" sz="1200">
              <a:solidFill>
                <a:schemeClr val="dk1"/>
              </a:solidFill>
              <a:latin typeface="Times New Roman"/>
              <a:ea typeface="Times New Roman"/>
              <a:cs typeface="Times New Roman"/>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a:solidFill>
                <a:schemeClr val="dk1"/>
              </a:solidFill>
              <a:latin typeface="Times New Roman"/>
              <a:ea typeface="Times New Roman"/>
              <a:cs typeface="Times New Roman"/>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a:solidFill>
                  <a:schemeClr val="dk1"/>
                </a:solidFill>
                <a:latin typeface="Times New Roman"/>
                <a:ea typeface="Times New Roman"/>
                <a:cs typeface="Times New Roman"/>
                <a:sym typeface="Times New Roman"/>
              </a:rPr>
              <a:t>2. </a:t>
            </a:r>
            <a:r>
              <a:rPr lang="vi-VN" b="0" i="0">
                <a:effectLst/>
                <a:latin typeface="Arial" panose="020B0604020202020204" pitchFamily="34" charset="0"/>
              </a:rPr>
              <a:t>Cho đến nay, chúng tôi đã thấy các ví dụ về văn bản phản hồi trong đó cảm xúc được truyền đạt ngầm</a:t>
            </a:r>
            <a:r>
              <a:rPr lang="en-US" b="0" i="0">
                <a:effectLst/>
                <a:latin typeface="Arial" panose="020B0604020202020204" pitchFamily="34" charset="0"/>
              </a:rPr>
              <a:t> </a:t>
            </a:r>
            <a:r>
              <a:rPr lang="vi-VN" b="0" i="0">
                <a:effectLst/>
                <a:latin typeface="Arial" panose="020B0604020202020204" pitchFamily="34" charset="0"/>
              </a:rPr>
              <a:t>(chỉ hiểu được nhờ vào hiểu biết về sản phẩm), được truyền đạt rõ ràng (nhưng đôi khi không đề cập</a:t>
            </a:r>
            <a:r>
              <a:rPr lang="en-US" b="0" i="0">
                <a:effectLst/>
                <a:latin typeface="Arial" panose="020B0604020202020204" pitchFamily="34" charset="0"/>
              </a:rPr>
              <a:t> </a:t>
            </a:r>
            <a:r>
              <a:rPr lang="vi-VN" b="0" i="0">
                <a:effectLst/>
                <a:latin typeface="Arial" panose="020B0604020202020204" pitchFamily="34" charset="0"/>
              </a:rPr>
              <a:t>đến mục tiêu) không nên hiểu theo nghĩa đen. "100% pin về 0 sau 3h sử dụng, thật sự tuyệt vời! " Mặc</a:t>
            </a:r>
            <a:r>
              <a:rPr lang="en-US" b="0" i="0">
                <a:effectLst/>
                <a:latin typeface="Arial" panose="020B0604020202020204" pitchFamily="34" charset="0"/>
              </a:rPr>
              <a:t> </a:t>
            </a:r>
            <a:r>
              <a:rPr lang="vi-VN" b="0" i="0">
                <a:effectLst/>
                <a:latin typeface="Arial" panose="020B0604020202020204" pitchFamily="34" charset="0"/>
              </a:rPr>
              <a:t>dù bản thân cụm từ “thực sự tuyệt vời! ” rõ ràng là tích cực , nhưng ngữ cảnh cho thấy khách hàng</a:t>
            </a:r>
            <a:r>
              <a:rPr lang="en-US" b="0" i="0">
                <a:effectLst/>
                <a:latin typeface="Arial" panose="020B0604020202020204" pitchFamily="34" charset="0"/>
              </a:rPr>
              <a:t> </a:t>
            </a:r>
            <a:r>
              <a:rPr lang="vi-VN" b="0" i="0">
                <a:effectLst/>
                <a:latin typeface="Arial" panose="020B0604020202020204" pitchFamily="34" charset="0"/>
              </a:rPr>
              <a:t>muốn truyền đạt cảm xúc ngược lại, do đó đưa ra phản hồi tiêu cực. Những trường hợp này phụ thuộc</a:t>
            </a:r>
            <a:r>
              <a:rPr lang="en-US" b="0" i="0">
                <a:effectLst/>
                <a:latin typeface="Arial" panose="020B0604020202020204" pitchFamily="34" charset="0"/>
              </a:rPr>
              <a:t> </a:t>
            </a:r>
            <a:r>
              <a:rPr lang="vi-VN" b="0" i="0">
                <a:effectLst/>
                <a:latin typeface="Arial" panose="020B0604020202020204" pitchFamily="34" charset="0"/>
              </a:rPr>
              <a:t>nhiều vào ngữ cảnh và sự giải thích của con người</a:t>
            </a:r>
            <a:endParaRPr lang="vi-VN"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7805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vi-VN"/>
          </a:p>
        </p:txBody>
      </p:sp>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187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1792288" y="612775"/>
            <a:ext cx="5486400" cy="4114800"/>
          </a:xfrm>
          <a:prstGeom prst="rect">
            <a:avLst/>
          </a:prstGeom>
          <a:noFill/>
          <a:ln>
            <a:noFill/>
          </a:ln>
        </p:spPr>
      </p:sp>
      <p:sp>
        <p:nvSpPr>
          <p:cNvPr id="68" name="Google Shape;68;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5.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88;p1">
            <a:extLst>
              <a:ext uri="{FF2B5EF4-FFF2-40B4-BE49-F238E27FC236}">
                <a16:creationId xmlns:a16="http://schemas.microsoft.com/office/drawing/2014/main" id="{1A4AA963-0406-152C-589F-9592A710737A}"/>
              </a:ext>
            </a:extLst>
          </p:cNvPr>
          <p:cNvPicPr preferRelativeResize="0"/>
          <p:nvPr/>
        </p:nvPicPr>
        <p:blipFill rotWithShape="1">
          <a:blip r:embed="rId2">
            <a:alphaModFix/>
          </a:blip>
          <a:srcRect t="29750" b="29750"/>
          <a:stretch/>
        </p:blipFill>
        <p:spPr>
          <a:xfrm>
            <a:off x="0" y="0"/>
            <a:ext cx="18288000" cy="10287000"/>
          </a:xfrm>
          <a:prstGeom prst="rect">
            <a:avLst/>
          </a:prstGeom>
          <a:noFill/>
          <a:ln>
            <a:noFill/>
          </a:ln>
        </p:spPr>
      </p:pic>
      <p:sp>
        <p:nvSpPr>
          <p:cNvPr id="4" name="Google Shape;90;p1">
            <a:extLst>
              <a:ext uri="{FF2B5EF4-FFF2-40B4-BE49-F238E27FC236}">
                <a16:creationId xmlns:a16="http://schemas.microsoft.com/office/drawing/2014/main" id="{8A2EFFDF-1253-4314-DA43-5EC0E88AD014}"/>
              </a:ext>
            </a:extLst>
          </p:cNvPr>
          <p:cNvSpPr txBox="1"/>
          <p:nvPr/>
        </p:nvSpPr>
        <p:spPr>
          <a:xfrm>
            <a:off x="3902373" y="115012"/>
            <a:ext cx="12756954" cy="71096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300" b="0" i="0" u="none" strike="noStrike" cap="none">
                <a:solidFill>
                  <a:schemeClr val="tx2">
                    <a:lumMod val="10000"/>
                  </a:schemeClr>
                </a:solidFill>
                <a:latin typeface="Times New Roman"/>
                <a:ea typeface="Times New Roman"/>
                <a:cs typeface="Times New Roman"/>
                <a:sym typeface="Times New Roman"/>
              </a:rPr>
              <a:t>DS310 – Xử lý ngôn ngữ tự nhiên cho khoa học dữ liệu</a:t>
            </a:r>
            <a:endParaRPr sz="3300" b="0" i="0" u="none" strike="noStrike" cap="none">
              <a:solidFill>
                <a:schemeClr val="tx2">
                  <a:lumMod val="10000"/>
                </a:schemeClr>
              </a:solidFill>
              <a:latin typeface="Times New Roman"/>
              <a:ea typeface="Times New Roman"/>
              <a:cs typeface="Times New Roman"/>
              <a:sym typeface="Times New Roman"/>
            </a:endParaRPr>
          </a:p>
        </p:txBody>
      </p:sp>
      <p:sp>
        <p:nvSpPr>
          <p:cNvPr id="5" name="Google Shape;100;p1">
            <a:extLst>
              <a:ext uri="{FF2B5EF4-FFF2-40B4-BE49-F238E27FC236}">
                <a16:creationId xmlns:a16="http://schemas.microsoft.com/office/drawing/2014/main" id="{59CF9DDC-EFF6-1608-D10B-E4D8EC0AAC5E}"/>
              </a:ext>
            </a:extLst>
          </p:cNvPr>
          <p:cNvSpPr txBox="1"/>
          <p:nvPr/>
        </p:nvSpPr>
        <p:spPr>
          <a:xfrm>
            <a:off x="1173765" y="2560137"/>
            <a:ext cx="15288426" cy="23082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dk1"/>
                </a:solidFill>
                <a:latin typeface="Arial" panose="020B0604020202020204" pitchFamily="34" charset="0"/>
                <a:ea typeface="Calibri"/>
                <a:cs typeface="Calibri"/>
                <a:sym typeface="Calibri"/>
              </a:rPr>
              <a:t>Tăng cường dữ liệu cho bài toán Span Detection</a:t>
            </a:r>
          </a:p>
          <a:p>
            <a:pPr marL="0" marR="0" lvl="0" indent="0" algn="ctr" rtl="0">
              <a:spcBef>
                <a:spcPts val="0"/>
              </a:spcBef>
              <a:spcAft>
                <a:spcPts val="0"/>
              </a:spcAft>
              <a:buNone/>
            </a:pPr>
            <a:r>
              <a:rPr lang="en-US" sz="4800" b="1">
                <a:solidFill>
                  <a:schemeClr val="dk1"/>
                </a:solidFill>
                <a:latin typeface="Arial" panose="020B0604020202020204" pitchFamily="34" charset="0"/>
                <a:ea typeface="Calibri"/>
                <a:cs typeface="Calibri"/>
                <a:sym typeface="Calibri"/>
              </a:rPr>
              <a:t>Phân Tích Tình Cảm Dựa Trên Khía Cạnh</a:t>
            </a:r>
          </a:p>
          <a:p>
            <a:pPr marL="0" marR="0" lvl="0" indent="0" algn="ctr" rtl="0">
              <a:spcBef>
                <a:spcPts val="0"/>
              </a:spcBef>
              <a:spcAft>
                <a:spcPts val="0"/>
              </a:spcAft>
              <a:buNone/>
            </a:pPr>
            <a:r>
              <a:rPr lang="en-US" sz="4800" b="1">
                <a:solidFill>
                  <a:schemeClr val="dk1"/>
                </a:solidFill>
                <a:latin typeface="Arial" panose="020B0604020202020204" pitchFamily="34" charset="0"/>
                <a:ea typeface="Calibri"/>
                <a:cs typeface="Calibri"/>
                <a:sym typeface="Calibri"/>
              </a:rPr>
              <a:t>Tiếng Việt</a:t>
            </a:r>
            <a:endParaRPr sz="4000" b="1">
              <a:solidFill>
                <a:schemeClr val="dk1"/>
              </a:solidFill>
              <a:latin typeface="Calibri"/>
              <a:ea typeface="Calibri"/>
              <a:cs typeface="Calibri"/>
              <a:sym typeface="Calibri"/>
            </a:endParaRPr>
          </a:p>
        </p:txBody>
      </p:sp>
      <p:sp>
        <p:nvSpPr>
          <p:cNvPr id="6" name="Google Shape;101;p1">
            <a:extLst>
              <a:ext uri="{FF2B5EF4-FFF2-40B4-BE49-F238E27FC236}">
                <a16:creationId xmlns:a16="http://schemas.microsoft.com/office/drawing/2014/main" id="{F4D14574-BA8D-D9D8-54A2-0473350FBB53}"/>
              </a:ext>
            </a:extLst>
          </p:cNvPr>
          <p:cNvSpPr txBox="1"/>
          <p:nvPr/>
        </p:nvSpPr>
        <p:spPr>
          <a:xfrm>
            <a:off x="5990332" y="6402456"/>
            <a:ext cx="5655291" cy="28622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000" b="1">
              <a:solidFill>
                <a:schemeClr val="dk1"/>
              </a:solidFill>
              <a:latin typeface="Calibri"/>
              <a:ea typeface="Calibri"/>
              <a:cs typeface="Calibri"/>
              <a:sym typeface="Calibri"/>
            </a:endParaRPr>
          </a:p>
          <a:p>
            <a:pPr marL="0" marR="0" lvl="0" indent="0" algn="l" rtl="0">
              <a:spcBef>
                <a:spcPts val="0"/>
              </a:spcBef>
              <a:spcAft>
                <a:spcPts val="0"/>
              </a:spcAft>
              <a:buNone/>
            </a:pPr>
            <a:r>
              <a:rPr lang="en-US" sz="3000" b="1">
                <a:solidFill>
                  <a:schemeClr val="dk1"/>
                </a:solidFill>
                <a:latin typeface="Calibri"/>
                <a:ea typeface="Calibri"/>
                <a:cs typeface="Calibri"/>
                <a:sym typeface="Calibri"/>
              </a:rPr>
              <a:t>Sinh Viên Thực Hiện :</a:t>
            </a:r>
            <a:endParaRPr sz="3000" b="1">
              <a:solidFill>
                <a:schemeClr val="dk1"/>
              </a:solidFill>
              <a:latin typeface="Calibri"/>
              <a:ea typeface="Calibri"/>
              <a:cs typeface="Calibri"/>
              <a:sym typeface="Calibri"/>
            </a:endParaRPr>
          </a:p>
          <a:p>
            <a:pPr marL="0" marR="0" lvl="0" indent="0" algn="l" rtl="0">
              <a:spcBef>
                <a:spcPts val="0"/>
              </a:spcBef>
              <a:spcAft>
                <a:spcPts val="0"/>
              </a:spcAft>
              <a:buNone/>
            </a:pPr>
            <a:r>
              <a:rPr lang="en-US" sz="3000" i="1">
                <a:solidFill>
                  <a:schemeClr val="dk1"/>
                </a:solidFill>
                <a:latin typeface="Calibri"/>
                <a:ea typeface="Calibri"/>
                <a:cs typeface="Calibri"/>
                <a:sym typeface="Calibri"/>
              </a:rPr>
              <a:t>Nguyễn Thanh Thiện Quá</a:t>
            </a:r>
          </a:p>
          <a:p>
            <a:r>
              <a:rPr lang="vi-VN" sz="3000" i="1">
                <a:solidFill>
                  <a:schemeClr val="dk1"/>
                </a:solidFill>
                <a:latin typeface="Calibri"/>
                <a:ea typeface="Calibri"/>
                <a:cs typeface="Calibri"/>
                <a:sym typeface="Calibri"/>
              </a:rPr>
              <a:t>Huỳnh Lê Phương Vy</a:t>
            </a:r>
            <a:endParaRPr sz="3000" i="1">
              <a:solidFill>
                <a:schemeClr val="dk1"/>
              </a:solidFill>
              <a:latin typeface="Calibri"/>
              <a:ea typeface="Calibri"/>
              <a:cs typeface="Calibri"/>
              <a:sym typeface="Calibri"/>
            </a:endParaRPr>
          </a:p>
          <a:p>
            <a:pPr marL="0" marR="0" lvl="0" indent="0" algn="l" rtl="0">
              <a:spcBef>
                <a:spcPts val="0"/>
              </a:spcBef>
              <a:spcAft>
                <a:spcPts val="0"/>
              </a:spcAft>
              <a:buNone/>
            </a:pPr>
            <a:r>
              <a:rPr lang="en-US" sz="3000" i="1">
                <a:solidFill>
                  <a:schemeClr val="dk1"/>
                </a:solidFill>
                <a:latin typeface="Calibri"/>
                <a:ea typeface="Calibri"/>
                <a:cs typeface="Calibri"/>
                <a:sym typeface="Calibri"/>
              </a:rPr>
              <a:t>Nguyễn Hiếu Nghĩa</a:t>
            </a:r>
            <a:endParaRPr sz="3000" i="1">
              <a:solidFill>
                <a:schemeClr val="dk1"/>
              </a:solidFill>
              <a:latin typeface="Calibri"/>
              <a:ea typeface="Calibri"/>
              <a:cs typeface="Calibri"/>
              <a:sym typeface="Calibri"/>
            </a:endParaRPr>
          </a:p>
          <a:p>
            <a:pPr marL="0" marR="0" lvl="0" indent="0" algn="l" rtl="0">
              <a:spcBef>
                <a:spcPts val="0"/>
              </a:spcBef>
              <a:spcAft>
                <a:spcPts val="0"/>
              </a:spcAft>
              <a:buNone/>
            </a:pPr>
            <a:r>
              <a:rPr lang="en-US" sz="3000" i="1">
                <a:solidFill>
                  <a:schemeClr val="dk1"/>
                </a:solidFill>
                <a:latin typeface="Calibri"/>
                <a:ea typeface="Calibri"/>
                <a:cs typeface="Calibri"/>
                <a:sym typeface="Calibri"/>
              </a:rPr>
              <a:t>Ngô Thị Phúc</a:t>
            </a:r>
            <a:endParaRPr sz="3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90278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p6"/>
          <p:cNvGrpSpPr/>
          <p:nvPr/>
        </p:nvGrpSpPr>
        <p:grpSpPr>
          <a:xfrm>
            <a:off x="1068188" y="556345"/>
            <a:ext cx="855862" cy="7172479"/>
            <a:chOff x="0" y="-9525"/>
            <a:chExt cx="812800" cy="1889048"/>
          </a:xfrm>
        </p:grpSpPr>
        <p:sp>
          <p:nvSpPr>
            <p:cNvPr id="194" name="Google Shape;194;p6"/>
            <p:cNvSpPr/>
            <p:nvPr/>
          </p:nvSpPr>
          <p:spPr>
            <a:xfrm>
              <a:off x="0" y="0"/>
              <a:ext cx="60305" cy="1879523"/>
            </a:xfrm>
            <a:custGeom>
              <a:avLst/>
              <a:gdLst/>
              <a:ahLst/>
              <a:cxnLst/>
              <a:rect l="l" t="t" r="r" b="b"/>
              <a:pathLst>
                <a:path w="60305" h="1879523" extrusionOk="0">
                  <a:moveTo>
                    <a:pt x="0" y="0"/>
                  </a:moveTo>
                  <a:lnTo>
                    <a:pt x="60305" y="0"/>
                  </a:lnTo>
                  <a:lnTo>
                    <a:pt x="60305" y="1879523"/>
                  </a:lnTo>
                  <a:lnTo>
                    <a:pt x="0" y="1879523"/>
                  </a:lnTo>
                  <a:close/>
                </a:path>
              </a:pathLst>
            </a:custGeom>
            <a:solidFill>
              <a:srgbClr val="000000"/>
            </a:solidFill>
            <a:ln>
              <a:noFill/>
            </a:ln>
          </p:spPr>
        </p:sp>
        <p:sp>
          <p:nvSpPr>
            <p:cNvPr id="195" name="Google Shape;195;p6"/>
            <p:cNvSpPr txBox="1"/>
            <p:nvPr/>
          </p:nvSpPr>
          <p:spPr>
            <a:xfrm>
              <a:off x="0" y="-9525"/>
              <a:ext cx="812800" cy="822325"/>
            </a:xfrm>
            <a:prstGeom prst="rect">
              <a:avLst/>
            </a:prstGeom>
            <a:noFill/>
            <a:ln>
              <a:noFill/>
            </a:ln>
          </p:spPr>
          <p:txBody>
            <a:bodyPr spcFirstLastPara="1" wrap="square" lIns="50800" tIns="50800" rIns="50800" bIns="50800" anchor="ctr" anchorCtr="0">
              <a:noAutofit/>
            </a:bodyPr>
            <a:lstStyle/>
            <a:p>
              <a:pPr marL="0" marR="0" lvl="0" indent="0" algn="ctr" rtl="0">
                <a:lnSpc>
                  <a:spcPct val="175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pic>
        <p:nvPicPr>
          <p:cNvPr id="196" name="Google Shape;196;p6"/>
          <p:cNvPicPr preferRelativeResize="0"/>
          <p:nvPr/>
        </p:nvPicPr>
        <p:blipFill rotWithShape="1">
          <a:blip r:embed="rId3">
            <a:alphaModFix/>
          </a:blip>
          <a:srcRect r="85054" b="43312"/>
          <a:stretch/>
        </p:blipFill>
        <p:spPr>
          <a:xfrm rot="-5400000">
            <a:off x="16914764" y="8672494"/>
            <a:ext cx="317371" cy="1184183"/>
          </a:xfrm>
          <a:prstGeom prst="rect">
            <a:avLst/>
          </a:prstGeom>
          <a:noFill/>
          <a:ln>
            <a:noFill/>
          </a:ln>
        </p:spPr>
      </p:pic>
      <p:sp>
        <p:nvSpPr>
          <p:cNvPr id="3" name="Google Shape;135;p3">
            <a:extLst>
              <a:ext uri="{FF2B5EF4-FFF2-40B4-BE49-F238E27FC236}">
                <a16:creationId xmlns:a16="http://schemas.microsoft.com/office/drawing/2014/main" id="{E6645810-D039-ADF6-2797-D853CE4EDFC9}"/>
              </a:ext>
            </a:extLst>
          </p:cNvPr>
          <p:cNvSpPr txBox="1"/>
          <p:nvPr/>
        </p:nvSpPr>
        <p:spPr>
          <a:xfrm>
            <a:off x="1039333" y="128077"/>
            <a:ext cx="8115300"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a:solidFill>
                  <a:srgbClr val="222222"/>
                </a:solidFill>
                <a:latin typeface="Times New Roman"/>
                <a:ea typeface="Times New Roman"/>
                <a:cs typeface="Times New Roman"/>
                <a:sym typeface="Times New Roman"/>
              </a:rPr>
              <a:t>4. Triển khai mô hình</a:t>
            </a:r>
            <a:endParaRPr sz="3600">
              <a:solidFill>
                <a:schemeClr val="dk1"/>
              </a:solidFill>
              <a:latin typeface="Arial"/>
              <a:ea typeface="Arial"/>
              <a:cs typeface="Arial"/>
              <a:sym typeface="Arial"/>
            </a:endParaRPr>
          </a:p>
        </p:txBody>
      </p:sp>
      <p:grpSp>
        <p:nvGrpSpPr>
          <p:cNvPr id="4" name="Google Shape;136;p3">
            <a:extLst>
              <a:ext uri="{FF2B5EF4-FFF2-40B4-BE49-F238E27FC236}">
                <a16:creationId xmlns:a16="http://schemas.microsoft.com/office/drawing/2014/main" id="{00A6BCD4-08B2-0DA4-535B-E079F4CE2753}"/>
              </a:ext>
            </a:extLst>
          </p:cNvPr>
          <p:cNvGrpSpPr/>
          <p:nvPr/>
        </p:nvGrpSpPr>
        <p:grpSpPr>
          <a:xfrm>
            <a:off x="1105622" y="504974"/>
            <a:ext cx="3991361" cy="1864734"/>
            <a:chOff x="0" y="-38100"/>
            <a:chExt cx="1032741" cy="850900"/>
          </a:xfrm>
        </p:grpSpPr>
        <p:sp>
          <p:nvSpPr>
            <p:cNvPr id="5" name="Google Shape;137;p3">
              <a:extLst>
                <a:ext uri="{FF2B5EF4-FFF2-40B4-BE49-F238E27FC236}">
                  <a16:creationId xmlns:a16="http://schemas.microsoft.com/office/drawing/2014/main" id="{E3D1B4D5-8040-D98D-809E-8AA36022F0E2}"/>
                </a:ext>
              </a:extLst>
            </p:cNvPr>
            <p:cNvSpPr/>
            <p:nvPr/>
          </p:nvSpPr>
          <p:spPr>
            <a:xfrm>
              <a:off x="0" y="0"/>
              <a:ext cx="1032741" cy="26623"/>
            </a:xfrm>
            <a:custGeom>
              <a:avLst/>
              <a:gdLst/>
              <a:ahLst/>
              <a:cxnLst/>
              <a:rect l="l" t="t" r="r" b="b"/>
              <a:pathLst>
                <a:path w="1032741" h="26623" extrusionOk="0">
                  <a:moveTo>
                    <a:pt x="0" y="0"/>
                  </a:moveTo>
                  <a:lnTo>
                    <a:pt x="1032741" y="0"/>
                  </a:lnTo>
                  <a:lnTo>
                    <a:pt x="1032741" y="26623"/>
                  </a:lnTo>
                  <a:lnTo>
                    <a:pt x="0" y="26623"/>
                  </a:lnTo>
                  <a:close/>
                </a:path>
              </a:pathLst>
            </a:custGeom>
            <a:solidFill>
              <a:srgbClr val="000000"/>
            </a:solidFill>
            <a:ln>
              <a:noFill/>
            </a:ln>
          </p:spPr>
        </p:sp>
        <p:sp>
          <p:nvSpPr>
            <p:cNvPr id="6" name="Google Shape;138;p3">
              <a:extLst>
                <a:ext uri="{FF2B5EF4-FFF2-40B4-BE49-F238E27FC236}">
                  <a16:creationId xmlns:a16="http://schemas.microsoft.com/office/drawing/2014/main" id="{80C66FF7-9E47-3230-C2DA-A21DD3C28657}"/>
                </a:ext>
              </a:extLst>
            </p:cNvPr>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sp>
        <p:nvSpPr>
          <p:cNvPr id="7" name="TextBox 6">
            <a:extLst>
              <a:ext uri="{FF2B5EF4-FFF2-40B4-BE49-F238E27FC236}">
                <a16:creationId xmlns:a16="http://schemas.microsoft.com/office/drawing/2014/main" id="{94885D53-6787-CA7A-2748-977D18F4EB22}"/>
              </a:ext>
            </a:extLst>
          </p:cNvPr>
          <p:cNvSpPr txBox="1"/>
          <p:nvPr/>
        </p:nvSpPr>
        <p:spPr>
          <a:xfrm>
            <a:off x="247650" y="9782026"/>
            <a:ext cx="14839950" cy="461665"/>
          </a:xfrm>
          <a:prstGeom prst="rect">
            <a:avLst/>
          </a:prstGeom>
          <a:noFill/>
        </p:spPr>
        <p:txBody>
          <a:bodyPr wrap="square">
            <a:spAutoFit/>
          </a:bodyPr>
          <a:lstStyle/>
          <a:p>
            <a:r>
              <a:rPr lang="en-US" sz="2400" b="0" i="0">
                <a:effectLst/>
                <a:latin typeface="Arial" panose="020B0604020202020204" pitchFamily="34" charset="0"/>
              </a:rPr>
              <a:t>D. Q. Nguyen and A. Tuan Nguyen. PhoBERT: Pre-trained language models for Vietnamese</a:t>
            </a:r>
            <a:endParaRPr lang="en-US" sz="2400"/>
          </a:p>
        </p:txBody>
      </p:sp>
      <p:sp>
        <p:nvSpPr>
          <p:cNvPr id="9" name="TextBox 8">
            <a:extLst>
              <a:ext uri="{FF2B5EF4-FFF2-40B4-BE49-F238E27FC236}">
                <a16:creationId xmlns:a16="http://schemas.microsoft.com/office/drawing/2014/main" id="{93867A07-D798-2940-D7E5-510A98BE3E08}"/>
              </a:ext>
            </a:extLst>
          </p:cNvPr>
          <p:cNvSpPr txBox="1"/>
          <p:nvPr/>
        </p:nvSpPr>
        <p:spPr>
          <a:xfrm>
            <a:off x="1714499" y="1239421"/>
            <a:ext cx="13458826" cy="646331"/>
          </a:xfrm>
          <a:prstGeom prst="rect">
            <a:avLst/>
          </a:prstGeom>
          <a:noFill/>
        </p:spPr>
        <p:txBody>
          <a:bodyPr wrap="square" rtlCol="0">
            <a:spAutoFit/>
          </a:bodyPr>
          <a:lstStyle/>
          <a:p>
            <a:r>
              <a:rPr lang="en-US" sz="3600"/>
              <a:t>Mô hình phoBERT_Base(</a:t>
            </a:r>
            <a:r>
              <a:rPr lang="en-US" sz="3600" b="0" i="0">
                <a:solidFill>
                  <a:srgbClr val="0070C0"/>
                </a:solidFill>
                <a:effectLst/>
                <a:latin typeface="Arial" panose="020B0604020202020204" pitchFamily="34" charset="0"/>
              </a:rPr>
              <a:t>Nguyen and Tuan Nguyen 2020</a:t>
            </a:r>
            <a:r>
              <a:rPr lang="en-US" sz="3600" b="0" i="0">
                <a:effectLst/>
                <a:latin typeface="Arial" panose="020B0604020202020204" pitchFamily="34" charset="0"/>
              </a:rPr>
              <a:t>)</a:t>
            </a:r>
            <a:endParaRPr lang="en-US" sz="3600"/>
          </a:p>
        </p:txBody>
      </p:sp>
      <p:sp>
        <p:nvSpPr>
          <p:cNvPr id="11" name="Rectangle 10">
            <a:extLst>
              <a:ext uri="{FF2B5EF4-FFF2-40B4-BE49-F238E27FC236}">
                <a16:creationId xmlns:a16="http://schemas.microsoft.com/office/drawing/2014/main" id="{85B2B37C-5846-F4C9-2B33-2C7B8CD6D74F}"/>
              </a:ext>
            </a:extLst>
          </p:cNvPr>
          <p:cNvSpPr/>
          <p:nvPr/>
        </p:nvSpPr>
        <p:spPr>
          <a:xfrm>
            <a:off x="2905124" y="1997204"/>
            <a:ext cx="10944225" cy="71086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7" name="Google Shape;174;p5">
            <a:extLst>
              <a:ext uri="{FF2B5EF4-FFF2-40B4-BE49-F238E27FC236}">
                <a16:creationId xmlns:a16="http://schemas.microsoft.com/office/drawing/2014/main" id="{A43E4591-3D8F-4093-EE28-87F1BA6E955E}"/>
              </a:ext>
            </a:extLst>
          </p:cNvPr>
          <p:cNvPicPr preferRelativeResize="0"/>
          <p:nvPr/>
        </p:nvPicPr>
        <p:blipFill rotWithShape="1">
          <a:blip r:embed="rId4">
            <a:alphaModFix/>
          </a:blip>
          <a:srcRect/>
          <a:stretch/>
        </p:blipFill>
        <p:spPr>
          <a:xfrm>
            <a:off x="3041499" y="2061862"/>
            <a:ext cx="10779276" cy="7044038"/>
          </a:xfrm>
          <a:prstGeom prst="rect">
            <a:avLst/>
          </a:prstGeom>
          <a:noFill/>
          <a:ln>
            <a:noFill/>
          </a:ln>
        </p:spPr>
      </p:pic>
      <p:sp>
        <p:nvSpPr>
          <p:cNvPr id="21" name="TextBox 20">
            <a:extLst>
              <a:ext uri="{FF2B5EF4-FFF2-40B4-BE49-F238E27FC236}">
                <a16:creationId xmlns:a16="http://schemas.microsoft.com/office/drawing/2014/main" id="{D870B844-B787-2914-5C1A-04120B028DEB}"/>
              </a:ext>
            </a:extLst>
          </p:cNvPr>
          <p:cNvSpPr txBox="1"/>
          <p:nvPr/>
        </p:nvSpPr>
        <p:spPr>
          <a:xfrm>
            <a:off x="6838950" y="9170557"/>
            <a:ext cx="4610100" cy="400110"/>
          </a:xfrm>
          <a:prstGeom prst="rect">
            <a:avLst/>
          </a:prstGeom>
          <a:noFill/>
        </p:spPr>
        <p:txBody>
          <a:bodyPr wrap="square" rtlCol="0">
            <a:spAutoFit/>
          </a:bodyPr>
          <a:lstStyle/>
          <a:p>
            <a:r>
              <a:rPr lang="en-US" sz="2000"/>
              <a:t>Mô hình pre-trained phoBERT</a:t>
            </a:r>
          </a:p>
        </p:txBody>
      </p:sp>
    </p:spTree>
    <p:extLst>
      <p:ext uri="{BB962C8B-B14F-4D97-AF65-F5344CB8AC3E}">
        <p14:creationId xmlns:p14="http://schemas.microsoft.com/office/powerpoint/2010/main" val="210933883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p6"/>
          <p:cNvGrpSpPr/>
          <p:nvPr/>
        </p:nvGrpSpPr>
        <p:grpSpPr>
          <a:xfrm>
            <a:off x="1068188" y="556345"/>
            <a:ext cx="608212" cy="7172479"/>
            <a:chOff x="0" y="-9525"/>
            <a:chExt cx="812800" cy="1889048"/>
          </a:xfrm>
        </p:grpSpPr>
        <p:sp>
          <p:nvSpPr>
            <p:cNvPr id="194" name="Google Shape;194;p6"/>
            <p:cNvSpPr/>
            <p:nvPr/>
          </p:nvSpPr>
          <p:spPr>
            <a:xfrm>
              <a:off x="0" y="0"/>
              <a:ext cx="60305" cy="1879523"/>
            </a:xfrm>
            <a:custGeom>
              <a:avLst/>
              <a:gdLst/>
              <a:ahLst/>
              <a:cxnLst/>
              <a:rect l="l" t="t" r="r" b="b"/>
              <a:pathLst>
                <a:path w="60305" h="1879523" extrusionOk="0">
                  <a:moveTo>
                    <a:pt x="0" y="0"/>
                  </a:moveTo>
                  <a:lnTo>
                    <a:pt x="60305" y="0"/>
                  </a:lnTo>
                  <a:lnTo>
                    <a:pt x="60305" y="1879523"/>
                  </a:lnTo>
                  <a:lnTo>
                    <a:pt x="0" y="1879523"/>
                  </a:lnTo>
                  <a:close/>
                </a:path>
              </a:pathLst>
            </a:custGeom>
            <a:solidFill>
              <a:srgbClr val="000000"/>
            </a:solidFill>
            <a:ln>
              <a:noFill/>
            </a:ln>
          </p:spPr>
        </p:sp>
        <p:sp>
          <p:nvSpPr>
            <p:cNvPr id="195" name="Google Shape;195;p6"/>
            <p:cNvSpPr txBox="1"/>
            <p:nvPr/>
          </p:nvSpPr>
          <p:spPr>
            <a:xfrm>
              <a:off x="0" y="-9525"/>
              <a:ext cx="812800" cy="822325"/>
            </a:xfrm>
            <a:prstGeom prst="rect">
              <a:avLst/>
            </a:prstGeom>
            <a:noFill/>
            <a:ln>
              <a:noFill/>
            </a:ln>
          </p:spPr>
          <p:txBody>
            <a:bodyPr spcFirstLastPara="1" wrap="square" lIns="50800" tIns="50800" rIns="50800" bIns="50800" anchor="ctr" anchorCtr="0">
              <a:noAutofit/>
            </a:bodyPr>
            <a:lstStyle/>
            <a:p>
              <a:pPr marL="0" marR="0" lvl="0" indent="0" algn="ctr" rtl="0">
                <a:lnSpc>
                  <a:spcPct val="175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pic>
        <p:nvPicPr>
          <p:cNvPr id="196" name="Google Shape;196;p6"/>
          <p:cNvPicPr preferRelativeResize="0"/>
          <p:nvPr/>
        </p:nvPicPr>
        <p:blipFill rotWithShape="1">
          <a:blip r:embed="rId3">
            <a:alphaModFix/>
          </a:blip>
          <a:srcRect r="85054" b="43312"/>
          <a:stretch/>
        </p:blipFill>
        <p:spPr>
          <a:xfrm rot="-5400000">
            <a:off x="16914764" y="8672494"/>
            <a:ext cx="317371" cy="1184183"/>
          </a:xfrm>
          <a:prstGeom prst="rect">
            <a:avLst/>
          </a:prstGeom>
          <a:noFill/>
          <a:ln>
            <a:noFill/>
          </a:ln>
        </p:spPr>
      </p:pic>
      <p:sp>
        <p:nvSpPr>
          <p:cNvPr id="3" name="Google Shape;135;p3">
            <a:extLst>
              <a:ext uri="{FF2B5EF4-FFF2-40B4-BE49-F238E27FC236}">
                <a16:creationId xmlns:a16="http://schemas.microsoft.com/office/drawing/2014/main" id="{E6645810-D039-ADF6-2797-D853CE4EDFC9}"/>
              </a:ext>
            </a:extLst>
          </p:cNvPr>
          <p:cNvSpPr txBox="1"/>
          <p:nvPr/>
        </p:nvSpPr>
        <p:spPr>
          <a:xfrm>
            <a:off x="1039333" y="128077"/>
            <a:ext cx="8115300"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a:solidFill>
                  <a:srgbClr val="222222"/>
                </a:solidFill>
                <a:latin typeface="Times New Roman"/>
                <a:ea typeface="Times New Roman"/>
                <a:cs typeface="Times New Roman"/>
                <a:sym typeface="Times New Roman"/>
              </a:rPr>
              <a:t>4. Triển khai mô hình – </a:t>
            </a:r>
            <a:r>
              <a:rPr lang="en-US" sz="3600" b="1">
                <a:solidFill>
                  <a:srgbClr val="0070C0"/>
                </a:solidFill>
                <a:latin typeface="Times New Roman"/>
                <a:ea typeface="Times New Roman"/>
                <a:cs typeface="Times New Roman"/>
                <a:sym typeface="Times New Roman"/>
              </a:rPr>
              <a:t>Kết quả</a:t>
            </a:r>
            <a:endParaRPr sz="3600" b="1">
              <a:solidFill>
                <a:srgbClr val="0070C0"/>
              </a:solidFill>
              <a:latin typeface="Arial"/>
              <a:ea typeface="Arial"/>
              <a:cs typeface="Arial"/>
              <a:sym typeface="Arial"/>
            </a:endParaRPr>
          </a:p>
        </p:txBody>
      </p:sp>
      <p:grpSp>
        <p:nvGrpSpPr>
          <p:cNvPr id="4" name="Google Shape;136;p3">
            <a:extLst>
              <a:ext uri="{FF2B5EF4-FFF2-40B4-BE49-F238E27FC236}">
                <a16:creationId xmlns:a16="http://schemas.microsoft.com/office/drawing/2014/main" id="{00A6BCD4-08B2-0DA4-535B-E079F4CE2753}"/>
              </a:ext>
            </a:extLst>
          </p:cNvPr>
          <p:cNvGrpSpPr/>
          <p:nvPr/>
        </p:nvGrpSpPr>
        <p:grpSpPr>
          <a:xfrm>
            <a:off x="1105622" y="504974"/>
            <a:ext cx="6009553" cy="1923901"/>
            <a:chOff x="0" y="-38100"/>
            <a:chExt cx="1032741" cy="850900"/>
          </a:xfrm>
        </p:grpSpPr>
        <p:sp>
          <p:nvSpPr>
            <p:cNvPr id="5" name="Google Shape;137;p3">
              <a:extLst>
                <a:ext uri="{FF2B5EF4-FFF2-40B4-BE49-F238E27FC236}">
                  <a16:creationId xmlns:a16="http://schemas.microsoft.com/office/drawing/2014/main" id="{E3D1B4D5-8040-D98D-809E-8AA36022F0E2}"/>
                </a:ext>
              </a:extLst>
            </p:cNvPr>
            <p:cNvSpPr/>
            <p:nvPr/>
          </p:nvSpPr>
          <p:spPr>
            <a:xfrm>
              <a:off x="0" y="0"/>
              <a:ext cx="1032741" cy="26623"/>
            </a:xfrm>
            <a:custGeom>
              <a:avLst/>
              <a:gdLst/>
              <a:ahLst/>
              <a:cxnLst/>
              <a:rect l="l" t="t" r="r" b="b"/>
              <a:pathLst>
                <a:path w="1032741" h="26623" extrusionOk="0">
                  <a:moveTo>
                    <a:pt x="0" y="0"/>
                  </a:moveTo>
                  <a:lnTo>
                    <a:pt x="1032741" y="0"/>
                  </a:lnTo>
                  <a:lnTo>
                    <a:pt x="1032741" y="26623"/>
                  </a:lnTo>
                  <a:lnTo>
                    <a:pt x="0" y="26623"/>
                  </a:lnTo>
                  <a:close/>
                </a:path>
              </a:pathLst>
            </a:custGeom>
            <a:solidFill>
              <a:srgbClr val="000000"/>
            </a:solidFill>
            <a:ln>
              <a:noFill/>
            </a:ln>
          </p:spPr>
        </p:sp>
        <p:sp>
          <p:nvSpPr>
            <p:cNvPr id="6" name="Google Shape;138;p3">
              <a:extLst>
                <a:ext uri="{FF2B5EF4-FFF2-40B4-BE49-F238E27FC236}">
                  <a16:creationId xmlns:a16="http://schemas.microsoft.com/office/drawing/2014/main" id="{80C66FF7-9E47-3230-C2DA-A21DD3C28657}"/>
                </a:ext>
              </a:extLst>
            </p:cNvPr>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pic>
        <p:nvPicPr>
          <p:cNvPr id="10" name="Picture 9">
            <a:extLst>
              <a:ext uri="{FF2B5EF4-FFF2-40B4-BE49-F238E27FC236}">
                <a16:creationId xmlns:a16="http://schemas.microsoft.com/office/drawing/2014/main" id="{A510926B-2F3B-D4BA-F7FD-D8BEDAF6D281}"/>
              </a:ext>
            </a:extLst>
          </p:cNvPr>
          <p:cNvPicPr>
            <a:picLocks noChangeAspect="1"/>
          </p:cNvPicPr>
          <p:nvPr/>
        </p:nvPicPr>
        <p:blipFill>
          <a:blip r:embed="rId4"/>
          <a:stretch>
            <a:fillRect/>
          </a:stretch>
        </p:blipFill>
        <p:spPr>
          <a:xfrm>
            <a:off x="2538293" y="1593679"/>
            <a:ext cx="12620386" cy="5133975"/>
          </a:xfrm>
          <a:prstGeom prst="rect">
            <a:avLst/>
          </a:prstGeom>
        </p:spPr>
      </p:pic>
      <p:sp>
        <p:nvSpPr>
          <p:cNvPr id="12" name="TextBox 11">
            <a:extLst>
              <a:ext uri="{FF2B5EF4-FFF2-40B4-BE49-F238E27FC236}">
                <a16:creationId xmlns:a16="http://schemas.microsoft.com/office/drawing/2014/main" id="{15F5E27A-EB5D-6F30-F0A4-957B671C5FB5}"/>
              </a:ext>
            </a:extLst>
          </p:cNvPr>
          <p:cNvSpPr txBox="1"/>
          <p:nvPr/>
        </p:nvSpPr>
        <p:spPr>
          <a:xfrm>
            <a:off x="6810375" y="6934200"/>
            <a:ext cx="9429750" cy="400110"/>
          </a:xfrm>
          <a:prstGeom prst="rect">
            <a:avLst/>
          </a:prstGeom>
          <a:noFill/>
        </p:spPr>
        <p:txBody>
          <a:bodyPr wrap="square" rtlCol="0">
            <a:spAutoFit/>
          </a:bodyPr>
          <a:lstStyle/>
          <a:p>
            <a:r>
              <a:rPr lang="en-US" sz="2000">
                <a:solidFill>
                  <a:schemeClr val="tx1"/>
                </a:solidFill>
              </a:rPr>
              <a:t>Kết quả thử nghiệm</a:t>
            </a:r>
          </a:p>
        </p:txBody>
      </p:sp>
      <p:sp>
        <p:nvSpPr>
          <p:cNvPr id="15" name="Rectangle 14">
            <a:extLst>
              <a:ext uri="{FF2B5EF4-FFF2-40B4-BE49-F238E27FC236}">
                <a16:creationId xmlns:a16="http://schemas.microsoft.com/office/drawing/2014/main" id="{922A8CED-119E-AE02-8824-5BA3613600FE}"/>
              </a:ext>
            </a:extLst>
          </p:cNvPr>
          <p:cNvSpPr/>
          <p:nvPr/>
        </p:nvSpPr>
        <p:spPr>
          <a:xfrm>
            <a:off x="2538293" y="3200400"/>
            <a:ext cx="12620386" cy="40011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8E2FD42E-526B-0449-C239-396D55B80FBE}"/>
              </a:ext>
            </a:extLst>
          </p:cNvPr>
          <p:cNvSpPr/>
          <p:nvPr/>
        </p:nvSpPr>
        <p:spPr>
          <a:xfrm>
            <a:off x="2538293" y="4714875"/>
            <a:ext cx="12620386" cy="40011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40B1AA5C-1335-2A12-68FC-F4FE6276BFEC}"/>
              </a:ext>
            </a:extLst>
          </p:cNvPr>
          <p:cNvSpPr/>
          <p:nvPr/>
        </p:nvSpPr>
        <p:spPr>
          <a:xfrm>
            <a:off x="2538293" y="6327544"/>
            <a:ext cx="12620386" cy="40011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0C66D429-5B3C-12E7-83E0-3ACA4F1331A2}"/>
              </a:ext>
            </a:extLst>
          </p:cNvPr>
          <p:cNvSpPr/>
          <p:nvPr/>
        </p:nvSpPr>
        <p:spPr>
          <a:xfrm>
            <a:off x="2538293" y="2776537"/>
            <a:ext cx="12620386" cy="400110"/>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0" name="Rectangle 19">
            <a:extLst>
              <a:ext uri="{FF2B5EF4-FFF2-40B4-BE49-F238E27FC236}">
                <a16:creationId xmlns:a16="http://schemas.microsoft.com/office/drawing/2014/main" id="{D43D7CBA-0ED1-C722-A6AA-0A146F1BA2DC}"/>
              </a:ext>
            </a:extLst>
          </p:cNvPr>
          <p:cNvSpPr/>
          <p:nvPr/>
        </p:nvSpPr>
        <p:spPr>
          <a:xfrm>
            <a:off x="2538293" y="4331019"/>
            <a:ext cx="12620386" cy="400110"/>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1" name="Rectangle 20">
            <a:extLst>
              <a:ext uri="{FF2B5EF4-FFF2-40B4-BE49-F238E27FC236}">
                <a16:creationId xmlns:a16="http://schemas.microsoft.com/office/drawing/2014/main" id="{B17CB725-06EA-9CA2-0226-7024F0834C55}"/>
              </a:ext>
            </a:extLst>
          </p:cNvPr>
          <p:cNvSpPr/>
          <p:nvPr/>
        </p:nvSpPr>
        <p:spPr>
          <a:xfrm>
            <a:off x="2538293" y="5892368"/>
            <a:ext cx="12620386" cy="400110"/>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72578662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p6"/>
          <p:cNvGrpSpPr/>
          <p:nvPr/>
        </p:nvGrpSpPr>
        <p:grpSpPr>
          <a:xfrm>
            <a:off x="1068188" y="556345"/>
            <a:ext cx="608212" cy="7172479"/>
            <a:chOff x="0" y="-9525"/>
            <a:chExt cx="812800" cy="1889048"/>
          </a:xfrm>
        </p:grpSpPr>
        <p:sp>
          <p:nvSpPr>
            <p:cNvPr id="194" name="Google Shape;194;p6"/>
            <p:cNvSpPr/>
            <p:nvPr/>
          </p:nvSpPr>
          <p:spPr>
            <a:xfrm>
              <a:off x="0" y="0"/>
              <a:ext cx="60305" cy="1879523"/>
            </a:xfrm>
            <a:custGeom>
              <a:avLst/>
              <a:gdLst/>
              <a:ahLst/>
              <a:cxnLst/>
              <a:rect l="l" t="t" r="r" b="b"/>
              <a:pathLst>
                <a:path w="60305" h="1879523" extrusionOk="0">
                  <a:moveTo>
                    <a:pt x="0" y="0"/>
                  </a:moveTo>
                  <a:lnTo>
                    <a:pt x="60305" y="0"/>
                  </a:lnTo>
                  <a:lnTo>
                    <a:pt x="60305" y="1879523"/>
                  </a:lnTo>
                  <a:lnTo>
                    <a:pt x="0" y="1879523"/>
                  </a:lnTo>
                  <a:close/>
                </a:path>
              </a:pathLst>
            </a:custGeom>
            <a:solidFill>
              <a:srgbClr val="000000"/>
            </a:solidFill>
            <a:ln>
              <a:noFill/>
            </a:ln>
          </p:spPr>
        </p:sp>
        <p:sp>
          <p:nvSpPr>
            <p:cNvPr id="195" name="Google Shape;195;p6"/>
            <p:cNvSpPr txBox="1"/>
            <p:nvPr/>
          </p:nvSpPr>
          <p:spPr>
            <a:xfrm>
              <a:off x="0" y="-9525"/>
              <a:ext cx="812800" cy="822325"/>
            </a:xfrm>
            <a:prstGeom prst="rect">
              <a:avLst/>
            </a:prstGeom>
            <a:noFill/>
            <a:ln>
              <a:noFill/>
            </a:ln>
          </p:spPr>
          <p:txBody>
            <a:bodyPr spcFirstLastPara="1" wrap="square" lIns="50800" tIns="50800" rIns="50800" bIns="50800" anchor="ctr" anchorCtr="0">
              <a:noAutofit/>
            </a:bodyPr>
            <a:lstStyle/>
            <a:p>
              <a:pPr marL="0" marR="0" lvl="0" indent="0" algn="ctr" rtl="0">
                <a:lnSpc>
                  <a:spcPct val="175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pic>
        <p:nvPicPr>
          <p:cNvPr id="196" name="Google Shape;196;p6"/>
          <p:cNvPicPr preferRelativeResize="0"/>
          <p:nvPr/>
        </p:nvPicPr>
        <p:blipFill rotWithShape="1">
          <a:blip r:embed="rId3">
            <a:alphaModFix/>
          </a:blip>
          <a:srcRect r="85054" b="43312"/>
          <a:stretch/>
        </p:blipFill>
        <p:spPr>
          <a:xfrm rot="-5400000">
            <a:off x="16914764" y="8672494"/>
            <a:ext cx="317371" cy="1184183"/>
          </a:xfrm>
          <a:prstGeom prst="rect">
            <a:avLst/>
          </a:prstGeom>
          <a:noFill/>
          <a:ln>
            <a:noFill/>
          </a:ln>
        </p:spPr>
      </p:pic>
      <p:sp>
        <p:nvSpPr>
          <p:cNvPr id="3" name="Google Shape;135;p3">
            <a:extLst>
              <a:ext uri="{FF2B5EF4-FFF2-40B4-BE49-F238E27FC236}">
                <a16:creationId xmlns:a16="http://schemas.microsoft.com/office/drawing/2014/main" id="{E6645810-D039-ADF6-2797-D853CE4EDFC9}"/>
              </a:ext>
            </a:extLst>
          </p:cNvPr>
          <p:cNvSpPr txBox="1"/>
          <p:nvPr/>
        </p:nvSpPr>
        <p:spPr>
          <a:xfrm>
            <a:off x="1039333" y="128077"/>
            <a:ext cx="8115300"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a:solidFill>
                  <a:srgbClr val="222222"/>
                </a:solidFill>
                <a:latin typeface="Times New Roman"/>
                <a:ea typeface="Times New Roman"/>
                <a:cs typeface="Times New Roman"/>
                <a:sym typeface="Times New Roman"/>
              </a:rPr>
              <a:t>4. Triển khai mô hình – </a:t>
            </a:r>
            <a:r>
              <a:rPr lang="en-US" sz="3600" b="1">
                <a:solidFill>
                  <a:srgbClr val="0070C0"/>
                </a:solidFill>
                <a:latin typeface="Times New Roman"/>
                <a:ea typeface="Times New Roman"/>
                <a:cs typeface="Times New Roman"/>
                <a:sym typeface="Times New Roman"/>
              </a:rPr>
              <a:t>Kết quả</a:t>
            </a:r>
            <a:endParaRPr sz="3600" b="1">
              <a:solidFill>
                <a:srgbClr val="0070C0"/>
              </a:solidFill>
              <a:latin typeface="Arial"/>
              <a:ea typeface="Arial"/>
              <a:cs typeface="Arial"/>
              <a:sym typeface="Arial"/>
            </a:endParaRPr>
          </a:p>
        </p:txBody>
      </p:sp>
      <p:grpSp>
        <p:nvGrpSpPr>
          <p:cNvPr id="4" name="Google Shape;136;p3">
            <a:extLst>
              <a:ext uri="{FF2B5EF4-FFF2-40B4-BE49-F238E27FC236}">
                <a16:creationId xmlns:a16="http://schemas.microsoft.com/office/drawing/2014/main" id="{00A6BCD4-08B2-0DA4-535B-E079F4CE2753}"/>
              </a:ext>
            </a:extLst>
          </p:cNvPr>
          <p:cNvGrpSpPr/>
          <p:nvPr/>
        </p:nvGrpSpPr>
        <p:grpSpPr>
          <a:xfrm>
            <a:off x="1105622" y="504974"/>
            <a:ext cx="6009553" cy="1923901"/>
            <a:chOff x="0" y="-38100"/>
            <a:chExt cx="1032741" cy="850900"/>
          </a:xfrm>
        </p:grpSpPr>
        <p:sp>
          <p:nvSpPr>
            <p:cNvPr id="5" name="Google Shape;137;p3">
              <a:extLst>
                <a:ext uri="{FF2B5EF4-FFF2-40B4-BE49-F238E27FC236}">
                  <a16:creationId xmlns:a16="http://schemas.microsoft.com/office/drawing/2014/main" id="{E3D1B4D5-8040-D98D-809E-8AA36022F0E2}"/>
                </a:ext>
              </a:extLst>
            </p:cNvPr>
            <p:cNvSpPr/>
            <p:nvPr/>
          </p:nvSpPr>
          <p:spPr>
            <a:xfrm>
              <a:off x="0" y="0"/>
              <a:ext cx="1032741" cy="26623"/>
            </a:xfrm>
            <a:custGeom>
              <a:avLst/>
              <a:gdLst/>
              <a:ahLst/>
              <a:cxnLst/>
              <a:rect l="l" t="t" r="r" b="b"/>
              <a:pathLst>
                <a:path w="1032741" h="26623" extrusionOk="0">
                  <a:moveTo>
                    <a:pt x="0" y="0"/>
                  </a:moveTo>
                  <a:lnTo>
                    <a:pt x="1032741" y="0"/>
                  </a:lnTo>
                  <a:lnTo>
                    <a:pt x="1032741" y="26623"/>
                  </a:lnTo>
                  <a:lnTo>
                    <a:pt x="0" y="26623"/>
                  </a:lnTo>
                  <a:close/>
                </a:path>
              </a:pathLst>
            </a:custGeom>
            <a:solidFill>
              <a:srgbClr val="000000"/>
            </a:solidFill>
            <a:ln>
              <a:noFill/>
            </a:ln>
          </p:spPr>
        </p:sp>
        <p:sp>
          <p:nvSpPr>
            <p:cNvPr id="6" name="Google Shape;138;p3">
              <a:extLst>
                <a:ext uri="{FF2B5EF4-FFF2-40B4-BE49-F238E27FC236}">
                  <a16:creationId xmlns:a16="http://schemas.microsoft.com/office/drawing/2014/main" id="{80C66FF7-9E47-3230-C2DA-A21DD3C28657}"/>
                </a:ext>
              </a:extLst>
            </p:cNvPr>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pic>
        <p:nvPicPr>
          <p:cNvPr id="10" name="Picture 9">
            <a:extLst>
              <a:ext uri="{FF2B5EF4-FFF2-40B4-BE49-F238E27FC236}">
                <a16:creationId xmlns:a16="http://schemas.microsoft.com/office/drawing/2014/main" id="{A510926B-2F3B-D4BA-F7FD-D8BEDAF6D281}"/>
              </a:ext>
            </a:extLst>
          </p:cNvPr>
          <p:cNvPicPr>
            <a:picLocks noChangeAspect="1"/>
          </p:cNvPicPr>
          <p:nvPr/>
        </p:nvPicPr>
        <p:blipFill>
          <a:blip r:embed="rId4"/>
          <a:stretch>
            <a:fillRect/>
          </a:stretch>
        </p:blipFill>
        <p:spPr>
          <a:xfrm>
            <a:off x="2538293" y="1593634"/>
            <a:ext cx="12620386" cy="5133975"/>
          </a:xfrm>
          <a:prstGeom prst="rect">
            <a:avLst/>
          </a:prstGeom>
        </p:spPr>
      </p:pic>
      <p:sp>
        <p:nvSpPr>
          <p:cNvPr id="12" name="TextBox 11">
            <a:extLst>
              <a:ext uri="{FF2B5EF4-FFF2-40B4-BE49-F238E27FC236}">
                <a16:creationId xmlns:a16="http://schemas.microsoft.com/office/drawing/2014/main" id="{15F5E27A-EB5D-6F30-F0A4-957B671C5FB5}"/>
              </a:ext>
            </a:extLst>
          </p:cNvPr>
          <p:cNvSpPr txBox="1"/>
          <p:nvPr/>
        </p:nvSpPr>
        <p:spPr>
          <a:xfrm>
            <a:off x="4781550" y="6879507"/>
            <a:ext cx="9429750" cy="400110"/>
          </a:xfrm>
          <a:prstGeom prst="rect">
            <a:avLst/>
          </a:prstGeom>
          <a:noFill/>
        </p:spPr>
        <p:txBody>
          <a:bodyPr wrap="square" rtlCol="0">
            <a:spAutoFit/>
          </a:bodyPr>
          <a:lstStyle/>
          <a:p>
            <a:r>
              <a:rPr lang="en-US" sz="2000">
                <a:solidFill>
                  <a:schemeClr val="tx1"/>
                </a:solidFill>
              </a:rPr>
              <a:t>Kết quả thử nghiệm tang cường dữ liệu trên mô hình phoBERT</a:t>
            </a:r>
          </a:p>
        </p:txBody>
      </p:sp>
      <p:sp>
        <p:nvSpPr>
          <p:cNvPr id="19" name="Rectangle 18">
            <a:extLst>
              <a:ext uri="{FF2B5EF4-FFF2-40B4-BE49-F238E27FC236}">
                <a16:creationId xmlns:a16="http://schemas.microsoft.com/office/drawing/2014/main" id="{0C66D429-5B3C-12E7-83E0-3ACA4F1331A2}"/>
              </a:ext>
            </a:extLst>
          </p:cNvPr>
          <p:cNvSpPr/>
          <p:nvPr/>
        </p:nvSpPr>
        <p:spPr>
          <a:xfrm>
            <a:off x="2538293" y="2776536"/>
            <a:ext cx="12620386" cy="813577"/>
          </a:xfrm>
          <a:prstGeom prst="rect">
            <a:avLst/>
          </a:prstGeom>
          <a:noFill/>
          <a:ln w="571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0" name="Rectangle 19">
            <a:extLst>
              <a:ext uri="{FF2B5EF4-FFF2-40B4-BE49-F238E27FC236}">
                <a16:creationId xmlns:a16="http://schemas.microsoft.com/office/drawing/2014/main" id="{D43D7CBA-0ED1-C722-A6AA-0A146F1BA2DC}"/>
              </a:ext>
            </a:extLst>
          </p:cNvPr>
          <p:cNvSpPr/>
          <p:nvPr/>
        </p:nvSpPr>
        <p:spPr>
          <a:xfrm>
            <a:off x="2538293" y="4331018"/>
            <a:ext cx="12620386" cy="812481"/>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1" name="Rectangle 20">
            <a:extLst>
              <a:ext uri="{FF2B5EF4-FFF2-40B4-BE49-F238E27FC236}">
                <a16:creationId xmlns:a16="http://schemas.microsoft.com/office/drawing/2014/main" id="{B17CB725-06EA-9CA2-0226-7024F0834C55}"/>
              </a:ext>
            </a:extLst>
          </p:cNvPr>
          <p:cNvSpPr/>
          <p:nvPr/>
        </p:nvSpPr>
        <p:spPr>
          <a:xfrm>
            <a:off x="2538293" y="5892368"/>
            <a:ext cx="12620386" cy="812480"/>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 name="Rectangle 1">
            <a:extLst>
              <a:ext uri="{FF2B5EF4-FFF2-40B4-BE49-F238E27FC236}">
                <a16:creationId xmlns:a16="http://schemas.microsoft.com/office/drawing/2014/main" id="{D6625E95-2961-F197-77F6-40EEA9DE1618}"/>
              </a:ext>
            </a:extLst>
          </p:cNvPr>
          <p:cNvSpPr/>
          <p:nvPr/>
        </p:nvSpPr>
        <p:spPr>
          <a:xfrm>
            <a:off x="2538293" y="2019300"/>
            <a:ext cx="12620386" cy="73447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9F52096E-B6B3-FE84-08E6-12C22B13681F}"/>
              </a:ext>
            </a:extLst>
          </p:cNvPr>
          <p:cNvSpPr/>
          <p:nvPr/>
        </p:nvSpPr>
        <p:spPr>
          <a:xfrm>
            <a:off x="2538293" y="3582149"/>
            <a:ext cx="12620386" cy="711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C361E511-717E-FF74-6A19-08FC17580A33}"/>
              </a:ext>
            </a:extLst>
          </p:cNvPr>
          <p:cNvSpPr/>
          <p:nvPr/>
        </p:nvSpPr>
        <p:spPr>
          <a:xfrm>
            <a:off x="2538293" y="5143499"/>
            <a:ext cx="12620386" cy="711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9383155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p6"/>
          <p:cNvGrpSpPr/>
          <p:nvPr/>
        </p:nvGrpSpPr>
        <p:grpSpPr>
          <a:xfrm>
            <a:off x="1068188" y="556345"/>
            <a:ext cx="608212" cy="10502180"/>
            <a:chOff x="0" y="-9525"/>
            <a:chExt cx="812800" cy="1889048"/>
          </a:xfrm>
        </p:grpSpPr>
        <p:sp>
          <p:nvSpPr>
            <p:cNvPr id="194" name="Google Shape;194;p6"/>
            <p:cNvSpPr/>
            <p:nvPr/>
          </p:nvSpPr>
          <p:spPr>
            <a:xfrm>
              <a:off x="0" y="0"/>
              <a:ext cx="60305" cy="1879523"/>
            </a:xfrm>
            <a:custGeom>
              <a:avLst/>
              <a:gdLst/>
              <a:ahLst/>
              <a:cxnLst/>
              <a:rect l="l" t="t" r="r" b="b"/>
              <a:pathLst>
                <a:path w="60305" h="1879523" extrusionOk="0">
                  <a:moveTo>
                    <a:pt x="0" y="0"/>
                  </a:moveTo>
                  <a:lnTo>
                    <a:pt x="60305" y="0"/>
                  </a:lnTo>
                  <a:lnTo>
                    <a:pt x="60305" y="1879523"/>
                  </a:lnTo>
                  <a:lnTo>
                    <a:pt x="0" y="1879523"/>
                  </a:lnTo>
                  <a:close/>
                </a:path>
              </a:pathLst>
            </a:custGeom>
            <a:solidFill>
              <a:srgbClr val="000000"/>
            </a:solidFill>
            <a:ln>
              <a:noFill/>
            </a:ln>
          </p:spPr>
        </p:sp>
        <p:sp>
          <p:nvSpPr>
            <p:cNvPr id="195" name="Google Shape;195;p6"/>
            <p:cNvSpPr txBox="1"/>
            <p:nvPr/>
          </p:nvSpPr>
          <p:spPr>
            <a:xfrm>
              <a:off x="0" y="-9525"/>
              <a:ext cx="812800" cy="822325"/>
            </a:xfrm>
            <a:prstGeom prst="rect">
              <a:avLst/>
            </a:prstGeom>
            <a:noFill/>
            <a:ln>
              <a:noFill/>
            </a:ln>
          </p:spPr>
          <p:txBody>
            <a:bodyPr spcFirstLastPara="1" wrap="square" lIns="50800" tIns="50800" rIns="50800" bIns="50800" anchor="ctr" anchorCtr="0">
              <a:noAutofit/>
            </a:bodyPr>
            <a:lstStyle/>
            <a:p>
              <a:pPr marL="0" marR="0" lvl="0" indent="0" algn="ctr" rtl="0">
                <a:lnSpc>
                  <a:spcPct val="175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sp>
        <p:nvSpPr>
          <p:cNvPr id="3" name="Google Shape;135;p3">
            <a:extLst>
              <a:ext uri="{FF2B5EF4-FFF2-40B4-BE49-F238E27FC236}">
                <a16:creationId xmlns:a16="http://schemas.microsoft.com/office/drawing/2014/main" id="{E6645810-D039-ADF6-2797-D853CE4EDFC9}"/>
              </a:ext>
            </a:extLst>
          </p:cNvPr>
          <p:cNvSpPr txBox="1"/>
          <p:nvPr/>
        </p:nvSpPr>
        <p:spPr>
          <a:xfrm>
            <a:off x="1039333" y="128077"/>
            <a:ext cx="8115300"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b="1">
                <a:solidFill>
                  <a:srgbClr val="222222"/>
                </a:solidFill>
                <a:latin typeface="Times New Roman"/>
                <a:ea typeface="Arial"/>
                <a:cs typeface="Times New Roman"/>
                <a:sym typeface="Times New Roman"/>
              </a:rPr>
              <a:t>4. P</a:t>
            </a:r>
            <a:r>
              <a:rPr lang="en-US" sz="3600" b="1">
                <a:solidFill>
                  <a:srgbClr val="222222"/>
                </a:solidFill>
                <a:latin typeface="Times New Roman"/>
                <a:cs typeface="Times New Roman"/>
                <a:sym typeface="Times New Roman"/>
              </a:rPr>
              <a:t>hân tích lỗi</a:t>
            </a:r>
            <a:endParaRPr sz="3600" b="1">
              <a:solidFill>
                <a:srgbClr val="0070C0"/>
              </a:solidFill>
              <a:latin typeface="Arial"/>
              <a:ea typeface="Arial"/>
              <a:cs typeface="Arial"/>
              <a:sym typeface="Arial"/>
            </a:endParaRPr>
          </a:p>
        </p:txBody>
      </p:sp>
      <p:grpSp>
        <p:nvGrpSpPr>
          <p:cNvPr id="4" name="Google Shape;136;p3">
            <a:extLst>
              <a:ext uri="{FF2B5EF4-FFF2-40B4-BE49-F238E27FC236}">
                <a16:creationId xmlns:a16="http://schemas.microsoft.com/office/drawing/2014/main" id="{00A6BCD4-08B2-0DA4-535B-E079F4CE2753}"/>
              </a:ext>
            </a:extLst>
          </p:cNvPr>
          <p:cNvGrpSpPr/>
          <p:nvPr/>
        </p:nvGrpSpPr>
        <p:grpSpPr>
          <a:xfrm>
            <a:off x="1105622" y="504974"/>
            <a:ext cx="6009553" cy="1923901"/>
            <a:chOff x="0" y="-38100"/>
            <a:chExt cx="1032741" cy="850900"/>
          </a:xfrm>
        </p:grpSpPr>
        <p:sp>
          <p:nvSpPr>
            <p:cNvPr id="5" name="Google Shape;137;p3">
              <a:extLst>
                <a:ext uri="{FF2B5EF4-FFF2-40B4-BE49-F238E27FC236}">
                  <a16:creationId xmlns:a16="http://schemas.microsoft.com/office/drawing/2014/main" id="{E3D1B4D5-8040-D98D-809E-8AA36022F0E2}"/>
                </a:ext>
              </a:extLst>
            </p:cNvPr>
            <p:cNvSpPr/>
            <p:nvPr/>
          </p:nvSpPr>
          <p:spPr>
            <a:xfrm>
              <a:off x="0" y="0"/>
              <a:ext cx="1032741" cy="26623"/>
            </a:xfrm>
            <a:custGeom>
              <a:avLst/>
              <a:gdLst/>
              <a:ahLst/>
              <a:cxnLst/>
              <a:rect l="l" t="t" r="r" b="b"/>
              <a:pathLst>
                <a:path w="1032741" h="26623" extrusionOk="0">
                  <a:moveTo>
                    <a:pt x="0" y="0"/>
                  </a:moveTo>
                  <a:lnTo>
                    <a:pt x="1032741" y="0"/>
                  </a:lnTo>
                  <a:lnTo>
                    <a:pt x="1032741" y="26623"/>
                  </a:lnTo>
                  <a:lnTo>
                    <a:pt x="0" y="26623"/>
                  </a:lnTo>
                  <a:close/>
                </a:path>
              </a:pathLst>
            </a:custGeom>
            <a:solidFill>
              <a:srgbClr val="000000"/>
            </a:solidFill>
            <a:ln>
              <a:noFill/>
            </a:ln>
          </p:spPr>
        </p:sp>
        <p:sp>
          <p:nvSpPr>
            <p:cNvPr id="6" name="Google Shape;138;p3">
              <a:extLst>
                <a:ext uri="{FF2B5EF4-FFF2-40B4-BE49-F238E27FC236}">
                  <a16:creationId xmlns:a16="http://schemas.microsoft.com/office/drawing/2014/main" id="{80C66FF7-9E47-3230-C2DA-A21DD3C28657}"/>
                </a:ext>
              </a:extLst>
            </p:cNvPr>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pic>
        <p:nvPicPr>
          <p:cNvPr id="14" name="Picture 13">
            <a:extLst>
              <a:ext uri="{FF2B5EF4-FFF2-40B4-BE49-F238E27FC236}">
                <a16:creationId xmlns:a16="http://schemas.microsoft.com/office/drawing/2014/main" id="{45EC50A6-8E93-AF47-5E12-68667D988A26}"/>
              </a:ext>
            </a:extLst>
          </p:cNvPr>
          <p:cNvPicPr>
            <a:picLocks noChangeAspect="1"/>
          </p:cNvPicPr>
          <p:nvPr/>
        </p:nvPicPr>
        <p:blipFill>
          <a:blip r:embed="rId3"/>
          <a:stretch>
            <a:fillRect/>
          </a:stretch>
        </p:blipFill>
        <p:spPr>
          <a:xfrm>
            <a:off x="1705255" y="2695575"/>
            <a:ext cx="15792450" cy="4582296"/>
          </a:xfrm>
          <a:prstGeom prst="rect">
            <a:avLst/>
          </a:prstGeom>
        </p:spPr>
      </p:pic>
      <p:sp>
        <p:nvSpPr>
          <p:cNvPr id="15" name="TextBox 14">
            <a:extLst>
              <a:ext uri="{FF2B5EF4-FFF2-40B4-BE49-F238E27FC236}">
                <a16:creationId xmlns:a16="http://schemas.microsoft.com/office/drawing/2014/main" id="{819E6339-7CBF-15B6-37A7-7985FBB393CE}"/>
              </a:ext>
            </a:extLst>
          </p:cNvPr>
          <p:cNvSpPr txBox="1"/>
          <p:nvPr/>
        </p:nvSpPr>
        <p:spPr>
          <a:xfrm>
            <a:off x="5673406" y="1878874"/>
            <a:ext cx="8943975" cy="584775"/>
          </a:xfrm>
          <a:prstGeom prst="rect">
            <a:avLst/>
          </a:prstGeom>
          <a:noFill/>
        </p:spPr>
        <p:txBody>
          <a:bodyPr wrap="square" rtlCol="0">
            <a:spAutoFit/>
          </a:bodyPr>
          <a:lstStyle/>
          <a:p>
            <a:r>
              <a:rPr lang="en-US" sz="3200"/>
              <a:t>Một số trường hợp mô hình hoạt động sai</a:t>
            </a:r>
          </a:p>
        </p:txBody>
      </p:sp>
      <p:pic>
        <p:nvPicPr>
          <p:cNvPr id="16" name="Google Shape;196;p6">
            <a:extLst>
              <a:ext uri="{FF2B5EF4-FFF2-40B4-BE49-F238E27FC236}">
                <a16:creationId xmlns:a16="http://schemas.microsoft.com/office/drawing/2014/main" id="{0C8E9823-8BC5-2DCA-B77F-4DA6DA22F751}"/>
              </a:ext>
            </a:extLst>
          </p:cNvPr>
          <p:cNvPicPr preferRelativeResize="0"/>
          <p:nvPr/>
        </p:nvPicPr>
        <p:blipFill rotWithShape="1">
          <a:blip r:embed="rId4">
            <a:alphaModFix/>
          </a:blip>
          <a:srcRect r="85054" b="43312"/>
          <a:stretch/>
        </p:blipFill>
        <p:spPr>
          <a:xfrm rot="16200000">
            <a:off x="16914764" y="8672494"/>
            <a:ext cx="317371" cy="1184183"/>
          </a:xfrm>
          <a:prstGeom prst="rect">
            <a:avLst/>
          </a:prstGeom>
          <a:noFill/>
          <a:ln>
            <a:noFill/>
          </a:ln>
        </p:spPr>
      </p:pic>
    </p:spTree>
    <p:extLst>
      <p:ext uri="{BB962C8B-B14F-4D97-AF65-F5344CB8AC3E}">
        <p14:creationId xmlns:p14="http://schemas.microsoft.com/office/powerpoint/2010/main" val="131899951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p6"/>
          <p:cNvGrpSpPr/>
          <p:nvPr/>
        </p:nvGrpSpPr>
        <p:grpSpPr>
          <a:xfrm>
            <a:off x="1068188" y="556345"/>
            <a:ext cx="608212" cy="7172479"/>
            <a:chOff x="0" y="-9525"/>
            <a:chExt cx="812800" cy="1889048"/>
          </a:xfrm>
        </p:grpSpPr>
        <p:sp>
          <p:nvSpPr>
            <p:cNvPr id="194" name="Google Shape;194;p6"/>
            <p:cNvSpPr/>
            <p:nvPr/>
          </p:nvSpPr>
          <p:spPr>
            <a:xfrm>
              <a:off x="0" y="0"/>
              <a:ext cx="60305" cy="1879523"/>
            </a:xfrm>
            <a:custGeom>
              <a:avLst/>
              <a:gdLst/>
              <a:ahLst/>
              <a:cxnLst/>
              <a:rect l="l" t="t" r="r" b="b"/>
              <a:pathLst>
                <a:path w="60305" h="1879523" extrusionOk="0">
                  <a:moveTo>
                    <a:pt x="0" y="0"/>
                  </a:moveTo>
                  <a:lnTo>
                    <a:pt x="60305" y="0"/>
                  </a:lnTo>
                  <a:lnTo>
                    <a:pt x="60305" y="1879523"/>
                  </a:lnTo>
                  <a:lnTo>
                    <a:pt x="0" y="1879523"/>
                  </a:lnTo>
                  <a:close/>
                </a:path>
              </a:pathLst>
            </a:custGeom>
            <a:solidFill>
              <a:srgbClr val="000000"/>
            </a:solidFill>
            <a:ln>
              <a:noFill/>
            </a:ln>
          </p:spPr>
        </p:sp>
        <p:sp>
          <p:nvSpPr>
            <p:cNvPr id="195" name="Google Shape;195;p6"/>
            <p:cNvSpPr txBox="1"/>
            <p:nvPr/>
          </p:nvSpPr>
          <p:spPr>
            <a:xfrm>
              <a:off x="0" y="-9525"/>
              <a:ext cx="812800" cy="822325"/>
            </a:xfrm>
            <a:prstGeom prst="rect">
              <a:avLst/>
            </a:prstGeom>
            <a:noFill/>
            <a:ln>
              <a:noFill/>
            </a:ln>
          </p:spPr>
          <p:txBody>
            <a:bodyPr spcFirstLastPara="1" wrap="square" lIns="50800" tIns="50800" rIns="50800" bIns="50800" anchor="ctr" anchorCtr="0">
              <a:noAutofit/>
            </a:bodyPr>
            <a:lstStyle/>
            <a:p>
              <a:pPr marL="0" marR="0" lvl="0" indent="0" algn="ctr" rtl="0">
                <a:lnSpc>
                  <a:spcPct val="175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sp>
        <p:nvSpPr>
          <p:cNvPr id="3" name="Google Shape;135;p3">
            <a:extLst>
              <a:ext uri="{FF2B5EF4-FFF2-40B4-BE49-F238E27FC236}">
                <a16:creationId xmlns:a16="http://schemas.microsoft.com/office/drawing/2014/main" id="{E6645810-D039-ADF6-2797-D853CE4EDFC9}"/>
              </a:ext>
            </a:extLst>
          </p:cNvPr>
          <p:cNvSpPr txBox="1"/>
          <p:nvPr/>
        </p:nvSpPr>
        <p:spPr>
          <a:xfrm>
            <a:off x="1039333" y="128077"/>
            <a:ext cx="8115300"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b="1">
                <a:solidFill>
                  <a:srgbClr val="222222"/>
                </a:solidFill>
                <a:latin typeface="Times New Roman"/>
                <a:cs typeface="Times New Roman"/>
                <a:sym typeface="Times New Roman"/>
              </a:rPr>
              <a:t>5. TổNG kết</a:t>
            </a:r>
            <a:endParaRPr sz="3600" b="1">
              <a:solidFill>
                <a:srgbClr val="0070C0"/>
              </a:solidFill>
              <a:latin typeface="Arial"/>
              <a:ea typeface="Arial"/>
              <a:cs typeface="Arial"/>
              <a:sym typeface="Arial"/>
            </a:endParaRPr>
          </a:p>
        </p:txBody>
      </p:sp>
      <p:grpSp>
        <p:nvGrpSpPr>
          <p:cNvPr id="4" name="Google Shape;136;p3">
            <a:extLst>
              <a:ext uri="{FF2B5EF4-FFF2-40B4-BE49-F238E27FC236}">
                <a16:creationId xmlns:a16="http://schemas.microsoft.com/office/drawing/2014/main" id="{00A6BCD4-08B2-0DA4-535B-E079F4CE2753}"/>
              </a:ext>
            </a:extLst>
          </p:cNvPr>
          <p:cNvGrpSpPr/>
          <p:nvPr/>
        </p:nvGrpSpPr>
        <p:grpSpPr>
          <a:xfrm>
            <a:off x="1105622" y="504974"/>
            <a:ext cx="6009553" cy="1923901"/>
            <a:chOff x="0" y="-38100"/>
            <a:chExt cx="1032741" cy="850900"/>
          </a:xfrm>
        </p:grpSpPr>
        <p:sp>
          <p:nvSpPr>
            <p:cNvPr id="5" name="Google Shape;137;p3">
              <a:extLst>
                <a:ext uri="{FF2B5EF4-FFF2-40B4-BE49-F238E27FC236}">
                  <a16:creationId xmlns:a16="http://schemas.microsoft.com/office/drawing/2014/main" id="{E3D1B4D5-8040-D98D-809E-8AA36022F0E2}"/>
                </a:ext>
              </a:extLst>
            </p:cNvPr>
            <p:cNvSpPr/>
            <p:nvPr/>
          </p:nvSpPr>
          <p:spPr>
            <a:xfrm>
              <a:off x="0" y="0"/>
              <a:ext cx="1032741" cy="26623"/>
            </a:xfrm>
            <a:custGeom>
              <a:avLst/>
              <a:gdLst/>
              <a:ahLst/>
              <a:cxnLst/>
              <a:rect l="l" t="t" r="r" b="b"/>
              <a:pathLst>
                <a:path w="1032741" h="26623" extrusionOk="0">
                  <a:moveTo>
                    <a:pt x="0" y="0"/>
                  </a:moveTo>
                  <a:lnTo>
                    <a:pt x="1032741" y="0"/>
                  </a:lnTo>
                  <a:lnTo>
                    <a:pt x="1032741" y="26623"/>
                  </a:lnTo>
                  <a:lnTo>
                    <a:pt x="0" y="26623"/>
                  </a:lnTo>
                  <a:close/>
                </a:path>
              </a:pathLst>
            </a:custGeom>
            <a:solidFill>
              <a:srgbClr val="000000"/>
            </a:solidFill>
            <a:ln>
              <a:noFill/>
            </a:ln>
          </p:spPr>
        </p:sp>
        <p:sp>
          <p:nvSpPr>
            <p:cNvPr id="6" name="Google Shape;138;p3">
              <a:extLst>
                <a:ext uri="{FF2B5EF4-FFF2-40B4-BE49-F238E27FC236}">
                  <a16:creationId xmlns:a16="http://schemas.microsoft.com/office/drawing/2014/main" id="{80C66FF7-9E47-3230-C2DA-A21DD3C28657}"/>
                </a:ext>
              </a:extLst>
            </p:cNvPr>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pic>
        <p:nvPicPr>
          <p:cNvPr id="11" name="Picture 10">
            <a:extLst>
              <a:ext uri="{FF2B5EF4-FFF2-40B4-BE49-F238E27FC236}">
                <a16:creationId xmlns:a16="http://schemas.microsoft.com/office/drawing/2014/main" id="{9DDCFF1F-CFFB-A9ED-82FE-AFD54A0864DB}"/>
              </a:ext>
            </a:extLst>
          </p:cNvPr>
          <p:cNvPicPr>
            <a:picLocks noChangeAspect="1"/>
          </p:cNvPicPr>
          <p:nvPr/>
        </p:nvPicPr>
        <p:blipFill>
          <a:blip r:embed="rId3"/>
          <a:stretch>
            <a:fillRect/>
          </a:stretch>
        </p:blipFill>
        <p:spPr>
          <a:xfrm>
            <a:off x="15709095" y="7953078"/>
            <a:ext cx="2359830" cy="2181532"/>
          </a:xfrm>
          <a:prstGeom prst="rect">
            <a:avLst/>
          </a:prstGeom>
        </p:spPr>
      </p:pic>
      <p:sp>
        <p:nvSpPr>
          <p:cNvPr id="2" name="TextBox 1">
            <a:extLst>
              <a:ext uri="{FF2B5EF4-FFF2-40B4-BE49-F238E27FC236}">
                <a16:creationId xmlns:a16="http://schemas.microsoft.com/office/drawing/2014/main" id="{0A47E762-64C6-7D63-ADBB-2F18997E1419}"/>
              </a:ext>
            </a:extLst>
          </p:cNvPr>
          <p:cNvSpPr txBox="1"/>
          <p:nvPr/>
        </p:nvSpPr>
        <p:spPr>
          <a:xfrm>
            <a:off x="2508150" y="1466726"/>
            <a:ext cx="13109097" cy="646331"/>
          </a:xfrm>
          <a:prstGeom prst="rect">
            <a:avLst/>
          </a:prstGeom>
          <a:noFill/>
        </p:spPr>
        <p:txBody>
          <a:bodyPr wrap="square" rtlCol="0">
            <a:spAutoFit/>
          </a:bodyPr>
          <a:lstStyle/>
          <a:p>
            <a:r>
              <a:rPr lang="en-US" sz="3600"/>
              <a:t>1. Làm </a:t>
            </a:r>
            <a:r>
              <a:rPr lang="en-US" sz="3600" b="1"/>
              <a:t>giảm sự mất cân bằng </a:t>
            </a:r>
            <a:r>
              <a:rPr lang="en-US" sz="3600"/>
              <a:t>bộ dữ liệu UIT-ViSD4SA</a:t>
            </a:r>
          </a:p>
        </p:txBody>
      </p:sp>
      <p:sp>
        <p:nvSpPr>
          <p:cNvPr id="7" name="TextBox 6">
            <a:extLst>
              <a:ext uri="{FF2B5EF4-FFF2-40B4-BE49-F238E27FC236}">
                <a16:creationId xmlns:a16="http://schemas.microsoft.com/office/drawing/2014/main" id="{B11E4208-ED47-76DF-DF53-19CDE90AF599}"/>
              </a:ext>
            </a:extLst>
          </p:cNvPr>
          <p:cNvSpPr txBox="1"/>
          <p:nvPr/>
        </p:nvSpPr>
        <p:spPr>
          <a:xfrm>
            <a:off x="2559149" y="3882284"/>
            <a:ext cx="13109097" cy="646331"/>
          </a:xfrm>
          <a:prstGeom prst="rect">
            <a:avLst/>
          </a:prstGeom>
          <a:noFill/>
        </p:spPr>
        <p:txBody>
          <a:bodyPr wrap="square" rtlCol="0">
            <a:spAutoFit/>
          </a:bodyPr>
          <a:lstStyle/>
          <a:p>
            <a:r>
              <a:rPr lang="en-US" sz="3600"/>
              <a:t>3. Cải thiện hiệu suất (tăng </a:t>
            </a:r>
            <a:r>
              <a:rPr lang="en-US" sz="3600" b="1"/>
              <a:t>3.1%</a:t>
            </a:r>
            <a:r>
              <a:rPr lang="en-US" sz="3600"/>
              <a:t>) f1-score macro</a:t>
            </a:r>
          </a:p>
        </p:txBody>
      </p:sp>
      <p:sp>
        <p:nvSpPr>
          <p:cNvPr id="8" name="TextBox 7">
            <a:extLst>
              <a:ext uri="{FF2B5EF4-FFF2-40B4-BE49-F238E27FC236}">
                <a16:creationId xmlns:a16="http://schemas.microsoft.com/office/drawing/2014/main" id="{87172390-63B0-528B-4342-F09996FD1D9A}"/>
              </a:ext>
            </a:extLst>
          </p:cNvPr>
          <p:cNvSpPr txBox="1"/>
          <p:nvPr/>
        </p:nvSpPr>
        <p:spPr>
          <a:xfrm>
            <a:off x="2559150" y="2730577"/>
            <a:ext cx="13109097" cy="646331"/>
          </a:xfrm>
          <a:prstGeom prst="rect">
            <a:avLst/>
          </a:prstGeom>
          <a:noFill/>
        </p:spPr>
        <p:txBody>
          <a:bodyPr wrap="square" rtlCol="0">
            <a:spAutoFit/>
          </a:bodyPr>
          <a:lstStyle/>
          <a:p>
            <a:r>
              <a:rPr lang="en-US" sz="3600"/>
              <a:t>2. Xây dựng mô hình </a:t>
            </a:r>
            <a:r>
              <a:rPr lang="en-US" sz="3600" b="1"/>
              <a:t>phoBERT</a:t>
            </a:r>
            <a:r>
              <a:rPr lang="en-US" sz="3600"/>
              <a:t> cho bài toán</a:t>
            </a:r>
          </a:p>
        </p:txBody>
      </p:sp>
      <p:sp>
        <p:nvSpPr>
          <p:cNvPr id="13" name="TextBox 12">
            <a:extLst>
              <a:ext uri="{FF2B5EF4-FFF2-40B4-BE49-F238E27FC236}">
                <a16:creationId xmlns:a16="http://schemas.microsoft.com/office/drawing/2014/main" id="{F0C7A638-6625-0EE6-62C0-AD830DE09DFA}"/>
              </a:ext>
            </a:extLst>
          </p:cNvPr>
          <p:cNvSpPr txBox="1"/>
          <p:nvPr/>
        </p:nvSpPr>
        <p:spPr>
          <a:xfrm>
            <a:off x="1486594" y="5709764"/>
            <a:ext cx="14848781" cy="1200329"/>
          </a:xfrm>
          <a:prstGeom prst="rect">
            <a:avLst/>
          </a:prstGeom>
          <a:noFill/>
        </p:spPr>
        <p:txBody>
          <a:bodyPr wrap="square" rtlCol="0">
            <a:spAutoFit/>
          </a:bodyPr>
          <a:lstStyle/>
          <a:p>
            <a:pPr algn="just"/>
            <a:r>
              <a:rPr lang="en-US" sz="3600">
                <a:solidFill>
                  <a:srgbClr val="0070C0"/>
                </a:solidFill>
              </a:rPr>
              <a:t>Tăng hiệu suất 1 số nhãn nhưng cũng làm giảm hiệu suất 1 số nhãn khác. Cần xem xét và áp dụng phù hợp</a:t>
            </a:r>
          </a:p>
        </p:txBody>
      </p:sp>
    </p:spTree>
    <p:extLst>
      <p:ext uri="{BB962C8B-B14F-4D97-AF65-F5344CB8AC3E}">
        <p14:creationId xmlns:p14="http://schemas.microsoft.com/office/powerpoint/2010/main" val="64098881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15"/>
          <p:cNvPicPr preferRelativeResize="0"/>
          <p:nvPr/>
        </p:nvPicPr>
        <p:blipFill rotWithShape="1">
          <a:blip r:embed="rId3">
            <a:alphaModFix/>
          </a:blip>
          <a:srcRect t="21875" b="21874"/>
          <a:stretch/>
        </p:blipFill>
        <p:spPr>
          <a:xfrm>
            <a:off x="0" y="0"/>
            <a:ext cx="18288000" cy="10287000"/>
          </a:xfrm>
          <a:prstGeom prst="rect">
            <a:avLst/>
          </a:prstGeom>
          <a:noFill/>
          <a:ln>
            <a:noFill/>
          </a:ln>
        </p:spPr>
      </p:pic>
      <p:sp>
        <p:nvSpPr>
          <p:cNvPr id="365" name="Google Shape;365;p15"/>
          <p:cNvSpPr txBox="1"/>
          <p:nvPr/>
        </p:nvSpPr>
        <p:spPr>
          <a:xfrm>
            <a:off x="4876800" y="7178752"/>
            <a:ext cx="8255313" cy="157517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235">
                <a:solidFill>
                  <a:srgbClr val="2E160A"/>
                </a:solidFill>
                <a:latin typeface="Arial"/>
                <a:ea typeface="Arial"/>
                <a:cs typeface="Arial"/>
                <a:sym typeface="Arial"/>
              </a:rPr>
              <a:t>YOU</a:t>
            </a:r>
            <a:endParaRPr/>
          </a:p>
        </p:txBody>
      </p:sp>
      <p:sp>
        <p:nvSpPr>
          <p:cNvPr id="366" name="Google Shape;366;p15"/>
          <p:cNvSpPr txBox="1"/>
          <p:nvPr/>
        </p:nvSpPr>
        <p:spPr>
          <a:xfrm>
            <a:off x="4876800" y="5826553"/>
            <a:ext cx="8255313" cy="157880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9235">
                <a:solidFill>
                  <a:srgbClr val="000000"/>
                </a:solidFill>
                <a:latin typeface="Arial"/>
                <a:ea typeface="Arial"/>
                <a:cs typeface="Arial"/>
                <a:sym typeface="Arial"/>
              </a:rPr>
              <a:t>THANK</a:t>
            </a:r>
            <a:endParaRPr/>
          </a:p>
        </p:txBody>
      </p:sp>
      <p:pic>
        <p:nvPicPr>
          <p:cNvPr id="367" name="Google Shape;367;p15"/>
          <p:cNvPicPr preferRelativeResize="0"/>
          <p:nvPr/>
        </p:nvPicPr>
        <p:blipFill rotWithShape="1">
          <a:blip r:embed="rId4">
            <a:alphaModFix/>
          </a:blip>
          <a:srcRect r="43752" b="43312"/>
          <a:stretch/>
        </p:blipFill>
        <p:spPr>
          <a:xfrm>
            <a:off x="838200" y="952500"/>
            <a:ext cx="1194400" cy="1184183"/>
          </a:xfrm>
          <a:prstGeom prst="rect">
            <a:avLst/>
          </a:prstGeom>
          <a:noFill/>
          <a:ln>
            <a:noFill/>
          </a:ln>
        </p:spPr>
      </p:pic>
      <p:pic>
        <p:nvPicPr>
          <p:cNvPr id="368" name="Google Shape;368;p15"/>
          <p:cNvPicPr preferRelativeResize="0"/>
          <p:nvPr/>
        </p:nvPicPr>
        <p:blipFill rotWithShape="1">
          <a:blip r:embed="rId5">
            <a:alphaModFix/>
          </a:blip>
          <a:srcRect r="85054" b="43312"/>
          <a:stretch/>
        </p:blipFill>
        <p:spPr>
          <a:xfrm rot="-5400000">
            <a:off x="16664006" y="8824894"/>
            <a:ext cx="317371" cy="1184183"/>
          </a:xfrm>
          <a:prstGeom prst="rect">
            <a:avLst/>
          </a:prstGeom>
          <a:noFill/>
          <a:ln>
            <a:noFill/>
          </a:ln>
        </p:spPr>
      </p:pic>
      <p:pic>
        <p:nvPicPr>
          <p:cNvPr id="369" name="Google Shape;369;p15"/>
          <p:cNvPicPr preferRelativeResize="0"/>
          <p:nvPr/>
        </p:nvPicPr>
        <p:blipFill rotWithShape="1">
          <a:blip r:embed="rId6">
            <a:alphaModFix/>
          </a:blip>
          <a:srcRect/>
          <a:stretch/>
        </p:blipFill>
        <p:spPr>
          <a:xfrm>
            <a:off x="7044857" y="1563026"/>
            <a:ext cx="3919199" cy="3919199"/>
          </a:xfrm>
          <a:prstGeom prst="rect">
            <a:avLst/>
          </a:prstGeom>
          <a:noFill/>
          <a:ln>
            <a:noFill/>
          </a:ln>
        </p:spPr>
      </p:pic>
      <p:pic>
        <p:nvPicPr>
          <p:cNvPr id="370" name="Google Shape;370;p15"/>
          <p:cNvPicPr preferRelativeResize="0"/>
          <p:nvPr/>
        </p:nvPicPr>
        <p:blipFill rotWithShape="1">
          <a:blip r:embed="rId7">
            <a:alphaModFix/>
          </a:blip>
          <a:srcRect/>
          <a:stretch/>
        </p:blipFill>
        <p:spPr>
          <a:xfrm>
            <a:off x="16499774" y="342900"/>
            <a:ext cx="1461303" cy="1143000"/>
          </a:xfrm>
          <a:prstGeom prst="rect">
            <a:avLst/>
          </a:prstGeom>
          <a:noFill/>
          <a:ln>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
          <p:cNvPicPr preferRelativeResize="0"/>
          <p:nvPr/>
        </p:nvPicPr>
        <p:blipFill rotWithShape="1">
          <a:blip r:embed="rId3">
            <a:alphaModFix/>
          </a:blip>
          <a:srcRect t="21875" b="21874"/>
          <a:stretch/>
        </p:blipFill>
        <p:spPr>
          <a:xfrm>
            <a:off x="0" y="13634"/>
            <a:ext cx="18288000" cy="10287000"/>
          </a:xfrm>
          <a:prstGeom prst="rect">
            <a:avLst/>
          </a:prstGeom>
          <a:noFill/>
          <a:ln>
            <a:noFill/>
          </a:ln>
        </p:spPr>
      </p:pic>
      <p:grpSp>
        <p:nvGrpSpPr>
          <p:cNvPr id="107" name="Google Shape;107;p2"/>
          <p:cNvGrpSpPr/>
          <p:nvPr/>
        </p:nvGrpSpPr>
        <p:grpSpPr>
          <a:xfrm>
            <a:off x="2950173" y="2518981"/>
            <a:ext cx="7294506" cy="4138456"/>
            <a:chOff x="0" y="-38100"/>
            <a:chExt cx="1921187" cy="1089964"/>
          </a:xfrm>
        </p:grpSpPr>
        <p:sp>
          <p:nvSpPr>
            <p:cNvPr id="108" name="Google Shape;108;p2"/>
            <p:cNvSpPr/>
            <p:nvPr/>
          </p:nvSpPr>
          <p:spPr>
            <a:xfrm>
              <a:off x="0" y="0"/>
              <a:ext cx="1921187" cy="1051864"/>
            </a:xfrm>
            <a:custGeom>
              <a:avLst/>
              <a:gdLst/>
              <a:ahLst/>
              <a:cxnLst/>
              <a:rect l="l" t="t" r="r" b="b"/>
              <a:pathLst>
                <a:path w="1921187" h="1051864" extrusionOk="0">
                  <a:moveTo>
                    <a:pt x="0" y="0"/>
                  </a:moveTo>
                  <a:lnTo>
                    <a:pt x="1921187" y="0"/>
                  </a:lnTo>
                  <a:lnTo>
                    <a:pt x="1921187" y="1051864"/>
                  </a:lnTo>
                  <a:lnTo>
                    <a:pt x="0" y="1051864"/>
                  </a:lnTo>
                  <a:close/>
                </a:path>
              </a:pathLst>
            </a:custGeom>
            <a:solidFill>
              <a:srgbClr val="FDFDFD"/>
            </a:solidFill>
            <a:ln>
              <a:noFill/>
            </a:ln>
          </p:spPr>
        </p:sp>
        <p:sp>
          <p:nvSpPr>
            <p:cNvPr id="109" name="Google Shape;109;p2"/>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14" name="Google Shape;114;p2"/>
          <p:cNvSpPr txBox="1"/>
          <p:nvPr/>
        </p:nvSpPr>
        <p:spPr>
          <a:xfrm>
            <a:off x="1028700" y="7403392"/>
            <a:ext cx="4527372" cy="422273"/>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500">
                <a:solidFill>
                  <a:srgbClr val="FDFDFD"/>
                </a:solidFill>
                <a:latin typeface="Arial"/>
                <a:ea typeface="Arial"/>
                <a:cs typeface="Arial"/>
                <a:sym typeface="Arial"/>
              </a:rPr>
              <a:t>TAKE A LOOK</a:t>
            </a:r>
            <a:endParaRPr/>
          </a:p>
        </p:txBody>
      </p:sp>
      <p:grpSp>
        <p:nvGrpSpPr>
          <p:cNvPr id="119" name="Google Shape;119;p2"/>
          <p:cNvGrpSpPr/>
          <p:nvPr/>
        </p:nvGrpSpPr>
        <p:grpSpPr>
          <a:xfrm>
            <a:off x="18897600" y="-7846665"/>
            <a:ext cx="7490066" cy="7172479"/>
            <a:chOff x="0" y="-9525"/>
            <a:chExt cx="1972692" cy="1889048"/>
          </a:xfrm>
        </p:grpSpPr>
        <p:sp>
          <p:nvSpPr>
            <p:cNvPr id="120" name="Google Shape;120;p2"/>
            <p:cNvSpPr/>
            <p:nvPr/>
          </p:nvSpPr>
          <p:spPr>
            <a:xfrm>
              <a:off x="0" y="0"/>
              <a:ext cx="1972692" cy="1879523"/>
            </a:xfrm>
            <a:custGeom>
              <a:avLst/>
              <a:gdLst/>
              <a:ahLst/>
              <a:cxnLst/>
              <a:rect l="l" t="t" r="r" b="b"/>
              <a:pathLst>
                <a:path w="1972692" h="1879523" extrusionOk="0">
                  <a:moveTo>
                    <a:pt x="0" y="0"/>
                  </a:moveTo>
                  <a:lnTo>
                    <a:pt x="1972692" y="0"/>
                  </a:lnTo>
                  <a:lnTo>
                    <a:pt x="1972692" y="1879523"/>
                  </a:lnTo>
                  <a:lnTo>
                    <a:pt x="0" y="1879523"/>
                  </a:lnTo>
                  <a:close/>
                </a:path>
              </a:pathLst>
            </a:custGeom>
            <a:solidFill>
              <a:srgbClr val="000000"/>
            </a:solidFill>
            <a:ln>
              <a:noFill/>
            </a:ln>
          </p:spPr>
        </p:sp>
        <p:sp>
          <p:nvSpPr>
            <p:cNvPr id="121" name="Google Shape;121;p2"/>
            <p:cNvSpPr txBox="1"/>
            <p:nvPr/>
          </p:nvSpPr>
          <p:spPr>
            <a:xfrm>
              <a:off x="0" y="-9525"/>
              <a:ext cx="812800" cy="822325"/>
            </a:xfrm>
            <a:prstGeom prst="rect">
              <a:avLst/>
            </a:prstGeom>
            <a:noFill/>
            <a:ln>
              <a:noFill/>
            </a:ln>
          </p:spPr>
          <p:txBody>
            <a:bodyPr spcFirstLastPara="1" wrap="square" lIns="50800" tIns="50800" rIns="50800" bIns="50800" anchor="ctr" anchorCtr="0">
              <a:noAutofit/>
            </a:bodyPr>
            <a:lstStyle/>
            <a:p>
              <a:pPr marL="0" marR="0" lvl="0" indent="0" algn="ctr" rtl="0">
                <a:lnSpc>
                  <a:spcPct val="175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sp>
        <p:nvSpPr>
          <p:cNvPr id="2" name="TextBox 1">
            <a:extLst>
              <a:ext uri="{FF2B5EF4-FFF2-40B4-BE49-F238E27FC236}">
                <a16:creationId xmlns:a16="http://schemas.microsoft.com/office/drawing/2014/main" id="{2DD9D50C-CED5-6DBC-29D3-4A286F1E072C}"/>
              </a:ext>
            </a:extLst>
          </p:cNvPr>
          <p:cNvSpPr txBox="1"/>
          <p:nvPr/>
        </p:nvSpPr>
        <p:spPr>
          <a:xfrm>
            <a:off x="7112330" y="466049"/>
            <a:ext cx="6134470" cy="923330"/>
          </a:xfrm>
          <a:prstGeom prst="rect">
            <a:avLst/>
          </a:prstGeom>
          <a:noFill/>
        </p:spPr>
        <p:txBody>
          <a:bodyPr wrap="square" rtlCol="0">
            <a:spAutoFit/>
          </a:bodyPr>
          <a:lstStyle/>
          <a:p>
            <a:r>
              <a:rPr lang="en-US" sz="5400"/>
              <a:t>Nội dung</a:t>
            </a:r>
          </a:p>
        </p:txBody>
      </p:sp>
      <p:sp>
        <p:nvSpPr>
          <p:cNvPr id="3" name="TextBox 2">
            <a:extLst>
              <a:ext uri="{FF2B5EF4-FFF2-40B4-BE49-F238E27FC236}">
                <a16:creationId xmlns:a16="http://schemas.microsoft.com/office/drawing/2014/main" id="{B9981AB5-21C6-185C-FBD9-FF126F55C894}"/>
              </a:ext>
            </a:extLst>
          </p:cNvPr>
          <p:cNvSpPr txBox="1"/>
          <p:nvPr/>
        </p:nvSpPr>
        <p:spPr>
          <a:xfrm>
            <a:off x="1882931" y="1759509"/>
            <a:ext cx="14327694" cy="5495415"/>
          </a:xfrm>
          <a:prstGeom prst="rect">
            <a:avLst/>
          </a:prstGeom>
          <a:noFill/>
        </p:spPr>
        <p:txBody>
          <a:bodyPr wrap="square" rtlCol="0">
            <a:spAutoFit/>
          </a:bodyPr>
          <a:lstStyle/>
          <a:p>
            <a:pPr marL="914400" indent="-914400">
              <a:lnSpc>
                <a:spcPct val="150000"/>
              </a:lnSpc>
              <a:buAutoNum type="arabicPeriod"/>
            </a:pPr>
            <a:r>
              <a:rPr lang="en-US" sz="4800"/>
              <a:t>Giới thiệu</a:t>
            </a:r>
          </a:p>
          <a:p>
            <a:pPr marL="914400" indent="-914400">
              <a:lnSpc>
                <a:spcPct val="150000"/>
              </a:lnSpc>
              <a:buAutoNum type="arabicPeriod"/>
            </a:pPr>
            <a:r>
              <a:rPr lang="en-US" sz="4800"/>
              <a:t>Bộ dữ liệu và các phương pháp tăng cường</a:t>
            </a:r>
          </a:p>
          <a:p>
            <a:pPr marL="914400" indent="-914400">
              <a:lnSpc>
                <a:spcPct val="150000"/>
              </a:lnSpc>
              <a:buFont typeface="Arial"/>
              <a:buAutoNum type="arabicPeriod"/>
            </a:pPr>
            <a:r>
              <a:rPr lang="en-US" sz="4800"/>
              <a:t>Những thách thức</a:t>
            </a:r>
          </a:p>
          <a:p>
            <a:pPr marL="914400" indent="-914400">
              <a:lnSpc>
                <a:spcPct val="150000"/>
              </a:lnSpc>
              <a:buAutoNum type="arabicPeriod"/>
            </a:pPr>
            <a:r>
              <a:rPr lang="en-US" sz="4800"/>
              <a:t>Triển khai mô hình và kết quả</a:t>
            </a:r>
          </a:p>
          <a:p>
            <a:pPr marL="914400" indent="-914400">
              <a:lnSpc>
                <a:spcPct val="150000"/>
              </a:lnSpc>
              <a:buAutoNum type="arabicPeriod"/>
            </a:pPr>
            <a:r>
              <a:rPr lang="en-US" sz="4800"/>
              <a:t>Tổng kết</a:t>
            </a:r>
          </a:p>
        </p:txBody>
      </p:sp>
      <p:pic>
        <p:nvPicPr>
          <p:cNvPr id="4" name="Picture 8">
            <a:extLst>
              <a:ext uri="{FF2B5EF4-FFF2-40B4-BE49-F238E27FC236}">
                <a16:creationId xmlns:a16="http://schemas.microsoft.com/office/drawing/2014/main" id="{4CEFA268-EA0B-8AE8-ACD9-2763B03D9DD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r="43752" b="43312"/>
          <a:stretch>
            <a:fillRect/>
          </a:stretch>
        </p:blipFill>
        <p:spPr>
          <a:xfrm>
            <a:off x="16736037" y="8728128"/>
            <a:ext cx="1165027" cy="1155061"/>
          </a:xfrm>
          <a:prstGeom prst="rect">
            <a:avLst/>
          </a:prstGeom>
        </p:spPr>
      </p:pic>
      <p:sp>
        <p:nvSpPr>
          <p:cNvPr id="5" name="AutoShape 17">
            <a:extLst>
              <a:ext uri="{FF2B5EF4-FFF2-40B4-BE49-F238E27FC236}">
                <a16:creationId xmlns:a16="http://schemas.microsoft.com/office/drawing/2014/main" id="{6F8B0395-2483-82BE-2ADE-8FB84E22C296}"/>
              </a:ext>
            </a:extLst>
          </p:cNvPr>
          <p:cNvSpPr/>
          <p:nvPr/>
        </p:nvSpPr>
        <p:spPr>
          <a:xfrm>
            <a:off x="1446938" y="1683233"/>
            <a:ext cx="2512502" cy="52632"/>
          </a:xfrm>
          <a:prstGeom prst="line">
            <a:avLst/>
          </a:prstGeom>
          <a:ln w="47625" cap="flat">
            <a:solidFill>
              <a:srgbClr val="000000"/>
            </a:solidFill>
            <a:prstDash val="solid"/>
            <a:headEnd type="none" w="sm" len="sm"/>
            <a:tailEnd type="none" w="sm" len="sm"/>
          </a:ln>
        </p:spPr>
      </p:sp>
      <p:sp>
        <p:nvSpPr>
          <p:cNvPr id="6" name="AutoShape 18">
            <a:extLst>
              <a:ext uri="{FF2B5EF4-FFF2-40B4-BE49-F238E27FC236}">
                <a16:creationId xmlns:a16="http://schemas.microsoft.com/office/drawing/2014/main" id="{10F09D15-CE01-1888-9231-E1588F8587AE}"/>
              </a:ext>
            </a:extLst>
          </p:cNvPr>
          <p:cNvSpPr/>
          <p:nvPr/>
        </p:nvSpPr>
        <p:spPr>
          <a:xfrm rot="5400000">
            <a:off x="-1802844" y="4953188"/>
            <a:ext cx="6517319" cy="17755"/>
          </a:xfrm>
          <a:prstGeom prst="line">
            <a:avLst/>
          </a:prstGeom>
          <a:ln w="47625" cap="flat">
            <a:solidFill>
              <a:srgbClr val="000000"/>
            </a:solidFill>
            <a:prstDash val="solid"/>
            <a:headEnd type="none" w="sm" len="sm"/>
            <a:tailEnd type="none" w="sm" len="sm"/>
          </a:ln>
        </p:spPr>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33" name="Google Shape;133;p3"/>
          <p:cNvPicPr preferRelativeResize="0"/>
          <p:nvPr/>
        </p:nvPicPr>
        <p:blipFill rotWithShape="1">
          <a:blip r:embed="rId3">
            <a:alphaModFix/>
          </a:blip>
          <a:srcRect r="85054" b="43312"/>
          <a:stretch/>
        </p:blipFill>
        <p:spPr>
          <a:xfrm rot="10800000">
            <a:off x="17566917" y="8839502"/>
            <a:ext cx="317371" cy="1184183"/>
          </a:xfrm>
          <a:prstGeom prst="rect">
            <a:avLst/>
          </a:prstGeom>
          <a:noFill/>
          <a:ln>
            <a:noFill/>
          </a:ln>
        </p:spPr>
      </p:pic>
      <p:sp>
        <p:nvSpPr>
          <p:cNvPr id="134" name="Google Shape;134;p3"/>
          <p:cNvSpPr txBox="1"/>
          <p:nvPr/>
        </p:nvSpPr>
        <p:spPr>
          <a:xfrm>
            <a:off x="1203057" y="2587178"/>
            <a:ext cx="6865375" cy="487634"/>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endParaRPr sz="2400">
              <a:solidFill>
                <a:srgbClr val="000000"/>
              </a:solidFill>
              <a:latin typeface="Times New Roman"/>
              <a:ea typeface="Times New Roman"/>
              <a:cs typeface="Times New Roman"/>
              <a:sym typeface="Times New Roman"/>
            </a:endParaRPr>
          </a:p>
        </p:txBody>
      </p:sp>
      <p:sp>
        <p:nvSpPr>
          <p:cNvPr id="135" name="Google Shape;135;p3"/>
          <p:cNvSpPr txBox="1"/>
          <p:nvPr/>
        </p:nvSpPr>
        <p:spPr>
          <a:xfrm>
            <a:off x="1039333" y="128077"/>
            <a:ext cx="8115300"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a:solidFill>
                  <a:srgbClr val="222222"/>
                </a:solidFill>
                <a:latin typeface="Times New Roman"/>
                <a:ea typeface="Times New Roman"/>
                <a:cs typeface="Times New Roman"/>
                <a:sym typeface="Times New Roman"/>
              </a:rPr>
              <a:t>1. GIỚI THIỆU</a:t>
            </a:r>
            <a:endParaRPr sz="3600">
              <a:solidFill>
                <a:schemeClr val="dk1"/>
              </a:solidFill>
              <a:latin typeface="Arial"/>
              <a:ea typeface="Arial"/>
              <a:cs typeface="Arial"/>
              <a:sym typeface="Arial"/>
            </a:endParaRPr>
          </a:p>
        </p:txBody>
      </p:sp>
      <p:grpSp>
        <p:nvGrpSpPr>
          <p:cNvPr id="136" name="Google Shape;136;p3"/>
          <p:cNvGrpSpPr/>
          <p:nvPr/>
        </p:nvGrpSpPr>
        <p:grpSpPr>
          <a:xfrm>
            <a:off x="1014979" y="519216"/>
            <a:ext cx="3921189" cy="3230786"/>
            <a:chOff x="0" y="-38100"/>
            <a:chExt cx="1032741" cy="850900"/>
          </a:xfrm>
        </p:grpSpPr>
        <p:sp>
          <p:nvSpPr>
            <p:cNvPr id="137" name="Google Shape;137;p3"/>
            <p:cNvSpPr/>
            <p:nvPr/>
          </p:nvSpPr>
          <p:spPr>
            <a:xfrm>
              <a:off x="0" y="0"/>
              <a:ext cx="1032741" cy="26623"/>
            </a:xfrm>
            <a:custGeom>
              <a:avLst/>
              <a:gdLst/>
              <a:ahLst/>
              <a:cxnLst/>
              <a:rect l="l" t="t" r="r" b="b"/>
              <a:pathLst>
                <a:path w="1032741" h="26623" extrusionOk="0">
                  <a:moveTo>
                    <a:pt x="0" y="0"/>
                  </a:moveTo>
                  <a:lnTo>
                    <a:pt x="1032741" y="0"/>
                  </a:lnTo>
                  <a:lnTo>
                    <a:pt x="1032741" y="26623"/>
                  </a:lnTo>
                  <a:lnTo>
                    <a:pt x="0" y="26623"/>
                  </a:lnTo>
                  <a:close/>
                </a:path>
              </a:pathLst>
            </a:custGeom>
            <a:solidFill>
              <a:srgbClr val="000000"/>
            </a:solidFill>
            <a:ln>
              <a:noFill/>
            </a:ln>
          </p:spPr>
        </p:sp>
        <p:sp>
          <p:nvSpPr>
            <p:cNvPr id="138" name="Google Shape;138;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sp>
        <p:nvSpPr>
          <p:cNvPr id="139" name="Google Shape;139;p3"/>
          <p:cNvSpPr txBox="1"/>
          <p:nvPr/>
        </p:nvSpPr>
        <p:spPr>
          <a:xfrm>
            <a:off x="-20710302" y="1868382"/>
            <a:ext cx="6704596" cy="107721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0" b="1">
                <a:solidFill>
                  <a:schemeClr val="dk1"/>
                </a:solidFill>
                <a:latin typeface="Times New Roman"/>
                <a:ea typeface="Times New Roman"/>
                <a:cs typeface="Times New Roman"/>
                <a:sym typeface="Times New Roman"/>
              </a:rPr>
              <a:t>VIETCETERA</a:t>
            </a:r>
            <a:endParaRPr sz="7000">
              <a:solidFill>
                <a:schemeClr val="dk1"/>
              </a:solidFill>
              <a:latin typeface="Arial"/>
              <a:ea typeface="Arial"/>
              <a:cs typeface="Arial"/>
              <a:sym typeface="Arial"/>
            </a:endParaRPr>
          </a:p>
        </p:txBody>
      </p:sp>
      <p:pic>
        <p:nvPicPr>
          <p:cNvPr id="143" name="Google Shape;143;p3"/>
          <p:cNvPicPr preferRelativeResize="0"/>
          <p:nvPr/>
        </p:nvPicPr>
        <p:blipFill rotWithShape="1">
          <a:blip r:embed="rId4">
            <a:alphaModFix/>
          </a:blip>
          <a:srcRect/>
          <a:stretch/>
        </p:blipFill>
        <p:spPr>
          <a:xfrm>
            <a:off x="13583279" y="8353808"/>
            <a:ext cx="3895459" cy="1899356"/>
          </a:xfrm>
          <a:prstGeom prst="rect">
            <a:avLst/>
          </a:prstGeom>
          <a:noFill/>
          <a:ln>
            <a:noFill/>
          </a:ln>
        </p:spPr>
      </p:pic>
      <p:sp>
        <p:nvSpPr>
          <p:cNvPr id="144" name="Google Shape;144;p3"/>
          <p:cNvSpPr txBox="1"/>
          <p:nvPr/>
        </p:nvSpPr>
        <p:spPr>
          <a:xfrm>
            <a:off x="1028699" y="1013847"/>
            <a:ext cx="16244321" cy="98488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a:solidFill>
                  <a:srgbClr val="222222"/>
                </a:solidFill>
                <a:latin typeface="Times New Roman"/>
                <a:ea typeface="Times New Roman"/>
                <a:cs typeface="Times New Roman"/>
                <a:sym typeface="Times New Roman"/>
              </a:rPr>
              <a:t>Khi mua một món hàng hay quyết định sử dụng dịch vụ online nào đó,  xu hướng tìm kiếm các lời khuyên, review từ những người đã mua món hàng hoặc sử dụng dịch vụ. </a:t>
            </a:r>
            <a:endParaRPr sz="3200">
              <a:solidFill>
                <a:schemeClr val="dk1"/>
              </a:solidFill>
              <a:sym typeface="Arial"/>
            </a:endParaRPr>
          </a:p>
        </p:txBody>
      </p:sp>
      <p:sp>
        <p:nvSpPr>
          <p:cNvPr id="145" name="Google Shape;145;p3"/>
          <p:cNvSpPr txBox="1"/>
          <p:nvPr/>
        </p:nvSpPr>
        <p:spPr>
          <a:xfrm>
            <a:off x="1014979" y="2711811"/>
            <a:ext cx="16527584" cy="1292662"/>
          </a:xfrm>
          <a:prstGeom prst="rect">
            <a:avLst/>
          </a:prstGeom>
          <a:noFill/>
          <a:ln>
            <a:noFill/>
          </a:ln>
        </p:spPr>
        <p:txBody>
          <a:bodyPr spcFirstLastPara="1" wrap="square" lIns="0" tIns="0" rIns="0" bIns="0" anchor="t" anchorCtr="0">
            <a:spAutoFit/>
          </a:bodyPr>
          <a:lstStyle/>
          <a:p>
            <a:pPr marR="0" lvl="0" algn="l" rtl="0">
              <a:spcBef>
                <a:spcPts val="0"/>
              </a:spcBef>
              <a:spcAft>
                <a:spcPts val="0"/>
              </a:spcAft>
              <a:buClr>
                <a:srgbClr val="222222"/>
              </a:buClr>
              <a:buSzPts val="2500"/>
            </a:pPr>
            <a:r>
              <a:rPr lang="en-US" sz="3200">
                <a:solidFill>
                  <a:srgbClr val="222222"/>
                </a:solidFill>
                <a:latin typeface="Times New Roman"/>
                <a:ea typeface="Times New Roman"/>
                <a:cs typeface="Times New Roman"/>
                <a:sym typeface="Times New Roman"/>
              </a:rPr>
              <a:t>Đối với khách hàng: Cung cấp thông tin thêm, thực tế về sản phẩm</a:t>
            </a:r>
            <a:endParaRPr sz="3200"/>
          </a:p>
          <a:p>
            <a:pPr marL="0" marR="0" lvl="0" indent="0" algn="l" rtl="0">
              <a:spcBef>
                <a:spcPts val="2400"/>
              </a:spcBef>
              <a:spcAft>
                <a:spcPts val="0"/>
              </a:spcAft>
              <a:buNone/>
            </a:pPr>
            <a:r>
              <a:rPr lang="en-US" sz="3200">
                <a:solidFill>
                  <a:srgbClr val="222222"/>
                </a:solidFill>
                <a:latin typeface="Times New Roman"/>
                <a:ea typeface="Times New Roman"/>
                <a:cs typeface="Times New Roman"/>
                <a:sym typeface="Times New Roman"/>
              </a:rPr>
              <a:t>Đối với doanh nghiệp: Giúp nâng cao chất lượng sản phẩm, xác định chính xác nhu cầu khách hàng.</a:t>
            </a:r>
            <a:endParaRPr sz="3200">
              <a:solidFill>
                <a:schemeClr val="dk1"/>
              </a:solidFill>
              <a:sym typeface="Arial"/>
            </a:endParaRPr>
          </a:p>
        </p:txBody>
      </p:sp>
      <p:sp>
        <p:nvSpPr>
          <p:cNvPr id="10" name="TextBox 9">
            <a:extLst>
              <a:ext uri="{FF2B5EF4-FFF2-40B4-BE49-F238E27FC236}">
                <a16:creationId xmlns:a16="http://schemas.microsoft.com/office/drawing/2014/main" id="{843F730A-B400-88E1-3A95-036809A0454F}"/>
              </a:ext>
            </a:extLst>
          </p:cNvPr>
          <p:cNvSpPr txBox="1"/>
          <p:nvPr/>
        </p:nvSpPr>
        <p:spPr>
          <a:xfrm>
            <a:off x="1527909" y="4382217"/>
            <a:ext cx="15853621" cy="2062103"/>
          </a:xfrm>
          <a:prstGeom prst="rect">
            <a:avLst/>
          </a:prstGeom>
          <a:noFill/>
        </p:spPr>
        <p:txBody>
          <a:bodyPr wrap="square" rtlCol="0">
            <a:spAutoFit/>
          </a:bodyPr>
          <a:lstStyle/>
          <a:p>
            <a:r>
              <a:rPr lang="en-US" sz="3200"/>
              <a:t>Mô tả bài toán:</a:t>
            </a:r>
          </a:p>
          <a:p>
            <a:r>
              <a:rPr lang="en-US" sz="3200" b="1"/>
              <a:t>Input</a:t>
            </a:r>
            <a:r>
              <a:rPr lang="en-US" sz="3200"/>
              <a:t>: Một câu bình luận S.</a:t>
            </a:r>
          </a:p>
          <a:p>
            <a:r>
              <a:rPr lang="en-US" sz="3200" b="1"/>
              <a:t>Output</a:t>
            </a:r>
            <a:r>
              <a:rPr lang="en-US" sz="3200"/>
              <a:t>: </a:t>
            </a:r>
            <a:r>
              <a:rPr lang="vi-VN" sz="3200"/>
              <a:t>Cảm xúc của khách hàng về một hay nhiều khía cạnh được trích xuất trực tiếp từ câu</a:t>
            </a:r>
            <a:r>
              <a:rPr lang="en-US" sz="3200"/>
              <a:t> </a:t>
            </a:r>
            <a:r>
              <a:rPr lang="vi-VN" sz="3200"/>
              <a:t>S</a:t>
            </a:r>
            <a:endParaRPr lang="en-US" sz="3200"/>
          </a:p>
        </p:txBody>
      </p:sp>
      <p:sp>
        <p:nvSpPr>
          <p:cNvPr id="11" name="TextBox 10">
            <a:extLst>
              <a:ext uri="{FF2B5EF4-FFF2-40B4-BE49-F238E27FC236}">
                <a16:creationId xmlns:a16="http://schemas.microsoft.com/office/drawing/2014/main" id="{2EFC0D2D-EAAB-6FFA-9706-7D845B3F7909}"/>
              </a:ext>
            </a:extLst>
          </p:cNvPr>
          <p:cNvSpPr txBox="1"/>
          <p:nvPr/>
        </p:nvSpPr>
        <p:spPr>
          <a:xfrm>
            <a:off x="1740130" y="6847231"/>
            <a:ext cx="13282246" cy="2554545"/>
          </a:xfrm>
          <a:prstGeom prst="rect">
            <a:avLst/>
          </a:prstGeom>
          <a:noFill/>
        </p:spPr>
        <p:txBody>
          <a:bodyPr wrap="square" rtlCol="0">
            <a:spAutoFit/>
          </a:bodyPr>
          <a:lstStyle/>
          <a:p>
            <a:r>
              <a:rPr lang="en-US" sz="3200">
                <a:solidFill>
                  <a:schemeClr val="tx1"/>
                </a:solidFill>
              </a:rPr>
              <a:t>Input: </a:t>
            </a:r>
            <a:r>
              <a:rPr lang="en-US" sz="3200">
                <a:solidFill>
                  <a:srgbClr val="0070C0"/>
                </a:solidFill>
              </a:rPr>
              <a:t>Sản phẩm ok, màn hình to rõ, nhân viên nhiệt tình quá</a:t>
            </a:r>
          </a:p>
          <a:p>
            <a:endParaRPr lang="en-US" sz="3200"/>
          </a:p>
          <a:p>
            <a:r>
              <a:rPr lang="en-US" sz="3200">
                <a:solidFill>
                  <a:schemeClr val="tx1"/>
                </a:solidFill>
              </a:rPr>
              <a:t>Output</a:t>
            </a:r>
            <a:r>
              <a:rPr lang="en-US" sz="3200">
                <a:solidFill>
                  <a:srgbClr val="0070C0"/>
                </a:solidFill>
              </a:rPr>
              <a:t>: 	Sản phẩm ok</a:t>
            </a:r>
            <a:r>
              <a:rPr lang="en-US" sz="3200"/>
              <a:t>: GENERAL#POSITIVE</a:t>
            </a:r>
          </a:p>
          <a:p>
            <a:r>
              <a:rPr lang="en-US" sz="3200">
                <a:solidFill>
                  <a:srgbClr val="0070C0"/>
                </a:solidFill>
              </a:rPr>
              <a:t>		màn hình to rõ</a:t>
            </a:r>
            <a:r>
              <a:rPr lang="en-US" sz="3200"/>
              <a:t>: SCREEN#POSITIVE</a:t>
            </a:r>
          </a:p>
          <a:p>
            <a:r>
              <a:rPr lang="en-US" sz="3200">
                <a:solidFill>
                  <a:srgbClr val="0070C0"/>
                </a:solidFill>
              </a:rPr>
              <a:t>		nhân viên nhiệt tình quá</a:t>
            </a:r>
            <a:r>
              <a:rPr lang="en-US" sz="3200"/>
              <a:t>: SER&amp;ACC#POSITIVE</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6" name="Google Shape;156;p4"/>
          <p:cNvPicPr preferRelativeResize="0"/>
          <p:nvPr/>
        </p:nvPicPr>
        <p:blipFill rotWithShape="1">
          <a:blip r:embed="rId3">
            <a:alphaModFix/>
          </a:blip>
          <a:srcRect/>
          <a:stretch/>
        </p:blipFill>
        <p:spPr>
          <a:xfrm>
            <a:off x="16700496" y="8956275"/>
            <a:ext cx="1461303" cy="1143000"/>
          </a:xfrm>
          <a:prstGeom prst="rect">
            <a:avLst/>
          </a:prstGeom>
          <a:noFill/>
          <a:ln>
            <a:noFill/>
          </a:ln>
        </p:spPr>
      </p:pic>
      <p:grpSp>
        <p:nvGrpSpPr>
          <p:cNvPr id="158" name="Google Shape;158;p4"/>
          <p:cNvGrpSpPr/>
          <p:nvPr/>
        </p:nvGrpSpPr>
        <p:grpSpPr>
          <a:xfrm>
            <a:off x="9740359" y="11720769"/>
            <a:ext cx="7490066" cy="7172479"/>
            <a:chOff x="0" y="-9525"/>
            <a:chExt cx="1972692" cy="1889048"/>
          </a:xfrm>
        </p:grpSpPr>
        <p:sp>
          <p:nvSpPr>
            <p:cNvPr id="159" name="Google Shape;159;p4"/>
            <p:cNvSpPr/>
            <p:nvPr/>
          </p:nvSpPr>
          <p:spPr>
            <a:xfrm>
              <a:off x="0" y="0"/>
              <a:ext cx="1972692" cy="1879523"/>
            </a:xfrm>
            <a:custGeom>
              <a:avLst/>
              <a:gdLst/>
              <a:ahLst/>
              <a:cxnLst/>
              <a:rect l="l" t="t" r="r" b="b"/>
              <a:pathLst>
                <a:path w="1972692" h="1879523" extrusionOk="0">
                  <a:moveTo>
                    <a:pt x="0" y="0"/>
                  </a:moveTo>
                  <a:lnTo>
                    <a:pt x="1972692" y="0"/>
                  </a:lnTo>
                  <a:lnTo>
                    <a:pt x="1972692" y="1879523"/>
                  </a:lnTo>
                  <a:lnTo>
                    <a:pt x="0" y="1879523"/>
                  </a:lnTo>
                  <a:close/>
                </a:path>
              </a:pathLst>
            </a:custGeom>
            <a:solidFill>
              <a:srgbClr val="000000"/>
            </a:solidFill>
            <a:ln>
              <a:noFill/>
            </a:ln>
          </p:spPr>
        </p:sp>
        <p:sp>
          <p:nvSpPr>
            <p:cNvPr id="160" name="Google Shape;160;p4"/>
            <p:cNvSpPr txBox="1"/>
            <p:nvPr/>
          </p:nvSpPr>
          <p:spPr>
            <a:xfrm>
              <a:off x="0" y="-9525"/>
              <a:ext cx="812800" cy="822325"/>
            </a:xfrm>
            <a:prstGeom prst="rect">
              <a:avLst/>
            </a:prstGeom>
            <a:noFill/>
            <a:ln>
              <a:noFill/>
            </a:ln>
          </p:spPr>
          <p:txBody>
            <a:bodyPr spcFirstLastPara="1" wrap="square" lIns="50800" tIns="50800" rIns="50800" bIns="50800" anchor="ctr" anchorCtr="0">
              <a:noAutofit/>
            </a:bodyPr>
            <a:lstStyle/>
            <a:p>
              <a:pPr marL="0" marR="0" lvl="0" indent="0" algn="ctr" rtl="0">
                <a:lnSpc>
                  <a:spcPct val="175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sp>
        <p:nvSpPr>
          <p:cNvPr id="2" name="TextBox 1">
            <a:extLst>
              <a:ext uri="{FF2B5EF4-FFF2-40B4-BE49-F238E27FC236}">
                <a16:creationId xmlns:a16="http://schemas.microsoft.com/office/drawing/2014/main" id="{E823369F-2AA4-706B-7F55-FFC07F8D15C4}"/>
              </a:ext>
            </a:extLst>
          </p:cNvPr>
          <p:cNvSpPr txBox="1"/>
          <p:nvPr/>
        </p:nvSpPr>
        <p:spPr>
          <a:xfrm>
            <a:off x="1014979" y="1397633"/>
            <a:ext cx="12770452" cy="707886"/>
          </a:xfrm>
          <a:prstGeom prst="rect">
            <a:avLst/>
          </a:prstGeom>
          <a:noFill/>
        </p:spPr>
        <p:txBody>
          <a:bodyPr wrap="square" rtlCol="0">
            <a:spAutoFit/>
          </a:bodyPr>
          <a:lstStyle/>
          <a:p>
            <a:r>
              <a:rPr lang="en-US" sz="3200"/>
              <a:t>Nghiên cứu trước: UIT-ViSD4SA Dataset (</a:t>
            </a:r>
            <a:r>
              <a:rPr lang="en-US" sz="4000" b="0" i="0">
                <a:solidFill>
                  <a:schemeClr val="accent1"/>
                </a:solidFill>
                <a:effectLst/>
                <a:latin typeface="Arial" panose="020B0604020202020204" pitchFamily="34" charset="0"/>
              </a:rPr>
              <a:t>Thanh et al. 2021</a:t>
            </a:r>
            <a:r>
              <a:rPr lang="en-US" sz="4000" b="0" i="0">
                <a:effectLst/>
                <a:latin typeface="Arial" panose="020B0604020202020204" pitchFamily="34" charset="0"/>
              </a:rPr>
              <a:t>)</a:t>
            </a:r>
            <a:r>
              <a:rPr lang="en-US" sz="3200"/>
              <a:t> </a:t>
            </a:r>
          </a:p>
        </p:txBody>
      </p:sp>
      <p:sp>
        <p:nvSpPr>
          <p:cNvPr id="3" name="TextBox 2">
            <a:extLst>
              <a:ext uri="{FF2B5EF4-FFF2-40B4-BE49-F238E27FC236}">
                <a16:creationId xmlns:a16="http://schemas.microsoft.com/office/drawing/2014/main" id="{96E56B82-CBC2-2D99-AF5E-8B7897B24EFA}"/>
              </a:ext>
            </a:extLst>
          </p:cNvPr>
          <p:cNvSpPr txBox="1"/>
          <p:nvPr/>
        </p:nvSpPr>
        <p:spPr>
          <a:xfrm>
            <a:off x="-17421" y="9945387"/>
            <a:ext cx="16171706" cy="338554"/>
          </a:xfrm>
          <a:prstGeom prst="rect">
            <a:avLst/>
          </a:prstGeom>
          <a:noFill/>
        </p:spPr>
        <p:txBody>
          <a:bodyPr wrap="square" rtlCol="0">
            <a:spAutoFit/>
          </a:bodyPr>
          <a:lstStyle/>
          <a:p>
            <a:r>
              <a:rPr lang="en-US" sz="1600" b="0" i="0">
                <a:effectLst/>
                <a:latin typeface="Arial" panose="020B0604020202020204" pitchFamily="34" charset="0"/>
              </a:rPr>
              <a:t>K. N. T. Thanh, S. H. Khai, P. P. Huynh, L. P. Luc, D.-V. Nguyen, and K. N. Van. Span detection for aspect-based sentiment analysis in vietnamese</a:t>
            </a:r>
            <a:endParaRPr lang="en-US" sz="1600"/>
          </a:p>
        </p:txBody>
      </p:sp>
      <p:sp>
        <p:nvSpPr>
          <p:cNvPr id="4" name="Google Shape;135;p3">
            <a:extLst>
              <a:ext uri="{FF2B5EF4-FFF2-40B4-BE49-F238E27FC236}">
                <a16:creationId xmlns:a16="http://schemas.microsoft.com/office/drawing/2014/main" id="{50E74B9F-2FB4-1D69-96D4-732FA1F51A89}"/>
              </a:ext>
            </a:extLst>
          </p:cNvPr>
          <p:cNvSpPr txBox="1"/>
          <p:nvPr/>
        </p:nvSpPr>
        <p:spPr>
          <a:xfrm>
            <a:off x="1039333" y="128077"/>
            <a:ext cx="8115300"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a:solidFill>
                  <a:srgbClr val="222222"/>
                </a:solidFill>
                <a:latin typeface="Times New Roman"/>
                <a:ea typeface="Times New Roman"/>
                <a:cs typeface="Times New Roman"/>
                <a:sym typeface="Times New Roman"/>
              </a:rPr>
              <a:t>1. GIỚI THIỆU</a:t>
            </a:r>
            <a:endParaRPr sz="3600">
              <a:solidFill>
                <a:schemeClr val="dk1"/>
              </a:solidFill>
              <a:latin typeface="Arial"/>
              <a:ea typeface="Arial"/>
              <a:cs typeface="Arial"/>
              <a:sym typeface="Arial"/>
            </a:endParaRPr>
          </a:p>
        </p:txBody>
      </p:sp>
      <p:grpSp>
        <p:nvGrpSpPr>
          <p:cNvPr id="5" name="Google Shape;136;p3">
            <a:extLst>
              <a:ext uri="{FF2B5EF4-FFF2-40B4-BE49-F238E27FC236}">
                <a16:creationId xmlns:a16="http://schemas.microsoft.com/office/drawing/2014/main" id="{EFB42D72-DFC7-0863-5453-9F90D2743A7F}"/>
              </a:ext>
            </a:extLst>
          </p:cNvPr>
          <p:cNvGrpSpPr/>
          <p:nvPr/>
        </p:nvGrpSpPr>
        <p:grpSpPr>
          <a:xfrm>
            <a:off x="1014979" y="519216"/>
            <a:ext cx="3921189" cy="3230786"/>
            <a:chOff x="0" y="-38100"/>
            <a:chExt cx="1032741" cy="850900"/>
          </a:xfrm>
        </p:grpSpPr>
        <p:sp>
          <p:nvSpPr>
            <p:cNvPr id="6" name="Google Shape;137;p3">
              <a:extLst>
                <a:ext uri="{FF2B5EF4-FFF2-40B4-BE49-F238E27FC236}">
                  <a16:creationId xmlns:a16="http://schemas.microsoft.com/office/drawing/2014/main" id="{7A73FF1A-E0F6-82AF-12F4-D23ECCFFA018}"/>
                </a:ext>
              </a:extLst>
            </p:cNvPr>
            <p:cNvSpPr/>
            <p:nvPr/>
          </p:nvSpPr>
          <p:spPr>
            <a:xfrm>
              <a:off x="0" y="0"/>
              <a:ext cx="1032741" cy="26623"/>
            </a:xfrm>
            <a:custGeom>
              <a:avLst/>
              <a:gdLst/>
              <a:ahLst/>
              <a:cxnLst/>
              <a:rect l="l" t="t" r="r" b="b"/>
              <a:pathLst>
                <a:path w="1032741" h="26623" extrusionOk="0">
                  <a:moveTo>
                    <a:pt x="0" y="0"/>
                  </a:moveTo>
                  <a:lnTo>
                    <a:pt x="1032741" y="0"/>
                  </a:lnTo>
                  <a:lnTo>
                    <a:pt x="1032741" y="26623"/>
                  </a:lnTo>
                  <a:lnTo>
                    <a:pt x="0" y="26623"/>
                  </a:lnTo>
                  <a:close/>
                </a:path>
              </a:pathLst>
            </a:custGeom>
            <a:solidFill>
              <a:srgbClr val="000000"/>
            </a:solidFill>
            <a:ln>
              <a:noFill/>
            </a:ln>
          </p:spPr>
        </p:sp>
        <p:sp>
          <p:nvSpPr>
            <p:cNvPr id="7" name="Google Shape;138;p3">
              <a:extLst>
                <a:ext uri="{FF2B5EF4-FFF2-40B4-BE49-F238E27FC236}">
                  <a16:creationId xmlns:a16="http://schemas.microsoft.com/office/drawing/2014/main" id="{6B9F768B-8026-31E4-FEC5-40F9A9FDFF55}"/>
                </a:ext>
              </a:extLst>
            </p:cNvPr>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pic>
        <p:nvPicPr>
          <p:cNvPr id="11" name="Picture 10">
            <a:extLst>
              <a:ext uri="{FF2B5EF4-FFF2-40B4-BE49-F238E27FC236}">
                <a16:creationId xmlns:a16="http://schemas.microsoft.com/office/drawing/2014/main" id="{04FAA26A-59BD-C59B-871A-617A536F9C13}"/>
              </a:ext>
            </a:extLst>
          </p:cNvPr>
          <p:cNvPicPr>
            <a:picLocks noChangeAspect="1"/>
          </p:cNvPicPr>
          <p:nvPr/>
        </p:nvPicPr>
        <p:blipFill>
          <a:blip r:embed="rId4"/>
          <a:stretch>
            <a:fillRect/>
          </a:stretch>
        </p:blipFill>
        <p:spPr>
          <a:xfrm>
            <a:off x="2558029" y="2114815"/>
            <a:ext cx="13123931" cy="5909543"/>
          </a:xfrm>
          <a:prstGeom prst="rect">
            <a:avLst/>
          </a:prstGeom>
        </p:spPr>
      </p:pic>
      <p:sp>
        <p:nvSpPr>
          <p:cNvPr id="12" name="TextBox 11">
            <a:extLst>
              <a:ext uri="{FF2B5EF4-FFF2-40B4-BE49-F238E27FC236}">
                <a16:creationId xmlns:a16="http://schemas.microsoft.com/office/drawing/2014/main" id="{14FBF70C-2B5A-90A7-ACEE-277987DC2170}"/>
              </a:ext>
            </a:extLst>
          </p:cNvPr>
          <p:cNvSpPr txBox="1"/>
          <p:nvPr/>
        </p:nvSpPr>
        <p:spPr>
          <a:xfrm>
            <a:off x="6036243" y="8073895"/>
            <a:ext cx="10494332" cy="369332"/>
          </a:xfrm>
          <a:prstGeom prst="rect">
            <a:avLst/>
          </a:prstGeom>
          <a:noFill/>
        </p:spPr>
        <p:txBody>
          <a:bodyPr wrap="square" rtlCol="0">
            <a:spAutoFit/>
          </a:bodyPr>
          <a:lstStyle/>
          <a:p>
            <a:r>
              <a:rPr lang="en-US" sz="1800"/>
              <a:t>Sự phân bố các khía cạnh trong UIT-ViSD4SA</a:t>
            </a:r>
          </a:p>
        </p:txBody>
      </p:sp>
      <p:sp>
        <p:nvSpPr>
          <p:cNvPr id="14" name="Flowchart: Terminator 13">
            <a:extLst>
              <a:ext uri="{FF2B5EF4-FFF2-40B4-BE49-F238E27FC236}">
                <a16:creationId xmlns:a16="http://schemas.microsoft.com/office/drawing/2014/main" id="{6226D8E7-3E1D-B950-A336-4F224480A1DF}"/>
              </a:ext>
            </a:extLst>
          </p:cNvPr>
          <p:cNvSpPr/>
          <p:nvPr/>
        </p:nvSpPr>
        <p:spPr>
          <a:xfrm>
            <a:off x="8642346" y="2613101"/>
            <a:ext cx="8058150" cy="1791803"/>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5400" b="1">
                <a:solidFill>
                  <a:srgbClr val="FF0000"/>
                </a:solidFill>
              </a:rPr>
              <a:t>Mất Cân Bằng</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p6"/>
          <p:cNvGrpSpPr/>
          <p:nvPr/>
        </p:nvGrpSpPr>
        <p:grpSpPr>
          <a:xfrm>
            <a:off x="1039613" y="613495"/>
            <a:ext cx="1520708" cy="7172479"/>
            <a:chOff x="0" y="-9525"/>
            <a:chExt cx="812800" cy="1889048"/>
          </a:xfrm>
        </p:grpSpPr>
        <p:sp>
          <p:nvSpPr>
            <p:cNvPr id="194" name="Google Shape;194;p6"/>
            <p:cNvSpPr/>
            <p:nvPr/>
          </p:nvSpPr>
          <p:spPr>
            <a:xfrm>
              <a:off x="0" y="0"/>
              <a:ext cx="60305" cy="1879523"/>
            </a:xfrm>
            <a:custGeom>
              <a:avLst/>
              <a:gdLst/>
              <a:ahLst/>
              <a:cxnLst/>
              <a:rect l="l" t="t" r="r" b="b"/>
              <a:pathLst>
                <a:path w="60305" h="1879523" extrusionOk="0">
                  <a:moveTo>
                    <a:pt x="0" y="0"/>
                  </a:moveTo>
                  <a:lnTo>
                    <a:pt x="60305" y="0"/>
                  </a:lnTo>
                  <a:lnTo>
                    <a:pt x="60305" y="1879523"/>
                  </a:lnTo>
                  <a:lnTo>
                    <a:pt x="0" y="1879523"/>
                  </a:lnTo>
                  <a:close/>
                </a:path>
              </a:pathLst>
            </a:custGeom>
            <a:solidFill>
              <a:srgbClr val="000000"/>
            </a:solidFill>
            <a:ln>
              <a:noFill/>
            </a:ln>
          </p:spPr>
        </p:sp>
        <p:sp>
          <p:nvSpPr>
            <p:cNvPr id="195" name="Google Shape;195;p6"/>
            <p:cNvSpPr txBox="1"/>
            <p:nvPr/>
          </p:nvSpPr>
          <p:spPr>
            <a:xfrm>
              <a:off x="0" y="-9525"/>
              <a:ext cx="812800" cy="822325"/>
            </a:xfrm>
            <a:prstGeom prst="rect">
              <a:avLst/>
            </a:prstGeom>
            <a:noFill/>
            <a:ln>
              <a:noFill/>
            </a:ln>
          </p:spPr>
          <p:txBody>
            <a:bodyPr spcFirstLastPara="1" wrap="square" lIns="50800" tIns="50800" rIns="50800" bIns="50800" anchor="ctr" anchorCtr="0">
              <a:noAutofit/>
            </a:bodyPr>
            <a:lstStyle/>
            <a:p>
              <a:pPr marL="0" marR="0" lvl="0" indent="0" algn="ctr" rtl="0">
                <a:lnSpc>
                  <a:spcPct val="175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pic>
        <p:nvPicPr>
          <p:cNvPr id="196" name="Google Shape;196;p6"/>
          <p:cNvPicPr preferRelativeResize="0"/>
          <p:nvPr/>
        </p:nvPicPr>
        <p:blipFill rotWithShape="1">
          <a:blip r:embed="rId3">
            <a:alphaModFix/>
          </a:blip>
          <a:srcRect r="85054" b="43312"/>
          <a:stretch/>
        </p:blipFill>
        <p:spPr>
          <a:xfrm rot="-5400000">
            <a:off x="16914764" y="8672494"/>
            <a:ext cx="317371" cy="1184183"/>
          </a:xfrm>
          <a:prstGeom prst="rect">
            <a:avLst/>
          </a:prstGeom>
          <a:noFill/>
          <a:ln>
            <a:noFill/>
          </a:ln>
        </p:spPr>
      </p:pic>
      <p:sp>
        <p:nvSpPr>
          <p:cNvPr id="3" name="Google Shape;135;p3">
            <a:extLst>
              <a:ext uri="{FF2B5EF4-FFF2-40B4-BE49-F238E27FC236}">
                <a16:creationId xmlns:a16="http://schemas.microsoft.com/office/drawing/2014/main" id="{E6645810-D039-ADF6-2797-D853CE4EDFC9}"/>
              </a:ext>
            </a:extLst>
          </p:cNvPr>
          <p:cNvSpPr txBox="1"/>
          <p:nvPr/>
        </p:nvSpPr>
        <p:spPr>
          <a:xfrm>
            <a:off x="1039333" y="128077"/>
            <a:ext cx="8115300"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a:solidFill>
                  <a:srgbClr val="222222"/>
                </a:solidFill>
                <a:latin typeface="Times New Roman"/>
                <a:ea typeface="Times New Roman"/>
                <a:cs typeface="Times New Roman"/>
                <a:sym typeface="Times New Roman"/>
              </a:rPr>
              <a:t>1. GIỚI THIỆU</a:t>
            </a:r>
            <a:endParaRPr sz="3600">
              <a:solidFill>
                <a:schemeClr val="dk1"/>
              </a:solidFill>
              <a:latin typeface="Arial"/>
              <a:ea typeface="Arial"/>
              <a:cs typeface="Arial"/>
              <a:sym typeface="Arial"/>
            </a:endParaRPr>
          </a:p>
        </p:txBody>
      </p:sp>
      <p:grpSp>
        <p:nvGrpSpPr>
          <p:cNvPr id="4" name="Google Shape;136;p3">
            <a:extLst>
              <a:ext uri="{FF2B5EF4-FFF2-40B4-BE49-F238E27FC236}">
                <a16:creationId xmlns:a16="http://schemas.microsoft.com/office/drawing/2014/main" id="{00A6BCD4-08B2-0DA4-535B-E079F4CE2753}"/>
              </a:ext>
            </a:extLst>
          </p:cNvPr>
          <p:cNvGrpSpPr/>
          <p:nvPr/>
        </p:nvGrpSpPr>
        <p:grpSpPr>
          <a:xfrm>
            <a:off x="1105622" y="504974"/>
            <a:ext cx="3991361" cy="3230786"/>
            <a:chOff x="0" y="-38100"/>
            <a:chExt cx="1032741" cy="850900"/>
          </a:xfrm>
        </p:grpSpPr>
        <p:sp>
          <p:nvSpPr>
            <p:cNvPr id="5" name="Google Shape;137;p3">
              <a:extLst>
                <a:ext uri="{FF2B5EF4-FFF2-40B4-BE49-F238E27FC236}">
                  <a16:creationId xmlns:a16="http://schemas.microsoft.com/office/drawing/2014/main" id="{E3D1B4D5-8040-D98D-809E-8AA36022F0E2}"/>
                </a:ext>
              </a:extLst>
            </p:cNvPr>
            <p:cNvSpPr/>
            <p:nvPr/>
          </p:nvSpPr>
          <p:spPr>
            <a:xfrm>
              <a:off x="0" y="0"/>
              <a:ext cx="1032741" cy="26623"/>
            </a:xfrm>
            <a:custGeom>
              <a:avLst/>
              <a:gdLst/>
              <a:ahLst/>
              <a:cxnLst/>
              <a:rect l="l" t="t" r="r" b="b"/>
              <a:pathLst>
                <a:path w="1032741" h="26623" extrusionOk="0">
                  <a:moveTo>
                    <a:pt x="0" y="0"/>
                  </a:moveTo>
                  <a:lnTo>
                    <a:pt x="1032741" y="0"/>
                  </a:lnTo>
                  <a:lnTo>
                    <a:pt x="1032741" y="26623"/>
                  </a:lnTo>
                  <a:lnTo>
                    <a:pt x="0" y="26623"/>
                  </a:lnTo>
                  <a:close/>
                </a:path>
              </a:pathLst>
            </a:custGeom>
            <a:solidFill>
              <a:srgbClr val="000000"/>
            </a:solidFill>
            <a:ln>
              <a:noFill/>
            </a:ln>
          </p:spPr>
        </p:sp>
        <p:sp>
          <p:nvSpPr>
            <p:cNvPr id="6" name="Google Shape;138;p3">
              <a:extLst>
                <a:ext uri="{FF2B5EF4-FFF2-40B4-BE49-F238E27FC236}">
                  <a16:creationId xmlns:a16="http://schemas.microsoft.com/office/drawing/2014/main" id="{80C66FF7-9E47-3230-C2DA-A21DD3C28657}"/>
                </a:ext>
              </a:extLst>
            </p:cNvPr>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sp>
        <p:nvSpPr>
          <p:cNvPr id="7" name="TextBox 6">
            <a:extLst>
              <a:ext uri="{FF2B5EF4-FFF2-40B4-BE49-F238E27FC236}">
                <a16:creationId xmlns:a16="http://schemas.microsoft.com/office/drawing/2014/main" id="{2D388BAE-7A74-31C5-4FB3-0551410AA9E7}"/>
              </a:ext>
            </a:extLst>
          </p:cNvPr>
          <p:cNvSpPr txBox="1"/>
          <p:nvPr/>
        </p:nvSpPr>
        <p:spPr>
          <a:xfrm>
            <a:off x="2217420" y="1285738"/>
            <a:ext cx="10378440" cy="584775"/>
          </a:xfrm>
          <a:prstGeom prst="rect">
            <a:avLst/>
          </a:prstGeom>
          <a:noFill/>
        </p:spPr>
        <p:txBody>
          <a:bodyPr wrap="square" rtlCol="0">
            <a:spAutoFit/>
          </a:bodyPr>
          <a:lstStyle/>
          <a:p>
            <a:r>
              <a:rPr lang="en-US" sz="3200"/>
              <a:t>Nội dung thực hiện</a:t>
            </a:r>
          </a:p>
        </p:txBody>
      </p:sp>
      <p:sp>
        <p:nvSpPr>
          <p:cNvPr id="9" name="TextBox 8">
            <a:extLst>
              <a:ext uri="{FF2B5EF4-FFF2-40B4-BE49-F238E27FC236}">
                <a16:creationId xmlns:a16="http://schemas.microsoft.com/office/drawing/2014/main" id="{4A75CD70-AE97-180C-9E91-2692139AB017}"/>
              </a:ext>
            </a:extLst>
          </p:cNvPr>
          <p:cNvSpPr txBox="1"/>
          <p:nvPr/>
        </p:nvSpPr>
        <p:spPr>
          <a:xfrm>
            <a:off x="2217420" y="2524525"/>
            <a:ext cx="10378440" cy="646331"/>
          </a:xfrm>
          <a:prstGeom prst="rect">
            <a:avLst/>
          </a:prstGeom>
          <a:noFill/>
        </p:spPr>
        <p:txBody>
          <a:bodyPr wrap="square" rtlCol="0">
            <a:spAutoFit/>
          </a:bodyPr>
          <a:lstStyle/>
          <a:p>
            <a:r>
              <a:rPr lang="en-US" sz="3600"/>
              <a:t>1. Xây dựng mô hình phoBERT cho bài toán</a:t>
            </a:r>
          </a:p>
        </p:txBody>
      </p:sp>
      <p:sp>
        <p:nvSpPr>
          <p:cNvPr id="10" name="TextBox 9">
            <a:extLst>
              <a:ext uri="{FF2B5EF4-FFF2-40B4-BE49-F238E27FC236}">
                <a16:creationId xmlns:a16="http://schemas.microsoft.com/office/drawing/2014/main" id="{9589EB08-88AB-6206-91EF-72A7364516A3}"/>
              </a:ext>
            </a:extLst>
          </p:cNvPr>
          <p:cNvSpPr txBox="1"/>
          <p:nvPr/>
        </p:nvSpPr>
        <p:spPr>
          <a:xfrm>
            <a:off x="2233604" y="3718973"/>
            <a:ext cx="4985873" cy="646331"/>
          </a:xfrm>
          <a:prstGeom prst="rect">
            <a:avLst/>
          </a:prstGeom>
          <a:noFill/>
        </p:spPr>
        <p:txBody>
          <a:bodyPr wrap="square" rtlCol="0">
            <a:spAutoFit/>
          </a:bodyPr>
          <a:lstStyle/>
          <a:p>
            <a:r>
              <a:rPr lang="en-US" sz="3600"/>
              <a:t>2. Tăng cường dữ liệu</a:t>
            </a:r>
          </a:p>
        </p:txBody>
      </p:sp>
      <p:sp>
        <p:nvSpPr>
          <p:cNvPr id="11" name="TextBox 10">
            <a:extLst>
              <a:ext uri="{FF2B5EF4-FFF2-40B4-BE49-F238E27FC236}">
                <a16:creationId xmlns:a16="http://schemas.microsoft.com/office/drawing/2014/main" id="{D483F015-27A8-ADF7-FE96-A4238B42702E}"/>
              </a:ext>
            </a:extLst>
          </p:cNvPr>
          <p:cNvSpPr txBox="1"/>
          <p:nvPr/>
        </p:nvSpPr>
        <p:spPr>
          <a:xfrm>
            <a:off x="7030832" y="3718973"/>
            <a:ext cx="4985873" cy="646331"/>
          </a:xfrm>
          <a:prstGeom prst="rect">
            <a:avLst/>
          </a:prstGeom>
          <a:noFill/>
        </p:spPr>
        <p:txBody>
          <a:bodyPr wrap="square" rtlCol="0">
            <a:spAutoFit/>
          </a:bodyPr>
          <a:lstStyle/>
          <a:p>
            <a:r>
              <a:rPr lang="en-US" sz="3600" b="0" i="0">
                <a:solidFill>
                  <a:srgbClr val="000000"/>
                </a:solidFill>
                <a:effectLst/>
                <a:latin typeface="Arial" panose="020B0604020202020204" pitchFamily="34" charset="0"/>
                <a:ea typeface="Arial" panose="020B0604020202020204" pitchFamily="34" charset="0"/>
                <a:cs typeface="Arial" panose="020B0604020202020204" pitchFamily="34" charset="0"/>
              </a:rPr>
              <a:t>(hiệu suất tăng </a:t>
            </a:r>
            <a:r>
              <a:rPr lang="en-US" sz="3600" b="0" i="0">
                <a:solidFill>
                  <a:srgbClr val="FF0000"/>
                </a:solidFill>
                <a:effectLst/>
                <a:latin typeface="Arial" panose="020B0604020202020204" pitchFamily="34" charset="0"/>
                <a:ea typeface="Arial" panose="020B0604020202020204" pitchFamily="34" charset="0"/>
                <a:cs typeface="Arial" panose="020B0604020202020204" pitchFamily="34" charset="0"/>
              </a:rPr>
              <a:t>3.1%</a:t>
            </a:r>
            <a:r>
              <a:rPr lang="en-US" sz="3600" b="0" i="0">
                <a:solidFill>
                  <a:srgbClr val="000000"/>
                </a:solidFill>
                <a:effectLst/>
                <a:latin typeface="Arial" panose="020B0604020202020204" pitchFamily="34" charset="0"/>
                <a:ea typeface="Arial" panose="020B0604020202020204" pitchFamily="34" charset="0"/>
                <a:cs typeface="Arial" panose="020B0604020202020204" pitchFamily="34" charset="0"/>
              </a:rPr>
              <a:t>)</a:t>
            </a:r>
            <a:endParaRPr lang="en-US" sz="3600"/>
          </a:p>
        </p:txBody>
      </p:sp>
    </p:spTree>
    <p:extLst>
      <p:ext uri="{BB962C8B-B14F-4D97-AF65-F5344CB8AC3E}">
        <p14:creationId xmlns:p14="http://schemas.microsoft.com/office/powerpoint/2010/main" val="85990836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p6"/>
          <p:cNvGrpSpPr/>
          <p:nvPr/>
        </p:nvGrpSpPr>
        <p:grpSpPr>
          <a:xfrm>
            <a:off x="492906" y="626996"/>
            <a:ext cx="546426" cy="7172479"/>
            <a:chOff x="0" y="-9525"/>
            <a:chExt cx="812800" cy="1889048"/>
          </a:xfrm>
        </p:grpSpPr>
        <p:sp>
          <p:nvSpPr>
            <p:cNvPr id="194" name="Google Shape;194;p6"/>
            <p:cNvSpPr/>
            <p:nvPr/>
          </p:nvSpPr>
          <p:spPr>
            <a:xfrm>
              <a:off x="0" y="0"/>
              <a:ext cx="60305" cy="1879523"/>
            </a:xfrm>
            <a:custGeom>
              <a:avLst/>
              <a:gdLst/>
              <a:ahLst/>
              <a:cxnLst/>
              <a:rect l="l" t="t" r="r" b="b"/>
              <a:pathLst>
                <a:path w="60305" h="1879523" extrusionOk="0">
                  <a:moveTo>
                    <a:pt x="0" y="0"/>
                  </a:moveTo>
                  <a:lnTo>
                    <a:pt x="60305" y="0"/>
                  </a:lnTo>
                  <a:lnTo>
                    <a:pt x="60305" y="1879523"/>
                  </a:lnTo>
                  <a:lnTo>
                    <a:pt x="0" y="1879523"/>
                  </a:lnTo>
                  <a:close/>
                </a:path>
              </a:pathLst>
            </a:custGeom>
            <a:solidFill>
              <a:srgbClr val="000000"/>
            </a:solidFill>
            <a:ln>
              <a:noFill/>
            </a:ln>
          </p:spPr>
        </p:sp>
        <p:sp>
          <p:nvSpPr>
            <p:cNvPr id="195" name="Google Shape;195;p6"/>
            <p:cNvSpPr txBox="1"/>
            <p:nvPr/>
          </p:nvSpPr>
          <p:spPr>
            <a:xfrm>
              <a:off x="0" y="-9525"/>
              <a:ext cx="812800" cy="822325"/>
            </a:xfrm>
            <a:prstGeom prst="rect">
              <a:avLst/>
            </a:prstGeom>
            <a:noFill/>
            <a:ln>
              <a:noFill/>
            </a:ln>
          </p:spPr>
          <p:txBody>
            <a:bodyPr spcFirstLastPara="1" wrap="square" lIns="50800" tIns="50800" rIns="50800" bIns="50800" anchor="ctr" anchorCtr="0">
              <a:noAutofit/>
            </a:bodyPr>
            <a:lstStyle/>
            <a:p>
              <a:pPr marL="0" marR="0" lvl="0" indent="0" algn="ctr" rtl="0">
                <a:lnSpc>
                  <a:spcPct val="175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pic>
        <p:nvPicPr>
          <p:cNvPr id="196" name="Google Shape;196;p6"/>
          <p:cNvPicPr preferRelativeResize="0"/>
          <p:nvPr/>
        </p:nvPicPr>
        <p:blipFill rotWithShape="1">
          <a:blip r:embed="rId3">
            <a:alphaModFix/>
          </a:blip>
          <a:srcRect r="85054" b="43312"/>
          <a:stretch/>
        </p:blipFill>
        <p:spPr>
          <a:xfrm rot="-5400000">
            <a:off x="16914764" y="8672494"/>
            <a:ext cx="317371" cy="1184183"/>
          </a:xfrm>
          <a:prstGeom prst="rect">
            <a:avLst/>
          </a:prstGeom>
          <a:noFill/>
          <a:ln>
            <a:noFill/>
          </a:ln>
        </p:spPr>
      </p:pic>
      <p:sp>
        <p:nvSpPr>
          <p:cNvPr id="3" name="Google Shape;135;p3">
            <a:extLst>
              <a:ext uri="{FF2B5EF4-FFF2-40B4-BE49-F238E27FC236}">
                <a16:creationId xmlns:a16="http://schemas.microsoft.com/office/drawing/2014/main" id="{E6645810-D039-ADF6-2797-D853CE4EDFC9}"/>
              </a:ext>
            </a:extLst>
          </p:cNvPr>
          <p:cNvSpPr txBox="1"/>
          <p:nvPr/>
        </p:nvSpPr>
        <p:spPr>
          <a:xfrm>
            <a:off x="1039332" y="128077"/>
            <a:ext cx="13704355"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a:solidFill>
                  <a:srgbClr val="222222"/>
                </a:solidFill>
                <a:latin typeface="Times New Roman"/>
                <a:ea typeface="Times New Roman"/>
                <a:cs typeface="Times New Roman"/>
                <a:sym typeface="Times New Roman"/>
              </a:rPr>
              <a:t>2. Giới thiệu bộ dữ liệu</a:t>
            </a:r>
            <a:endParaRPr sz="3600">
              <a:solidFill>
                <a:schemeClr val="dk1"/>
              </a:solidFill>
              <a:latin typeface="Arial"/>
              <a:ea typeface="Arial"/>
              <a:cs typeface="Arial"/>
              <a:sym typeface="Arial"/>
            </a:endParaRPr>
          </a:p>
        </p:txBody>
      </p:sp>
      <p:grpSp>
        <p:nvGrpSpPr>
          <p:cNvPr id="4" name="Google Shape;136;p3">
            <a:extLst>
              <a:ext uri="{FF2B5EF4-FFF2-40B4-BE49-F238E27FC236}">
                <a16:creationId xmlns:a16="http://schemas.microsoft.com/office/drawing/2014/main" id="{00A6BCD4-08B2-0DA4-535B-E079F4CE2753}"/>
              </a:ext>
            </a:extLst>
          </p:cNvPr>
          <p:cNvGrpSpPr/>
          <p:nvPr/>
        </p:nvGrpSpPr>
        <p:grpSpPr>
          <a:xfrm>
            <a:off x="513177" y="568349"/>
            <a:ext cx="10692566" cy="2019551"/>
            <a:chOff x="0" y="-38100"/>
            <a:chExt cx="1032741" cy="850900"/>
          </a:xfrm>
        </p:grpSpPr>
        <p:sp>
          <p:nvSpPr>
            <p:cNvPr id="5" name="Google Shape;137;p3">
              <a:extLst>
                <a:ext uri="{FF2B5EF4-FFF2-40B4-BE49-F238E27FC236}">
                  <a16:creationId xmlns:a16="http://schemas.microsoft.com/office/drawing/2014/main" id="{E3D1B4D5-8040-D98D-809E-8AA36022F0E2}"/>
                </a:ext>
              </a:extLst>
            </p:cNvPr>
            <p:cNvSpPr/>
            <p:nvPr/>
          </p:nvSpPr>
          <p:spPr>
            <a:xfrm>
              <a:off x="0" y="0"/>
              <a:ext cx="1032741" cy="26623"/>
            </a:xfrm>
            <a:custGeom>
              <a:avLst/>
              <a:gdLst/>
              <a:ahLst/>
              <a:cxnLst/>
              <a:rect l="l" t="t" r="r" b="b"/>
              <a:pathLst>
                <a:path w="1032741" h="26623" extrusionOk="0">
                  <a:moveTo>
                    <a:pt x="0" y="0"/>
                  </a:moveTo>
                  <a:lnTo>
                    <a:pt x="1032741" y="0"/>
                  </a:lnTo>
                  <a:lnTo>
                    <a:pt x="1032741" y="26623"/>
                  </a:lnTo>
                  <a:lnTo>
                    <a:pt x="0" y="26623"/>
                  </a:lnTo>
                  <a:close/>
                </a:path>
              </a:pathLst>
            </a:custGeom>
            <a:solidFill>
              <a:srgbClr val="000000"/>
            </a:solidFill>
            <a:ln>
              <a:noFill/>
            </a:ln>
          </p:spPr>
        </p:sp>
        <p:sp>
          <p:nvSpPr>
            <p:cNvPr id="6" name="Google Shape;138;p3">
              <a:extLst>
                <a:ext uri="{FF2B5EF4-FFF2-40B4-BE49-F238E27FC236}">
                  <a16:creationId xmlns:a16="http://schemas.microsoft.com/office/drawing/2014/main" id="{80C66FF7-9E47-3230-C2DA-A21DD3C28657}"/>
                </a:ext>
              </a:extLst>
            </p:cNvPr>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sp>
        <p:nvSpPr>
          <p:cNvPr id="2" name="TextBox 1">
            <a:extLst>
              <a:ext uri="{FF2B5EF4-FFF2-40B4-BE49-F238E27FC236}">
                <a16:creationId xmlns:a16="http://schemas.microsoft.com/office/drawing/2014/main" id="{7CA08BC5-0733-48B9-F6D0-12BECB327119}"/>
              </a:ext>
            </a:extLst>
          </p:cNvPr>
          <p:cNvSpPr txBox="1"/>
          <p:nvPr/>
        </p:nvSpPr>
        <p:spPr>
          <a:xfrm>
            <a:off x="610377" y="1317385"/>
            <a:ext cx="16827876" cy="707886"/>
          </a:xfrm>
          <a:prstGeom prst="rect">
            <a:avLst/>
          </a:prstGeom>
          <a:noFill/>
        </p:spPr>
        <p:txBody>
          <a:bodyPr wrap="square" rtlCol="0">
            <a:spAutoFit/>
          </a:bodyPr>
          <a:lstStyle/>
          <a:p>
            <a:r>
              <a:rPr lang="en-US" sz="3200"/>
              <a:t>UIT-ViSD4SA Dataset (</a:t>
            </a:r>
            <a:r>
              <a:rPr lang="en-US" sz="3200" b="0" i="0">
                <a:solidFill>
                  <a:schemeClr val="accent1"/>
                </a:solidFill>
                <a:effectLst/>
                <a:latin typeface="Arial" panose="020B0604020202020204" pitchFamily="34" charset="0"/>
              </a:rPr>
              <a:t>Thanh et al. 2021</a:t>
            </a:r>
            <a:r>
              <a:rPr lang="en-US" sz="4000" b="0" i="0">
                <a:effectLst/>
                <a:latin typeface="Arial" panose="020B0604020202020204" pitchFamily="34" charset="0"/>
              </a:rPr>
              <a:t>)</a:t>
            </a:r>
            <a:r>
              <a:rPr lang="en-US" sz="3200" b="0" i="0">
                <a:effectLst/>
                <a:latin typeface="Arial" panose="020B0604020202020204" pitchFamily="34" charset="0"/>
              </a:rPr>
              <a:t>: </a:t>
            </a:r>
            <a:r>
              <a:rPr lang="en-US" sz="3200">
                <a:latin typeface="Arial" panose="020B0604020202020204" pitchFamily="34" charset="0"/>
              </a:rPr>
              <a:t>T</a:t>
            </a:r>
            <a:r>
              <a:rPr lang="en-US" sz="3200" b="0" i="0">
                <a:effectLst/>
                <a:latin typeface="Arial" panose="020B0604020202020204" pitchFamily="34" charset="0"/>
              </a:rPr>
              <a:t>ask Phân tích tình cảm dựa trên khía cạnh</a:t>
            </a:r>
            <a:endParaRPr lang="en-US" sz="3200"/>
          </a:p>
        </p:txBody>
      </p:sp>
      <p:sp>
        <p:nvSpPr>
          <p:cNvPr id="8" name="TextBox 7">
            <a:extLst>
              <a:ext uri="{FF2B5EF4-FFF2-40B4-BE49-F238E27FC236}">
                <a16:creationId xmlns:a16="http://schemas.microsoft.com/office/drawing/2014/main" id="{8D7AB678-13AF-FDC0-D7A3-621E1A6A1CF2}"/>
              </a:ext>
            </a:extLst>
          </p:cNvPr>
          <p:cNvSpPr txBox="1"/>
          <p:nvPr/>
        </p:nvSpPr>
        <p:spPr>
          <a:xfrm>
            <a:off x="159495" y="9677942"/>
            <a:ext cx="18590008" cy="400110"/>
          </a:xfrm>
          <a:prstGeom prst="rect">
            <a:avLst/>
          </a:prstGeom>
          <a:noFill/>
        </p:spPr>
        <p:txBody>
          <a:bodyPr wrap="square" rtlCol="0">
            <a:spAutoFit/>
          </a:bodyPr>
          <a:lstStyle/>
          <a:p>
            <a:r>
              <a:rPr lang="en-US" sz="2000" b="0" i="0">
                <a:effectLst/>
                <a:latin typeface="Arial" panose="020B0604020202020204" pitchFamily="34" charset="0"/>
              </a:rPr>
              <a:t>K. N. T. Thanh, S. H. Khai, P. P. Huynh, L. P. Luc, D.-V. Nguyen, and K. N. Van. Span detection for aspect-based sentiment analysis in vietnamese</a:t>
            </a:r>
            <a:endParaRPr lang="en-US" sz="2000"/>
          </a:p>
        </p:txBody>
      </p:sp>
      <p:sp>
        <p:nvSpPr>
          <p:cNvPr id="12" name="TextBox 11">
            <a:extLst>
              <a:ext uri="{FF2B5EF4-FFF2-40B4-BE49-F238E27FC236}">
                <a16:creationId xmlns:a16="http://schemas.microsoft.com/office/drawing/2014/main" id="{FBA37659-F687-A0A8-E13C-FDBEAE83B134}"/>
              </a:ext>
            </a:extLst>
          </p:cNvPr>
          <p:cNvSpPr txBox="1"/>
          <p:nvPr/>
        </p:nvSpPr>
        <p:spPr>
          <a:xfrm>
            <a:off x="2008599" y="3028172"/>
            <a:ext cx="11328850"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 </a:t>
            </a:r>
            <a:r>
              <a:rPr lang="en-US" sz="3200"/>
              <a:t>Thu thập: website thương mại điện tử</a:t>
            </a:r>
          </a:p>
        </p:txBody>
      </p:sp>
      <p:sp>
        <p:nvSpPr>
          <p:cNvPr id="13" name="TextBox 12">
            <a:extLst>
              <a:ext uri="{FF2B5EF4-FFF2-40B4-BE49-F238E27FC236}">
                <a16:creationId xmlns:a16="http://schemas.microsoft.com/office/drawing/2014/main" id="{AD89BABD-FD93-3BD6-340B-226ED7C0281D}"/>
              </a:ext>
            </a:extLst>
          </p:cNvPr>
          <p:cNvSpPr txBox="1"/>
          <p:nvPr/>
        </p:nvSpPr>
        <p:spPr>
          <a:xfrm>
            <a:off x="2008599" y="3749261"/>
            <a:ext cx="3332484"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 </a:t>
            </a:r>
            <a:r>
              <a:rPr lang="en-US" sz="3200"/>
              <a:t>11.122 câu</a:t>
            </a:r>
          </a:p>
        </p:txBody>
      </p:sp>
      <p:sp>
        <p:nvSpPr>
          <p:cNvPr id="14" name="TextBox 13">
            <a:extLst>
              <a:ext uri="{FF2B5EF4-FFF2-40B4-BE49-F238E27FC236}">
                <a16:creationId xmlns:a16="http://schemas.microsoft.com/office/drawing/2014/main" id="{4CA2525C-991E-A878-518A-870AED0F8E19}"/>
              </a:ext>
            </a:extLst>
          </p:cNvPr>
          <p:cNvSpPr txBox="1"/>
          <p:nvPr/>
        </p:nvSpPr>
        <p:spPr>
          <a:xfrm>
            <a:off x="1497026" y="2368193"/>
            <a:ext cx="11328850" cy="584775"/>
          </a:xfrm>
          <a:prstGeom prst="rect">
            <a:avLst/>
          </a:prstGeom>
          <a:noFill/>
        </p:spPr>
        <p:txBody>
          <a:bodyPr wrap="square" rtlCol="0">
            <a:spAutoFit/>
          </a:bodyPr>
          <a:lstStyle/>
          <a:p>
            <a:r>
              <a:rPr lang="en-US" sz="3200"/>
              <a:t>Bộ dữ liệu bình luận tiếng Việt về điện thoại di động gồm:</a:t>
            </a:r>
          </a:p>
        </p:txBody>
      </p:sp>
      <p:sp>
        <p:nvSpPr>
          <p:cNvPr id="16" name="TextBox 15">
            <a:extLst>
              <a:ext uri="{FF2B5EF4-FFF2-40B4-BE49-F238E27FC236}">
                <a16:creationId xmlns:a16="http://schemas.microsoft.com/office/drawing/2014/main" id="{68A608F7-44C8-6124-C114-872B17510BEF}"/>
              </a:ext>
            </a:extLst>
          </p:cNvPr>
          <p:cNvSpPr txBox="1"/>
          <p:nvPr/>
        </p:nvSpPr>
        <p:spPr>
          <a:xfrm>
            <a:off x="2008599" y="4441424"/>
            <a:ext cx="11328850"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 </a:t>
            </a:r>
            <a:r>
              <a:rPr lang="en-US" sz="3200"/>
              <a:t>10 khía cạnh</a:t>
            </a:r>
          </a:p>
        </p:txBody>
      </p:sp>
      <p:sp>
        <p:nvSpPr>
          <p:cNvPr id="17" name="TextBox 16">
            <a:extLst>
              <a:ext uri="{FF2B5EF4-FFF2-40B4-BE49-F238E27FC236}">
                <a16:creationId xmlns:a16="http://schemas.microsoft.com/office/drawing/2014/main" id="{785268FD-5FF8-B762-7532-3A965F6E850D}"/>
              </a:ext>
            </a:extLst>
          </p:cNvPr>
          <p:cNvSpPr txBox="1"/>
          <p:nvPr/>
        </p:nvSpPr>
        <p:spPr>
          <a:xfrm>
            <a:off x="4516027" y="6539172"/>
            <a:ext cx="12922225" cy="584775"/>
          </a:xfrm>
          <a:prstGeom prst="rect">
            <a:avLst/>
          </a:prstGeom>
          <a:noFill/>
        </p:spPr>
        <p:txBody>
          <a:bodyPr wrap="square" rtlCol="0">
            <a:spAutoFit/>
          </a:bodyPr>
          <a:lstStyle/>
          <a:p>
            <a:r>
              <a:rPr lang="vi-VN" sz="3200" b="0" i="0">
                <a:solidFill>
                  <a:srgbClr val="0070C0"/>
                </a:solidFill>
                <a:effectLst/>
                <a:latin typeface="ui-monospace"/>
              </a:rPr>
              <a:t>Máy xài tốt, </a:t>
            </a:r>
            <a:r>
              <a:rPr lang="en-US" sz="3200" b="0" i="0">
                <a:solidFill>
                  <a:srgbClr val="0070C0"/>
                </a:solidFill>
                <a:effectLst/>
                <a:latin typeface="ui-monospace"/>
              </a:rPr>
              <a:t>    </a:t>
            </a:r>
            <a:r>
              <a:rPr lang="vi-VN" sz="3200" b="0" i="0">
                <a:solidFill>
                  <a:srgbClr val="0070C0"/>
                </a:solidFill>
                <a:effectLst/>
                <a:latin typeface="ui-monospace"/>
              </a:rPr>
              <a:t>mượt, </a:t>
            </a:r>
            <a:r>
              <a:rPr lang="en-US" sz="3200" b="0" i="0">
                <a:solidFill>
                  <a:srgbClr val="0070C0"/>
                </a:solidFill>
                <a:effectLst/>
                <a:latin typeface="ui-monospace"/>
              </a:rPr>
              <a:t>   </a:t>
            </a:r>
            <a:r>
              <a:rPr lang="vi-VN" sz="3200" b="0" i="0">
                <a:solidFill>
                  <a:srgbClr val="0070C0"/>
                </a:solidFill>
                <a:effectLst/>
                <a:latin typeface="ui-monospace"/>
              </a:rPr>
              <a:t>sạc rất nhanh, pin trâu</a:t>
            </a:r>
            <a:endParaRPr lang="en-US" sz="3200">
              <a:solidFill>
                <a:srgbClr val="0070C0"/>
              </a:solidFill>
            </a:endParaRPr>
          </a:p>
        </p:txBody>
      </p:sp>
      <p:sp>
        <p:nvSpPr>
          <p:cNvPr id="19" name="Right Brace 18">
            <a:extLst>
              <a:ext uri="{FF2B5EF4-FFF2-40B4-BE49-F238E27FC236}">
                <a16:creationId xmlns:a16="http://schemas.microsoft.com/office/drawing/2014/main" id="{120B7F62-22FF-6371-9D5B-17976AD3633A}"/>
              </a:ext>
            </a:extLst>
          </p:cNvPr>
          <p:cNvSpPr/>
          <p:nvPr/>
        </p:nvSpPr>
        <p:spPr>
          <a:xfrm rot="5400000">
            <a:off x="5326165" y="6431770"/>
            <a:ext cx="550259" cy="189032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4C2AE151-56FA-84A5-B7EA-D4C81D752A12}"/>
              </a:ext>
            </a:extLst>
          </p:cNvPr>
          <p:cNvSpPr/>
          <p:nvPr/>
        </p:nvSpPr>
        <p:spPr>
          <a:xfrm rot="5400000">
            <a:off x="7289038" y="6499326"/>
            <a:ext cx="550259" cy="1755214"/>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238D1589-1E0D-65FC-8994-6D15E25CC503}"/>
              </a:ext>
            </a:extLst>
          </p:cNvPr>
          <p:cNvSpPr/>
          <p:nvPr/>
        </p:nvSpPr>
        <p:spPr>
          <a:xfrm rot="5400000">
            <a:off x="10041526" y="5474615"/>
            <a:ext cx="577696" cy="3777198"/>
          </a:xfrm>
          <a:prstGeom prst="rightBrace">
            <a:avLst>
              <a:gd name="adj1" fmla="val 19879"/>
              <a:gd name="adj2" fmla="val 44223"/>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324634C4-A71A-63BE-7DB1-05E7C522374C}"/>
              </a:ext>
            </a:extLst>
          </p:cNvPr>
          <p:cNvSpPr txBox="1"/>
          <p:nvPr/>
        </p:nvSpPr>
        <p:spPr>
          <a:xfrm>
            <a:off x="4021639" y="7611334"/>
            <a:ext cx="2030427" cy="461665"/>
          </a:xfrm>
          <a:prstGeom prst="rect">
            <a:avLst/>
          </a:prstGeom>
          <a:noFill/>
        </p:spPr>
        <p:txBody>
          <a:bodyPr wrap="square" rtlCol="0">
            <a:spAutoFit/>
          </a:bodyPr>
          <a:lstStyle/>
          <a:p>
            <a:r>
              <a:rPr lang="en-US" sz="2400" b="0" i="0">
                <a:solidFill>
                  <a:schemeClr val="tx2">
                    <a:lumMod val="10000"/>
                  </a:schemeClr>
                </a:solidFill>
                <a:effectLst/>
                <a:latin typeface="ui-monospace"/>
              </a:rPr>
              <a:t>GENERAL</a:t>
            </a:r>
            <a:endParaRPr lang="en-US" sz="2400">
              <a:solidFill>
                <a:schemeClr val="tx2">
                  <a:lumMod val="10000"/>
                </a:schemeClr>
              </a:solidFill>
            </a:endParaRPr>
          </a:p>
        </p:txBody>
      </p:sp>
      <p:sp>
        <p:nvSpPr>
          <p:cNvPr id="23" name="TextBox 22">
            <a:extLst>
              <a:ext uri="{FF2B5EF4-FFF2-40B4-BE49-F238E27FC236}">
                <a16:creationId xmlns:a16="http://schemas.microsoft.com/office/drawing/2014/main" id="{2BF2490D-8A45-3CBE-8F51-5649634CEA2D}"/>
              </a:ext>
            </a:extLst>
          </p:cNvPr>
          <p:cNvSpPr txBox="1"/>
          <p:nvPr/>
        </p:nvSpPr>
        <p:spPr>
          <a:xfrm>
            <a:off x="6813747" y="7616806"/>
            <a:ext cx="2929318" cy="461665"/>
          </a:xfrm>
          <a:prstGeom prst="rect">
            <a:avLst/>
          </a:prstGeom>
          <a:noFill/>
        </p:spPr>
        <p:txBody>
          <a:bodyPr wrap="square" rtlCol="0">
            <a:spAutoFit/>
          </a:bodyPr>
          <a:lstStyle/>
          <a:p>
            <a:r>
              <a:rPr lang="en-US" sz="2400" b="0" i="0">
                <a:solidFill>
                  <a:schemeClr val="tx2">
                    <a:lumMod val="10000"/>
                  </a:schemeClr>
                </a:solidFill>
                <a:effectLst/>
                <a:latin typeface="ui-monospace"/>
              </a:rPr>
              <a:t>PERFORMANCE</a:t>
            </a:r>
            <a:endParaRPr lang="en-US" sz="2400">
              <a:solidFill>
                <a:schemeClr val="tx2">
                  <a:lumMod val="10000"/>
                </a:schemeClr>
              </a:solidFill>
            </a:endParaRPr>
          </a:p>
        </p:txBody>
      </p:sp>
      <p:sp>
        <p:nvSpPr>
          <p:cNvPr id="24" name="TextBox 23">
            <a:extLst>
              <a:ext uri="{FF2B5EF4-FFF2-40B4-BE49-F238E27FC236}">
                <a16:creationId xmlns:a16="http://schemas.microsoft.com/office/drawing/2014/main" id="{4FB9F93B-2B12-FE1A-70E6-FE90F359563D}"/>
              </a:ext>
            </a:extLst>
          </p:cNvPr>
          <p:cNvSpPr txBox="1"/>
          <p:nvPr/>
        </p:nvSpPr>
        <p:spPr>
          <a:xfrm>
            <a:off x="10472204" y="7634434"/>
            <a:ext cx="2929318" cy="461665"/>
          </a:xfrm>
          <a:prstGeom prst="rect">
            <a:avLst/>
          </a:prstGeom>
          <a:noFill/>
        </p:spPr>
        <p:txBody>
          <a:bodyPr wrap="square" rtlCol="0">
            <a:spAutoFit/>
          </a:bodyPr>
          <a:lstStyle/>
          <a:p>
            <a:r>
              <a:rPr lang="en-US" sz="2400" b="0" i="0">
                <a:solidFill>
                  <a:schemeClr val="tx2">
                    <a:lumMod val="10000"/>
                  </a:schemeClr>
                </a:solidFill>
                <a:effectLst/>
                <a:latin typeface="ui-monospace"/>
              </a:rPr>
              <a:t>BATTERY</a:t>
            </a:r>
            <a:endParaRPr lang="en-US" sz="2400">
              <a:solidFill>
                <a:schemeClr val="tx2">
                  <a:lumMod val="10000"/>
                </a:schemeClr>
              </a:solidFill>
            </a:endParaRPr>
          </a:p>
        </p:txBody>
      </p:sp>
      <p:pic>
        <p:nvPicPr>
          <p:cNvPr id="32" name="Picture 31">
            <a:extLst>
              <a:ext uri="{FF2B5EF4-FFF2-40B4-BE49-F238E27FC236}">
                <a16:creationId xmlns:a16="http://schemas.microsoft.com/office/drawing/2014/main" id="{D47F3810-5623-8134-4863-D7AB9A9ED9F5}"/>
              </a:ext>
            </a:extLst>
          </p:cNvPr>
          <p:cNvPicPr>
            <a:picLocks noChangeAspect="1"/>
          </p:cNvPicPr>
          <p:nvPr/>
        </p:nvPicPr>
        <p:blipFill>
          <a:blip r:embed="rId4"/>
          <a:stretch>
            <a:fillRect/>
          </a:stretch>
        </p:blipFill>
        <p:spPr>
          <a:xfrm>
            <a:off x="1776512" y="5156004"/>
            <a:ext cx="14304108" cy="4142161"/>
          </a:xfrm>
          <a:prstGeom prst="rect">
            <a:avLst/>
          </a:prstGeom>
        </p:spPr>
      </p:pic>
      <p:sp>
        <p:nvSpPr>
          <p:cNvPr id="33" name="TextBox 32">
            <a:extLst>
              <a:ext uri="{FF2B5EF4-FFF2-40B4-BE49-F238E27FC236}">
                <a16:creationId xmlns:a16="http://schemas.microsoft.com/office/drawing/2014/main" id="{94E05BFB-1C78-EAA6-B852-571E38328394}"/>
              </a:ext>
            </a:extLst>
          </p:cNvPr>
          <p:cNvSpPr txBox="1"/>
          <p:nvPr/>
        </p:nvSpPr>
        <p:spPr>
          <a:xfrm>
            <a:off x="7446447" y="3786443"/>
            <a:ext cx="11328850"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 </a:t>
            </a:r>
            <a:r>
              <a:rPr lang="en-US" sz="3200"/>
              <a:t>3 cảm xúc (POSITIVE, NEGATIVE, NEUTRAL)</a:t>
            </a:r>
          </a:p>
        </p:txBody>
      </p:sp>
      <p:sp>
        <p:nvSpPr>
          <p:cNvPr id="34" name="TextBox 33">
            <a:extLst>
              <a:ext uri="{FF2B5EF4-FFF2-40B4-BE49-F238E27FC236}">
                <a16:creationId xmlns:a16="http://schemas.microsoft.com/office/drawing/2014/main" id="{5949E2E1-E07A-91C8-40A4-90D065E71E30}"/>
              </a:ext>
            </a:extLst>
          </p:cNvPr>
          <p:cNvSpPr txBox="1"/>
          <p:nvPr/>
        </p:nvSpPr>
        <p:spPr>
          <a:xfrm>
            <a:off x="7446444" y="4546222"/>
            <a:ext cx="7248690"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 </a:t>
            </a:r>
            <a:r>
              <a:rPr lang="en-US" sz="3200"/>
              <a:t>35.396 span</a:t>
            </a:r>
          </a:p>
        </p:txBody>
      </p:sp>
      <p:sp>
        <p:nvSpPr>
          <p:cNvPr id="35" name="TextBox 34">
            <a:extLst>
              <a:ext uri="{FF2B5EF4-FFF2-40B4-BE49-F238E27FC236}">
                <a16:creationId xmlns:a16="http://schemas.microsoft.com/office/drawing/2014/main" id="{D5D860E5-6052-BE1F-6EE9-A050E6913453}"/>
              </a:ext>
            </a:extLst>
          </p:cNvPr>
          <p:cNvSpPr txBox="1"/>
          <p:nvPr/>
        </p:nvSpPr>
        <p:spPr>
          <a:xfrm>
            <a:off x="5183144" y="7585002"/>
            <a:ext cx="2030427" cy="461665"/>
          </a:xfrm>
          <a:prstGeom prst="rect">
            <a:avLst/>
          </a:prstGeom>
          <a:noFill/>
        </p:spPr>
        <p:txBody>
          <a:bodyPr wrap="square" rtlCol="0">
            <a:spAutoFit/>
          </a:bodyPr>
          <a:lstStyle/>
          <a:p>
            <a:r>
              <a:rPr lang="en-US" sz="2400" b="0" i="0">
                <a:solidFill>
                  <a:srgbClr val="FF0000"/>
                </a:solidFill>
                <a:effectLst/>
                <a:latin typeface="ui-monospace"/>
              </a:rPr>
              <a:t>#</a:t>
            </a:r>
            <a:r>
              <a:rPr lang="en-US" sz="2400" b="0" i="0">
                <a:solidFill>
                  <a:srgbClr val="00B050"/>
                </a:solidFill>
                <a:effectLst/>
                <a:latin typeface="ui-monospace"/>
              </a:rPr>
              <a:t>POSITIVE</a:t>
            </a:r>
            <a:endParaRPr lang="en-US" sz="2400">
              <a:solidFill>
                <a:srgbClr val="00B050"/>
              </a:solidFill>
            </a:endParaRPr>
          </a:p>
        </p:txBody>
      </p:sp>
      <p:sp>
        <p:nvSpPr>
          <p:cNvPr id="36" name="TextBox 35">
            <a:extLst>
              <a:ext uri="{FF2B5EF4-FFF2-40B4-BE49-F238E27FC236}">
                <a16:creationId xmlns:a16="http://schemas.microsoft.com/office/drawing/2014/main" id="{DE3A0B9F-70A5-7822-9AB7-990F1DC9EE6D}"/>
              </a:ext>
            </a:extLst>
          </p:cNvPr>
          <p:cNvSpPr txBox="1"/>
          <p:nvPr/>
        </p:nvSpPr>
        <p:spPr>
          <a:xfrm>
            <a:off x="8766503" y="7617787"/>
            <a:ext cx="2030427" cy="461665"/>
          </a:xfrm>
          <a:prstGeom prst="rect">
            <a:avLst/>
          </a:prstGeom>
          <a:noFill/>
        </p:spPr>
        <p:txBody>
          <a:bodyPr wrap="square" rtlCol="0">
            <a:spAutoFit/>
          </a:bodyPr>
          <a:lstStyle/>
          <a:p>
            <a:r>
              <a:rPr lang="en-US" sz="2400" b="0" i="0">
                <a:solidFill>
                  <a:srgbClr val="FF0000"/>
                </a:solidFill>
                <a:effectLst/>
                <a:latin typeface="ui-monospace"/>
              </a:rPr>
              <a:t>#</a:t>
            </a:r>
            <a:r>
              <a:rPr lang="en-US" sz="2400" b="0" i="0">
                <a:solidFill>
                  <a:srgbClr val="00B050"/>
                </a:solidFill>
                <a:effectLst/>
                <a:latin typeface="ui-monospace"/>
              </a:rPr>
              <a:t>POSITIVE</a:t>
            </a:r>
            <a:endParaRPr lang="en-US" sz="2400">
              <a:solidFill>
                <a:srgbClr val="00B050"/>
              </a:solidFill>
            </a:endParaRPr>
          </a:p>
        </p:txBody>
      </p:sp>
      <p:sp>
        <p:nvSpPr>
          <p:cNvPr id="37" name="TextBox 36">
            <a:extLst>
              <a:ext uri="{FF2B5EF4-FFF2-40B4-BE49-F238E27FC236}">
                <a16:creationId xmlns:a16="http://schemas.microsoft.com/office/drawing/2014/main" id="{63D78493-FD45-B81D-BFD1-D8E93F808D3E}"/>
              </a:ext>
            </a:extLst>
          </p:cNvPr>
          <p:cNvSpPr txBox="1"/>
          <p:nvPr/>
        </p:nvSpPr>
        <p:spPr>
          <a:xfrm>
            <a:off x="11638386" y="7624739"/>
            <a:ext cx="2030427" cy="461665"/>
          </a:xfrm>
          <a:prstGeom prst="rect">
            <a:avLst/>
          </a:prstGeom>
          <a:noFill/>
        </p:spPr>
        <p:txBody>
          <a:bodyPr wrap="square" rtlCol="0">
            <a:spAutoFit/>
          </a:bodyPr>
          <a:lstStyle/>
          <a:p>
            <a:r>
              <a:rPr lang="en-US" sz="2400" b="0" i="0">
                <a:solidFill>
                  <a:srgbClr val="FF0000"/>
                </a:solidFill>
                <a:effectLst/>
                <a:latin typeface="ui-monospace"/>
              </a:rPr>
              <a:t>#</a:t>
            </a:r>
            <a:r>
              <a:rPr lang="en-US" sz="2400" b="0" i="0">
                <a:solidFill>
                  <a:srgbClr val="00B050"/>
                </a:solidFill>
                <a:effectLst/>
                <a:latin typeface="ui-monospace"/>
              </a:rPr>
              <a:t>POSITIVE</a:t>
            </a:r>
            <a:endParaRPr lang="en-US" sz="2400">
              <a:solidFill>
                <a:srgbClr val="00B050"/>
              </a:solidFill>
            </a:endParaRPr>
          </a:p>
        </p:txBody>
      </p:sp>
    </p:spTree>
    <p:extLst>
      <p:ext uri="{BB962C8B-B14F-4D97-AF65-F5344CB8AC3E}">
        <p14:creationId xmlns:p14="http://schemas.microsoft.com/office/powerpoint/2010/main" val="380655682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P spid="19" grpId="0" animBg="1"/>
      <p:bldP spid="20" grpId="0" animBg="1"/>
      <p:bldP spid="21" grpId="0" animBg="1"/>
      <p:bldP spid="22" grpId="0"/>
      <p:bldP spid="23" grpId="0"/>
      <p:bldP spid="24" grpId="0"/>
      <p:bldP spid="33" grpId="0"/>
      <p:bldP spid="34" grpId="0"/>
      <p:bldP spid="35" grpId="0"/>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6" name="Google Shape;196;p6"/>
          <p:cNvPicPr preferRelativeResize="0"/>
          <p:nvPr/>
        </p:nvPicPr>
        <p:blipFill rotWithShape="1">
          <a:blip r:embed="rId3">
            <a:alphaModFix/>
          </a:blip>
          <a:srcRect r="85054" b="43312"/>
          <a:stretch/>
        </p:blipFill>
        <p:spPr>
          <a:xfrm rot="-5400000">
            <a:off x="16914764" y="8672494"/>
            <a:ext cx="317371" cy="1184183"/>
          </a:xfrm>
          <a:prstGeom prst="rect">
            <a:avLst/>
          </a:prstGeom>
          <a:noFill/>
          <a:ln>
            <a:noFill/>
          </a:ln>
        </p:spPr>
      </p:pic>
      <p:grpSp>
        <p:nvGrpSpPr>
          <p:cNvPr id="12" name="Google Shape;193;p6">
            <a:extLst>
              <a:ext uri="{FF2B5EF4-FFF2-40B4-BE49-F238E27FC236}">
                <a16:creationId xmlns:a16="http://schemas.microsoft.com/office/drawing/2014/main" id="{4A1BAB34-819C-7DE0-04F5-1562D70D6331}"/>
              </a:ext>
            </a:extLst>
          </p:cNvPr>
          <p:cNvGrpSpPr/>
          <p:nvPr/>
        </p:nvGrpSpPr>
        <p:grpSpPr>
          <a:xfrm>
            <a:off x="492906" y="626996"/>
            <a:ext cx="546426" cy="7172479"/>
            <a:chOff x="0" y="-9525"/>
            <a:chExt cx="812800" cy="1889048"/>
          </a:xfrm>
        </p:grpSpPr>
        <p:sp>
          <p:nvSpPr>
            <p:cNvPr id="13" name="Google Shape;194;p6">
              <a:extLst>
                <a:ext uri="{FF2B5EF4-FFF2-40B4-BE49-F238E27FC236}">
                  <a16:creationId xmlns:a16="http://schemas.microsoft.com/office/drawing/2014/main" id="{494F3FC0-17F6-CF5B-2816-0ABC5B24B0CA}"/>
                </a:ext>
              </a:extLst>
            </p:cNvPr>
            <p:cNvSpPr/>
            <p:nvPr/>
          </p:nvSpPr>
          <p:spPr>
            <a:xfrm>
              <a:off x="0" y="0"/>
              <a:ext cx="60305" cy="1879523"/>
            </a:xfrm>
            <a:custGeom>
              <a:avLst/>
              <a:gdLst/>
              <a:ahLst/>
              <a:cxnLst/>
              <a:rect l="l" t="t" r="r" b="b"/>
              <a:pathLst>
                <a:path w="60305" h="1879523" extrusionOk="0">
                  <a:moveTo>
                    <a:pt x="0" y="0"/>
                  </a:moveTo>
                  <a:lnTo>
                    <a:pt x="60305" y="0"/>
                  </a:lnTo>
                  <a:lnTo>
                    <a:pt x="60305" y="1879523"/>
                  </a:lnTo>
                  <a:lnTo>
                    <a:pt x="0" y="1879523"/>
                  </a:lnTo>
                  <a:close/>
                </a:path>
              </a:pathLst>
            </a:custGeom>
            <a:solidFill>
              <a:srgbClr val="000000"/>
            </a:solidFill>
            <a:ln>
              <a:noFill/>
            </a:ln>
          </p:spPr>
        </p:sp>
        <p:sp>
          <p:nvSpPr>
            <p:cNvPr id="14" name="Google Shape;195;p6">
              <a:extLst>
                <a:ext uri="{FF2B5EF4-FFF2-40B4-BE49-F238E27FC236}">
                  <a16:creationId xmlns:a16="http://schemas.microsoft.com/office/drawing/2014/main" id="{A7F52BFE-ECDB-2947-F3C5-16D02B6707C9}"/>
                </a:ext>
              </a:extLst>
            </p:cNvPr>
            <p:cNvSpPr txBox="1"/>
            <p:nvPr/>
          </p:nvSpPr>
          <p:spPr>
            <a:xfrm>
              <a:off x="0" y="-9525"/>
              <a:ext cx="812800" cy="822325"/>
            </a:xfrm>
            <a:prstGeom prst="rect">
              <a:avLst/>
            </a:prstGeom>
            <a:noFill/>
            <a:ln>
              <a:noFill/>
            </a:ln>
          </p:spPr>
          <p:txBody>
            <a:bodyPr spcFirstLastPara="1" wrap="square" lIns="50800" tIns="50800" rIns="50800" bIns="50800" anchor="ctr" anchorCtr="0">
              <a:noAutofit/>
            </a:bodyPr>
            <a:lstStyle/>
            <a:p>
              <a:pPr marL="0" marR="0" lvl="0" indent="0" algn="ctr" rtl="0">
                <a:lnSpc>
                  <a:spcPct val="175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sp>
        <p:nvSpPr>
          <p:cNvPr id="15" name="Google Shape;135;p3">
            <a:extLst>
              <a:ext uri="{FF2B5EF4-FFF2-40B4-BE49-F238E27FC236}">
                <a16:creationId xmlns:a16="http://schemas.microsoft.com/office/drawing/2014/main" id="{4C339138-F2DF-39C0-EE94-0725D4CE05DD}"/>
              </a:ext>
            </a:extLst>
          </p:cNvPr>
          <p:cNvSpPr txBox="1"/>
          <p:nvPr/>
        </p:nvSpPr>
        <p:spPr>
          <a:xfrm>
            <a:off x="794694" y="133553"/>
            <a:ext cx="13704355"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a:solidFill>
                  <a:srgbClr val="222222"/>
                </a:solidFill>
                <a:latin typeface="Times New Roman"/>
                <a:ea typeface="Times New Roman"/>
                <a:cs typeface="Times New Roman"/>
                <a:sym typeface="Times New Roman"/>
              </a:rPr>
              <a:t>2. Các kỹ thuật tăng cường dữ liệu</a:t>
            </a:r>
            <a:endParaRPr sz="3600">
              <a:solidFill>
                <a:schemeClr val="dk1"/>
              </a:solidFill>
              <a:latin typeface="Arial"/>
              <a:ea typeface="Arial"/>
              <a:cs typeface="Arial"/>
              <a:sym typeface="Arial"/>
            </a:endParaRPr>
          </a:p>
        </p:txBody>
      </p:sp>
      <p:sp>
        <p:nvSpPr>
          <p:cNvPr id="19" name="TextBox 18">
            <a:extLst>
              <a:ext uri="{FF2B5EF4-FFF2-40B4-BE49-F238E27FC236}">
                <a16:creationId xmlns:a16="http://schemas.microsoft.com/office/drawing/2014/main" id="{8072442E-D5DC-9437-32E4-EB0DC5E4BE49}"/>
              </a:ext>
            </a:extLst>
          </p:cNvPr>
          <p:cNvSpPr txBox="1"/>
          <p:nvPr/>
        </p:nvSpPr>
        <p:spPr>
          <a:xfrm>
            <a:off x="1343277" y="1122347"/>
            <a:ext cx="11328850" cy="584775"/>
          </a:xfrm>
          <a:prstGeom prst="rect">
            <a:avLst/>
          </a:prstGeom>
          <a:noFill/>
        </p:spPr>
        <p:txBody>
          <a:bodyPr wrap="square" rtlCol="0">
            <a:spAutoFit/>
          </a:bodyPr>
          <a:lstStyle/>
          <a:p>
            <a:r>
              <a:rPr lang="en-US" sz="3200">
                <a:solidFill>
                  <a:srgbClr val="0070C0"/>
                </a:solidFill>
              </a:rPr>
              <a:t>1. Tự thu thập và gán nhãn</a:t>
            </a:r>
          </a:p>
        </p:txBody>
      </p:sp>
      <p:sp>
        <p:nvSpPr>
          <p:cNvPr id="21" name="TextBox 20">
            <a:extLst>
              <a:ext uri="{FF2B5EF4-FFF2-40B4-BE49-F238E27FC236}">
                <a16:creationId xmlns:a16="http://schemas.microsoft.com/office/drawing/2014/main" id="{BD39C051-7B1D-5EE3-9EA4-F408C3ED7360}"/>
              </a:ext>
            </a:extLst>
          </p:cNvPr>
          <p:cNvSpPr txBox="1"/>
          <p:nvPr/>
        </p:nvSpPr>
        <p:spPr>
          <a:xfrm>
            <a:off x="1953871" y="1846710"/>
            <a:ext cx="11328850"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 2.000 câu</a:t>
            </a:r>
            <a:endParaRPr lang="en-US" sz="3200"/>
          </a:p>
        </p:txBody>
      </p:sp>
      <p:sp>
        <p:nvSpPr>
          <p:cNvPr id="22" name="TextBox 21">
            <a:extLst>
              <a:ext uri="{FF2B5EF4-FFF2-40B4-BE49-F238E27FC236}">
                <a16:creationId xmlns:a16="http://schemas.microsoft.com/office/drawing/2014/main" id="{9B1FFD3C-A6A0-70B7-CE7D-CAEAC9CEEB27}"/>
              </a:ext>
            </a:extLst>
          </p:cNvPr>
          <p:cNvSpPr txBox="1"/>
          <p:nvPr/>
        </p:nvSpPr>
        <p:spPr>
          <a:xfrm>
            <a:off x="1343277" y="2771774"/>
            <a:ext cx="11328850" cy="584775"/>
          </a:xfrm>
          <a:prstGeom prst="rect">
            <a:avLst/>
          </a:prstGeom>
          <a:noFill/>
        </p:spPr>
        <p:txBody>
          <a:bodyPr wrap="square" rtlCol="0">
            <a:spAutoFit/>
          </a:bodyPr>
          <a:lstStyle/>
          <a:p>
            <a:r>
              <a:rPr lang="en-US" sz="3200">
                <a:solidFill>
                  <a:srgbClr val="0070C0"/>
                </a:solidFill>
              </a:rPr>
              <a:t>2. Kỹ thuật Easy Data Augmentation (</a:t>
            </a:r>
            <a:r>
              <a:rPr lang="en-US" sz="3200" b="0" i="0">
                <a:solidFill>
                  <a:srgbClr val="0070C0"/>
                </a:solidFill>
                <a:effectLst/>
                <a:latin typeface="Arial" panose="020B0604020202020204" pitchFamily="34" charset="0"/>
              </a:rPr>
              <a:t>Luu et al. 2020)</a:t>
            </a:r>
            <a:r>
              <a:rPr lang="en-US" sz="3200">
                <a:solidFill>
                  <a:srgbClr val="0070C0"/>
                </a:solidFill>
              </a:rPr>
              <a:t> </a:t>
            </a:r>
          </a:p>
        </p:txBody>
      </p:sp>
      <p:sp>
        <p:nvSpPr>
          <p:cNvPr id="26" name="TextBox 25">
            <a:extLst>
              <a:ext uri="{FF2B5EF4-FFF2-40B4-BE49-F238E27FC236}">
                <a16:creationId xmlns:a16="http://schemas.microsoft.com/office/drawing/2014/main" id="{617C74F6-D8F8-4142-B317-8C9B7CC2E35D}"/>
              </a:ext>
            </a:extLst>
          </p:cNvPr>
          <p:cNvSpPr txBox="1"/>
          <p:nvPr/>
        </p:nvSpPr>
        <p:spPr>
          <a:xfrm>
            <a:off x="165212" y="9717186"/>
            <a:ext cx="16481358" cy="461665"/>
          </a:xfrm>
          <a:prstGeom prst="rect">
            <a:avLst/>
          </a:prstGeom>
          <a:noFill/>
        </p:spPr>
        <p:txBody>
          <a:bodyPr wrap="square">
            <a:spAutoFit/>
          </a:bodyPr>
          <a:lstStyle/>
          <a:p>
            <a:r>
              <a:rPr lang="en-US" sz="2400" b="0" i="0">
                <a:effectLst/>
                <a:latin typeface="Arial" panose="020B0604020202020204" pitchFamily="34" charset="0"/>
              </a:rPr>
              <a:t>S. Luu, K. Nguyen, and N. Nguyen. Empirical study of text augmentation on social media text in Vietnamese</a:t>
            </a:r>
            <a:endParaRPr lang="en-US" sz="2400"/>
          </a:p>
        </p:txBody>
      </p:sp>
      <p:sp>
        <p:nvSpPr>
          <p:cNvPr id="27" name="TextBox 26">
            <a:extLst>
              <a:ext uri="{FF2B5EF4-FFF2-40B4-BE49-F238E27FC236}">
                <a16:creationId xmlns:a16="http://schemas.microsoft.com/office/drawing/2014/main" id="{6F314DB7-5206-22BF-D26A-3E7E5D9D4E01}"/>
              </a:ext>
            </a:extLst>
          </p:cNvPr>
          <p:cNvSpPr txBox="1"/>
          <p:nvPr/>
        </p:nvSpPr>
        <p:spPr>
          <a:xfrm>
            <a:off x="1913329" y="3799188"/>
            <a:ext cx="11328850" cy="1077218"/>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 </a:t>
            </a:r>
            <a:r>
              <a:rPr lang="en-US" sz="3200" b="0" i="0">
                <a:effectLst/>
                <a:latin typeface="Arial" panose="020B0604020202020204" pitchFamily="34" charset="0"/>
              </a:rPr>
              <a:t>Thay thế từ đồng nghĩa</a:t>
            </a:r>
            <a:br>
              <a:rPr lang="en-US" sz="3200"/>
            </a:br>
            <a:endParaRPr lang="en-US" sz="3200"/>
          </a:p>
        </p:txBody>
      </p:sp>
      <p:sp>
        <p:nvSpPr>
          <p:cNvPr id="29" name="TextBox 28">
            <a:extLst>
              <a:ext uri="{FF2B5EF4-FFF2-40B4-BE49-F238E27FC236}">
                <a16:creationId xmlns:a16="http://schemas.microsoft.com/office/drawing/2014/main" id="{DDB5FA26-A092-85DC-7656-2EA89716C1EA}"/>
              </a:ext>
            </a:extLst>
          </p:cNvPr>
          <p:cNvSpPr txBox="1"/>
          <p:nvPr/>
        </p:nvSpPr>
        <p:spPr>
          <a:xfrm>
            <a:off x="1913329" y="4633412"/>
            <a:ext cx="11328850" cy="1077218"/>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 </a:t>
            </a:r>
            <a:r>
              <a:rPr lang="en-US" sz="3200">
                <a:latin typeface="Arial" panose="020B0604020202020204" pitchFamily="34" charset="0"/>
                <a:cs typeface="Times New Roman" panose="02020603050405020304" pitchFamily="18" charset="0"/>
              </a:rPr>
              <a:t>Chèn từ ngẫu nhiên</a:t>
            </a:r>
            <a:br>
              <a:rPr lang="en-US" sz="3200"/>
            </a:br>
            <a:endParaRPr lang="en-US" sz="3200"/>
          </a:p>
        </p:txBody>
      </p:sp>
      <p:sp>
        <p:nvSpPr>
          <p:cNvPr id="30" name="TextBox 29">
            <a:extLst>
              <a:ext uri="{FF2B5EF4-FFF2-40B4-BE49-F238E27FC236}">
                <a16:creationId xmlns:a16="http://schemas.microsoft.com/office/drawing/2014/main" id="{A9484EC3-8156-62F5-330A-B5CC70E88523}"/>
              </a:ext>
            </a:extLst>
          </p:cNvPr>
          <p:cNvSpPr txBox="1"/>
          <p:nvPr/>
        </p:nvSpPr>
        <p:spPr>
          <a:xfrm>
            <a:off x="1913329" y="5467635"/>
            <a:ext cx="11328850" cy="1077218"/>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 </a:t>
            </a:r>
            <a:r>
              <a:rPr lang="en-US" sz="3200">
                <a:latin typeface="Arial" panose="020B0604020202020204" pitchFamily="34" charset="0"/>
                <a:cs typeface="Times New Roman" panose="02020603050405020304" pitchFamily="18" charset="0"/>
              </a:rPr>
              <a:t>Hoán đổi ngẫu nhiên</a:t>
            </a:r>
            <a:br>
              <a:rPr lang="en-US" sz="3200"/>
            </a:br>
            <a:endParaRPr lang="en-US" sz="3200"/>
          </a:p>
        </p:txBody>
      </p:sp>
      <p:sp>
        <p:nvSpPr>
          <p:cNvPr id="31" name="TextBox 30">
            <a:extLst>
              <a:ext uri="{FF2B5EF4-FFF2-40B4-BE49-F238E27FC236}">
                <a16:creationId xmlns:a16="http://schemas.microsoft.com/office/drawing/2014/main" id="{9B9CDA36-E845-397C-D3C9-45C6AD54D0EE}"/>
              </a:ext>
            </a:extLst>
          </p:cNvPr>
          <p:cNvSpPr txBox="1"/>
          <p:nvPr/>
        </p:nvSpPr>
        <p:spPr>
          <a:xfrm>
            <a:off x="1913329" y="6244109"/>
            <a:ext cx="11328850" cy="1077218"/>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 </a:t>
            </a:r>
            <a:r>
              <a:rPr lang="en-US" sz="3200">
                <a:latin typeface="+mj-lt"/>
                <a:cs typeface="Times New Roman" panose="02020603050405020304" pitchFamily="18" charset="0"/>
              </a:rPr>
              <a:t>Xóa ngẫu nhiên</a:t>
            </a:r>
            <a:br>
              <a:rPr lang="en-US" sz="3200"/>
            </a:br>
            <a:endParaRPr lang="en-US" sz="3200"/>
          </a:p>
        </p:txBody>
      </p:sp>
      <p:sp>
        <p:nvSpPr>
          <p:cNvPr id="32" name="Rectangle 31">
            <a:extLst>
              <a:ext uri="{FF2B5EF4-FFF2-40B4-BE49-F238E27FC236}">
                <a16:creationId xmlns:a16="http://schemas.microsoft.com/office/drawing/2014/main" id="{B8206625-DA51-FBEF-BAB1-523546CA6C5A}"/>
              </a:ext>
            </a:extLst>
          </p:cNvPr>
          <p:cNvSpPr/>
          <p:nvPr/>
        </p:nvSpPr>
        <p:spPr>
          <a:xfrm>
            <a:off x="7067708" y="3643656"/>
            <a:ext cx="10468853" cy="4706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4" name="Picture 33">
            <a:extLst>
              <a:ext uri="{FF2B5EF4-FFF2-40B4-BE49-F238E27FC236}">
                <a16:creationId xmlns:a16="http://schemas.microsoft.com/office/drawing/2014/main" id="{D210AA14-17B0-19F9-BBDA-745C95EAAC29}"/>
              </a:ext>
            </a:extLst>
          </p:cNvPr>
          <p:cNvPicPr>
            <a:picLocks noChangeAspect="1"/>
          </p:cNvPicPr>
          <p:nvPr/>
        </p:nvPicPr>
        <p:blipFill>
          <a:blip r:embed="rId4"/>
          <a:stretch>
            <a:fillRect/>
          </a:stretch>
        </p:blipFill>
        <p:spPr>
          <a:xfrm>
            <a:off x="7131079" y="3670815"/>
            <a:ext cx="10342105" cy="4598459"/>
          </a:xfrm>
          <a:prstGeom prst="rect">
            <a:avLst/>
          </a:prstGeom>
        </p:spPr>
      </p:pic>
      <p:grpSp>
        <p:nvGrpSpPr>
          <p:cNvPr id="35" name="Google Shape;136;p3">
            <a:extLst>
              <a:ext uri="{FF2B5EF4-FFF2-40B4-BE49-F238E27FC236}">
                <a16:creationId xmlns:a16="http://schemas.microsoft.com/office/drawing/2014/main" id="{EDD02783-A9FD-C4D6-0B8D-28DA6C291391}"/>
              </a:ext>
            </a:extLst>
          </p:cNvPr>
          <p:cNvGrpSpPr/>
          <p:nvPr/>
        </p:nvGrpSpPr>
        <p:grpSpPr>
          <a:xfrm>
            <a:off x="513177" y="626996"/>
            <a:ext cx="10692566" cy="932607"/>
            <a:chOff x="0" y="-13390"/>
            <a:chExt cx="1032741" cy="850900"/>
          </a:xfrm>
        </p:grpSpPr>
        <p:sp>
          <p:nvSpPr>
            <p:cNvPr id="36" name="Google Shape;137;p3">
              <a:extLst>
                <a:ext uri="{FF2B5EF4-FFF2-40B4-BE49-F238E27FC236}">
                  <a16:creationId xmlns:a16="http://schemas.microsoft.com/office/drawing/2014/main" id="{3E0D182A-9169-2347-E062-78C8E1AD1D45}"/>
                </a:ext>
              </a:extLst>
            </p:cNvPr>
            <p:cNvSpPr/>
            <p:nvPr/>
          </p:nvSpPr>
          <p:spPr>
            <a:xfrm>
              <a:off x="0" y="0"/>
              <a:ext cx="1032741" cy="26623"/>
            </a:xfrm>
            <a:custGeom>
              <a:avLst/>
              <a:gdLst/>
              <a:ahLst/>
              <a:cxnLst/>
              <a:rect l="l" t="t" r="r" b="b"/>
              <a:pathLst>
                <a:path w="1032741" h="26623" extrusionOk="0">
                  <a:moveTo>
                    <a:pt x="0" y="0"/>
                  </a:moveTo>
                  <a:lnTo>
                    <a:pt x="1032741" y="0"/>
                  </a:lnTo>
                  <a:lnTo>
                    <a:pt x="1032741" y="26623"/>
                  </a:lnTo>
                  <a:lnTo>
                    <a:pt x="0" y="26623"/>
                  </a:lnTo>
                  <a:close/>
                </a:path>
              </a:pathLst>
            </a:custGeom>
            <a:solidFill>
              <a:srgbClr val="000000"/>
            </a:solidFill>
            <a:ln>
              <a:noFill/>
            </a:ln>
          </p:spPr>
        </p:sp>
        <p:sp>
          <p:nvSpPr>
            <p:cNvPr id="37" name="Google Shape;138;p3">
              <a:extLst>
                <a:ext uri="{FF2B5EF4-FFF2-40B4-BE49-F238E27FC236}">
                  <a16:creationId xmlns:a16="http://schemas.microsoft.com/office/drawing/2014/main" id="{F773AC01-B68D-669D-6432-9444906F54E4}"/>
                </a:ext>
              </a:extLst>
            </p:cNvPr>
            <p:cNvSpPr txBox="1"/>
            <p:nvPr/>
          </p:nvSpPr>
          <p:spPr>
            <a:xfrm>
              <a:off x="1958" y="-1339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141623405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7" grpId="0"/>
      <p:bldP spid="29" grpId="0"/>
      <p:bldP spid="30" grpId="0"/>
      <p:bldP spid="31" grpId="0"/>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p6"/>
          <p:cNvGrpSpPr/>
          <p:nvPr/>
        </p:nvGrpSpPr>
        <p:grpSpPr>
          <a:xfrm>
            <a:off x="1039613" y="613495"/>
            <a:ext cx="1520708" cy="7172479"/>
            <a:chOff x="0" y="-9525"/>
            <a:chExt cx="812800" cy="1889048"/>
          </a:xfrm>
        </p:grpSpPr>
        <p:sp>
          <p:nvSpPr>
            <p:cNvPr id="194" name="Google Shape;194;p6"/>
            <p:cNvSpPr/>
            <p:nvPr/>
          </p:nvSpPr>
          <p:spPr>
            <a:xfrm>
              <a:off x="0" y="0"/>
              <a:ext cx="60305" cy="1879523"/>
            </a:xfrm>
            <a:custGeom>
              <a:avLst/>
              <a:gdLst/>
              <a:ahLst/>
              <a:cxnLst/>
              <a:rect l="l" t="t" r="r" b="b"/>
              <a:pathLst>
                <a:path w="60305" h="1879523" extrusionOk="0">
                  <a:moveTo>
                    <a:pt x="0" y="0"/>
                  </a:moveTo>
                  <a:lnTo>
                    <a:pt x="60305" y="0"/>
                  </a:lnTo>
                  <a:lnTo>
                    <a:pt x="60305" y="1879523"/>
                  </a:lnTo>
                  <a:lnTo>
                    <a:pt x="0" y="1879523"/>
                  </a:lnTo>
                  <a:close/>
                </a:path>
              </a:pathLst>
            </a:custGeom>
            <a:solidFill>
              <a:srgbClr val="000000"/>
            </a:solidFill>
            <a:ln>
              <a:noFill/>
            </a:ln>
          </p:spPr>
        </p:sp>
        <p:sp>
          <p:nvSpPr>
            <p:cNvPr id="195" name="Google Shape;195;p6"/>
            <p:cNvSpPr txBox="1"/>
            <p:nvPr/>
          </p:nvSpPr>
          <p:spPr>
            <a:xfrm>
              <a:off x="0" y="-9525"/>
              <a:ext cx="812800" cy="822325"/>
            </a:xfrm>
            <a:prstGeom prst="rect">
              <a:avLst/>
            </a:prstGeom>
            <a:noFill/>
            <a:ln>
              <a:noFill/>
            </a:ln>
          </p:spPr>
          <p:txBody>
            <a:bodyPr spcFirstLastPara="1" wrap="square" lIns="50800" tIns="50800" rIns="50800" bIns="50800" anchor="ctr" anchorCtr="0">
              <a:noAutofit/>
            </a:bodyPr>
            <a:lstStyle/>
            <a:p>
              <a:pPr marL="0" marR="0" lvl="0" indent="0" algn="ctr" rtl="0">
                <a:lnSpc>
                  <a:spcPct val="175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pic>
        <p:nvPicPr>
          <p:cNvPr id="196" name="Google Shape;196;p6"/>
          <p:cNvPicPr preferRelativeResize="0"/>
          <p:nvPr/>
        </p:nvPicPr>
        <p:blipFill rotWithShape="1">
          <a:blip r:embed="rId3">
            <a:alphaModFix/>
          </a:blip>
          <a:srcRect r="85054" b="43312"/>
          <a:stretch/>
        </p:blipFill>
        <p:spPr>
          <a:xfrm rot="-5400000">
            <a:off x="16914764" y="8672494"/>
            <a:ext cx="317371" cy="1184183"/>
          </a:xfrm>
          <a:prstGeom prst="rect">
            <a:avLst/>
          </a:prstGeom>
          <a:noFill/>
          <a:ln>
            <a:noFill/>
          </a:ln>
        </p:spPr>
      </p:pic>
      <p:grpSp>
        <p:nvGrpSpPr>
          <p:cNvPr id="4" name="Google Shape;136;p3">
            <a:extLst>
              <a:ext uri="{FF2B5EF4-FFF2-40B4-BE49-F238E27FC236}">
                <a16:creationId xmlns:a16="http://schemas.microsoft.com/office/drawing/2014/main" id="{00A6BCD4-08B2-0DA4-535B-E079F4CE2753}"/>
              </a:ext>
            </a:extLst>
          </p:cNvPr>
          <p:cNvGrpSpPr/>
          <p:nvPr/>
        </p:nvGrpSpPr>
        <p:grpSpPr>
          <a:xfrm>
            <a:off x="1105622" y="504974"/>
            <a:ext cx="3991361" cy="3230786"/>
            <a:chOff x="0" y="-38100"/>
            <a:chExt cx="1032741" cy="850900"/>
          </a:xfrm>
        </p:grpSpPr>
        <p:sp>
          <p:nvSpPr>
            <p:cNvPr id="5" name="Google Shape;137;p3">
              <a:extLst>
                <a:ext uri="{FF2B5EF4-FFF2-40B4-BE49-F238E27FC236}">
                  <a16:creationId xmlns:a16="http://schemas.microsoft.com/office/drawing/2014/main" id="{E3D1B4D5-8040-D98D-809E-8AA36022F0E2}"/>
                </a:ext>
              </a:extLst>
            </p:cNvPr>
            <p:cNvSpPr/>
            <p:nvPr/>
          </p:nvSpPr>
          <p:spPr>
            <a:xfrm>
              <a:off x="0" y="0"/>
              <a:ext cx="1032741" cy="26623"/>
            </a:xfrm>
            <a:custGeom>
              <a:avLst/>
              <a:gdLst/>
              <a:ahLst/>
              <a:cxnLst/>
              <a:rect l="l" t="t" r="r" b="b"/>
              <a:pathLst>
                <a:path w="1032741" h="26623" extrusionOk="0">
                  <a:moveTo>
                    <a:pt x="0" y="0"/>
                  </a:moveTo>
                  <a:lnTo>
                    <a:pt x="1032741" y="0"/>
                  </a:lnTo>
                  <a:lnTo>
                    <a:pt x="1032741" y="26623"/>
                  </a:lnTo>
                  <a:lnTo>
                    <a:pt x="0" y="26623"/>
                  </a:lnTo>
                  <a:close/>
                </a:path>
              </a:pathLst>
            </a:custGeom>
            <a:solidFill>
              <a:srgbClr val="000000"/>
            </a:solidFill>
            <a:ln>
              <a:noFill/>
            </a:ln>
          </p:spPr>
        </p:sp>
        <p:sp>
          <p:nvSpPr>
            <p:cNvPr id="6" name="Google Shape;138;p3">
              <a:extLst>
                <a:ext uri="{FF2B5EF4-FFF2-40B4-BE49-F238E27FC236}">
                  <a16:creationId xmlns:a16="http://schemas.microsoft.com/office/drawing/2014/main" id="{80C66FF7-9E47-3230-C2DA-A21DD3C28657}"/>
                </a:ext>
              </a:extLst>
            </p:cNvPr>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sp>
        <p:nvSpPr>
          <p:cNvPr id="2" name="Google Shape;135;p3">
            <a:extLst>
              <a:ext uri="{FF2B5EF4-FFF2-40B4-BE49-F238E27FC236}">
                <a16:creationId xmlns:a16="http://schemas.microsoft.com/office/drawing/2014/main" id="{85D33EE5-EFE6-212C-5AED-F1A13CBF798E}"/>
              </a:ext>
            </a:extLst>
          </p:cNvPr>
          <p:cNvSpPr txBox="1"/>
          <p:nvPr/>
        </p:nvSpPr>
        <p:spPr>
          <a:xfrm>
            <a:off x="1105622" y="80254"/>
            <a:ext cx="13704355"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a:solidFill>
                  <a:srgbClr val="222222"/>
                </a:solidFill>
                <a:latin typeface="Times New Roman"/>
                <a:ea typeface="Times New Roman"/>
                <a:cs typeface="Times New Roman"/>
                <a:sym typeface="Times New Roman"/>
              </a:rPr>
              <a:t>2. Các kỹ thuật tăng cường dữ liệu – </a:t>
            </a:r>
            <a:r>
              <a:rPr lang="en-US" sz="3600">
                <a:solidFill>
                  <a:srgbClr val="0070C0"/>
                </a:solidFill>
                <a:latin typeface="Times New Roman"/>
                <a:ea typeface="Times New Roman"/>
                <a:cs typeface="Times New Roman"/>
                <a:sym typeface="Times New Roman"/>
              </a:rPr>
              <a:t>Kết quả</a:t>
            </a:r>
            <a:endParaRPr sz="3600">
              <a:solidFill>
                <a:srgbClr val="0070C0"/>
              </a:solidFill>
              <a:latin typeface="Arial"/>
              <a:ea typeface="Arial"/>
              <a:cs typeface="Arial"/>
              <a:sym typeface="Arial"/>
            </a:endParaRPr>
          </a:p>
        </p:txBody>
      </p:sp>
      <p:sp>
        <p:nvSpPr>
          <p:cNvPr id="8" name="TextBox 7">
            <a:extLst>
              <a:ext uri="{FF2B5EF4-FFF2-40B4-BE49-F238E27FC236}">
                <a16:creationId xmlns:a16="http://schemas.microsoft.com/office/drawing/2014/main" id="{18AE71D3-F22A-B31E-28D3-91BFA5BC9CF6}"/>
              </a:ext>
            </a:extLst>
          </p:cNvPr>
          <p:cNvSpPr txBox="1"/>
          <p:nvPr/>
        </p:nvSpPr>
        <p:spPr>
          <a:xfrm>
            <a:off x="2036350" y="1105911"/>
            <a:ext cx="10378440" cy="646331"/>
          </a:xfrm>
          <a:prstGeom prst="rect">
            <a:avLst/>
          </a:prstGeom>
          <a:noFill/>
        </p:spPr>
        <p:txBody>
          <a:bodyPr wrap="square" rtlCol="0">
            <a:spAutoFit/>
          </a:bodyPr>
          <a:lstStyle/>
          <a:p>
            <a:r>
              <a:rPr lang="en-US" sz="3600"/>
              <a:t>34.530 câu</a:t>
            </a:r>
          </a:p>
        </p:txBody>
      </p:sp>
      <p:sp>
        <p:nvSpPr>
          <p:cNvPr id="13" name="Rectangle 12">
            <a:extLst>
              <a:ext uri="{FF2B5EF4-FFF2-40B4-BE49-F238E27FC236}">
                <a16:creationId xmlns:a16="http://schemas.microsoft.com/office/drawing/2014/main" id="{624BCBC9-1396-F463-9CCC-B9F8FC6A40CE}"/>
              </a:ext>
            </a:extLst>
          </p:cNvPr>
          <p:cNvSpPr/>
          <p:nvPr/>
        </p:nvSpPr>
        <p:spPr>
          <a:xfrm>
            <a:off x="2815540" y="1919335"/>
            <a:ext cx="12104571" cy="77180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6" name="Picture 15">
            <a:extLst>
              <a:ext uri="{FF2B5EF4-FFF2-40B4-BE49-F238E27FC236}">
                <a16:creationId xmlns:a16="http://schemas.microsoft.com/office/drawing/2014/main" id="{A33D3EA1-C0EE-86DB-C261-910F11DA5B45}"/>
              </a:ext>
            </a:extLst>
          </p:cNvPr>
          <p:cNvPicPr>
            <a:picLocks noChangeAspect="1"/>
          </p:cNvPicPr>
          <p:nvPr/>
        </p:nvPicPr>
        <p:blipFill>
          <a:blip r:embed="rId4"/>
          <a:stretch>
            <a:fillRect/>
          </a:stretch>
        </p:blipFill>
        <p:spPr>
          <a:xfrm>
            <a:off x="2860896" y="1964602"/>
            <a:ext cx="12032055" cy="7559644"/>
          </a:xfrm>
          <a:prstGeom prst="rect">
            <a:avLst/>
          </a:prstGeom>
        </p:spPr>
      </p:pic>
      <p:sp>
        <p:nvSpPr>
          <p:cNvPr id="17" name="TextBox 16">
            <a:extLst>
              <a:ext uri="{FF2B5EF4-FFF2-40B4-BE49-F238E27FC236}">
                <a16:creationId xmlns:a16="http://schemas.microsoft.com/office/drawing/2014/main" id="{2467B2B8-98E8-8FDC-FCDF-10971E297A3E}"/>
              </a:ext>
            </a:extLst>
          </p:cNvPr>
          <p:cNvSpPr txBox="1"/>
          <p:nvPr/>
        </p:nvSpPr>
        <p:spPr>
          <a:xfrm>
            <a:off x="6163917" y="9745081"/>
            <a:ext cx="8646060" cy="461665"/>
          </a:xfrm>
          <a:prstGeom prst="rect">
            <a:avLst/>
          </a:prstGeom>
          <a:noFill/>
        </p:spPr>
        <p:txBody>
          <a:bodyPr wrap="square" rtlCol="0">
            <a:spAutoFit/>
          </a:bodyPr>
          <a:lstStyle/>
          <a:p>
            <a:r>
              <a:rPr lang="en-US" sz="2400"/>
              <a:t>Biểu đồ kết quả tang cường dữ liệu</a:t>
            </a:r>
          </a:p>
        </p:txBody>
      </p:sp>
    </p:spTree>
    <p:extLst>
      <p:ext uri="{BB962C8B-B14F-4D97-AF65-F5344CB8AC3E}">
        <p14:creationId xmlns:p14="http://schemas.microsoft.com/office/powerpoint/2010/main" val="341080298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p6"/>
          <p:cNvGrpSpPr/>
          <p:nvPr/>
        </p:nvGrpSpPr>
        <p:grpSpPr>
          <a:xfrm>
            <a:off x="1039613" y="613495"/>
            <a:ext cx="1520708" cy="7172479"/>
            <a:chOff x="0" y="-9525"/>
            <a:chExt cx="812800" cy="1889048"/>
          </a:xfrm>
        </p:grpSpPr>
        <p:sp>
          <p:nvSpPr>
            <p:cNvPr id="194" name="Google Shape;194;p6"/>
            <p:cNvSpPr/>
            <p:nvPr/>
          </p:nvSpPr>
          <p:spPr>
            <a:xfrm>
              <a:off x="0" y="0"/>
              <a:ext cx="60305" cy="1879523"/>
            </a:xfrm>
            <a:custGeom>
              <a:avLst/>
              <a:gdLst/>
              <a:ahLst/>
              <a:cxnLst/>
              <a:rect l="l" t="t" r="r" b="b"/>
              <a:pathLst>
                <a:path w="60305" h="1879523" extrusionOk="0">
                  <a:moveTo>
                    <a:pt x="0" y="0"/>
                  </a:moveTo>
                  <a:lnTo>
                    <a:pt x="60305" y="0"/>
                  </a:lnTo>
                  <a:lnTo>
                    <a:pt x="60305" y="1879523"/>
                  </a:lnTo>
                  <a:lnTo>
                    <a:pt x="0" y="1879523"/>
                  </a:lnTo>
                  <a:close/>
                </a:path>
              </a:pathLst>
            </a:custGeom>
            <a:solidFill>
              <a:srgbClr val="000000"/>
            </a:solidFill>
            <a:ln>
              <a:noFill/>
            </a:ln>
          </p:spPr>
        </p:sp>
        <p:sp>
          <p:nvSpPr>
            <p:cNvPr id="195" name="Google Shape;195;p6"/>
            <p:cNvSpPr txBox="1"/>
            <p:nvPr/>
          </p:nvSpPr>
          <p:spPr>
            <a:xfrm>
              <a:off x="0" y="-9525"/>
              <a:ext cx="812800" cy="822325"/>
            </a:xfrm>
            <a:prstGeom prst="rect">
              <a:avLst/>
            </a:prstGeom>
            <a:noFill/>
            <a:ln>
              <a:noFill/>
            </a:ln>
          </p:spPr>
          <p:txBody>
            <a:bodyPr spcFirstLastPara="1" wrap="square" lIns="50800" tIns="50800" rIns="50800" bIns="50800" anchor="ctr" anchorCtr="0">
              <a:noAutofit/>
            </a:bodyPr>
            <a:lstStyle/>
            <a:p>
              <a:pPr marL="0" marR="0" lvl="0" indent="0" algn="ctr" rtl="0">
                <a:lnSpc>
                  <a:spcPct val="175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pic>
        <p:nvPicPr>
          <p:cNvPr id="196" name="Google Shape;196;p6"/>
          <p:cNvPicPr preferRelativeResize="0"/>
          <p:nvPr/>
        </p:nvPicPr>
        <p:blipFill rotWithShape="1">
          <a:blip r:embed="rId3">
            <a:alphaModFix/>
          </a:blip>
          <a:srcRect r="85054" b="43312"/>
          <a:stretch/>
        </p:blipFill>
        <p:spPr>
          <a:xfrm rot="-5400000">
            <a:off x="16914764" y="8672494"/>
            <a:ext cx="317371" cy="1184183"/>
          </a:xfrm>
          <a:prstGeom prst="rect">
            <a:avLst/>
          </a:prstGeom>
          <a:noFill/>
          <a:ln>
            <a:noFill/>
          </a:ln>
        </p:spPr>
      </p:pic>
      <p:sp>
        <p:nvSpPr>
          <p:cNvPr id="3" name="Google Shape;135;p3">
            <a:extLst>
              <a:ext uri="{FF2B5EF4-FFF2-40B4-BE49-F238E27FC236}">
                <a16:creationId xmlns:a16="http://schemas.microsoft.com/office/drawing/2014/main" id="{E6645810-D039-ADF6-2797-D853CE4EDFC9}"/>
              </a:ext>
            </a:extLst>
          </p:cNvPr>
          <p:cNvSpPr txBox="1"/>
          <p:nvPr/>
        </p:nvSpPr>
        <p:spPr>
          <a:xfrm>
            <a:off x="1039333" y="128077"/>
            <a:ext cx="8115300"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600">
                <a:solidFill>
                  <a:srgbClr val="222222"/>
                </a:solidFill>
                <a:latin typeface="Times New Roman"/>
                <a:ea typeface="Times New Roman"/>
                <a:cs typeface="Times New Roman"/>
                <a:sym typeface="Times New Roman"/>
              </a:rPr>
              <a:t>3. Những Thách Thức</a:t>
            </a:r>
            <a:endParaRPr sz="3600">
              <a:solidFill>
                <a:schemeClr val="dk1"/>
              </a:solidFill>
              <a:latin typeface="Arial"/>
              <a:ea typeface="Arial"/>
              <a:cs typeface="Arial"/>
              <a:sym typeface="Arial"/>
            </a:endParaRPr>
          </a:p>
        </p:txBody>
      </p:sp>
      <p:grpSp>
        <p:nvGrpSpPr>
          <p:cNvPr id="4" name="Google Shape;136;p3">
            <a:extLst>
              <a:ext uri="{FF2B5EF4-FFF2-40B4-BE49-F238E27FC236}">
                <a16:creationId xmlns:a16="http://schemas.microsoft.com/office/drawing/2014/main" id="{00A6BCD4-08B2-0DA4-535B-E079F4CE2753}"/>
              </a:ext>
            </a:extLst>
          </p:cNvPr>
          <p:cNvGrpSpPr/>
          <p:nvPr/>
        </p:nvGrpSpPr>
        <p:grpSpPr>
          <a:xfrm>
            <a:off x="1105622" y="504974"/>
            <a:ext cx="3991361" cy="3230786"/>
            <a:chOff x="0" y="-38100"/>
            <a:chExt cx="1032741" cy="850900"/>
          </a:xfrm>
        </p:grpSpPr>
        <p:sp>
          <p:nvSpPr>
            <p:cNvPr id="5" name="Google Shape;137;p3">
              <a:extLst>
                <a:ext uri="{FF2B5EF4-FFF2-40B4-BE49-F238E27FC236}">
                  <a16:creationId xmlns:a16="http://schemas.microsoft.com/office/drawing/2014/main" id="{E3D1B4D5-8040-D98D-809E-8AA36022F0E2}"/>
                </a:ext>
              </a:extLst>
            </p:cNvPr>
            <p:cNvSpPr/>
            <p:nvPr/>
          </p:nvSpPr>
          <p:spPr>
            <a:xfrm>
              <a:off x="0" y="0"/>
              <a:ext cx="1032741" cy="26623"/>
            </a:xfrm>
            <a:custGeom>
              <a:avLst/>
              <a:gdLst/>
              <a:ahLst/>
              <a:cxnLst/>
              <a:rect l="l" t="t" r="r" b="b"/>
              <a:pathLst>
                <a:path w="1032741" h="26623" extrusionOk="0">
                  <a:moveTo>
                    <a:pt x="0" y="0"/>
                  </a:moveTo>
                  <a:lnTo>
                    <a:pt x="1032741" y="0"/>
                  </a:lnTo>
                  <a:lnTo>
                    <a:pt x="1032741" y="26623"/>
                  </a:lnTo>
                  <a:lnTo>
                    <a:pt x="0" y="26623"/>
                  </a:lnTo>
                  <a:close/>
                </a:path>
              </a:pathLst>
            </a:custGeom>
            <a:solidFill>
              <a:srgbClr val="000000"/>
            </a:solidFill>
            <a:ln>
              <a:noFill/>
            </a:ln>
          </p:spPr>
        </p:sp>
        <p:sp>
          <p:nvSpPr>
            <p:cNvPr id="6" name="Google Shape;138;p3">
              <a:extLst>
                <a:ext uri="{FF2B5EF4-FFF2-40B4-BE49-F238E27FC236}">
                  <a16:creationId xmlns:a16="http://schemas.microsoft.com/office/drawing/2014/main" id="{80C66FF7-9E47-3230-C2DA-A21DD3C28657}"/>
                </a:ext>
              </a:extLst>
            </p:cNvPr>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sp>
        <p:nvSpPr>
          <p:cNvPr id="8" name="TextBox 7">
            <a:extLst>
              <a:ext uri="{FF2B5EF4-FFF2-40B4-BE49-F238E27FC236}">
                <a16:creationId xmlns:a16="http://schemas.microsoft.com/office/drawing/2014/main" id="{F8A1C4BB-EE93-FD5F-9034-7F9E54AB2523}"/>
              </a:ext>
            </a:extLst>
          </p:cNvPr>
          <p:cNvSpPr txBox="1"/>
          <p:nvPr/>
        </p:nvSpPr>
        <p:spPr>
          <a:xfrm>
            <a:off x="1799967" y="1127618"/>
            <a:ext cx="13109097" cy="646331"/>
          </a:xfrm>
          <a:prstGeom prst="rect">
            <a:avLst/>
          </a:prstGeom>
          <a:noFill/>
        </p:spPr>
        <p:txBody>
          <a:bodyPr wrap="square" rtlCol="0">
            <a:spAutoFit/>
          </a:bodyPr>
          <a:lstStyle/>
          <a:p>
            <a:r>
              <a:rPr lang="en-US" sz="3600"/>
              <a:t>1. Khi tình cảm phụ thuộc vào mục tiêu</a:t>
            </a:r>
          </a:p>
        </p:txBody>
      </p:sp>
      <p:sp>
        <p:nvSpPr>
          <p:cNvPr id="12" name="TextBox 11">
            <a:extLst>
              <a:ext uri="{FF2B5EF4-FFF2-40B4-BE49-F238E27FC236}">
                <a16:creationId xmlns:a16="http://schemas.microsoft.com/office/drawing/2014/main" id="{0BADFEF8-8929-DE0E-B2AE-D8DD847C27C9}"/>
              </a:ext>
            </a:extLst>
          </p:cNvPr>
          <p:cNvSpPr txBox="1"/>
          <p:nvPr/>
        </p:nvSpPr>
        <p:spPr>
          <a:xfrm>
            <a:off x="2060475" y="2048772"/>
            <a:ext cx="14333172" cy="646331"/>
          </a:xfrm>
          <a:prstGeom prst="rect">
            <a:avLst/>
          </a:prstGeom>
          <a:noFill/>
        </p:spPr>
        <p:txBody>
          <a:bodyPr wrap="square" rtlCol="0">
            <a:spAutoFit/>
          </a:bodyPr>
          <a:lstStyle/>
          <a:p>
            <a:r>
              <a:rPr lang="en-US" sz="3600">
                <a:solidFill>
                  <a:srgbClr val="0070C0"/>
                </a:solidFill>
                <a:latin typeface="Times New Roman"/>
                <a:ea typeface="Times New Roman"/>
                <a:cs typeface="Times New Roman"/>
                <a:sym typeface="Times New Roman"/>
              </a:rPr>
              <a:t>"Sản phẩm này có giá tốt; nhưng cái mà anh tôi mua có thiết kế đẹp hơn."</a:t>
            </a:r>
            <a:endParaRPr lang="en-US" sz="3600">
              <a:solidFill>
                <a:srgbClr val="0070C0"/>
              </a:solidFill>
            </a:endParaRPr>
          </a:p>
        </p:txBody>
      </p:sp>
      <p:sp>
        <p:nvSpPr>
          <p:cNvPr id="13" name="Right Brace 12">
            <a:extLst>
              <a:ext uri="{FF2B5EF4-FFF2-40B4-BE49-F238E27FC236}">
                <a16:creationId xmlns:a16="http://schemas.microsoft.com/office/drawing/2014/main" id="{7753CAAC-601C-BBC7-1874-B3C1174BD52D}"/>
              </a:ext>
            </a:extLst>
          </p:cNvPr>
          <p:cNvSpPr/>
          <p:nvPr/>
        </p:nvSpPr>
        <p:spPr>
          <a:xfrm rot="5400000">
            <a:off x="4250697" y="821297"/>
            <a:ext cx="550259" cy="4184511"/>
          </a:xfrm>
          <a:prstGeom prst="rightBrace">
            <a:avLst>
              <a:gd name="adj1" fmla="val 31262"/>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9C62F236-3A64-3ACD-FB51-EFA050FBE419}"/>
              </a:ext>
            </a:extLst>
          </p:cNvPr>
          <p:cNvSpPr txBox="1"/>
          <p:nvPr/>
        </p:nvSpPr>
        <p:spPr>
          <a:xfrm>
            <a:off x="3177335" y="3183616"/>
            <a:ext cx="3299498" cy="461665"/>
          </a:xfrm>
          <a:prstGeom prst="rect">
            <a:avLst/>
          </a:prstGeom>
          <a:noFill/>
        </p:spPr>
        <p:txBody>
          <a:bodyPr wrap="square" rtlCol="0">
            <a:spAutoFit/>
          </a:bodyPr>
          <a:lstStyle/>
          <a:p>
            <a:r>
              <a:rPr lang="en-US" sz="2400">
                <a:solidFill>
                  <a:schemeClr val="dk1"/>
                </a:solidFill>
                <a:latin typeface="Times New Roman"/>
                <a:ea typeface="Times New Roman"/>
                <a:cs typeface="Times New Roman"/>
                <a:sym typeface="Times New Roman"/>
              </a:rPr>
              <a:t>PRICE</a:t>
            </a:r>
            <a:r>
              <a:rPr lang="en-US" sz="2400">
                <a:solidFill>
                  <a:srgbClr val="FF0000"/>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POSITIVE</a:t>
            </a:r>
            <a:endParaRPr lang="en-US" sz="2400">
              <a:solidFill>
                <a:schemeClr val="tx2">
                  <a:lumMod val="10000"/>
                </a:schemeClr>
              </a:solidFill>
            </a:endParaRPr>
          </a:p>
        </p:txBody>
      </p:sp>
      <p:sp>
        <p:nvSpPr>
          <p:cNvPr id="15" name="TextBox 14">
            <a:extLst>
              <a:ext uri="{FF2B5EF4-FFF2-40B4-BE49-F238E27FC236}">
                <a16:creationId xmlns:a16="http://schemas.microsoft.com/office/drawing/2014/main" id="{AA0447A0-CF2E-5986-1599-A1B1E074B44B}"/>
              </a:ext>
            </a:extLst>
          </p:cNvPr>
          <p:cNvSpPr txBox="1"/>
          <p:nvPr/>
        </p:nvSpPr>
        <p:spPr>
          <a:xfrm>
            <a:off x="9652941" y="3171515"/>
            <a:ext cx="3299498" cy="461665"/>
          </a:xfrm>
          <a:prstGeom prst="rect">
            <a:avLst/>
          </a:prstGeom>
          <a:noFill/>
        </p:spPr>
        <p:txBody>
          <a:bodyPr wrap="square" rtlCol="0">
            <a:spAutoFit/>
          </a:bodyPr>
          <a:lstStyle/>
          <a:p>
            <a:r>
              <a:rPr lang="en-US" sz="2400">
                <a:solidFill>
                  <a:schemeClr val="dk1"/>
                </a:solidFill>
                <a:latin typeface="Times New Roman"/>
                <a:ea typeface="Times New Roman"/>
                <a:cs typeface="Times New Roman"/>
                <a:sym typeface="Times New Roman"/>
              </a:rPr>
              <a:t>DESIGN</a:t>
            </a:r>
            <a:r>
              <a:rPr lang="en-US" sz="2400">
                <a:solidFill>
                  <a:srgbClr val="FF0000"/>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POSITIVE</a:t>
            </a:r>
            <a:endParaRPr lang="en-US" sz="2400">
              <a:solidFill>
                <a:schemeClr val="tx2">
                  <a:lumMod val="10000"/>
                </a:schemeClr>
              </a:solidFill>
            </a:endParaRPr>
          </a:p>
        </p:txBody>
      </p:sp>
      <p:sp>
        <p:nvSpPr>
          <p:cNvPr id="16" name="Right Brace 15">
            <a:extLst>
              <a:ext uri="{FF2B5EF4-FFF2-40B4-BE49-F238E27FC236}">
                <a16:creationId xmlns:a16="http://schemas.microsoft.com/office/drawing/2014/main" id="{50E2A3D0-7429-C1E6-454E-5D46021B5A94}"/>
              </a:ext>
            </a:extLst>
          </p:cNvPr>
          <p:cNvSpPr/>
          <p:nvPr/>
        </p:nvSpPr>
        <p:spPr>
          <a:xfrm rot="5400000">
            <a:off x="10900813" y="-1282065"/>
            <a:ext cx="550259" cy="8266933"/>
          </a:xfrm>
          <a:prstGeom prst="rightBrace">
            <a:avLst>
              <a:gd name="adj1" fmla="val 31262"/>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pic>
        <p:nvPicPr>
          <p:cNvPr id="18" name="Picture 17">
            <a:extLst>
              <a:ext uri="{FF2B5EF4-FFF2-40B4-BE49-F238E27FC236}">
                <a16:creationId xmlns:a16="http://schemas.microsoft.com/office/drawing/2014/main" id="{5DE1E8B5-965E-EAAC-4FAF-381097EEB53A}"/>
              </a:ext>
            </a:extLst>
          </p:cNvPr>
          <p:cNvPicPr>
            <a:picLocks noChangeAspect="1"/>
          </p:cNvPicPr>
          <p:nvPr/>
        </p:nvPicPr>
        <p:blipFill>
          <a:blip r:embed="rId4"/>
          <a:stretch>
            <a:fillRect/>
          </a:stretch>
        </p:blipFill>
        <p:spPr>
          <a:xfrm>
            <a:off x="12630482" y="2997770"/>
            <a:ext cx="864075" cy="851461"/>
          </a:xfrm>
          <a:prstGeom prst="rect">
            <a:avLst/>
          </a:prstGeom>
        </p:spPr>
      </p:pic>
      <p:sp>
        <p:nvSpPr>
          <p:cNvPr id="19" name="TextBox 18">
            <a:extLst>
              <a:ext uri="{FF2B5EF4-FFF2-40B4-BE49-F238E27FC236}">
                <a16:creationId xmlns:a16="http://schemas.microsoft.com/office/drawing/2014/main" id="{5900A32F-652C-D821-142C-327F1285D873}"/>
              </a:ext>
            </a:extLst>
          </p:cNvPr>
          <p:cNvSpPr txBox="1"/>
          <p:nvPr/>
        </p:nvSpPr>
        <p:spPr>
          <a:xfrm>
            <a:off x="2060475" y="4503947"/>
            <a:ext cx="13109097" cy="646331"/>
          </a:xfrm>
          <a:prstGeom prst="rect">
            <a:avLst/>
          </a:prstGeom>
          <a:noFill/>
        </p:spPr>
        <p:txBody>
          <a:bodyPr wrap="square" rtlCol="0">
            <a:spAutoFit/>
          </a:bodyPr>
          <a:lstStyle/>
          <a:p>
            <a:r>
              <a:rPr lang="en-US" sz="3600"/>
              <a:t>2. Khi tình cảm không mang nghĩa đen</a:t>
            </a:r>
          </a:p>
        </p:txBody>
      </p:sp>
      <p:sp>
        <p:nvSpPr>
          <p:cNvPr id="20" name="TextBox 19">
            <a:extLst>
              <a:ext uri="{FF2B5EF4-FFF2-40B4-BE49-F238E27FC236}">
                <a16:creationId xmlns:a16="http://schemas.microsoft.com/office/drawing/2014/main" id="{333582D9-4E85-D9CD-A920-C7631E358D7E}"/>
              </a:ext>
            </a:extLst>
          </p:cNvPr>
          <p:cNvSpPr txBox="1"/>
          <p:nvPr/>
        </p:nvSpPr>
        <p:spPr>
          <a:xfrm>
            <a:off x="2433571" y="5697879"/>
            <a:ext cx="14333172" cy="646331"/>
          </a:xfrm>
          <a:prstGeom prst="rect">
            <a:avLst/>
          </a:prstGeom>
          <a:noFill/>
        </p:spPr>
        <p:txBody>
          <a:bodyPr wrap="square" rtlCol="0">
            <a:spAutoFit/>
          </a:bodyPr>
          <a:lstStyle/>
          <a:p>
            <a:r>
              <a:rPr lang="vi-VN" sz="3600" b="0" i="0">
                <a:solidFill>
                  <a:srgbClr val="0070C0"/>
                </a:solidFill>
                <a:effectLst/>
                <a:latin typeface="+mj-lt"/>
                <a:ea typeface="Calibri" panose="020F0502020204030204" pitchFamily="34" charset="0"/>
                <a:cs typeface="Calibri" panose="020F0502020204030204" pitchFamily="34" charset="0"/>
              </a:rPr>
              <a:t>"100% pin về 0 sau 3h sử dụng, thật sự tuyệt vời! "</a:t>
            </a:r>
            <a:endParaRPr lang="en-US" sz="3600">
              <a:solidFill>
                <a:srgbClr val="0070C0"/>
              </a:solidFill>
              <a:latin typeface="+mj-lt"/>
            </a:endParaRPr>
          </a:p>
        </p:txBody>
      </p:sp>
    </p:spTree>
    <p:extLst>
      <p:ext uri="{BB962C8B-B14F-4D97-AF65-F5344CB8AC3E}">
        <p14:creationId xmlns:p14="http://schemas.microsoft.com/office/powerpoint/2010/main" val="303363052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P spid="14" grpId="0"/>
      <p:bldP spid="15" grpId="0"/>
      <p:bldP spid="16" grpId="0" animBg="1"/>
      <p:bldP spid="19" grpId="0"/>
      <p:bldP spid="20" grpId="0"/>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1571</Words>
  <Application>Microsoft Office PowerPoint</Application>
  <PresentationFormat>Custom</PresentationFormat>
  <Paragraphs>103</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Times New Roman</vt:lpstr>
      <vt:lpstr>ui-monospace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Nguyễn Thanh Thiện Quá</cp:lastModifiedBy>
  <cp:revision>12</cp:revision>
  <dcterms:created xsi:type="dcterms:W3CDTF">2006-08-16T00:00:00Z</dcterms:created>
  <dcterms:modified xsi:type="dcterms:W3CDTF">2022-12-27T16:49:47Z</dcterms:modified>
</cp:coreProperties>
</file>