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24"/>
  </p:notesMasterIdLst>
  <p:handoutMasterIdLst>
    <p:handoutMasterId r:id="rId25"/>
  </p:handoutMasterIdLst>
  <p:sldIdLst>
    <p:sldId id="449" r:id="rId6"/>
    <p:sldId id="271" r:id="rId7"/>
    <p:sldId id="460" r:id="rId8"/>
    <p:sldId id="458" r:id="rId9"/>
    <p:sldId id="484" r:id="rId10"/>
    <p:sldId id="462" r:id="rId11"/>
    <p:sldId id="463" r:id="rId12"/>
    <p:sldId id="483" r:id="rId13"/>
    <p:sldId id="485" r:id="rId14"/>
    <p:sldId id="486" r:id="rId15"/>
    <p:sldId id="459" r:id="rId16"/>
    <p:sldId id="487" r:id="rId17"/>
    <p:sldId id="488" r:id="rId18"/>
    <p:sldId id="466" r:id="rId19"/>
    <p:sldId id="489" r:id="rId20"/>
    <p:sldId id="464" r:id="rId21"/>
    <p:sldId id="467" r:id="rId22"/>
    <p:sldId id="4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116" d="100"/>
          <a:sy n="116" d="100"/>
        </p:scale>
        <p:origin x="1548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5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26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65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5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6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1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3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2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0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80" y="1703550"/>
            <a:ext cx="6910388" cy="904863"/>
          </a:xfrm>
        </p:spPr>
        <p:txBody>
          <a:bodyPr/>
          <a:lstStyle/>
          <a:p>
            <a:r>
              <a:rPr lang="en-US" sz="6600" dirty="0" smtClean="0"/>
              <a:t>Lesson 5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4031603"/>
            <a:ext cx="7824142" cy="1200329"/>
          </a:xfrm>
        </p:spPr>
        <p:txBody>
          <a:bodyPr/>
          <a:lstStyle/>
          <a:p>
            <a:r>
              <a:rPr lang="en-US" sz="3600" dirty="0" smtClean="0"/>
              <a:t>Objects, Factory </a:t>
            </a:r>
            <a:r>
              <a:rPr lang="en-US" sz="3600" dirty="0"/>
              <a:t>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5961991"/>
            <a:ext cx="3649662" cy="373063"/>
          </a:xfrm>
        </p:spPr>
        <p:txBody>
          <a:bodyPr>
            <a:noAutofit/>
          </a:bodyPr>
          <a:lstStyle/>
          <a:p>
            <a:r>
              <a:rPr lang="hu-HU" sz="2400" dirty="0" smtClean="0"/>
              <a:t>OCTOBER</a:t>
            </a:r>
            <a:r>
              <a:rPr lang="en-US" sz="2400" dirty="0" smtClean="0"/>
              <a:t> </a:t>
            </a:r>
            <a:r>
              <a:rPr lang="en-US" sz="2400" dirty="0"/>
              <a:t>17</a:t>
            </a:r>
            <a:r>
              <a:rPr lang="en-US" sz="2400" dirty="0" smtClean="0"/>
              <a:t>, 2016</a:t>
            </a:r>
            <a:endParaRPr lang="en-US" sz="2400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627880" y="504826"/>
            <a:ext cx="2027990" cy="747325"/>
          </a:xfrm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err="1" smtClean="0"/>
              <a:t>Caching</a:t>
            </a:r>
            <a:endParaRPr lang="hu-HU" sz="1800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56616" y="1066275"/>
            <a:ext cx="1159292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hu-HU" cap="all" dirty="0" smtClean="0">
                <a:solidFill>
                  <a:srgbClr val="FFFFFF"/>
                </a:solidFill>
                <a:latin typeface="Arial Black"/>
              </a:rPr>
              <a:t>TRICKS</a:t>
            </a:r>
            <a:endParaRPr lang="en-US" cap="all" dirty="0"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2001888"/>
            <a:ext cx="5175798" cy="32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You can iterate over an object</a:t>
            </a:r>
            <a:r>
              <a:rPr lang="hu-HU" sz="1800" dirty="0" smtClean="0"/>
              <a:t>’s </a:t>
            </a:r>
            <a:r>
              <a:rPr lang="hu-HU" sz="1800" dirty="0" err="1" smtClean="0"/>
              <a:t>key-value</a:t>
            </a:r>
            <a:r>
              <a:rPr lang="hu-HU" sz="1800" dirty="0" smtClean="0"/>
              <a:t> </a:t>
            </a:r>
            <a:r>
              <a:rPr lang="hu-HU" sz="1800" dirty="0" err="1" smtClean="0"/>
              <a:t>pairs</a:t>
            </a:r>
            <a:r>
              <a:rPr lang="en-US" sz="1800" dirty="0" smtClean="0"/>
              <a:t> with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for...in:</a:t>
            </a:r>
            <a:br>
              <a:rPr lang="en-US" sz="1800" dirty="0" smtClean="0"/>
            </a:br>
            <a:r>
              <a:rPr lang="en-US" sz="1800" dirty="0" smtClean="0"/>
              <a:t>for(</a:t>
            </a:r>
            <a:r>
              <a:rPr lang="en-US" sz="1800" dirty="0" err="1" smtClean="0"/>
              <a:t>var</a:t>
            </a:r>
            <a:r>
              <a:rPr lang="en-US" sz="1800" dirty="0" smtClean="0"/>
              <a:t> property in topic) {</a:t>
            </a:r>
          </a:p>
          <a:p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value = topic[property];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 err="1" smtClean="0"/>
              <a:t>Object.keys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 err="1" smtClean="0"/>
              <a:t>Object.keys</a:t>
            </a:r>
            <a:r>
              <a:rPr lang="en-US" sz="1800" dirty="0" smtClean="0"/>
              <a:t>(topic).</a:t>
            </a:r>
            <a:r>
              <a:rPr lang="en-US" sz="1800" dirty="0" err="1" smtClean="0"/>
              <a:t>forEach</a:t>
            </a:r>
            <a:r>
              <a:rPr lang="en-US" sz="1800" dirty="0"/>
              <a:t>( function( key ) </a:t>
            </a:r>
            <a:r>
              <a:rPr lang="en-US" sz="1800" dirty="0" smtClean="0"/>
              <a:t>{</a:t>
            </a:r>
          </a:p>
          <a:p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value = </a:t>
            </a:r>
            <a:r>
              <a:rPr lang="en-US" sz="1800" dirty="0"/>
              <a:t>topic[key</a:t>
            </a:r>
            <a:r>
              <a:rPr lang="en-US" sz="1800" dirty="0" smtClean="0"/>
              <a:t>];</a:t>
            </a:r>
          </a:p>
          <a:p>
            <a:r>
              <a:rPr lang="en-US" sz="1800" dirty="0" smtClean="0"/>
              <a:t>} );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616" y="1066275"/>
            <a:ext cx="1592231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en-US" cap="all" dirty="0" smtClean="0">
                <a:solidFill>
                  <a:srgbClr val="FFFFFF"/>
                </a:solidFill>
                <a:latin typeface="Arial Black"/>
              </a:rPr>
              <a:t>Iteration</a:t>
            </a:r>
            <a:endParaRPr lang="en-US" cap="all" dirty="0"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922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dirty="0" err="1" smtClean="0"/>
              <a:t>How</a:t>
            </a:r>
            <a:r>
              <a:rPr lang="hu-HU" sz="1800" dirty="0" smtClean="0"/>
              <a:t> </a:t>
            </a:r>
            <a:r>
              <a:rPr lang="hu-HU" sz="1800" dirty="0" err="1" smtClean="0"/>
              <a:t>do</a:t>
            </a:r>
            <a:r>
              <a:rPr lang="hu-HU" sz="1800" dirty="0" smtClean="0"/>
              <a:t> </a:t>
            </a:r>
            <a:r>
              <a:rPr lang="hu-HU" sz="1800" dirty="0" err="1" smtClean="0"/>
              <a:t>you</a:t>
            </a:r>
            <a:r>
              <a:rPr lang="hu-HU" sz="1800" dirty="0" smtClean="0"/>
              <a:t> </a:t>
            </a:r>
            <a:r>
              <a:rPr lang="hu-HU" sz="1800" dirty="0" err="1" smtClean="0"/>
              <a:t>remove</a:t>
            </a:r>
            <a:r>
              <a:rPr lang="hu-HU" sz="1800" dirty="0" smtClean="0"/>
              <a:t> a </a:t>
            </a:r>
            <a:r>
              <a:rPr lang="hu-HU" sz="1800" dirty="0" err="1" smtClean="0"/>
              <a:t>property</a:t>
            </a:r>
            <a:r>
              <a:rPr lang="hu-HU" sz="1800" dirty="0" smtClean="0"/>
              <a:t> </a:t>
            </a:r>
            <a:r>
              <a:rPr lang="hu-HU" sz="1800" dirty="0" err="1" smtClean="0"/>
              <a:t>from</a:t>
            </a:r>
            <a:r>
              <a:rPr lang="hu-HU" sz="1800" dirty="0" smtClean="0"/>
              <a:t> an </a:t>
            </a:r>
            <a:r>
              <a:rPr lang="hu-HU" sz="1800" dirty="0" err="1" smtClean="0"/>
              <a:t>object</a:t>
            </a:r>
            <a:r>
              <a:rPr lang="hu-HU" sz="1800" dirty="0" smtClean="0"/>
              <a:t>?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hu-HU" sz="1800" dirty="0" smtClean="0"/>
          </a:p>
          <a:p>
            <a:endParaRPr lang="hu-HU" sz="1800" dirty="0"/>
          </a:p>
          <a:p>
            <a:endParaRPr lang="hu-HU" sz="1800" dirty="0" smtClean="0"/>
          </a:p>
          <a:p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 smtClean="0"/>
              <a:t>setting</a:t>
            </a:r>
            <a:r>
              <a:rPr lang="hu-HU" sz="1800" dirty="0" smtClean="0"/>
              <a:t> </a:t>
            </a:r>
            <a:r>
              <a:rPr lang="hu-HU" sz="1800" dirty="0" err="1" smtClean="0"/>
              <a:t>to</a:t>
            </a:r>
            <a:r>
              <a:rPr lang="hu-HU" sz="1800" dirty="0"/>
              <a:t> </a:t>
            </a:r>
            <a:r>
              <a:rPr lang="hu-HU" sz="1800" dirty="0" err="1" smtClean="0"/>
              <a:t>undefined</a:t>
            </a:r>
            <a:endParaRPr lang="hu-H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 smtClean="0"/>
              <a:t>use</a:t>
            </a:r>
            <a:r>
              <a:rPr lang="hu-HU" sz="1800" dirty="0" smtClean="0"/>
              <a:t> </a:t>
            </a:r>
            <a:r>
              <a:rPr lang="hu-HU" sz="1800" dirty="0" err="1" smtClean="0"/>
              <a:t>delete</a:t>
            </a:r>
            <a:r>
              <a:rPr lang="hu-HU" sz="1800" dirty="0"/>
              <a:t/>
            </a:r>
            <a:br>
              <a:rPr lang="hu-HU" sz="1800" dirty="0"/>
            </a:br>
            <a:endParaRPr lang="hu-HU" sz="1800" dirty="0" smtClean="0"/>
          </a:p>
          <a:p>
            <a:r>
              <a:rPr lang="hu-HU" sz="1800" dirty="0" err="1" smtClean="0"/>
              <a:t>storage.owner</a:t>
            </a:r>
            <a:r>
              <a:rPr lang="hu-HU" sz="1800" dirty="0" smtClean="0"/>
              <a:t> = </a:t>
            </a:r>
            <a:r>
              <a:rPr lang="hu-HU" sz="1800" dirty="0" err="1" smtClean="0"/>
              <a:t>undefined</a:t>
            </a:r>
            <a:endParaRPr lang="hu-HU" sz="1800" dirty="0"/>
          </a:p>
          <a:p>
            <a:r>
              <a:rPr lang="hu-HU" sz="1800" dirty="0" err="1" smtClean="0"/>
              <a:t>delete</a:t>
            </a:r>
            <a:r>
              <a:rPr lang="hu-HU" sz="1800" dirty="0" smtClean="0"/>
              <a:t> </a:t>
            </a:r>
            <a:r>
              <a:rPr lang="hu-HU" sz="1800" dirty="0" err="1" smtClean="0"/>
              <a:t>storage.owner</a:t>
            </a:r>
            <a:endParaRPr lang="hu-HU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56616" y="1066275"/>
            <a:ext cx="2989986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hu-HU" cap="all" dirty="0" err="1" smtClean="0">
                <a:solidFill>
                  <a:srgbClr val="FFFFFF"/>
                </a:solidFill>
                <a:latin typeface="Arial Black"/>
              </a:rPr>
              <a:t>Remove</a:t>
            </a:r>
            <a:r>
              <a:rPr lang="hu-HU" cap="all" dirty="0" smtClean="0">
                <a:solidFill>
                  <a:srgbClr val="FFFFFF"/>
                </a:solidFill>
                <a:latin typeface="Arial Black"/>
              </a:rPr>
              <a:t> </a:t>
            </a:r>
            <a:r>
              <a:rPr lang="hu-HU" cap="all" dirty="0" err="1" smtClean="0">
                <a:solidFill>
                  <a:srgbClr val="FFFFFF"/>
                </a:solidFill>
                <a:latin typeface="Arial Black"/>
              </a:rPr>
              <a:t>properties</a:t>
            </a:r>
            <a:endParaRPr lang="en-US" cap="all" dirty="0"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0" y="1924810"/>
            <a:ext cx="4283190" cy="16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4572000"/>
          </a:xfrm>
        </p:spPr>
        <p:txBody>
          <a:bodyPr>
            <a:normAutofit/>
          </a:bodyPr>
          <a:lstStyle/>
          <a:p>
            <a:r>
              <a:rPr lang="hu-HU" sz="1800" dirty="0" err="1" smtClean="0"/>
              <a:t>What</a:t>
            </a:r>
            <a:r>
              <a:rPr lang="hu-HU" sz="1800" dirty="0" smtClean="0"/>
              <a:t> is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result</a:t>
            </a:r>
            <a:r>
              <a:rPr lang="hu-HU" sz="1800" dirty="0" smtClean="0"/>
              <a:t>?</a:t>
            </a:r>
            <a:br>
              <a:rPr lang="hu-HU" sz="1800" dirty="0" smtClean="0"/>
            </a:br>
            <a:r>
              <a:rPr lang="hu-HU" sz="1800" dirty="0" err="1" smtClean="0"/>
              <a:t>storage.owner</a:t>
            </a:r>
            <a:r>
              <a:rPr lang="hu-HU" dirty="0" smtClean="0"/>
              <a:t> </a:t>
            </a:r>
            <a:r>
              <a:rPr lang="hu-HU" sz="1400" dirty="0" smtClean="0">
                <a:sym typeface="Wingdings" panose="05000000000000000000" pitchFamily="2" charset="2"/>
              </a:rPr>
              <a:t>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sz="1800" dirty="0" err="1" smtClean="0">
                <a:sym typeface="Wingdings" panose="05000000000000000000" pitchFamily="2" charset="2"/>
              </a:rPr>
              <a:t>undefined</a:t>
            </a:r>
            <a:endParaRPr lang="hu-HU" sz="1800" dirty="0">
              <a:sym typeface="Wingdings" panose="05000000000000000000" pitchFamily="2" charset="2"/>
            </a:endParaRPr>
          </a:p>
          <a:p>
            <a:endParaRPr lang="hu-HU" sz="1800" dirty="0">
              <a:sym typeface="Wingdings" panose="05000000000000000000" pitchFamily="2" charset="2"/>
            </a:endParaRPr>
          </a:p>
          <a:p>
            <a:r>
              <a:rPr lang="hu-HU" sz="1800" dirty="0" smtClean="0">
                <a:sym typeface="Wingdings" panose="05000000000000000000" pitchFamily="2" charset="2"/>
              </a:rPr>
              <a:t>And </a:t>
            </a:r>
            <a:r>
              <a:rPr lang="hu-HU" sz="1800" dirty="0" err="1" smtClean="0">
                <a:sym typeface="Wingdings" panose="05000000000000000000" pitchFamily="2" charset="2"/>
              </a:rPr>
              <a:t>what</a:t>
            </a:r>
            <a:r>
              <a:rPr lang="hu-HU" sz="1800" dirty="0" smtClean="0">
                <a:sym typeface="Wingdings" panose="05000000000000000000" pitchFamily="2" charset="2"/>
              </a:rPr>
              <a:t> is </a:t>
            </a:r>
            <a:r>
              <a:rPr lang="hu-HU" sz="1800" dirty="0" err="1" smtClean="0">
                <a:sym typeface="Wingdings" panose="05000000000000000000" pitchFamily="2" charset="2"/>
              </a:rPr>
              <a:t>the</a:t>
            </a:r>
            <a:r>
              <a:rPr lang="hu-HU" sz="1800" dirty="0" smtClean="0">
                <a:sym typeface="Wingdings" panose="05000000000000000000" pitchFamily="2" charset="2"/>
              </a:rPr>
              <a:t> </a:t>
            </a:r>
            <a:r>
              <a:rPr lang="hu-HU" sz="1800" dirty="0" err="1" smtClean="0">
                <a:sym typeface="Wingdings" panose="05000000000000000000" pitchFamily="2" charset="2"/>
              </a:rPr>
              <a:t>difference</a:t>
            </a:r>
            <a:r>
              <a:rPr lang="hu-HU" sz="1800" dirty="0" smtClean="0">
                <a:sym typeface="Wingdings" panose="05000000000000000000" pitchFamily="2" charset="2"/>
              </a:rPr>
              <a:t>?</a:t>
            </a:r>
            <a:endParaRPr lang="hu-HU" sz="1800" dirty="0">
              <a:sym typeface="Wingdings" panose="05000000000000000000" pitchFamily="2" charset="2"/>
            </a:endParaRPr>
          </a:p>
          <a:p>
            <a:r>
              <a:rPr lang="hu-HU" sz="1800" dirty="0" err="1" smtClean="0">
                <a:sym typeface="Wingdings" panose="05000000000000000000" pitchFamily="2" charset="2"/>
              </a:rPr>
              <a:t>storage.hasOwnProperty</a:t>
            </a:r>
            <a:r>
              <a:rPr lang="hu-HU" sz="1800" dirty="0" smtClean="0">
                <a:sym typeface="Wingdings" panose="05000000000000000000" pitchFamily="2" charset="2"/>
              </a:rPr>
              <a:t>(’</a:t>
            </a:r>
            <a:r>
              <a:rPr lang="hu-HU" sz="1800" dirty="0" err="1" smtClean="0">
                <a:sym typeface="Wingdings" panose="05000000000000000000" pitchFamily="2" charset="2"/>
              </a:rPr>
              <a:t>owner</a:t>
            </a:r>
            <a:r>
              <a:rPr lang="hu-HU" sz="1800" dirty="0" smtClean="0">
                <a:sym typeface="Wingdings" panose="05000000000000000000" pitchFamily="2" charset="2"/>
              </a:rPr>
              <a:t>’)</a:t>
            </a:r>
            <a:br>
              <a:rPr lang="hu-HU" sz="1800" dirty="0" smtClean="0">
                <a:sym typeface="Wingdings" panose="05000000000000000000" pitchFamily="2" charset="2"/>
              </a:rPr>
            </a:br>
            <a:endParaRPr lang="hu-HU" sz="1800" dirty="0" smtClean="0">
              <a:sym typeface="Wingdings" panose="05000000000000000000" pitchFamily="2" charset="2"/>
            </a:endParaRPr>
          </a:p>
          <a:p>
            <a:endParaRPr lang="hu-HU" sz="1800" dirty="0" smtClean="0">
              <a:sym typeface="Wingdings" panose="05000000000000000000" pitchFamily="2" charset="2"/>
            </a:endParaRPr>
          </a:p>
          <a:p>
            <a:r>
              <a:rPr lang="hu-HU" sz="1800" dirty="0" err="1" smtClean="0">
                <a:sym typeface="Wingdings" panose="05000000000000000000" pitchFamily="2" charset="2"/>
              </a:rPr>
              <a:t>Setting</a:t>
            </a:r>
            <a:r>
              <a:rPr lang="hu-HU" sz="1800" dirty="0" smtClean="0">
                <a:sym typeface="Wingdings" panose="05000000000000000000" pitchFamily="2" charset="2"/>
              </a:rPr>
              <a:t> </a:t>
            </a:r>
            <a:r>
              <a:rPr lang="hu-HU" sz="1800" dirty="0" err="1" smtClean="0">
                <a:sym typeface="Wingdings" panose="05000000000000000000" pitchFamily="2" charset="2"/>
              </a:rPr>
              <a:t>to</a:t>
            </a:r>
            <a:r>
              <a:rPr lang="hu-HU" sz="1800" dirty="0" smtClean="0">
                <a:sym typeface="Wingdings" panose="05000000000000000000" pitchFamily="2" charset="2"/>
              </a:rPr>
              <a:t> </a:t>
            </a:r>
            <a:r>
              <a:rPr lang="hu-HU" sz="1800" dirty="0" err="1" smtClean="0">
                <a:sym typeface="Wingdings" panose="05000000000000000000" pitchFamily="2" charset="2"/>
              </a:rPr>
              <a:t>undefined</a:t>
            </a:r>
            <a:r>
              <a:rPr lang="hu-HU" sz="1800" dirty="0" smtClean="0">
                <a:sym typeface="Wingdings" panose="05000000000000000000" pitchFamily="2" charset="2"/>
              </a:rPr>
              <a:t> </a:t>
            </a:r>
            <a:r>
              <a:rPr lang="hu-HU" sz="1400" dirty="0" smtClean="0">
                <a:sym typeface="Wingdings" panose="05000000000000000000" pitchFamily="2" charset="2"/>
              </a:rPr>
              <a:t> </a:t>
            </a:r>
            <a:r>
              <a:rPr lang="hu-HU" sz="1800" dirty="0" err="1" smtClean="0">
                <a:sym typeface="Wingdings" panose="05000000000000000000" pitchFamily="2" charset="2"/>
              </a:rPr>
              <a:t>true</a:t>
            </a:r>
            <a:endParaRPr lang="hu-HU" sz="1800" dirty="0">
              <a:sym typeface="Wingdings" panose="05000000000000000000" pitchFamily="2" charset="2"/>
            </a:endParaRPr>
          </a:p>
          <a:p>
            <a:r>
              <a:rPr lang="hu-HU" sz="1800" dirty="0" err="1" smtClean="0">
                <a:sym typeface="Wingdings" panose="05000000000000000000" pitchFamily="2" charset="2"/>
              </a:rPr>
              <a:t>Using</a:t>
            </a:r>
            <a:r>
              <a:rPr lang="hu-HU" sz="1800" dirty="0" smtClean="0">
                <a:sym typeface="Wingdings" panose="05000000000000000000" pitchFamily="2" charset="2"/>
              </a:rPr>
              <a:t> </a:t>
            </a:r>
            <a:r>
              <a:rPr lang="hu-HU" sz="1800" dirty="0" err="1" smtClean="0">
                <a:sym typeface="Wingdings" panose="05000000000000000000" pitchFamily="2" charset="2"/>
              </a:rPr>
              <a:t>delete</a:t>
            </a:r>
            <a:r>
              <a:rPr lang="hu-HU" sz="1800" dirty="0" smtClean="0">
                <a:sym typeface="Wingdings" panose="05000000000000000000" pitchFamily="2" charset="2"/>
              </a:rPr>
              <a:t> </a:t>
            </a:r>
            <a:r>
              <a:rPr lang="hu-HU" sz="1400" dirty="0" smtClean="0">
                <a:sym typeface="Wingdings" panose="05000000000000000000" pitchFamily="2" charset="2"/>
              </a:rPr>
              <a:t></a:t>
            </a:r>
            <a:r>
              <a:rPr lang="hu-HU" sz="1800" dirty="0" smtClean="0">
                <a:sym typeface="Wingdings" panose="05000000000000000000" pitchFamily="2" charset="2"/>
              </a:rPr>
              <a:t> </a:t>
            </a:r>
            <a:r>
              <a:rPr lang="hu-HU" sz="1800" dirty="0" err="1" smtClean="0">
                <a:sym typeface="Wingdings" panose="05000000000000000000" pitchFamily="2" charset="2"/>
              </a:rPr>
              <a:t>false</a:t>
            </a:r>
            <a:r>
              <a:rPr lang="hu-HU" sz="1800" dirty="0" smtClean="0">
                <a:sym typeface="Wingdings" panose="05000000000000000000" pitchFamily="2" charset="2"/>
              </a:rPr>
              <a:t/>
            </a:r>
            <a:br>
              <a:rPr lang="hu-HU" sz="1800" dirty="0" smtClean="0">
                <a:sym typeface="Wingdings" panose="05000000000000000000" pitchFamily="2" charset="2"/>
              </a:rPr>
            </a:br>
            <a:endParaRPr lang="hu-HU" sz="1800" dirty="0" smtClean="0">
              <a:sym typeface="Wingdings" panose="05000000000000000000" pitchFamily="2" charset="2"/>
            </a:endParaRPr>
          </a:p>
          <a:p>
            <a:r>
              <a:rPr lang="hu-HU" sz="1800" dirty="0" smtClean="0">
                <a:sym typeface="Wingdings" panose="05000000000000000000" pitchFamily="2" charset="2"/>
              </a:rPr>
              <a:t/>
            </a:r>
            <a:br>
              <a:rPr lang="hu-HU" sz="1800" dirty="0" smtClean="0">
                <a:sym typeface="Wingdings" panose="05000000000000000000" pitchFamily="2" charset="2"/>
              </a:rPr>
            </a:br>
            <a:r>
              <a:rPr lang="hu-HU" sz="1800" u="sng" dirty="0" err="1" smtClean="0">
                <a:sym typeface="Wingdings" panose="05000000000000000000" pitchFamily="2" charset="2"/>
              </a:rPr>
              <a:t>Iterating</a:t>
            </a:r>
            <a:r>
              <a:rPr lang="hu-HU" sz="1800" u="sng" dirty="0" smtClean="0">
                <a:sym typeface="Wingdings" panose="05000000000000000000" pitchFamily="2" charset="2"/>
              </a:rPr>
              <a:t> over </a:t>
            </a:r>
            <a:r>
              <a:rPr lang="hu-HU" sz="1800" u="sng" dirty="0" err="1" smtClean="0">
                <a:sym typeface="Wingdings" panose="05000000000000000000" pitchFamily="2" charset="2"/>
              </a:rPr>
              <a:t>the</a:t>
            </a:r>
            <a:r>
              <a:rPr lang="hu-HU" sz="1800" u="sng" dirty="0" smtClean="0">
                <a:sym typeface="Wingdings" panose="05000000000000000000" pitchFamily="2" charset="2"/>
              </a:rPr>
              <a:t> </a:t>
            </a:r>
            <a:r>
              <a:rPr lang="hu-HU" sz="1800" u="sng" dirty="0" err="1" smtClean="0">
                <a:sym typeface="Wingdings" panose="05000000000000000000" pitchFamily="2" charset="2"/>
              </a:rPr>
              <a:t>keys</a:t>
            </a:r>
            <a:r>
              <a:rPr lang="hu-HU" sz="1800" u="sng" dirty="0" smtClean="0">
                <a:sym typeface="Wingdings" panose="05000000000000000000" pitchFamily="2" charset="2"/>
              </a:rPr>
              <a:t> </a:t>
            </a:r>
            <a:r>
              <a:rPr lang="hu-HU" sz="1800" u="sng" dirty="0" err="1" smtClean="0">
                <a:sym typeface="Wingdings" panose="05000000000000000000" pitchFamily="2" charset="2"/>
              </a:rPr>
              <a:t>only</a:t>
            </a:r>
            <a:r>
              <a:rPr lang="hu-HU" sz="1800" u="sng" dirty="0" smtClean="0">
                <a:sym typeface="Wingdings" panose="05000000000000000000" pitchFamily="2" charset="2"/>
              </a:rPr>
              <a:t> </a:t>
            </a:r>
            <a:r>
              <a:rPr lang="hu-HU" sz="1800" u="sng" dirty="0" err="1" smtClean="0">
                <a:sym typeface="Wingdings" panose="05000000000000000000" pitchFamily="2" charset="2"/>
              </a:rPr>
              <a:t>excludes</a:t>
            </a:r>
            <a:r>
              <a:rPr lang="hu-HU" sz="1800" u="sng" dirty="0" smtClean="0">
                <a:sym typeface="Wingdings" panose="05000000000000000000" pitchFamily="2" charset="2"/>
              </a:rPr>
              <a:t> </a:t>
            </a:r>
            <a:r>
              <a:rPr lang="hu-HU" sz="1800" u="sng" dirty="0" err="1" smtClean="0">
                <a:sym typeface="Wingdings" panose="05000000000000000000" pitchFamily="2" charset="2"/>
              </a:rPr>
              <a:t>owner</a:t>
            </a:r>
            <a:r>
              <a:rPr lang="hu-HU" sz="1800" u="sng" dirty="0" smtClean="0">
                <a:sym typeface="Wingdings" panose="05000000000000000000" pitchFamily="2" charset="2"/>
              </a:rPr>
              <a:t> </a:t>
            </a:r>
            <a:r>
              <a:rPr lang="hu-HU" sz="1800" u="sng" dirty="0" err="1" smtClean="0">
                <a:sym typeface="Wingdings" panose="05000000000000000000" pitchFamily="2" charset="2"/>
              </a:rPr>
              <a:t>if</a:t>
            </a:r>
            <a:r>
              <a:rPr lang="hu-HU" sz="1800" u="sng" dirty="0" smtClean="0">
                <a:sym typeface="Wingdings" panose="05000000000000000000" pitchFamily="2" charset="2"/>
              </a:rPr>
              <a:t> </a:t>
            </a:r>
            <a:r>
              <a:rPr lang="hu-HU" sz="1800" u="sng" dirty="0" err="1" smtClean="0">
                <a:sym typeface="Wingdings" panose="05000000000000000000" pitchFamily="2" charset="2"/>
              </a:rPr>
              <a:t>the</a:t>
            </a:r>
            <a:r>
              <a:rPr lang="hu-HU" sz="1800" u="sng" dirty="0" smtClean="0">
                <a:sym typeface="Wingdings" panose="05000000000000000000" pitchFamily="2" charset="2"/>
              </a:rPr>
              <a:t> </a:t>
            </a:r>
            <a:r>
              <a:rPr lang="hu-HU" sz="1800" u="sng" dirty="0" err="1" smtClean="0">
                <a:sym typeface="Wingdings" panose="05000000000000000000" pitchFamily="2" charset="2"/>
              </a:rPr>
              <a:t>delete</a:t>
            </a:r>
            <a:r>
              <a:rPr lang="hu-HU" sz="1800" u="sng" dirty="0" smtClean="0">
                <a:sym typeface="Wingdings" panose="05000000000000000000" pitchFamily="2" charset="2"/>
              </a:rPr>
              <a:t> </a:t>
            </a:r>
            <a:r>
              <a:rPr lang="hu-HU" sz="1800" u="sng" dirty="0" err="1" smtClean="0">
                <a:sym typeface="Wingdings" panose="05000000000000000000" pitchFamily="2" charset="2"/>
              </a:rPr>
              <a:t>keyword</a:t>
            </a:r>
            <a:r>
              <a:rPr lang="hu-HU" sz="1800" u="sng" dirty="0" smtClean="0">
                <a:sym typeface="Wingdings" panose="05000000000000000000" pitchFamily="2" charset="2"/>
              </a:rPr>
              <a:t> </a:t>
            </a:r>
            <a:r>
              <a:rPr lang="hu-HU" sz="1800" u="sng" dirty="0" err="1" smtClean="0">
                <a:sym typeface="Wingdings" panose="05000000000000000000" pitchFamily="2" charset="2"/>
              </a:rPr>
              <a:t>was</a:t>
            </a:r>
            <a:r>
              <a:rPr lang="hu-HU" sz="1800" u="sng" dirty="0" smtClean="0">
                <a:sym typeface="Wingdings" panose="05000000000000000000" pitchFamily="2" charset="2"/>
              </a:rPr>
              <a:t> </a:t>
            </a:r>
            <a:r>
              <a:rPr lang="hu-HU" sz="1800" u="sng" dirty="0" err="1" smtClean="0">
                <a:sym typeface="Wingdings" panose="05000000000000000000" pitchFamily="2" charset="2"/>
              </a:rPr>
              <a:t>used</a:t>
            </a:r>
            <a:endParaRPr lang="hu-HU" sz="1800" u="sng" dirty="0">
              <a:sym typeface="Wingdings" panose="05000000000000000000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6616" y="1066275"/>
            <a:ext cx="2989986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hu-HU" cap="all" dirty="0" err="1" smtClean="0">
                <a:solidFill>
                  <a:srgbClr val="FFFFFF"/>
                </a:solidFill>
                <a:latin typeface="Arial Black"/>
              </a:rPr>
              <a:t>Remove</a:t>
            </a:r>
            <a:r>
              <a:rPr lang="hu-HU" cap="all" dirty="0" smtClean="0">
                <a:solidFill>
                  <a:srgbClr val="FFFFFF"/>
                </a:solidFill>
                <a:latin typeface="Arial Black"/>
              </a:rPr>
              <a:t> </a:t>
            </a:r>
            <a:r>
              <a:rPr lang="hu-HU" cap="all" dirty="0" err="1" smtClean="0">
                <a:solidFill>
                  <a:srgbClr val="FFFFFF"/>
                </a:solidFill>
                <a:latin typeface="Arial Black"/>
              </a:rPr>
              <a:t>properties</a:t>
            </a:r>
            <a:endParaRPr lang="en-US" cap="all" dirty="0"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562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Factory functions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5" y="1693830"/>
            <a:ext cx="8457010" cy="37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hu-HU" dirty="0" err="1" smtClean="0"/>
              <a:t>Mixins</a:t>
            </a:r>
            <a:endParaRPr lang="en-US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268141" y="1015477"/>
            <a:ext cx="8430768" cy="68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 err="1" smtClean="0"/>
              <a:t>Like</a:t>
            </a:r>
            <a:r>
              <a:rPr lang="hu-HU" sz="1800" dirty="0" smtClean="0"/>
              <a:t> </a:t>
            </a:r>
            <a:r>
              <a:rPr lang="hu-HU" sz="1800" dirty="0" err="1" smtClean="0"/>
              <a:t>factory</a:t>
            </a:r>
            <a:r>
              <a:rPr lang="hu-HU" sz="1800" dirty="0" smtClean="0"/>
              <a:t> </a:t>
            </a:r>
            <a:r>
              <a:rPr lang="hu-HU" sz="1800" dirty="0" err="1" smtClean="0"/>
              <a:t>functions</a:t>
            </a:r>
            <a:r>
              <a:rPr lang="hu-HU" sz="1800" dirty="0" smtClean="0"/>
              <a:t> </a:t>
            </a:r>
            <a:r>
              <a:rPr lang="hu-HU" sz="1800" dirty="0" err="1" smtClean="0"/>
              <a:t>but</a:t>
            </a:r>
            <a:r>
              <a:rPr lang="hu-HU" sz="1800" dirty="0" smtClean="0"/>
              <a:t> </a:t>
            </a:r>
            <a:r>
              <a:rPr lang="hu-HU" sz="1800" dirty="0" err="1" smtClean="0"/>
              <a:t>working</a:t>
            </a:r>
            <a:r>
              <a:rPr lang="hu-HU" sz="1800" dirty="0" smtClean="0"/>
              <a:t> </a:t>
            </a:r>
            <a:r>
              <a:rPr lang="hu-HU" sz="1800" dirty="0" err="1" smtClean="0"/>
              <a:t>on</a:t>
            </a:r>
            <a:r>
              <a:rPr lang="hu-HU" sz="1800" dirty="0" smtClean="0"/>
              <a:t> </a:t>
            </a:r>
            <a:r>
              <a:rPr lang="hu-HU" sz="1800" dirty="0" err="1" smtClean="0"/>
              <a:t>existing</a:t>
            </a:r>
            <a:r>
              <a:rPr lang="hu-HU" sz="1800" dirty="0" smtClean="0"/>
              <a:t> </a:t>
            </a:r>
            <a:r>
              <a:rPr lang="hu-HU" sz="1800" dirty="0" err="1" smtClean="0"/>
              <a:t>objects</a:t>
            </a:r>
            <a:r>
              <a:rPr lang="hu-HU" sz="1800" dirty="0" smtClean="0"/>
              <a:t/>
            </a:r>
            <a:br>
              <a:rPr lang="hu-HU" sz="1800" dirty="0" smtClean="0"/>
            </a:br>
            <a:endParaRPr lang="hu-HU" sz="1800" u="sng" dirty="0">
              <a:sym typeface="Wingdings" panose="05000000000000000000" pitchFamily="2" charset="2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0" y="1451576"/>
            <a:ext cx="3837369" cy="4956978"/>
          </a:xfrm>
        </p:spPr>
      </p:pic>
    </p:spTree>
    <p:extLst>
      <p:ext uri="{BB962C8B-B14F-4D97-AF65-F5344CB8AC3E}">
        <p14:creationId xmlns:p14="http://schemas.microsoft.com/office/powerpoint/2010/main" val="27310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555479"/>
            <a:ext cx="8430768" cy="457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JavaScript Object Notation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Not the same as the object literal notation:</a:t>
            </a:r>
            <a:br>
              <a:rPr lang="en-US" sz="1800" dirty="0" smtClean="0"/>
            </a:br>
            <a:r>
              <a:rPr lang="en-US" sz="1800" dirty="0" smtClean="0"/>
              <a:t>- The key must be double-quoted</a:t>
            </a:r>
          </a:p>
          <a:p>
            <a:r>
              <a:rPr lang="en-US" sz="1800" dirty="0" smtClean="0"/>
              <a:t>- The values can only be string, numbers, arrays,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values, null or another JSON object</a:t>
            </a:r>
          </a:p>
          <a:p>
            <a:r>
              <a:rPr lang="en-US" sz="1800" dirty="0" smtClean="0"/>
              <a:t>- Function can not be assigned to a property</a:t>
            </a:r>
          </a:p>
          <a:p>
            <a:endParaRPr lang="en-US" sz="1800" dirty="0" smtClean="0"/>
          </a:p>
          <a:p>
            <a:r>
              <a:rPr lang="en-US" sz="1800" dirty="0" smtClean="0"/>
              <a:t>You can parse a string to JSON with </a:t>
            </a:r>
            <a:r>
              <a:rPr lang="en-US" sz="1800" dirty="0" err="1" smtClean="0"/>
              <a:t>JSON.parse</a:t>
            </a:r>
            <a:r>
              <a:rPr lang="en-US" sz="1800" dirty="0" smtClean="0"/>
              <a:t>( </a:t>
            </a:r>
            <a:r>
              <a:rPr lang="en-US" sz="1800" dirty="0" err="1" smtClean="0"/>
              <a:t>str</a:t>
            </a:r>
            <a:r>
              <a:rPr lang="en-US" sz="1800" dirty="0" smtClean="0"/>
              <a:t> ) command.</a:t>
            </a:r>
            <a:endParaRPr lang="hu-HU" sz="1800" dirty="0" smtClean="0"/>
          </a:p>
          <a:p>
            <a:r>
              <a:rPr lang="hu-HU" sz="1800" dirty="0" err="1" smtClean="0"/>
              <a:t>Use</a:t>
            </a:r>
            <a:r>
              <a:rPr lang="hu-HU" sz="1800" dirty="0" smtClean="0"/>
              <a:t> </a:t>
            </a:r>
            <a:r>
              <a:rPr lang="hu-HU" sz="1800" dirty="0" err="1" smtClean="0"/>
              <a:t>JSON.stringify</a:t>
            </a:r>
            <a:r>
              <a:rPr lang="hu-HU" sz="1800" dirty="0" smtClean="0"/>
              <a:t>(</a:t>
            </a:r>
            <a:r>
              <a:rPr lang="hu-HU" sz="1800" dirty="0" err="1" smtClean="0"/>
              <a:t>obj</a:t>
            </a:r>
            <a:r>
              <a:rPr lang="hu-HU" sz="1800" dirty="0" smtClean="0"/>
              <a:t>) </a:t>
            </a:r>
            <a:r>
              <a:rPr lang="hu-HU" sz="1800" dirty="0" err="1" smtClean="0"/>
              <a:t>to</a:t>
            </a:r>
            <a:r>
              <a:rPr lang="hu-HU" sz="1800" dirty="0" smtClean="0"/>
              <a:t> </a:t>
            </a:r>
            <a:r>
              <a:rPr lang="hu-HU" sz="1800" dirty="0" err="1" smtClean="0"/>
              <a:t>do</a:t>
            </a:r>
            <a:r>
              <a:rPr lang="hu-HU" sz="1800" dirty="0" smtClean="0"/>
              <a:t> </a:t>
            </a:r>
            <a:r>
              <a:rPr lang="hu-HU" sz="1800" dirty="0" err="1" smtClean="0"/>
              <a:t>it</a:t>
            </a:r>
            <a:r>
              <a:rPr lang="hu-HU" sz="1800" dirty="0" smtClean="0"/>
              <a:t>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other</a:t>
            </a:r>
            <a:r>
              <a:rPr lang="hu-HU" sz="1800" dirty="0" smtClean="0"/>
              <a:t> </a:t>
            </a:r>
            <a:r>
              <a:rPr lang="hu-HU" sz="1800" dirty="0" err="1" smtClean="0"/>
              <a:t>way</a:t>
            </a:r>
            <a:r>
              <a:rPr lang="hu-HU" sz="1800" dirty="0" smtClean="0"/>
              <a:t>.</a:t>
            </a: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6616" y="1066275"/>
            <a:ext cx="2903359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en-US" cap="all" dirty="0" smtClean="0">
                <a:solidFill>
                  <a:srgbClr val="FFFFFF"/>
                </a:solidFill>
                <a:latin typeface="Arial Black"/>
              </a:rPr>
              <a:t>JSON vs. JS object</a:t>
            </a:r>
            <a:endParaRPr lang="en-US" cap="all" dirty="0"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818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0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80" y="1585874"/>
            <a:ext cx="6910388" cy="904863"/>
          </a:xfrm>
        </p:spPr>
        <p:txBody>
          <a:bodyPr/>
          <a:lstStyle/>
          <a:p>
            <a:r>
              <a:rPr lang="hu-HU" sz="6600" dirty="0" err="1" smtClean="0"/>
              <a:t>Practice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3961281"/>
            <a:ext cx="8516120" cy="646331"/>
          </a:xfrm>
        </p:spPr>
        <p:txBody>
          <a:bodyPr/>
          <a:lstStyle/>
          <a:p>
            <a:r>
              <a:rPr lang="hu-HU" sz="3600" dirty="0" err="1" smtClean="0"/>
              <a:t>Adding</a:t>
            </a:r>
            <a:r>
              <a:rPr lang="hu-HU" sz="3600" dirty="0" smtClean="0"/>
              <a:t> </a:t>
            </a:r>
            <a:r>
              <a:rPr lang="hu-HU" sz="3600" dirty="0" err="1" smtClean="0"/>
              <a:t>Topics</a:t>
            </a:r>
            <a:r>
              <a:rPr lang="en-US" sz="3600" dirty="0" smtClean="0"/>
              <a:t>, </a:t>
            </a:r>
            <a:r>
              <a:rPr lang="hu-HU" sz="3600" dirty="0"/>
              <a:t>M</a:t>
            </a:r>
            <a:r>
              <a:rPr lang="en-US" sz="3600" dirty="0" err="1" smtClean="0"/>
              <a:t>essage</a:t>
            </a:r>
            <a:r>
              <a:rPr lang="en-US" sz="3600" dirty="0" smtClean="0"/>
              <a:t> </a:t>
            </a:r>
            <a:r>
              <a:rPr lang="en-US" sz="3600" dirty="0" smtClean="0"/>
              <a:t>view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5946256"/>
            <a:ext cx="4385018" cy="373063"/>
          </a:xfrm>
        </p:spPr>
        <p:txBody>
          <a:bodyPr>
            <a:noAutofit/>
          </a:bodyPr>
          <a:lstStyle/>
          <a:p>
            <a:r>
              <a:rPr lang="hu-HU" sz="2400" dirty="0" smtClean="0"/>
              <a:t>OCTOBER </a:t>
            </a:r>
            <a:r>
              <a:rPr lang="en-US" sz="2400" dirty="0"/>
              <a:t>17</a:t>
            </a:r>
            <a:r>
              <a:rPr lang="en-US" sz="2400" dirty="0" smtClean="0"/>
              <a:t>, 2016</a:t>
            </a:r>
            <a:endParaRPr lang="en-US" sz="2400" dirty="0"/>
          </a:p>
        </p:txBody>
      </p:sp>
      <p:pic>
        <p:nvPicPr>
          <p:cNvPr id="10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627880" y="504826"/>
            <a:ext cx="2027990" cy="747325"/>
          </a:xfrm>
        </p:spPr>
      </p:pic>
    </p:spTree>
    <p:extLst>
      <p:ext uri="{BB962C8B-B14F-4D97-AF65-F5344CB8AC3E}">
        <p14:creationId xmlns:p14="http://schemas.microsoft.com/office/powerpoint/2010/main" val="17247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0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16767" y="1444376"/>
            <a:ext cx="8104228" cy="697692"/>
          </a:xfrm>
        </p:spPr>
        <p:txBody>
          <a:bodyPr/>
          <a:lstStyle/>
          <a:p>
            <a:r>
              <a:rPr lang="hu-HU" sz="4800" dirty="0" err="1" smtClean="0"/>
              <a:t>Well</a:t>
            </a:r>
            <a:r>
              <a:rPr lang="hu-HU" sz="4800" dirty="0" smtClean="0"/>
              <a:t> </a:t>
            </a:r>
            <a:r>
              <a:rPr lang="hu-HU" sz="4800" dirty="0" err="1" smtClean="0"/>
              <a:t>done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5946256"/>
            <a:ext cx="4385018" cy="373063"/>
          </a:xfrm>
        </p:spPr>
        <p:txBody>
          <a:bodyPr>
            <a:noAutofit/>
          </a:bodyPr>
          <a:lstStyle/>
          <a:p>
            <a:r>
              <a:rPr lang="hu-HU" sz="2400" dirty="0" smtClean="0"/>
              <a:t>OCTOBER </a:t>
            </a:r>
            <a:r>
              <a:rPr lang="en-US" sz="2400" dirty="0"/>
              <a:t>17</a:t>
            </a:r>
            <a:r>
              <a:rPr lang="en-US" sz="2400" dirty="0" smtClean="0"/>
              <a:t>, 2016</a:t>
            </a:r>
            <a:endParaRPr lang="en-US" sz="2400" dirty="0"/>
          </a:p>
        </p:txBody>
      </p:sp>
      <p:pic>
        <p:nvPicPr>
          <p:cNvPr id="10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627880" y="504826"/>
            <a:ext cx="2027990" cy="747325"/>
          </a:xfrm>
        </p:spPr>
      </p:pic>
      <p:pic>
        <p:nvPicPr>
          <p:cNvPr id="8" name="wi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59313" y="2236986"/>
            <a:ext cx="4819135" cy="36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530357"/>
            <a:ext cx="8430768" cy="458637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An Object is a standalone </a:t>
            </a:r>
            <a:r>
              <a:rPr lang="en-US" sz="1800" dirty="0"/>
              <a:t>entity, with properties and </a:t>
            </a:r>
            <a:r>
              <a:rPr lang="en-US" sz="1800" dirty="0" smtClean="0"/>
              <a:t>type.</a:t>
            </a:r>
            <a:endParaRPr lang="hu-HU" sz="1800" dirty="0" smtClean="0"/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You can declare it with the ‘new Object()’ command, the ‘{</a:t>
            </a:r>
            <a:r>
              <a:rPr lang="hu-HU" sz="1800" dirty="0" smtClean="0"/>
              <a:t> </a:t>
            </a:r>
            <a:r>
              <a:rPr lang="en-US" sz="1800" dirty="0" smtClean="0"/>
              <a:t>}’ literal (Object initializer) or </a:t>
            </a:r>
            <a:r>
              <a:rPr lang="hu-HU" sz="1800" dirty="0" err="1" smtClean="0"/>
              <a:t>using</a:t>
            </a:r>
            <a:r>
              <a:rPr lang="hu-HU" sz="1800" dirty="0" smtClean="0"/>
              <a:t> </a:t>
            </a:r>
            <a:r>
              <a:rPr lang="en-US" sz="1800" dirty="0" smtClean="0"/>
              <a:t>a </a:t>
            </a:r>
            <a:r>
              <a:rPr lang="hu-HU" sz="1800" dirty="0" err="1" smtClean="0"/>
              <a:t>custom</a:t>
            </a:r>
            <a:r>
              <a:rPr lang="hu-HU" sz="1800" dirty="0" smtClean="0"/>
              <a:t> </a:t>
            </a:r>
            <a:r>
              <a:rPr lang="en-US" sz="1800" dirty="0" smtClean="0"/>
              <a:t>constructor function.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The results in the case of the object initializer and the ‘new Object()’ command are the same: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4259365"/>
            <a:ext cx="5802645" cy="1964674"/>
          </a:xfrm>
          <a:prstGeom prst="rect">
            <a:avLst/>
          </a:prstGeom>
        </p:spPr>
      </p:pic>
      <p:sp>
        <p:nvSpPr>
          <p:cNvPr id="7" name="Rectangle 1"/>
          <p:cNvSpPr/>
          <p:nvPr/>
        </p:nvSpPr>
        <p:spPr>
          <a:xfrm>
            <a:off x="356615" y="1062393"/>
            <a:ext cx="202824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en-US" cap="all" dirty="0">
                <a:solidFill>
                  <a:srgbClr val="FFFFFF"/>
                </a:solidFill>
                <a:latin typeface="Arial Black"/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Object initializers syntax: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endParaRPr lang="en-US" sz="1800" dirty="0"/>
          </a:p>
          <a:p>
            <a:r>
              <a:rPr lang="hu-HU" sz="1800" dirty="0"/>
              <a:t/>
            </a:r>
            <a:br>
              <a:rPr lang="hu-HU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 value of an objects property can be an object:</a:t>
            </a:r>
            <a:br>
              <a:rPr lang="en-US" sz="1800" dirty="0" smtClean="0"/>
            </a:b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Or an array of objects: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56615" y="1062393"/>
            <a:ext cx="202824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en-US" cap="all" dirty="0">
                <a:solidFill>
                  <a:srgbClr val="FFFFFF"/>
                </a:solidFill>
                <a:latin typeface="Arial Black"/>
              </a:rPr>
              <a:t>Declaration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938296"/>
            <a:ext cx="7807885" cy="1249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3960050"/>
            <a:ext cx="2790946" cy="830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5613838"/>
            <a:ext cx="3691583" cy="7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50424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Unassigned </a:t>
            </a:r>
            <a:r>
              <a:rPr lang="en-US" dirty="0"/>
              <a:t>properties of an object are undefined (and not null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err="1" smtClean="0"/>
              <a:t>topic.brief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undefined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Property names are case sensitive:</a:t>
            </a:r>
            <a:br>
              <a:rPr lang="en-US" dirty="0" smtClean="0"/>
            </a:br>
            <a:r>
              <a:rPr lang="en-US" dirty="0" err="1" smtClean="0"/>
              <a:t>topic.Title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undefined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 can be accessed or set using bracket notation:</a:t>
            </a:r>
            <a:br>
              <a:rPr lang="en-US" dirty="0" smtClean="0"/>
            </a:br>
            <a:r>
              <a:rPr lang="en-US" dirty="0" err="1" smtClean="0"/>
              <a:t>topic.title</a:t>
            </a:r>
            <a:r>
              <a:rPr lang="en-US" dirty="0" smtClean="0"/>
              <a:t> === topic[“title”];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property name is not a valid </a:t>
            </a:r>
            <a:r>
              <a:rPr lang="en-US" dirty="0" err="1" smtClean="0"/>
              <a:t>javascript</a:t>
            </a:r>
            <a:r>
              <a:rPr lang="en-US" dirty="0" smtClean="0"/>
              <a:t> identifier, you can only access it with square bracket notation.</a:t>
            </a:r>
            <a:r>
              <a:rPr lang="hu-HU" dirty="0"/>
              <a:t> 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topic</a:t>
            </a:r>
            <a:r>
              <a:rPr lang="hu-HU" dirty="0" smtClean="0"/>
              <a:t>[</a:t>
            </a:r>
            <a:r>
              <a:rPr lang="en-US" dirty="0" smtClean="0"/>
              <a:t>“</a:t>
            </a:r>
            <a:r>
              <a:rPr lang="hu-HU" dirty="0" smtClean="0"/>
              <a:t>;;---!%</a:t>
            </a:r>
            <a:r>
              <a:rPr lang="en-US" dirty="0" smtClean="0"/>
              <a:t>”</a:t>
            </a:r>
            <a:r>
              <a:rPr lang="hu-HU" dirty="0" smtClean="0"/>
              <a:t>] = </a:t>
            </a:r>
            <a:r>
              <a:rPr lang="en-US" dirty="0" smtClean="0"/>
              <a:t>“</a:t>
            </a:r>
            <a:r>
              <a:rPr lang="hu-HU" dirty="0" smtClean="0"/>
              <a:t>text</a:t>
            </a:r>
            <a:r>
              <a:rPr lang="en-US" dirty="0" smtClean="0"/>
              <a:t>”;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access a property using a string value stored in a variable: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property = “title”;</a:t>
            </a:r>
            <a:br>
              <a:rPr lang="en-US" dirty="0" smtClean="0"/>
            </a:br>
            <a:r>
              <a:rPr lang="en-US" dirty="0" smtClean="0"/>
              <a:t>topic[property]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6616" y="1066275"/>
            <a:ext cx="3226589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en-US" cap="all" dirty="0" smtClean="0">
                <a:solidFill>
                  <a:srgbClr val="FFFFFF"/>
                </a:solidFill>
                <a:latin typeface="Arial Black"/>
              </a:rPr>
              <a:t>Property accessors</a:t>
            </a:r>
            <a:endParaRPr lang="en-US" cap="all" dirty="0"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001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50424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 smtClean="0"/>
              <a:t>Square</a:t>
            </a:r>
            <a:r>
              <a:rPr lang="hu-HU" sz="1800" dirty="0" smtClean="0"/>
              <a:t> </a:t>
            </a:r>
            <a:r>
              <a:rPr lang="hu-HU" sz="1800" dirty="0" err="1" smtClean="0"/>
              <a:t>brackets</a:t>
            </a:r>
            <a:r>
              <a:rPr lang="hu-HU" sz="1800" dirty="0" smtClean="0"/>
              <a:t> </a:t>
            </a:r>
            <a:r>
              <a:rPr lang="hu-HU" sz="1800" dirty="0" err="1" smtClean="0"/>
              <a:t>can</a:t>
            </a:r>
            <a:r>
              <a:rPr lang="hu-HU" sz="1800" dirty="0" smtClean="0"/>
              <a:t> </a:t>
            </a:r>
            <a:r>
              <a:rPr lang="hu-HU" sz="1800" dirty="0" err="1" smtClean="0"/>
              <a:t>contain</a:t>
            </a:r>
            <a:r>
              <a:rPr lang="hu-HU" sz="1800" dirty="0" smtClean="0"/>
              <a:t> </a:t>
            </a:r>
            <a:r>
              <a:rPr lang="hu-HU" sz="1800" dirty="0" err="1" smtClean="0"/>
              <a:t>not</a:t>
            </a:r>
            <a:r>
              <a:rPr lang="hu-HU" sz="1800" dirty="0" smtClean="0"/>
              <a:t> </a:t>
            </a:r>
            <a:r>
              <a:rPr lang="hu-HU" sz="1800" dirty="0" err="1" smtClean="0"/>
              <a:t>just</a:t>
            </a:r>
            <a:r>
              <a:rPr lang="hu-HU" sz="1800" dirty="0" smtClean="0"/>
              <a:t> </a:t>
            </a:r>
            <a:r>
              <a:rPr lang="hu-HU" sz="1800" dirty="0" err="1" smtClean="0"/>
              <a:t>variables</a:t>
            </a:r>
            <a:r>
              <a:rPr lang="hu-HU" sz="1800" dirty="0" smtClean="0"/>
              <a:t> </a:t>
            </a:r>
            <a:r>
              <a:rPr lang="hu-HU" sz="1800" dirty="0" err="1" smtClean="0"/>
              <a:t>but</a:t>
            </a:r>
            <a:r>
              <a:rPr lang="hu-HU" sz="1800" dirty="0"/>
              <a:t> </a:t>
            </a:r>
            <a:r>
              <a:rPr lang="hu-HU" sz="1800" dirty="0" err="1" smtClean="0"/>
              <a:t>any</a:t>
            </a:r>
            <a:r>
              <a:rPr lang="hu-HU" sz="1800" dirty="0" smtClean="0"/>
              <a:t> </a:t>
            </a:r>
            <a:r>
              <a:rPr lang="hu-HU" sz="1800" dirty="0" err="1" smtClean="0"/>
              <a:t>expression</a:t>
            </a:r>
            <a:r>
              <a:rPr lang="hu-HU" sz="1800" dirty="0" smtClean="0"/>
              <a:t> </a:t>
            </a:r>
            <a:r>
              <a:rPr lang="hu-HU" sz="1800" dirty="0" err="1" smtClean="0"/>
              <a:t>which</a:t>
            </a:r>
            <a:r>
              <a:rPr lang="hu-HU" sz="1800" dirty="0" smtClean="0"/>
              <a:t> </a:t>
            </a:r>
            <a:r>
              <a:rPr lang="hu-HU" sz="1800" dirty="0" err="1" smtClean="0"/>
              <a:t>returns</a:t>
            </a:r>
            <a:r>
              <a:rPr lang="hu-HU" sz="1800" dirty="0" smtClean="0"/>
              <a:t> a </a:t>
            </a:r>
            <a:r>
              <a:rPr lang="hu-HU" sz="1800" dirty="0" err="1" smtClean="0"/>
              <a:t>string</a:t>
            </a:r>
            <a:r>
              <a:rPr lang="hu-HU" sz="1800" dirty="0" smtClean="0"/>
              <a:t> (</a:t>
            </a:r>
            <a:r>
              <a:rPr lang="hu-HU" sz="1800" dirty="0" err="1" smtClean="0"/>
              <a:t>or</a:t>
            </a:r>
            <a:r>
              <a:rPr lang="hu-HU" sz="1800" dirty="0" smtClean="0"/>
              <a:t> </a:t>
            </a:r>
            <a:r>
              <a:rPr lang="hu-HU" sz="1800" dirty="0" err="1" smtClean="0"/>
              <a:t>any</a:t>
            </a:r>
            <a:r>
              <a:rPr lang="hu-HU" sz="1800" dirty="0" smtClean="0"/>
              <a:t> </a:t>
            </a:r>
            <a:r>
              <a:rPr lang="hu-HU" sz="1800" dirty="0" err="1" smtClean="0"/>
              <a:t>result</a:t>
            </a:r>
            <a:r>
              <a:rPr lang="hu-HU" sz="1800" dirty="0" smtClean="0"/>
              <a:t> </a:t>
            </a:r>
            <a:r>
              <a:rPr lang="hu-HU" sz="1800" dirty="0" err="1" smtClean="0"/>
              <a:t>that</a:t>
            </a:r>
            <a:r>
              <a:rPr lang="hu-HU" sz="1800" dirty="0" smtClean="0"/>
              <a:t> </a:t>
            </a:r>
            <a:r>
              <a:rPr lang="hu-HU" sz="1800" dirty="0" err="1" smtClean="0"/>
              <a:t>can</a:t>
            </a:r>
            <a:r>
              <a:rPr lang="hu-HU" sz="1800" dirty="0" smtClean="0"/>
              <a:t> be </a:t>
            </a:r>
            <a:r>
              <a:rPr lang="hu-HU" sz="1800" dirty="0" err="1" smtClean="0"/>
              <a:t>converted</a:t>
            </a:r>
            <a:r>
              <a:rPr lang="hu-HU" sz="1800" dirty="0" smtClean="0"/>
              <a:t> </a:t>
            </a:r>
            <a:r>
              <a:rPr lang="hu-HU" sz="1800" dirty="0" err="1" smtClean="0"/>
              <a:t>into</a:t>
            </a:r>
            <a:r>
              <a:rPr lang="hu-HU" sz="1800" dirty="0" smtClean="0"/>
              <a:t> a </a:t>
            </a:r>
            <a:r>
              <a:rPr lang="hu-HU" sz="1800" dirty="0" err="1" smtClean="0"/>
              <a:t>string</a:t>
            </a:r>
            <a:r>
              <a:rPr lang="hu-HU" sz="1800" dirty="0" smtClean="0"/>
              <a:t>)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6616" y="1066275"/>
            <a:ext cx="3226589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en-US" cap="all" dirty="0" smtClean="0">
                <a:solidFill>
                  <a:srgbClr val="FFFFFF"/>
                </a:solidFill>
                <a:latin typeface="Arial Black"/>
              </a:rPr>
              <a:t>Property accessors</a:t>
            </a:r>
            <a:endParaRPr lang="en-US" cap="all" dirty="0"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2428714"/>
            <a:ext cx="4716156" cy="34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If you assign a value to a property more than one time, a last value will be set: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6616" y="1066275"/>
            <a:ext cx="3226589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en-US" cap="all" dirty="0" smtClean="0">
                <a:solidFill>
                  <a:srgbClr val="FFFFFF"/>
                </a:solidFill>
                <a:latin typeface="Arial Black"/>
              </a:rPr>
              <a:t>Property accessors</a:t>
            </a:r>
            <a:endParaRPr lang="en-US" cap="all" dirty="0"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2040082"/>
            <a:ext cx="1836417" cy="16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property of an object can also refer to a function or a getter or setter method</a:t>
            </a:r>
            <a:r>
              <a:rPr lang="en-US" sz="1800" dirty="0" smtClean="0"/>
              <a:t>.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56616" y="1066275"/>
            <a:ext cx="3226589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en-US" cap="all" dirty="0" smtClean="0">
                <a:solidFill>
                  <a:srgbClr val="FFFFFF"/>
                </a:solidFill>
                <a:latin typeface="Arial Black"/>
              </a:rPr>
              <a:t>Property accessors</a:t>
            </a:r>
            <a:endParaRPr lang="en-US" cap="all" dirty="0"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2369103"/>
            <a:ext cx="5276433" cy="13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err="1" smtClean="0"/>
              <a:t>What</a:t>
            </a:r>
            <a:r>
              <a:rPr lang="hu-HU" sz="1800" dirty="0" smtClean="0"/>
              <a:t> </a:t>
            </a:r>
            <a:r>
              <a:rPr lang="hu-HU" sz="1800" dirty="0" err="1" smtClean="0"/>
              <a:t>will</a:t>
            </a:r>
            <a:r>
              <a:rPr lang="hu-HU" sz="1800" dirty="0" smtClean="0"/>
              <a:t> be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result</a:t>
            </a:r>
            <a:r>
              <a:rPr lang="hu-HU" sz="1800" dirty="0" smtClean="0"/>
              <a:t>?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56616" y="1066275"/>
            <a:ext cx="4329455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hu-HU" cap="all" dirty="0" err="1" smtClean="0">
                <a:solidFill>
                  <a:srgbClr val="FFFFFF"/>
                </a:solidFill>
                <a:latin typeface="Arial Black"/>
              </a:rPr>
              <a:t>Let’s</a:t>
            </a:r>
            <a:r>
              <a:rPr lang="hu-HU" cap="all" dirty="0" smtClean="0">
                <a:solidFill>
                  <a:srgbClr val="FFFFFF"/>
                </a:solidFill>
                <a:latin typeface="Arial Black"/>
              </a:rPr>
              <a:t> </a:t>
            </a:r>
            <a:r>
              <a:rPr lang="hu-HU" cap="all" dirty="0" err="1" smtClean="0">
                <a:solidFill>
                  <a:srgbClr val="FFFFFF"/>
                </a:solidFill>
                <a:latin typeface="Arial Black"/>
              </a:rPr>
              <a:t>access</a:t>
            </a:r>
            <a:r>
              <a:rPr lang="hu-HU" cap="all" dirty="0" smtClean="0">
                <a:solidFill>
                  <a:srgbClr val="FFFFFF"/>
                </a:solidFill>
                <a:latin typeface="Arial Black"/>
              </a:rPr>
              <a:t> </a:t>
            </a:r>
            <a:r>
              <a:rPr lang="hu-HU" cap="all" dirty="0" err="1" smtClean="0">
                <a:solidFill>
                  <a:srgbClr val="FFFFFF"/>
                </a:solidFill>
                <a:latin typeface="Arial Black"/>
              </a:rPr>
              <a:t>the</a:t>
            </a:r>
            <a:r>
              <a:rPr lang="hu-HU" cap="all" dirty="0" smtClean="0">
                <a:solidFill>
                  <a:srgbClr val="FFFFFF"/>
                </a:solidFill>
                <a:latin typeface="Arial Black"/>
              </a:rPr>
              <a:t> </a:t>
            </a:r>
            <a:r>
              <a:rPr lang="hu-HU" cap="all" dirty="0" err="1" smtClean="0">
                <a:solidFill>
                  <a:srgbClr val="FFFFFF"/>
                </a:solidFill>
                <a:latin typeface="Arial Black"/>
              </a:rPr>
              <a:t>properties</a:t>
            </a:r>
            <a:endParaRPr lang="en-US" cap="all" dirty="0"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2317492"/>
            <a:ext cx="2526626" cy="2438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3242" y="2398821"/>
            <a:ext cx="6178379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hu-HU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hu-HU" dirty="0" smtClean="0">
                <a:solidFill>
                  <a:srgbClr val="444444"/>
                </a:solidFill>
                <a:latin typeface="Trebuchet MS"/>
                <a:cs typeface="Trebuchet MS"/>
              </a:rPr>
              <a:t>-&gt;    </a:t>
            </a:r>
            <a:r>
              <a:rPr lang="hu-HU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undefined</a:t>
            </a:r>
            <a:endParaRPr lang="hu-HU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hu-HU" dirty="0" smtClean="0">
                <a:solidFill>
                  <a:srgbClr val="444444"/>
                </a:solidFill>
                <a:cs typeface="Trebuchet MS"/>
              </a:rPr>
              <a:t>-&gt;    </a:t>
            </a:r>
            <a:r>
              <a:rPr lang="hu-HU" dirty="0" err="1" smtClean="0">
                <a:solidFill>
                  <a:srgbClr val="444444"/>
                </a:solidFill>
                <a:cs typeface="Trebuchet MS"/>
              </a:rPr>
              <a:t>Uncaught</a:t>
            </a:r>
            <a:r>
              <a:rPr lang="hu-HU" dirty="0" smtClean="0">
                <a:solidFill>
                  <a:srgbClr val="444444"/>
                </a:solidFill>
                <a:cs typeface="Trebuchet MS"/>
              </a:rPr>
              <a:t> </a:t>
            </a:r>
            <a:r>
              <a:rPr lang="hu-HU" dirty="0" err="1" smtClean="0">
                <a:solidFill>
                  <a:srgbClr val="444444"/>
                </a:solidFill>
                <a:cs typeface="Trebuchet MS"/>
              </a:rPr>
              <a:t>TypeError</a:t>
            </a:r>
            <a:r>
              <a:rPr lang="hu-HU" dirty="0" smtClean="0">
                <a:solidFill>
                  <a:srgbClr val="444444"/>
                </a:solidFill>
                <a:cs typeface="Trebuchet MS"/>
              </a:rPr>
              <a:t>: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Cannot </a:t>
            </a:r>
            <a:r>
              <a:rPr lang="en-US" dirty="0">
                <a:solidFill>
                  <a:srgbClr val="444444"/>
                </a:solidFill>
                <a:cs typeface="Trebuchet MS"/>
              </a:rPr>
              <a:t>read property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'</a:t>
            </a:r>
            <a:r>
              <a:rPr lang="hu-HU" dirty="0" smtClean="0">
                <a:solidFill>
                  <a:srgbClr val="444444"/>
                </a:solidFill>
                <a:cs typeface="Trebuchet MS"/>
              </a:rPr>
              <a:t>c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' of</a:t>
            </a:r>
            <a:r>
              <a:rPr lang="hu-HU" dirty="0" smtClean="0">
                <a:solidFill>
                  <a:srgbClr val="444444"/>
                </a:solidFill>
                <a:cs typeface="Trebuchet MS"/>
              </a:rPr>
              <a:t>	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undefined</a:t>
            </a:r>
            <a:endParaRPr lang="hu-HU" dirty="0" smtClean="0">
              <a:solidFill>
                <a:srgbClr val="444444"/>
              </a:solidFill>
              <a:cs typeface="Trebuchet MS"/>
            </a:endParaRP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hu-HU" dirty="0">
                <a:solidFill>
                  <a:srgbClr val="444444"/>
                </a:solidFill>
                <a:cs typeface="Trebuchet MS"/>
              </a:rPr>
              <a:t>-&gt; </a:t>
            </a:r>
            <a:r>
              <a:rPr lang="hu-HU" dirty="0" smtClean="0">
                <a:solidFill>
                  <a:srgbClr val="444444"/>
                </a:solidFill>
                <a:cs typeface="Trebuchet MS"/>
              </a:rPr>
              <a:t>   </a:t>
            </a:r>
            <a:r>
              <a:rPr lang="hu-HU" dirty="0" err="1" smtClean="0">
                <a:solidFill>
                  <a:srgbClr val="444444"/>
                </a:solidFill>
                <a:cs typeface="Trebuchet MS"/>
              </a:rPr>
              <a:t>undefined</a:t>
            </a:r>
            <a:endParaRPr lang="hu-HU" dirty="0">
              <a:solidFill>
                <a:srgbClr val="444444"/>
              </a:solidFill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hu-HU" dirty="0">
                <a:solidFill>
                  <a:srgbClr val="444444"/>
                </a:solidFill>
                <a:cs typeface="Trebuchet MS"/>
              </a:rPr>
              <a:t>-&gt; </a:t>
            </a:r>
            <a:r>
              <a:rPr lang="hu-HU" dirty="0" smtClean="0">
                <a:solidFill>
                  <a:srgbClr val="444444"/>
                </a:solidFill>
                <a:cs typeface="Trebuchet MS"/>
              </a:rPr>
              <a:t>   </a:t>
            </a:r>
            <a:r>
              <a:rPr lang="hu-HU" dirty="0" err="1" smtClean="0">
                <a:solidFill>
                  <a:srgbClr val="444444"/>
                </a:solidFill>
                <a:cs typeface="Trebuchet MS"/>
              </a:rPr>
              <a:t>undefined</a:t>
            </a:r>
            <a:endParaRPr lang="hu-HU" dirty="0">
              <a:solidFill>
                <a:srgbClr val="444444"/>
              </a:solidFill>
              <a:cs typeface="Trebuchet MS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925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13715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err="1" smtClean="0"/>
              <a:t>Switch</a:t>
            </a:r>
            <a:r>
              <a:rPr lang="hu-HU" sz="1800" dirty="0" smtClean="0"/>
              <a:t> </a:t>
            </a:r>
            <a:r>
              <a:rPr lang="hu-HU" sz="1800" dirty="0" err="1" smtClean="0"/>
              <a:t>case</a:t>
            </a:r>
            <a:r>
              <a:rPr lang="hu-HU" sz="1800" dirty="0" smtClean="0"/>
              <a:t> </a:t>
            </a:r>
            <a:r>
              <a:rPr lang="hu-HU" sz="1800" dirty="0" err="1" smtClean="0"/>
              <a:t>constructs</a:t>
            </a:r>
            <a:r>
              <a:rPr lang="hu-HU" sz="1800" dirty="0" smtClean="0"/>
              <a:t> </a:t>
            </a:r>
            <a:r>
              <a:rPr lang="hu-HU" sz="1800" dirty="0" err="1" smtClean="0"/>
              <a:t>can</a:t>
            </a:r>
            <a:r>
              <a:rPr lang="hu-HU" sz="1800" dirty="0" smtClean="0"/>
              <a:t> be </a:t>
            </a:r>
            <a:r>
              <a:rPr lang="hu-HU" sz="1800" dirty="0" err="1" smtClean="0"/>
              <a:t>replaced</a:t>
            </a:r>
            <a:r>
              <a:rPr lang="hu-HU" sz="1800" dirty="0" smtClean="0"/>
              <a:t> </a:t>
            </a:r>
            <a:r>
              <a:rPr lang="hu-HU" sz="1800" dirty="0" err="1" smtClean="0"/>
              <a:t>with</a:t>
            </a:r>
            <a:r>
              <a:rPr lang="hu-HU" sz="1800" dirty="0" smtClean="0"/>
              <a:t> </a:t>
            </a:r>
            <a:r>
              <a:rPr lang="hu-HU" sz="1800" dirty="0" err="1" smtClean="0"/>
              <a:t>object</a:t>
            </a:r>
            <a:r>
              <a:rPr lang="hu-HU" sz="1800" dirty="0" smtClean="0"/>
              <a:t> </a:t>
            </a:r>
            <a:r>
              <a:rPr lang="hu-HU" sz="1800" dirty="0" err="1" smtClean="0"/>
              <a:t>literals</a:t>
            </a:r>
            <a:endParaRPr lang="hu-HU" sz="1800" dirty="0" smtClean="0"/>
          </a:p>
          <a:p>
            <a:endParaRPr lang="hu-HU" sz="1800" dirty="0"/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56616" y="1066275"/>
            <a:ext cx="1159292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hu-HU" cap="all" dirty="0" smtClean="0">
                <a:solidFill>
                  <a:srgbClr val="FFFFFF"/>
                </a:solidFill>
                <a:latin typeface="Arial Black"/>
              </a:rPr>
              <a:t>TRICKS</a:t>
            </a:r>
            <a:endParaRPr lang="en-US" cap="all" dirty="0"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2087841"/>
            <a:ext cx="3919894" cy="3604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23" y="2087841"/>
            <a:ext cx="3845061" cy="35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31014</TotalTime>
  <Words>253</Words>
  <Application>Microsoft Office PowerPoint</Application>
  <PresentationFormat>On-screen Show (4:3)</PresentationFormat>
  <Paragraphs>120</Paragraphs>
  <Slides>18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Arial Black</vt:lpstr>
      <vt:lpstr>Calibri</vt:lpstr>
      <vt:lpstr>Lucida Grande</vt:lpstr>
      <vt:lpstr>Trebuchet MS</vt:lpstr>
      <vt:lpstr>Wingdings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Jozsef Miskolczy</cp:lastModifiedBy>
  <cp:revision>1086</cp:revision>
  <cp:lastPrinted>2014-07-09T13:30:36Z</cp:lastPrinted>
  <dcterms:created xsi:type="dcterms:W3CDTF">2014-07-08T13:27:24Z</dcterms:created>
  <dcterms:modified xsi:type="dcterms:W3CDTF">2016-10-17T15:11:41Z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