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42"/>
  </p:notesMasterIdLst>
  <p:handoutMasterIdLst>
    <p:handoutMasterId r:id="rId43"/>
  </p:handoutMasterIdLst>
  <p:sldIdLst>
    <p:sldId id="344" r:id="rId3"/>
    <p:sldId id="376" r:id="rId4"/>
    <p:sldId id="358" r:id="rId5"/>
    <p:sldId id="366" r:id="rId6"/>
    <p:sldId id="340" r:id="rId7"/>
    <p:sldId id="360" r:id="rId8"/>
    <p:sldId id="363" r:id="rId9"/>
    <p:sldId id="364" r:id="rId10"/>
    <p:sldId id="367" r:id="rId11"/>
    <p:sldId id="365" r:id="rId12"/>
    <p:sldId id="368" r:id="rId13"/>
    <p:sldId id="369" r:id="rId14"/>
    <p:sldId id="371" r:id="rId15"/>
    <p:sldId id="372" r:id="rId16"/>
    <p:sldId id="373" r:id="rId17"/>
    <p:sldId id="375" r:id="rId18"/>
    <p:sldId id="374" r:id="rId19"/>
    <p:sldId id="377" r:id="rId20"/>
    <p:sldId id="380" r:id="rId21"/>
    <p:sldId id="378" r:id="rId22"/>
    <p:sldId id="379" r:id="rId23"/>
    <p:sldId id="381" r:id="rId24"/>
    <p:sldId id="382" r:id="rId25"/>
    <p:sldId id="383" r:id="rId26"/>
    <p:sldId id="384" r:id="rId27"/>
    <p:sldId id="385" r:id="rId28"/>
    <p:sldId id="386" r:id="rId29"/>
    <p:sldId id="370" r:id="rId30"/>
    <p:sldId id="338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76982" autoAdjust="0"/>
  </p:normalViewPr>
  <p:slideViewPr>
    <p:cSldViewPr>
      <p:cViewPr varScale="1">
        <p:scale>
          <a:sx n="89" d="100"/>
          <a:sy n="89" d="100"/>
        </p:scale>
        <p:origin x="1212" y="9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Meta: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Favicon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Encoding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Keywords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Etc.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Resources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Style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Link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Script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arkas/html5shiv" TargetMode="External"/><Relationship Id="rId7" Type="http://schemas.openxmlformats.org/officeDocument/2006/relationships/hyperlink" Target="http://sass-lang.com/" TargetMode="External"/><Relationship Id="rId2" Type="http://schemas.openxmlformats.org/officeDocument/2006/relationships/hyperlink" Target="http://www.w3schools.com/html/html5_new_elements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Web/Guide/CSS/Media_queries" TargetMode="External"/><Relationship Id="rId5" Type="http://schemas.openxmlformats.org/officeDocument/2006/relationships/hyperlink" Target="http://specificity.keegan.st/" TargetMode="External"/><Relationship Id="rId4" Type="http://schemas.openxmlformats.org/officeDocument/2006/relationships/hyperlink" Target="http://www.w3schools.com/css/css_pseudo_elements.as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Zolt</a:t>
            </a:r>
            <a:r>
              <a:rPr lang="hu-HU" dirty="0" err="1" smtClean="0"/>
              <a:t>án</a:t>
            </a:r>
            <a:r>
              <a:rPr lang="hu-HU" dirty="0" smtClean="0"/>
              <a:t> Gábor </a:t>
            </a:r>
            <a:r>
              <a:rPr lang="en-US" dirty="0" smtClean="0"/>
              <a:t>Makranczi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HTML5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07" y="0"/>
            <a:ext cx="439146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6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HTML5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Elements</a:t>
            </a:r>
          </a:p>
          <a:p>
            <a:pPr lvl="1"/>
            <a:r>
              <a:rPr lang="en-US" sz="2000" dirty="0" smtClean="0"/>
              <a:t>&lt;article&gt;</a:t>
            </a:r>
            <a:endParaRPr lang="sv-SE" sz="2000" dirty="0"/>
          </a:p>
          <a:p>
            <a:pPr lvl="1"/>
            <a:r>
              <a:rPr lang="sv-SE" sz="2000" dirty="0" smtClean="0"/>
              <a:t>&lt;header&gt;, &lt;footer&gt;</a:t>
            </a:r>
          </a:p>
          <a:p>
            <a:pPr lvl="1"/>
            <a:r>
              <a:rPr lang="sv-SE" sz="2000" dirty="0" smtClean="0"/>
              <a:t>&lt;nav&gt;, &lt;aside&gt;</a:t>
            </a:r>
          </a:p>
          <a:p>
            <a:pPr lvl="1"/>
            <a:r>
              <a:rPr lang="sv-SE" sz="2000" dirty="0" smtClean="0"/>
              <a:t>&lt;main&gt;</a:t>
            </a:r>
          </a:p>
          <a:p>
            <a:pPr lvl="1"/>
            <a:r>
              <a:rPr lang="en-US" sz="2000" dirty="0" smtClean="0"/>
              <a:t>&lt;section&gt;</a:t>
            </a:r>
          </a:p>
          <a:p>
            <a:pPr lvl="1"/>
            <a:r>
              <a:rPr lang="en-US" sz="2000" dirty="0" smtClean="0"/>
              <a:t>&lt;canvas&gt;, &lt;</a:t>
            </a:r>
            <a:r>
              <a:rPr lang="en-US" sz="2000" dirty="0" err="1" smtClean="0"/>
              <a:t>svg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&lt;audio&gt;, &lt;video&gt;</a:t>
            </a:r>
          </a:p>
          <a:p>
            <a:pPr lvl="1"/>
            <a:r>
              <a:rPr lang="en-US" sz="2000" dirty="0" smtClean="0"/>
              <a:t>…</a:t>
            </a:r>
          </a:p>
          <a:p>
            <a:r>
              <a:rPr lang="en-US" dirty="0" smtClean="0"/>
              <a:t>Types, attributes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olor, email</a:t>
            </a:r>
            <a:r>
              <a:rPr lang="en-US" sz="2000" dirty="0"/>
              <a:t>, </a:t>
            </a:r>
            <a:r>
              <a:rPr lang="en-US" sz="2000" dirty="0" err="1" smtClean="0"/>
              <a:t>tel</a:t>
            </a:r>
            <a:r>
              <a:rPr lang="en-US" sz="2000" dirty="0" smtClean="0"/>
              <a:t>, </a:t>
            </a:r>
            <a:r>
              <a:rPr lang="en-US" sz="2000" dirty="0"/>
              <a:t>date</a:t>
            </a:r>
            <a:r>
              <a:rPr lang="en-US" sz="2000" dirty="0" smtClean="0"/>
              <a:t>, number, etc.</a:t>
            </a:r>
          </a:p>
          <a:p>
            <a:pPr lvl="1"/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HTML5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13" y="950360"/>
            <a:ext cx="4108010" cy="32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HTML5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Expressive markup</a:t>
            </a:r>
          </a:p>
          <a:p>
            <a:pPr lvl="1"/>
            <a:r>
              <a:rPr lang="en-US" dirty="0" smtClean="0"/>
              <a:t>SEO</a:t>
            </a:r>
          </a:p>
          <a:p>
            <a:pPr lvl="1"/>
            <a:endParaRPr lang="en-US" dirty="0"/>
          </a:p>
          <a:p>
            <a:r>
              <a:rPr lang="en-US" dirty="0" smtClean="0"/>
              <a:t>What about IE?</a:t>
            </a:r>
          </a:p>
          <a:p>
            <a:pPr lvl="1"/>
            <a:r>
              <a:rPr lang="en-US" dirty="0" smtClean="0"/>
              <a:t>Older version of IE are not able to style elements that are not recognizable for it</a:t>
            </a:r>
          </a:p>
          <a:p>
            <a:pPr lvl="1"/>
            <a:r>
              <a:rPr lang="en-US" dirty="0" smtClean="0"/>
              <a:t>Solution: HTML5 Shiv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933450"/>
            <a:ext cx="36099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 page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HTML5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CSS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Media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5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6067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Cascading Style Sheets</a:t>
            </a:r>
            <a:endParaRPr lang="en-US" sz="2400" dirty="0"/>
          </a:p>
          <a:p>
            <a:r>
              <a:rPr lang="en-US" dirty="0"/>
              <a:t>Used to apply styles for a HTML document</a:t>
            </a:r>
          </a:p>
          <a:p>
            <a:r>
              <a:rPr lang="en-US" dirty="0"/>
              <a:t>Can be:</a:t>
            </a:r>
          </a:p>
          <a:p>
            <a:pPr lvl="1"/>
            <a:r>
              <a:rPr lang="en-US" sz="2000" dirty="0" smtClean="0"/>
              <a:t>Inline (&lt;style&gt;)</a:t>
            </a:r>
          </a:p>
          <a:p>
            <a:pPr lvl="1"/>
            <a:r>
              <a:rPr lang="en-US" sz="2000" dirty="0" smtClean="0"/>
              <a:t>External (&lt;link </a:t>
            </a:r>
            <a:r>
              <a:rPr lang="en-US" sz="2000" dirty="0" err="1" smtClean="0"/>
              <a:t>rel</a:t>
            </a:r>
            <a:r>
              <a:rPr lang="en-US" sz="2000" dirty="0" smtClean="0"/>
              <a:t>=“stylesheet”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=“…”&gt;)</a:t>
            </a:r>
          </a:p>
          <a:p>
            <a:endParaRPr lang="en-US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basics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Selector + rules</a:t>
            </a:r>
          </a:p>
          <a:p>
            <a:pPr marL="0" indent="0">
              <a:buNone/>
            </a:pPr>
            <a:r>
              <a:rPr lang="en-US" sz="1600" dirty="0" smtClean="0"/>
              <a:t>&lt;selector&gt; {</a:t>
            </a:r>
            <a:br>
              <a:rPr lang="en-US" sz="1600" dirty="0" smtClean="0"/>
            </a:br>
            <a:r>
              <a:rPr lang="en-US" sz="1600" dirty="0" smtClean="0"/>
              <a:t>    &lt;rule1&gt;: &lt;value1&gt;;</a:t>
            </a:r>
            <a:br>
              <a:rPr lang="en-US" sz="1600" dirty="0" smtClean="0"/>
            </a:br>
            <a:r>
              <a:rPr lang="en-US" sz="1600" dirty="0" smtClean="0"/>
              <a:t>    &lt;rule2&gt;: &lt;value2&gt;;</a:t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Selectors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ID selector – #my-element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Class selector - .my-element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Pseudo selectors - :hover, :active, :visited, :checked, :focus, :not(), :nth-child(n), …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Pseudo elements - ::after, ::before, ::selection, ::first-letter, ::first-line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Tag selector: body, p, input, …</a:t>
            </a:r>
          </a:p>
          <a:p>
            <a:pPr marL="0" indent="0">
              <a:buNone/>
            </a:pPr>
            <a:r>
              <a:rPr lang="en-US" dirty="0" smtClean="0"/>
              <a:t>Rules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display: block; …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definitions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2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&lt;a id=“my-link” class=“big red”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=“…”&gt;…&lt;/a&gt;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#my-link { color: black; }				(0, 1, 0, 0)</a:t>
            </a:r>
            <a:br>
              <a:rPr lang="en-US" sz="2000" dirty="0" smtClean="0"/>
            </a:br>
            <a:r>
              <a:rPr lang="en-US" sz="2000" dirty="0" smtClean="0"/>
              <a:t>.</a:t>
            </a:r>
            <a:r>
              <a:rPr lang="en-US" sz="2000" dirty="0" err="1" smtClean="0"/>
              <a:t>big.red</a:t>
            </a:r>
            <a:r>
              <a:rPr lang="en-US" sz="2000" dirty="0" smtClean="0"/>
              <a:t> { color: red; font-size: 48px; }		(0, 0, 2, 0)</a:t>
            </a:r>
            <a:br>
              <a:rPr lang="en-US" sz="2000" dirty="0" smtClean="0"/>
            </a:br>
            <a:r>
              <a:rPr lang="en-US" sz="2000" dirty="0" err="1" smtClean="0"/>
              <a:t>a#my-link.big:hover</a:t>
            </a:r>
            <a:r>
              <a:rPr lang="en-US" sz="2000" dirty="0" smtClean="0"/>
              <a:t> { color: yellow; }		(0, 1, 2, 1)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400" dirty="0" smtClean="0"/>
              <a:t>Determines </a:t>
            </a:r>
            <a:r>
              <a:rPr lang="en-US" sz="2400" dirty="0"/>
              <a:t>which rule should </a:t>
            </a:r>
            <a:r>
              <a:rPr lang="en-US" sz="2400" dirty="0" smtClean="0"/>
              <a:t>apply among clashing ones</a:t>
            </a:r>
            <a:endParaRPr lang="en-US" sz="2400" dirty="0"/>
          </a:p>
          <a:p>
            <a:r>
              <a:rPr lang="en-US" sz="2400" dirty="0"/>
              <a:t>Based on</a:t>
            </a:r>
          </a:p>
          <a:p>
            <a:pPr lvl="1"/>
            <a:r>
              <a:rPr lang="en-US" sz="2000" dirty="0"/>
              <a:t>Inline styles</a:t>
            </a:r>
          </a:p>
          <a:p>
            <a:pPr lvl="1"/>
            <a:r>
              <a:rPr lang="en-US" sz="2000" dirty="0"/>
              <a:t>ID</a:t>
            </a:r>
          </a:p>
          <a:p>
            <a:pPr lvl="1"/>
            <a:r>
              <a:rPr lang="en-US" sz="2000" dirty="0"/>
              <a:t>Class, attributes and pseudo-classes</a:t>
            </a:r>
          </a:p>
          <a:p>
            <a:pPr lvl="1"/>
            <a:r>
              <a:rPr lang="en-US" sz="2000" dirty="0"/>
              <a:t>Elements and pseudo-elements</a:t>
            </a:r>
            <a:endParaRPr lang="en-US" sz="20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Specificity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 page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HTML5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Media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3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39" y="530748"/>
            <a:ext cx="3872891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Introduction, tools, access + high level HTML and 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HTML document layout, HTML 5 elements, CSS selectors, Media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Box model,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Java</a:t>
            </a:r>
            <a:r>
              <a:rPr lang="hu-HU" sz="2000" dirty="0" smtClean="0"/>
              <a:t>S</a:t>
            </a:r>
            <a:r>
              <a:rPr lang="en-US" sz="2000" dirty="0" smtClean="0"/>
              <a:t>cript language, JSON, Scopes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 pattern, OO, prototype, 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 pattern, OO, prototype, </a:t>
            </a:r>
            <a:r>
              <a:rPr lang="en-US" sz="2000" dirty="0" smtClean="0"/>
              <a:t>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Events, Timers, jQuery DOM </a:t>
            </a:r>
            <a:r>
              <a:rPr lang="en-US" sz="2000" dirty="0" smtClean="0"/>
              <a:t>manipulation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Handlebars, jQuery Ajax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Training</a:t>
            </a:r>
            <a:r>
              <a:rPr lang="hu-HU" dirty="0" smtClean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Conditional block of CSS definitions</a:t>
            </a:r>
          </a:p>
          <a:p>
            <a:r>
              <a:rPr lang="en-US" sz="2400" dirty="0" smtClean="0"/>
              <a:t>Logical operators</a:t>
            </a:r>
          </a:p>
          <a:p>
            <a:pPr lvl="1"/>
            <a:r>
              <a:rPr lang="en-US" sz="1600" dirty="0" smtClean="0"/>
              <a:t>and (and)</a:t>
            </a:r>
          </a:p>
          <a:p>
            <a:pPr lvl="1"/>
            <a:r>
              <a:rPr lang="en-US" sz="1600" dirty="0" smtClean="0"/>
              <a:t>or    (,)</a:t>
            </a:r>
          </a:p>
          <a:p>
            <a:r>
              <a:rPr lang="en-US" sz="2400" dirty="0" smtClean="0"/>
              <a:t>Conditions include:</a:t>
            </a:r>
          </a:p>
          <a:p>
            <a:pPr lvl="1"/>
            <a:r>
              <a:rPr lang="en-US" sz="1600" dirty="0" smtClean="0"/>
              <a:t>screen </a:t>
            </a:r>
            <a:r>
              <a:rPr lang="en-US" sz="1600" dirty="0"/>
              <a:t>/ </a:t>
            </a:r>
            <a:r>
              <a:rPr lang="en-US" sz="1600" dirty="0" smtClean="0"/>
              <a:t>print</a:t>
            </a:r>
          </a:p>
          <a:p>
            <a:pPr lvl="1"/>
            <a:r>
              <a:rPr lang="en-US" sz="1600" dirty="0"/>
              <a:t>min-width, max-width</a:t>
            </a:r>
          </a:p>
          <a:p>
            <a:pPr lvl="1"/>
            <a:r>
              <a:rPr lang="en-US" sz="1600" dirty="0" smtClean="0"/>
              <a:t>min-height, max-height</a:t>
            </a:r>
          </a:p>
          <a:p>
            <a:pPr lvl="1"/>
            <a:r>
              <a:rPr lang="en-US" sz="1600" dirty="0" smtClean="0"/>
              <a:t>orientation</a:t>
            </a:r>
          </a:p>
          <a:p>
            <a:pPr lvl="1"/>
            <a:r>
              <a:rPr lang="en-US" sz="1600" dirty="0"/>
              <a:t>r</a:t>
            </a:r>
            <a:r>
              <a:rPr lang="en-US" sz="1600" dirty="0" smtClean="0"/>
              <a:t>esolution</a:t>
            </a:r>
          </a:p>
          <a:p>
            <a:pPr lvl="1"/>
            <a:r>
              <a:rPr lang="en-US" sz="1600" dirty="0" smtClean="0"/>
              <a:t>…</a:t>
            </a:r>
          </a:p>
          <a:p>
            <a:r>
              <a:rPr lang="en-US" sz="2400" dirty="0" smtClean="0"/>
              <a:t>Example</a:t>
            </a:r>
          </a:p>
          <a:p>
            <a:pPr marL="457200" lvl="1" indent="0">
              <a:buNone/>
            </a:pPr>
            <a:r>
              <a:rPr lang="en-US" sz="2000" dirty="0" smtClean="0"/>
              <a:t>@media (max-width: 600px) and (orientation: portrait) {</a:t>
            </a:r>
            <a:br>
              <a:rPr lang="en-US" sz="2000" dirty="0" smtClean="0"/>
            </a:br>
            <a:r>
              <a:rPr lang="en-US" sz="2000" dirty="0" smtClean="0"/>
              <a:t>    &lt;CSS definitions come here&gt;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lvl="1"/>
            <a:endParaRPr lang="en-US" sz="2000" dirty="0" smtClean="0"/>
          </a:p>
          <a:p>
            <a:endParaRPr lang="en-US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media query?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 page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HTML5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Media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Sass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8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45036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preprocessor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scss</a:t>
            </a:r>
            <a:r>
              <a:rPr lang="en-US" dirty="0" smtClean="0"/>
              <a:t> -&gt; .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sz="2000" dirty="0" smtClean="0"/>
              <a:t>Modularization</a:t>
            </a:r>
          </a:p>
          <a:p>
            <a:pPr lvl="1"/>
            <a:r>
              <a:rPr lang="en-US" sz="2000" dirty="0" smtClean="0"/>
              <a:t>Cleaner and more compact code</a:t>
            </a:r>
          </a:p>
          <a:p>
            <a:pPr lvl="1"/>
            <a:r>
              <a:rPr lang="en-US" sz="2000" dirty="0" smtClean="0"/>
              <a:t>Compatible with CSS</a:t>
            </a:r>
          </a:p>
          <a:p>
            <a:pPr lvl="1"/>
            <a:r>
              <a:rPr lang="en-US" sz="2000" dirty="0" smtClean="0"/>
              <a:t>Variables, expressions</a:t>
            </a:r>
          </a:p>
          <a:p>
            <a:pPr lvl="1"/>
            <a:r>
              <a:rPr lang="en-US" sz="2000" dirty="0" err="1" smtClean="0"/>
              <a:t>Mixins</a:t>
            </a:r>
            <a:endParaRPr lang="en-US" sz="2000" dirty="0" smtClean="0"/>
          </a:p>
          <a:p>
            <a:pPr lvl="1"/>
            <a:r>
              <a:rPr lang="en-US" sz="2000" dirty="0" smtClean="0"/>
              <a:t>Extension</a:t>
            </a:r>
          </a:p>
          <a:p>
            <a:endParaRPr lang="en-US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Sass?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67" y="914400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Variables</a:t>
            </a:r>
          </a:p>
          <a:p>
            <a:pPr lvl="1"/>
            <a:r>
              <a:rPr lang="en-US" sz="1200" dirty="0" smtClean="0"/>
              <a:t>$background-color: #999;</a:t>
            </a:r>
          </a:p>
          <a:p>
            <a:r>
              <a:rPr lang="en-US" sz="2400" dirty="0" smtClean="0"/>
              <a:t>Nesting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smtClean="0"/>
              <a:t>CSS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err="1" smtClean="0"/>
              <a:t>ol</a:t>
            </a:r>
            <a:r>
              <a:rPr lang="en-US" sz="1200" dirty="0" smtClean="0"/>
              <a:t> { … }</a:t>
            </a:r>
            <a:br>
              <a:rPr lang="en-US" sz="1200" dirty="0" smtClean="0"/>
            </a:br>
            <a:r>
              <a:rPr lang="en-US" sz="1200" dirty="0" err="1" smtClean="0"/>
              <a:t>ol</a:t>
            </a:r>
            <a:r>
              <a:rPr lang="en-US" sz="1200" dirty="0" smtClean="0"/>
              <a:t> li { … }</a:t>
            </a:r>
            <a:br>
              <a:rPr lang="en-US" sz="1200" dirty="0" smtClean="0"/>
            </a:br>
            <a:r>
              <a:rPr lang="en-US" sz="1200" dirty="0" err="1" smtClean="0"/>
              <a:t>ol</a:t>
            </a:r>
            <a:r>
              <a:rPr lang="en-US" sz="1200" dirty="0" smtClean="0"/>
              <a:t> li a { … }</a:t>
            </a:r>
            <a:br>
              <a:rPr lang="en-US" sz="1200" dirty="0" smtClean="0"/>
            </a:br>
            <a:r>
              <a:rPr lang="en-US" sz="1200" dirty="0" err="1" smtClean="0"/>
              <a:t>ol</a:t>
            </a:r>
            <a:r>
              <a:rPr lang="en-US" sz="1200" dirty="0" smtClean="0"/>
              <a:t> li a:hover { … }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/>
              <a:t>Sass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err="1" smtClean="0"/>
              <a:t>ol</a:t>
            </a:r>
            <a:r>
              <a:rPr lang="en-US" sz="1200" dirty="0" smtClean="0"/>
              <a:t> {</a:t>
            </a:r>
            <a:br>
              <a:rPr lang="en-US" sz="1200" dirty="0" smtClean="0"/>
            </a:br>
            <a:r>
              <a:rPr lang="en-US" sz="1200" dirty="0" smtClean="0"/>
              <a:t>    …</a:t>
            </a:r>
            <a:br>
              <a:rPr lang="en-US" sz="1200" dirty="0" smtClean="0"/>
            </a:br>
            <a:r>
              <a:rPr lang="en-US" sz="1200" dirty="0" smtClean="0"/>
              <a:t>    li {</a:t>
            </a:r>
            <a:br>
              <a:rPr lang="en-US" sz="1200" dirty="0" smtClean="0"/>
            </a:br>
            <a:r>
              <a:rPr lang="en-US" sz="1200" dirty="0" smtClean="0"/>
              <a:t>        …</a:t>
            </a:r>
            <a:br>
              <a:rPr lang="en-US" sz="1200" dirty="0" smtClean="0"/>
            </a:br>
            <a:r>
              <a:rPr lang="en-US" sz="1200" dirty="0" smtClean="0"/>
              <a:t>        a {</a:t>
            </a:r>
            <a:br>
              <a:rPr lang="en-US" sz="1200" dirty="0" smtClean="0"/>
            </a:br>
            <a:r>
              <a:rPr lang="en-US" sz="1200" dirty="0" smtClean="0"/>
              <a:t>            …</a:t>
            </a:r>
            <a:br>
              <a:rPr lang="en-US" sz="1200" dirty="0" smtClean="0"/>
            </a:br>
            <a:r>
              <a:rPr lang="en-US" sz="1200" dirty="0" smtClean="0"/>
              <a:t>            &amp;:hover { … }</a:t>
            </a:r>
            <a:br>
              <a:rPr lang="en-US" sz="1200" dirty="0" smtClean="0"/>
            </a:br>
            <a:r>
              <a:rPr lang="en-US" sz="1200" dirty="0" smtClean="0"/>
              <a:t>        }</a:t>
            </a:r>
            <a:br>
              <a:rPr lang="en-US" sz="1200" dirty="0" smtClean="0"/>
            </a:br>
            <a:r>
              <a:rPr lang="en-US" sz="1200" dirty="0" smtClean="0"/>
              <a:t>    }</a:t>
            </a:r>
            <a:br>
              <a:rPr lang="en-US" sz="1200" dirty="0" smtClean="0"/>
            </a:br>
            <a:r>
              <a:rPr lang="en-US" sz="1200" dirty="0" smtClean="0"/>
              <a:t>}</a:t>
            </a:r>
            <a:endParaRPr lang="en-US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67" y="914400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Partials and import</a:t>
            </a:r>
          </a:p>
          <a:p>
            <a:pPr lvl="1"/>
            <a:r>
              <a:rPr lang="en-US" sz="1600" dirty="0" smtClean="0"/>
              <a:t>Name starts with an underscore</a:t>
            </a:r>
          </a:p>
          <a:p>
            <a:pPr lvl="1"/>
            <a:r>
              <a:rPr lang="en-US" sz="1600" dirty="0" smtClean="0"/>
              <a:t>Contains reusable snippets</a:t>
            </a:r>
          </a:p>
          <a:p>
            <a:pPr lvl="1"/>
            <a:r>
              <a:rPr lang="en-US" sz="1600" dirty="0" smtClean="0"/>
              <a:t>Can be imported using the @import directive</a:t>
            </a:r>
          </a:p>
          <a:p>
            <a:r>
              <a:rPr lang="en-US" sz="2400" dirty="0" smtClean="0"/>
              <a:t>Example</a:t>
            </a:r>
          </a:p>
          <a:p>
            <a:pPr marL="0" indent="0">
              <a:buNone/>
            </a:pPr>
            <a:r>
              <a:rPr lang="en-US" sz="1600" dirty="0" smtClean="0"/>
              <a:t>//file: _</a:t>
            </a:r>
            <a:r>
              <a:rPr lang="en-US" sz="1600" dirty="0" err="1" smtClean="0"/>
              <a:t>reset.scss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html, body {</a:t>
            </a:r>
            <a:br>
              <a:rPr lang="en-US" sz="1600" dirty="0" smtClean="0"/>
            </a:br>
            <a:r>
              <a:rPr lang="en-US" sz="1600" dirty="0" smtClean="0"/>
              <a:t>    margin: 0;</a:t>
            </a:r>
            <a:br>
              <a:rPr lang="en-US" sz="1600" dirty="0" smtClean="0"/>
            </a:br>
            <a:r>
              <a:rPr lang="en-US" sz="1600" dirty="0" smtClean="0"/>
              <a:t>    padding: 0;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//file: </a:t>
            </a:r>
            <a:r>
              <a:rPr lang="en-US" sz="1600" dirty="0" err="1" smtClean="0"/>
              <a:t>site.scss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@import ‘reset’;</a:t>
            </a:r>
            <a:endParaRPr lang="en-US" sz="1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67" y="914400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Mixins</a:t>
            </a:r>
            <a:endParaRPr lang="en-US" sz="2400" dirty="0" smtClean="0"/>
          </a:p>
          <a:p>
            <a:pPr lvl="1"/>
            <a:r>
              <a:rPr lang="en-US" sz="1600" dirty="0" smtClean="0"/>
              <a:t>Defined with @</a:t>
            </a:r>
            <a:r>
              <a:rPr lang="en-US" sz="1600" dirty="0" err="1" smtClean="0"/>
              <a:t>mixin</a:t>
            </a:r>
            <a:endParaRPr lang="en-US" sz="1600" dirty="0" smtClean="0"/>
          </a:p>
          <a:p>
            <a:pPr lvl="1"/>
            <a:r>
              <a:rPr lang="en-US" sz="1600" dirty="0" smtClean="0"/>
              <a:t>Can be called using the @include directive</a:t>
            </a:r>
          </a:p>
          <a:p>
            <a:r>
              <a:rPr lang="en-US" sz="2400" dirty="0" smtClean="0"/>
              <a:t>Example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@</a:t>
            </a:r>
            <a:r>
              <a:rPr lang="en-US" sz="1600" dirty="0" err="1" smtClean="0"/>
              <a:t>mixin</a:t>
            </a:r>
            <a:r>
              <a:rPr lang="en-US" sz="1600" dirty="0" smtClean="0"/>
              <a:t> box-sizing($box) {</a:t>
            </a:r>
            <a:br>
              <a:rPr lang="en-US" sz="1600" dirty="0" smtClean="0"/>
            </a:br>
            <a:r>
              <a:rPr lang="en-US" sz="1600" dirty="0" smtClean="0"/>
              <a:t>     </a:t>
            </a:r>
            <a:r>
              <a:rPr lang="en-US" sz="1600" dirty="0"/>
              <a:t>-</a:t>
            </a:r>
            <a:r>
              <a:rPr lang="en-US" sz="1600" dirty="0" err="1"/>
              <a:t>webkit</a:t>
            </a:r>
            <a:r>
              <a:rPr lang="en-US" sz="1600" dirty="0"/>
              <a:t>-box-sizing: </a:t>
            </a:r>
            <a:r>
              <a:rPr lang="en-US" sz="1600" dirty="0" smtClean="0"/>
              <a:t>$box; </a:t>
            </a:r>
            <a:r>
              <a:rPr lang="en-US" sz="1600" dirty="0"/>
              <a:t>/* Safari 3.0 - 5.0, Chrome 1 - 9, Android 2.1 - 3.x */</a:t>
            </a:r>
            <a:br>
              <a:rPr lang="en-US" sz="1600" dirty="0"/>
            </a:br>
            <a:r>
              <a:rPr lang="en-US" sz="1600" dirty="0"/>
              <a:t>    -</a:t>
            </a:r>
            <a:r>
              <a:rPr lang="en-US" sz="1600" dirty="0" err="1"/>
              <a:t>moz</a:t>
            </a:r>
            <a:r>
              <a:rPr lang="en-US" sz="1600" dirty="0"/>
              <a:t>-box-sizing: </a:t>
            </a:r>
            <a:r>
              <a:rPr lang="en-US" sz="1600" dirty="0" smtClean="0"/>
              <a:t>$box; </a:t>
            </a:r>
            <a:r>
              <a:rPr lang="en-US" sz="1600" dirty="0"/>
              <a:t>/* Firefox 1 - 28 */</a:t>
            </a:r>
            <a:br>
              <a:rPr lang="en-US" sz="1600" dirty="0"/>
            </a:br>
            <a:r>
              <a:rPr lang="en-US" sz="1600" dirty="0"/>
              <a:t>    box-sizing: </a:t>
            </a:r>
            <a:r>
              <a:rPr lang="en-US" sz="1600" dirty="0" smtClean="0"/>
              <a:t>$box; </a:t>
            </a:r>
            <a:r>
              <a:rPr lang="en-US" sz="1600" dirty="0"/>
              <a:t>/* Safari 5.1+, Chrome 10+, Firefox 29+, Opera 7+, IE 8+, Android 4.0+, iOS any */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}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div {</a:t>
            </a:r>
            <a:br>
              <a:rPr lang="en-US" sz="1600" dirty="0" smtClean="0"/>
            </a:br>
            <a:r>
              <a:rPr lang="en-US" sz="1600" dirty="0" smtClean="0"/>
              <a:t>    @include box-sizing(border-box);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67" y="914400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Inheritance</a:t>
            </a:r>
          </a:p>
          <a:p>
            <a:pPr marL="0" indent="0">
              <a:buNone/>
            </a:pPr>
            <a:r>
              <a:rPr lang="en-US" sz="1600" dirty="0" smtClean="0"/>
              <a:t>.toast {</a:t>
            </a:r>
            <a:br>
              <a:rPr lang="en-US" sz="1600" dirty="0" smtClean="0"/>
            </a:br>
            <a:r>
              <a:rPr lang="en-US" sz="1600" dirty="0" smtClean="0"/>
              <a:t>    border: 1px solid #333;</a:t>
            </a:r>
            <a:br>
              <a:rPr lang="en-US" sz="1600" dirty="0" smtClean="0"/>
            </a:br>
            <a:r>
              <a:rPr lang="en-US" sz="1600" dirty="0" smtClean="0"/>
              <a:t>    position: fixed;</a:t>
            </a:r>
            <a:br>
              <a:rPr lang="en-US" sz="1600" dirty="0" smtClean="0"/>
            </a:br>
            <a:r>
              <a:rPr lang="en-US" sz="1600" dirty="0" smtClean="0"/>
              <a:t>    background-color: yellow;</a:t>
            </a:r>
            <a:br>
              <a:rPr lang="en-US" sz="1600" dirty="0" smtClean="0"/>
            </a:br>
            <a:r>
              <a:rPr lang="en-US" sz="1600" dirty="0" smtClean="0"/>
              <a:t>    …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.error {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smtClean="0"/>
              <a:t>@extend .toast;</a:t>
            </a:r>
            <a:br>
              <a:rPr lang="en-US" sz="1600" b="1" dirty="0" smtClean="0"/>
            </a:br>
            <a:r>
              <a:rPr lang="en-US" sz="1600" dirty="0" smtClean="0"/>
              <a:t>    background-color: red;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67" y="914400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New elements in HTML5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html5shiv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Pseudo classes and elements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Specificity Calculator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Media queries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Sass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3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05" y="1066800"/>
            <a:ext cx="42672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 page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HTML5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Media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3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Classnames</a:t>
            </a:r>
            <a:r>
              <a:rPr lang="en-US" sz="2400" dirty="0" smtClean="0"/>
              <a:t> to use:</a:t>
            </a:r>
          </a:p>
          <a:p>
            <a:pPr lvl="1"/>
            <a:r>
              <a:rPr lang="en-US" sz="1800" dirty="0" err="1"/>
              <a:t>e</a:t>
            </a:r>
            <a:r>
              <a:rPr lang="en-US" sz="1800" dirty="0" err="1" smtClean="0"/>
              <a:t>pam</a:t>
            </a:r>
            <a:r>
              <a:rPr lang="en-US" sz="1800" dirty="0" smtClean="0"/>
              <a:t>-logo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opyright</a:t>
            </a:r>
          </a:p>
          <a:p>
            <a:pPr lvl="1"/>
            <a:r>
              <a:rPr lang="en-US" sz="1800" dirty="0" smtClean="0"/>
              <a:t>attribution</a:t>
            </a:r>
          </a:p>
          <a:p>
            <a:endParaRPr lang="en-US" sz="2200" dirty="0"/>
          </a:p>
          <a:p>
            <a:r>
              <a:rPr lang="en-US" sz="2200" dirty="0" smtClean="0"/>
              <a:t>Replicate this to topic.html</a:t>
            </a:r>
          </a:p>
          <a:p>
            <a:pPr lvl="1"/>
            <a:endParaRPr lang="en-US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header, .main-container, footer</a:t>
            </a:r>
            <a:endParaRPr lang="en-US" sz="2000" dirty="0"/>
          </a:p>
          <a:p>
            <a:pPr lvl="1"/>
            <a:r>
              <a:rPr lang="en-US" sz="2000" dirty="0" smtClean="0"/>
              <a:t>The content of the page (L76) should be at least 320px ($min-width) wide (below that, a scrollbar should appear)</a:t>
            </a:r>
          </a:p>
          <a:p>
            <a:pPr lvl="1"/>
            <a:r>
              <a:rPr lang="en-US" sz="2000" dirty="0" smtClean="0"/>
              <a:t>The content of the page (L76) should be of full width</a:t>
            </a:r>
          </a:p>
          <a:p>
            <a:pPr lvl="1"/>
            <a:r>
              <a:rPr lang="en-US" sz="2000" dirty="0" smtClean="0"/>
              <a:t>Descendants of these, that have the class “content”, should</a:t>
            </a:r>
          </a:p>
          <a:p>
            <a:pPr lvl="2"/>
            <a:r>
              <a:rPr lang="en-US" sz="1800" dirty="0" smtClean="0"/>
              <a:t>Be of full width, but NO MORE THAN 1000px ($max-content-height)</a:t>
            </a:r>
          </a:p>
          <a:p>
            <a:pPr lvl="2"/>
            <a:r>
              <a:rPr lang="en-US" sz="1800" dirty="0" smtClean="0"/>
              <a:t>Be centered</a:t>
            </a:r>
          </a:p>
          <a:p>
            <a:pPr lvl="2"/>
            <a:r>
              <a:rPr lang="en-US" sz="1800" dirty="0" smtClean="0"/>
              <a:t>Have side paddings of 12px ($h-padding)</a:t>
            </a:r>
          </a:p>
          <a:p>
            <a:pPr lvl="1"/>
            <a:endParaRPr lang="en-US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page layout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All </a:t>
            </a:r>
            <a:r>
              <a:rPr lang="en-US" sz="2000" i="1" dirty="0" smtClean="0"/>
              <a:t>immediate</a:t>
            </a:r>
            <a:r>
              <a:rPr lang="en-US" sz="2000" dirty="0" smtClean="0"/>
              <a:t> descendants should be of $input-group-height</a:t>
            </a:r>
          </a:p>
          <a:p>
            <a:pPr lvl="1"/>
            <a:r>
              <a:rPr lang="en-US" sz="2000" dirty="0" smtClean="0"/>
              <a:t>All </a:t>
            </a:r>
            <a:r>
              <a:rPr lang="en-US" sz="2000" i="1" dirty="0"/>
              <a:t>immediate</a:t>
            </a:r>
            <a:r>
              <a:rPr lang="en-US" sz="2000" dirty="0" smtClean="0"/>
              <a:t> input descendants should have line height of 16px</a:t>
            </a:r>
          </a:p>
          <a:p>
            <a:pPr lvl="2"/>
            <a:r>
              <a:rPr lang="en-US" sz="1600" dirty="0" smtClean="0"/>
              <a:t>Convert to </a:t>
            </a:r>
            <a:r>
              <a:rPr lang="en-US" sz="1600" dirty="0" err="1" smtClean="0"/>
              <a:t>em</a:t>
            </a:r>
            <a:endParaRPr lang="en-US" sz="1600" dirty="0" smtClean="0"/>
          </a:p>
          <a:p>
            <a:pPr lvl="1"/>
            <a:r>
              <a:rPr lang="en-US" sz="2000" dirty="0" smtClean="0"/>
              <a:t>All </a:t>
            </a:r>
            <a:r>
              <a:rPr lang="en-US" sz="2000" i="1" dirty="0" smtClean="0"/>
              <a:t>immediate</a:t>
            </a:r>
            <a:r>
              <a:rPr lang="en-US" sz="2000" dirty="0" smtClean="0"/>
              <a:t> span descendants should never break into more lines</a:t>
            </a:r>
          </a:p>
          <a:p>
            <a:pPr lvl="1"/>
            <a:r>
              <a:rPr lang="en-US" sz="2000" dirty="0" smtClean="0"/>
              <a:t>All </a:t>
            </a:r>
            <a:r>
              <a:rPr lang="en-US" sz="2000" i="1" dirty="0" smtClean="0"/>
              <a:t>immediate</a:t>
            </a:r>
            <a:r>
              <a:rPr lang="en-US" sz="2000" dirty="0" smtClean="0"/>
              <a:t> button descendants of the </a:t>
            </a:r>
            <a:r>
              <a:rPr lang="en-US" sz="2000" i="1" dirty="0" smtClean="0"/>
              <a:t>span</a:t>
            </a:r>
            <a:r>
              <a:rPr lang="en-US" sz="2000" dirty="0" smtClean="0"/>
              <a:t> (mentioned in the previous point) should have a side padding of 24px and a margin to the left of 8px</a:t>
            </a:r>
          </a:p>
          <a:p>
            <a:pPr lvl="1"/>
            <a:endParaRPr lang="en-US" sz="2000" i="1" dirty="0"/>
          </a:p>
          <a:p>
            <a:pPr lvl="1"/>
            <a:r>
              <a:rPr lang="en-US" sz="2000" dirty="0" smtClean="0"/>
              <a:t>.input-group should be displayed as a table</a:t>
            </a:r>
          </a:p>
          <a:p>
            <a:pPr lvl="1"/>
            <a:r>
              <a:rPr lang="en-US" sz="2000" dirty="0" smtClean="0"/>
              <a:t>All </a:t>
            </a:r>
            <a:r>
              <a:rPr lang="en-US" sz="2000" i="1" dirty="0" smtClean="0"/>
              <a:t>immediate</a:t>
            </a:r>
            <a:r>
              <a:rPr lang="en-US" sz="2000" dirty="0" smtClean="0"/>
              <a:t> descendants should be displayed as a cell in the table</a:t>
            </a:r>
          </a:p>
          <a:p>
            <a:pPr lvl="2"/>
            <a:r>
              <a:rPr lang="en-US" sz="1600" dirty="0" smtClean="0"/>
              <a:t>Also should be vertically aligned</a:t>
            </a:r>
            <a:endParaRPr lang="en-US" sz="1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.input-group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Examine the sprite image</a:t>
            </a:r>
            <a:endParaRPr lang="en-US" sz="1800" dirty="0"/>
          </a:p>
          <a:p>
            <a:pPr lvl="1"/>
            <a:r>
              <a:rPr lang="en-US" sz="1800" dirty="0" smtClean="0"/>
              <a:t>Add the properties that are common to ALL sprites on the page to the .sprite definition</a:t>
            </a:r>
          </a:p>
          <a:p>
            <a:pPr lvl="1"/>
            <a:r>
              <a:rPr lang="en-US" sz="1800" dirty="0" smtClean="0"/>
              <a:t>Examine the “extensions” – the more precise selectors below</a:t>
            </a:r>
          </a:p>
          <a:p>
            <a:pPr lvl="1"/>
            <a:r>
              <a:rPr lang="en-US" sz="1800" dirty="0"/>
              <a:t>Identify sprites in HTML and add the appropriate classes (as defined in the CSS) to </a:t>
            </a:r>
            <a:r>
              <a:rPr lang="en-US" sz="1800" dirty="0" smtClean="0"/>
              <a:t>them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What problems may arise? (span as sprite)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background: &lt;color&gt; &lt;image&gt; &lt;repeat&gt; &lt;h-</a:t>
            </a:r>
            <a:r>
              <a:rPr lang="en-US" sz="1800" dirty="0" err="1" smtClean="0"/>
              <a:t>pos</a:t>
            </a:r>
            <a:r>
              <a:rPr lang="en-US" sz="1800" dirty="0" smtClean="0"/>
              <a:t>&gt; &lt;v-</a:t>
            </a:r>
            <a:r>
              <a:rPr lang="en-US" sz="1800" dirty="0" err="1" smtClean="0"/>
              <a:t>pos</a:t>
            </a:r>
            <a:r>
              <a:rPr lang="en-US" sz="1800" dirty="0" smtClean="0"/>
              <a:t>&gt;</a:t>
            </a:r>
          </a:p>
          <a:p>
            <a:pPr lvl="1"/>
            <a:r>
              <a:rPr lang="en-US" sz="1800" dirty="0" smtClean="0"/>
              <a:t>display: inline-block</a:t>
            </a:r>
          </a:p>
          <a:p>
            <a:pPr lvl="1"/>
            <a:r>
              <a:rPr lang="en-US" sz="1800" dirty="0" smtClean="0"/>
              <a:t>vertical-align: middle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Create the sprite class common rules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Is this something reusable?</a:t>
            </a:r>
          </a:p>
          <a:p>
            <a:pPr lvl="1"/>
            <a:r>
              <a:rPr lang="en-US" sz="2000" dirty="0" smtClean="0"/>
              <a:t>Let’s look at the target…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Duplicate to have more of them (3-4)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HTML for topic (index.html)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209800"/>
            <a:ext cx="8643937" cy="20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Let’s look at the target…</a:t>
            </a:r>
          </a:p>
          <a:p>
            <a:pPr lvl="1"/>
            <a:r>
              <a:rPr lang="en-US" sz="2000" dirty="0" smtClean="0"/>
              <a:t>Apply the markup</a:t>
            </a:r>
          </a:p>
          <a:p>
            <a:pPr lvl="2"/>
            <a:r>
              <a:rPr lang="en-US" sz="1800" dirty="0" smtClean="0"/>
              <a:t>Very similar to the previous one</a:t>
            </a:r>
          </a:p>
          <a:p>
            <a:pPr lvl="2"/>
            <a:r>
              <a:rPr lang="en-US" sz="1800" dirty="0" smtClean="0"/>
              <a:t>The content, in this case, is not clickable</a:t>
            </a:r>
            <a:endParaRPr lang="en-US" sz="18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HTML for </a:t>
            </a:r>
            <a:r>
              <a:rPr lang="en-US" dirty="0" smtClean="0"/>
              <a:t>message (topic.html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8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The text should be in the HTML for accessibility reasons</a:t>
            </a:r>
            <a:endParaRPr lang="en-US" sz="2000" dirty="0"/>
          </a:p>
          <a:p>
            <a:pPr lvl="1"/>
            <a:r>
              <a:rPr lang="en-US" sz="2000" dirty="0" smtClean="0"/>
              <a:t>How to make it disappear?</a:t>
            </a:r>
          </a:p>
          <a:p>
            <a:pPr lvl="1"/>
            <a:r>
              <a:rPr lang="en-US" sz="2000" dirty="0" smtClean="0"/>
              <a:t>Also, make sure that the browser wouldn’t do any decoration when the user moves the mouse over the logo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text-indent: -9999px ;</a:t>
            </a:r>
          </a:p>
          <a:p>
            <a:pPr lvl="1"/>
            <a:r>
              <a:rPr lang="en-US" sz="2000" dirty="0" smtClean="0"/>
              <a:t>overflow: hidden;</a:t>
            </a:r>
          </a:p>
          <a:p>
            <a:pPr lvl="1"/>
            <a:r>
              <a:rPr lang="en-US" sz="2000" dirty="0" smtClean="0"/>
              <a:t>&amp;.hover {</a:t>
            </a:r>
            <a:br>
              <a:rPr lang="en-US" sz="2000" dirty="0" smtClean="0"/>
            </a:br>
            <a:r>
              <a:rPr lang="en-US" sz="2000" smtClean="0"/>
              <a:t>    text-decoration: none;</a:t>
            </a:r>
            <a:br>
              <a:rPr lang="en-US" sz="2000" smtClean="0"/>
            </a:br>
            <a:r>
              <a:rPr lang="en-US" sz="2000" smtClean="0"/>
              <a:t>}</a:t>
            </a:r>
            <a:endParaRPr lang="en-US" sz="2000" dirty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 the logo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Assignments and exercises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5125" y="1937696"/>
            <a:ext cx="8413750" cy="313500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height of elements in the footer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Look at the target</a:t>
            </a:r>
          </a:p>
          <a:p>
            <a:pPr lvl="1"/>
            <a:r>
              <a:rPr lang="en-US" sz="2000" dirty="0" smtClean="0"/>
              <a:t>Look at the available </a:t>
            </a:r>
            <a:r>
              <a:rPr lang="en-US" sz="2000" dirty="0" err="1" smtClean="0"/>
              <a:t>mixins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Box shadow shouldn’t be offset, color #888 and blur on a 3px area</a:t>
            </a:r>
          </a:p>
          <a:p>
            <a:pPr lvl="1"/>
            <a:r>
              <a:rPr lang="en-US" sz="1800" dirty="0" smtClean="0"/>
              <a:t>A transition of 1s must be used for the background-color on the tile’s .content, with easing ‘ease-in-out’</a:t>
            </a:r>
            <a:endParaRPr lang="en-US" sz="18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 and transition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05" y="1066800"/>
            <a:ext cx="4267200" cy="395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9272" y="4495800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Again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4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HTML page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HTML5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Media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4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HTML Page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58" y="420746"/>
            <a:ext cx="3732142" cy="28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HTML 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 lvl="1"/>
            <a:r>
              <a:rPr lang="en-US" dirty="0" smtClean="0"/>
              <a:t>Must be the first element on a page</a:t>
            </a:r>
          </a:p>
          <a:p>
            <a:pPr lvl="1"/>
            <a:r>
              <a:rPr lang="en-US" dirty="0" smtClean="0"/>
              <a:t>Tells the browser what type of document we’re dealing with</a:t>
            </a:r>
          </a:p>
          <a:p>
            <a:r>
              <a:rPr lang="en-US" dirty="0" smtClean="0"/>
              <a:t>&lt;html&gt;</a:t>
            </a:r>
          </a:p>
          <a:p>
            <a:pPr lvl="1"/>
            <a:r>
              <a:rPr lang="en-US" dirty="0" smtClean="0"/>
              <a:t>Wraps the page</a:t>
            </a:r>
          </a:p>
          <a:p>
            <a:pPr lvl="1"/>
            <a:r>
              <a:rPr lang="en-US" dirty="0" smtClean="0"/>
              <a:t>Not strictly necessary element</a:t>
            </a: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doctype</a:t>
            </a:r>
            <a:r>
              <a:rPr lang="en-US" dirty="0" smtClean="0"/>
              <a:t> &amp; &lt;html&gt;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5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HTML 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&lt;head&gt;…&lt;/head&gt;</a:t>
            </a:r>
          </a:p>
          <a:p>
            <a:r>
              <a:rPr lang="en-US" smtClean="0"/>
              <a:t>Contains the page &lt;title&gt;</a:t>
            </a:r>
          </a:p>
          <a:p>
            <a:r>
              <a:rPr lang="en-US" dirty="0" smtClean="0"/>
              <a:t>Contains meta information about the page</a:t>
            </a:r>
          </a:p>
          <a:p>
            <a:pPr lvl="1"/>
            <a:r>
              <a:rPr lang="en-US" dirty="0" smtClean="0"/>
              <a:t>&lt;meta …&gt;</a:t>
            </a:r>
          </a:p>
          <a:p>
            <a:r>
              <a:rPr lang="en-US" dirty="0" smtClean="0"/>
              <a:t>May define or contain references to external resources</a:t>
            </a:r>
          </a:p>
          <a:p>
            <a:pPr lvl="1"/>
            <a:r>
              <a:rPr lang="en-US" sz="2000" dirty="0" smtClean="0"/>
              <a:t>&lt;link </a:t>
            </a:r>
            <a:r>
              <a:rPr lang="en-US" sz="2000" dirty="0" err="1" smtClean="0"/>
              <a:t>rel</a:t>
            </a:r>
            <a:r>
              <a:rPr lang="en-US" sz="2000" dirty="0" smtClean="0"/>
              <a:t>=“stylesheet”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=“…”&gt;</a:t>
            </a:r>
          </a:p>
          <a:p>
            <a:pPr lvl="1"/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=“”&gt;&lt;/script&gt;</a:t>
            </a:r>
          </a:p>
          <a:p>
            <a:pPr lvl="1"/>
            <a:r>
              <a:rPr lang="en-US" sz="2000" dirty="0" smtClean="0"/>
              <a:t>&lt;style&gt;…&lt;style&gt;</a:t>
            </a:r>
          </a:p>
          <a:p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HTML 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&lt;body&gt;…&lt;/body&gt;</a:t>
            </a:r>
          </a:p>
          <a:p>
            <a:r>
              <a:rPr lang="en-US" dirty="0" smtClean="0"/>
              <a:t>All the </a:t>
            </a:r>
            <a:r>
              <a:rPr lang="en-US" b="1" dirty="0" smtClean="0"/>
              <a:t>content</a:t>
            </a:r>
            <a:r>
              <a:rPr lang="en-US" dirty="0" smtClean="0"/>
              <a:t> is here</a:t>
            </a:r>
          </a:p>
          <a:p>
            <a:r>
              <a:rPr lang="en-US" dirty="0" smtClean="0"/>
              <a:t>May contain scripts as well (optimization)</a:t>
            </a:r>
          </a:p>
          <a:p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 page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HTML5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Media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0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28326</TotalTime>
  <Words>1107</Words>
  <Application>Microsoft Office PowerPoint</Application>
  <PresentationFormat>On-screen Show (4:3)</PresentationFormat>
  <Paragraphs>347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Franklin Gothic Book</vt:lpstr>
      <vt:lpstr>Franklin Gothic Medium</vt:lpstr>
      <vt:lpstr>Wingdings</vt:lpstr>
      <vt:lpstr>epam-ppt-cover</vt:lpstr>
      <vt:lpstr>epam-ppt-light</vt:lpstr>
      <vt:lpstr>HTML and CSS</vt:lpstr>
      <vt:lpstr>Training overview</vt:lpstr>
      <vt:lpstr>Agenda</vt:lpstr>
      <vt:lpstr>Agenda</vt:lpstr>
      <vt:lpstr>HTML Page structure</vt:lpstr>
      <vt:lpstr>doctype &amp; &lt;html&gt;</vt:lpstr>
      <vt:lpstr>Head</vt:lpstr>
      <vt:lpstr>Body</vt:lpstr>
      <vt:lpstr>Agenda</vt:lpstr>
      <vt:lpstr>HTML5 elements</vt:lpstr>
      <vt:lpstr>New in HTML5</vt:lpstr>
      <vt:lpstr>Because…</vt:lpstr>
      <vt:lpstr>Agenda</vt:lpstr>
      <vt:lpstr>CSS</vt:lpstr>
      <vt:lpstr>CSS basics</vt:lpstr>
      <vt:lpstr>CSS definitions</vt:lpstr>
      <vt:lpstr>CSS Specificity</vt:lpstr>
      <vt:lpstr>Agenda</vt:lpstr>
      <vt:lpstr>Media queries</vt:lpstr>
      <vt:lpstr>What is a media query?</vt:lpstr>
      <vt:lpstr>Agenda</vt:lpstr>
      <vt:lpstr>SASS</vt:lpstr>
      <vt:lpstr>What is Sass?</vt:lpstr>
      <vt:lpstr>Examples</vt:lpstr>
      <vt:lpstr>Examples</vt:lpstr>
      <vt:lpstr>Examples</vt:lpstr>
      <vt:lpstr>Examples</vt:lpstr>
      <vt:lpstr>References</vt:lpstr>
      <vt:lpstr>PowerPoint Presentation</vt:lpstr>
      <vt:lpstr>Footer</vt:lpstr>
      <vt:lpstr>Basic page layout</vt:lpstr>
      <vt:lpstr>Implement .input-group</vt:lpstr>
      <vt:lpstr>Create the sprite class common rules</vt:lpstr>
      <vt:lpstr>Create HTML for topic (index.html)</vt:lpstr>
      <vt:lpstr>Create HTML for message (topic.html)</vt:lpstr>
      <vt:lpstr>Enhance the logo</vt:lpstr>
      <vt:lpstr>Same height of elements in the footer</vt:lpstr>
      <vt:lpstr>Box shadow and transition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Zoltan Makranczi</cp:lastModifiedBy>
  <cp:revision>736</cp:revision>
  <cp:lastPrinted>2012-02-27T18:53:02Z</cp:lastPrinted>
  <dcterms:created xsi:type="dcterms:W3CDTF">2011-09-13T23:33:50Z</dcterms:created>
  <dcterms:modified xsi:type="dcterms:W3CDTF">2015-03-17T14:30:57Z</dcterms:modified>
</cp:coreProperties>
</file>