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3" r:id="rId2"/>
  </p:sldMasterIdLst>
  <p:notesMasterIdLst>
    <p:notesMasterId r:id="rId54"/>
  </p:notesMasterIdLst>
  <p:handoutMasterIdLst>
    <p:handoutMasterId r:id="rId55"/>
  </p:handoutMasterIdLst>
  <p:sldIdLst>
    <p:sldId id="344" r:id="rId3"/>
    <p:sldId id="376" r:id="rId4"/>
    <p:sldId id="358" r:id="rId5"/>
    <p:sldId id="397" r:id="rId6"/>
    <p:sldId id="340" r:id="rId7"/>
    <p:sldId id="399" r:id="rId8"/>
    <p:sldId id="398" r:id="rId9"/>
    <p:sldId id="360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21" r:id="rId23"/>
    <p:sldId id="412" r:id="rId24"/>
    <p:sldId id="422" r:id="rId25"/>
    <p:sldId id="413" r:id="rId26"/>
    <p:sldId id="415" r:id="rId27"/>
    <p:sldId id="414" r:id="rId28"/>
    <p:sldId id="416" r:id="rId29"/>
    <p:sldId id="417" r:id="rId30"/>
    <p:sldId id="418" r:id="rId31"/>
    <p:sldId id="419" r:id="rId32"/>
    <p:sldId id="420" r:id="rId33"/>
    <p:sldId id="423" r:id="rId34"/>
    <p:sldId id="425" r:id="rId35"/>
    <p:sldId id="426" r:id="rId36"/>
    <p:sldId id="427" r:id="rId37"/>
    <p:sldId id="428" r:id="rId38"/>
    <p:sldId id="429" r:id="rId39"/>
    <p:sldId id="430" r:id="rId40"/>
    <p:sldId id="338" r:id="rId41"/>
    <p:sldId id="431" r:id="rId42"/>
    <p:sldId id="432" r:id="rId43"/>
    <p:sldId id="433" r:id="rId44"/>
    <p:sldId id="435" r:id="rId45"/>
    <p:sldId id="434" r:id="rId46"/>
    <p:sldId id="436" r:id="rId47"/>
    <p:sldId id="437" r:id="rId48"/>
    <p:sldId id="438" r:id="rId49"/>
    <p:sldId id="439" r:id="rId50"/>
    <p:sldId id="441" r:id="rId51"/>
    <p:sldId id="440" r:id="rId52"/>
    <p:sldId id="443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D678F6-418D-48E0-AF49-932E687EFFF9}">
          <p14:sldIdLst>
            <p14:sldId id="344"/>
            <p14:sldId id="376"/>
            <p14:sldId id="358"/>
            <p14:sldId id="397"/>
            <p14:sldId id="340"/>
            <p14:sldId id="399"/>
            <p14:sldId id="398"/>
            <p14:sldId id="360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21"/>
            <p14:sldId id="412"/>
            <p14:sldId id="422"/>
            <p14:sldId id="413"/>
            <p14:sldId id="415"/>
            <p14:sldId id="414"/>
            <p14:sldId id="416"/>
            <p14:sldId id="417"/>
            <p14:sldId id="418"/>
            <p14:sldId id="419"/>
            <p14:sldId id="420"/>
            <p14:sldId id="423"/>
            <p14:sldId id="425"/>
            <p14:sldId id="426"/>
            <p14:sldId id="427"/>
            <p14:sldId id="428"/>
            <p14:sldId id="429"/>
            <p14:sldId id="430"/>
            <p14:sldId id="338"/>
            <p14:sldId id="431"/>
            <p14:sldId id="432"/>
            <p14:sldId id="433"/>
            <p14:sldId id="435"/>
            <p14:sldId id="434"/>
            <p14:sldId id="436"/>
            <p14:sldId id="437"/>
            <p14:sldId id="438"/>
            <p14:sldId id="439"/>
            <p14:sldId id="441"/>
            <p14:sldId id="440"/>
            <p14:sldId id="443"/>
          </p14:sldIdLst>
        </p14:section>
        <p14:section name="Untitled Section" id="{7839B8CA-3504-4C85-8046-B740A6CE0C9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902">
          <p15:clr>
            <a:srgbClr val="A4A3A4"/>
          </p15:clr>
        </p15:guide>
        <p15:guide id="2" pos="54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DEEA"/>
    <a:srgbClr val="FF3366"/>
    <a:srgbClr val="006699"/>
    <a:srgbClr val="091925"/>
    <a:srgbClr val="123451"/>
    <a:srgbClr val="07131C"/>
    <a:srgbClr val="0D263A"/>
    <a:srgbClr val="336699"/>
    <a:srgbClr val="00FF8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4" autoAdjust="0"/>
    <p:restoredTop sz="76982" autoAdjust="0"/>
  </p:normalViewPr>
  <p:slideViewPr>
    <p:cSldViewPr>
      <p:cViewPr varScale="1">
        <p:scale>
          <a:sx n="93" d="100"/>
          <a:sy n="93" d="100"/>
        </p:scale>
        <p:origin x="1224" y="96"/>
      </p:cViewPr>
      <p:guideLst>
        <p:guide orient="horz" pos="902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31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6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21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07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23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62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65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1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Otherwise</a:t>
            </a:r>
            <a:r>
              <a:rPr lang="en-US" baseline="0" dirty="0" smtClean="0"/>
              <a:t> the results can be </a:t>
            </a:r>
            <a:r>
              <a:rPr lang="en-US" baseline="0" dirty="0" err="1" smtClean="0"/>
              <a:t>unpredictive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27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the container’s height</a:t>
            </a:r>
            <a:r>
              <a:rPr lang="en-US" baseline="0" dirty="0" smtClean="0"/>
              <a:t> is given in CSS!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69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 that the container’s height</a:t>
            </a:r>
            <a:r>
              <a:rPr lang="en-US" baseline="0" dirty="0" smtClean="0"/>
              <a:t> is given in CSS!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59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Explanation of 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93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That’s the container’s height</a:t>
            </a:r>
            <a:r>
              <a:rPr lang="en-US" baseline="0" dirty="0" smtClean="0"/>
              <a:t> – 0, because taken out of the normal flow.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30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</a:t>
            </a:r>
            <a:r>
              <a:rPr lang="en-US" baseline="0" dirty="0" smtClean="0"/>
              <a:t> that a clear: left would be sufficient.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Loses semantics: extra element in HTML, just for formatting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60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028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That’s the container’s height</a:t>
            </a:r>
            <a:r>
              <a:rPr lang="en-US" baseline="0" dirty="0" smtClean="0"/>
              <a:t> – 0, because taken out of the normal flow.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75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807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880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647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913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387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Explain how these</a:t>
            </a:r>
            <a:r>
              <a:rPr lang="en-US" baseline="0" dirty="0" smtClean="0"/>
              <a:t> </a:t>
            </a:r>
            <a:r>
              <a:rPr lang="en-US" baseline="0" smtClean="0"/>
              <a:t>are laid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14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specified (and expected), the</a:t>
            </a:r>
            <a:r>
              <a:rPr lang="en-US" baseline="0" dirty="0" smtClean="0"/>
              <a:t> dimensions are 100 by 60.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52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*, *:before, *:after {</a:t>
            </a:r>
          </a:p>
          <a:p>
            <a:r>
              <a:rPr lang="en-US" dirty="0" smtClean="0"/>
              <a:t>    @include box-sizing(border-box);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784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.pull-right {</a:t>
            </a:r>
            <a:r>
              <a:rPr lang="hu-HU" dirty="0" smtClean="0"/>
              <a:t> </a:t>
            </a:r>
            <a:r>
              <a:rPr lang="en-US" dirty="0" smtClean="0"/>
              <a:t>float: right;</a:t>
            </a:r>
            <a:r>
              <a:rPr lang="hu-HU" dirty="0" smtClean="0"/>
              <a:t> }</a:t>
            </a:r>
            <a:endParaRPr lang="en-US" dirty="0" smtClean="0"/>
          </a:p>
          <a:p>
            <a:r>
              <a:rPr lang="en-US" dirty="0" smtClean="0"/>
              <a:t>.pull-left {</a:t>
            </a:r>
            <a:r>
              <a:rPr lang="hu-HU" dirty="0" smtClean="0"/>
              <a:t> </a:t>
            </a:r>
            <a:r>
              <a:rPr lang="en-US" dirty="0" smtClean="0"/>
              <a:t>float: left;</a:t>
            </a:r>
            <a:r>
              <a:rPr lang="hu-HU" dirty="0" smtClean="0"/>
              <a:t> </a:t>
            </a:r>
            <a:r>
              <a:rPr lang="en-US" dirty="0" smtClean="0"/>
              <a:t>}</a:t>
            </a:r>
          </a:p>
          <a:p>
            <a:endParaRPr lang="hu-HU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clearfix:after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content: " "; // Older browser do not support empty content</a:t>
            </a:r>
          </a:p>
          <a:p>
            <a:r>
              <a:rPr lang="en-US" dirty="0" smtClean="0"/>
              <a:t>    visibility: hidden;</a:t>
            </a:r>
          </a:p>
          <a:p>
            <a:r>
              <a:rPr lang="en-US" dirty="0" smtClean="0"/>
              <a:t>    display: block;</a:t>
            </a:r>
          </a:p>
          <a:p>
            <a:r>
              <a:rPr lang="en-US" dirty="0" smtClean="0"/>
              <a:t>    height: 0;</a:t>
            </a:r>
          </a:p>
          <a:p>
            <a:r>
              <a:rPr lang="en-US" dirty="0" smtClean="0"/>
              <a:t>    clear: both;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315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header,</a:t>
            </a:r>
            <a:r>
              <a:rPr lang="hu-HU" dirty="0" smtClean="0"/>
              <a:t> </a:t>
            </a:r>
            <a:r>
              <a:rPr lang="en-US" dirty="0" smtClean="0"/>
              <a:t>footer {</a:t>
            </a:r>
            <a:r>
              <a:rPr lang="hu-HU" dirty="0" smtClean="0"/>
              <a:t> </a:t>
            </a:r>
            <a:r>
              <a:rPr lang="en-US" dirty="0" smtClean="0"/>
              <a:t>z-index: $z-index-header-footer;</a:t>
            </a:r>
            <a:r>
              <a:rPr lang="hu-HU" dirty="0" smtClean="0"/>
              <a:t> }</a:t>
            </a:r>
            <a:endParaRPr lang="en-US" dirty="0" smtClean="0"/>
          </a:p>
          <a:p>
            <a:r>
              <a:rPr lang="en-US" dirty="0" smtClean="0"/>
              <a:t>header {</a:t>
            </a:r>
            <a:r>
              <a:rPr lang="hu-HU" dirty="0" smtClean="0"/>
              <a:t> </a:t>
            </a:r>
            <a:r>
              <a:rPr lang="en-US" dirty="0" smtClean="0"/>
              <a:t>max-height: $header-max-height;</a:t>
            </a:r>
            <a:r>
              <a:rPr lang="hu-HU" dirty="0" smtClean="0"/>
              <a:t> </a:t>
            </a:r>
            <a:r>
              <a:rPr lang="en-US" dirty="0" smtClean="0"/>
              <a:t>}</a:t>
            </a:r>
          </a:p>
          <a:p>
            <a:r>
              <a:rPr lang="en-US" dirty="0" smtClean="0"/>
              <a:t>footer {</a:t>
            </a:r>
            <a:r>
              <a:rPr lang="hu-HU" dirty="0" smtClean="0"/>
              <a:t> </a:t>
            </a:r>
            <a:r>
              <a:rPr lang="en-US" dirty="0" smtClean="0"/>
              <a:t>max-height: $footer-max-height;</a:t>
            </a:r>
            <a:r>
              <a:rPr lang="hu-HU" dirty="0" smtClean="0"/>
              <a:t> </a:t>
            </a:r>
            <a:r>
              <a:rPr lang="en-US" dirty="0" smtClean="0"/>
              <a:t>}</a:t>
            </a:r>
            <a:endParaRPr lang="hu-HU" dirty="0" smtClean="0"/>
          </a:p>
          <a:p>
            <a:r>
              <a:rPr lang="en-US" dirty="0" smtClean="0"/>
              <a:t>header {</a:t>
            </a:r>
            <a:r>
              <a:rPr lang="hu-HU" dirty="0" smtClean="0"/>
              <a:t> </a:t>
            </a:r>
            <a:r>
              <a:rPr lang="en-US" dirty="0" smtClean="0"/>
              <a:t>@include position(fixed, 0, 0, auto, 0);</a:t>
            </a:r>
            <a:endParaRPr lang="hu-HU" dirty="0" smtClean="0"/>
          </a:p>
          <a:p>
            <a:r>
              <a:rPr lang="en-US" dirty="0" smtClean="0"/>
              <a:t>footer {</a:t>
            </a:r>
            <a:r>
              <a:rPr lang="hu-HU" dirty="0" smtClean="0"/>
              <a:t> </a:t>
            </a:r>
            <a:r>
              <a:rPr lang="en-US" dirty="0" smtClean="0"/>
              <a:t>@include position(fixed, auto, 0, 0, 0);</a:t>
            </a:r>
          </a:p>
          <a:p>
            <a:r>
              <a:rPr lang="en-US" dirty="0" smtClean="0"/>
              <a:t>.main-container {</a:t>
            </a:r>
            <a:r>
              <a:rPr lang="hu-HU" dirty="0" smtClean="0"/>
              <a:t> </a:t>
            </a:r>
            <a:r>
              <a:rPr lang="en-US" dirty="0" smtClean="0"/>
              <a:t>margin: $header-max-height auto $footer-max-height auto;</a:t>
            </a:r>
          </a:p>
          <a:p>
            <a:r>
              <a:rPr lang="en-US" dirty="0" smtClean="0"/>
              <a:t> .topics {</a:t>
            </a:r>
            <a:r>
              <a:rPr lang="hu-HU" dirty="0" smtClean="0"/>
              <a:t> </a:t>
            </a:r>
            <a:r>
              <a:rPr lang="en-US" dirty="0" smtClean="0"/>
              <a:t>margin-top: $header-max-height + $topic-l-tile-v-spacing;</a:t>
            </a:r>
            <a:r>
              <a:rPr lang="hu-HU" dirty="0" smtClean="0"/>
              <a:t> </a:t>
            </a:r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421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.</a:t>
            </a:r>
            <a:r>
              <a:rPr lang="en-US" dirty="0" err="1" smtClean="0"/>
              <a:t>epam</a:t>
            </a:r>
            <a:r>
              <a:rPr lang="en-US" dirty="0" smtClean="0"/>
              <a:t>-logo {</a:t>
            </a:r>
          </a:p>
          <a:p>
            <a:r>
              <a:rPr lang="en-US" dirty="0" smtClean="0"/>
              <a:t>            position: absolute;</a:t>
            </a:r>
          </a:p>
          <a:p>
            <a:r>
              <a:rPr lang="en-US" dirty="0" smtClean="0"/>
              <a:t>            top: 0;</a:t>
            </a:r>
          </a:p>
          <a:p>
            <a:r>
              <a:rPr lang="en-US" dirty="0" smtClean="0"/>
              <a:t>            right: $h-padding;</a:t>
            </a:r>
          </a:p>
          <a:p>
            <a:r>
              <a:rPr lang="en-US" dirty="0" smtClean="0"/>
              <a:t>        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.attribution {</a:t>
            </a:r>
          </a:p>
          <a:p>
            <a:r>
              <a:rPr lang="en-US" dirty="0" smtClean="0"/>
              <a:t>            margin: 0 30px 0 20px;</a:t>
            </a:r>
          </a:p>
          <a:p>
            <a:r>
              <a:rPr lang="en-US" dirty="0" smtClean="0"/>
              <a:t>            color: #888;</a:t>
            </a:r>
          </a:p>
          <a:p>
            <a:r>
              <a:rPr lang="en-US" dirty="0" smtClean="0"/>
              <a:t>            line-height: $</a:t>
            </a:r>
            <a:r>
              <a:rPr lang="en-US" dirty="0" err="1" smtClean="0"/>
              <a:t>epam</a:t>
            </a:r>
            <a:r>
              <a:rPr lang="en-US" dirty="0" smtClean="0"/>
              <a:t>-logo-height;</a:t>
            </a:r>
          </a:p>
          <a:p>
            <a:r>
              <a:rPr lang="en-US" dirty="0" smtClean="0"/>
              <a:t>    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249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.search-form {</a:t>
            </a:r>
          </a:p>
          <a:p>
            <a:r>
              <a:rPr lang="en-US" dirty="0" smtClean="0"/>
              <a:t>        padding: 0 $h-padding;</a:t>
            </a:r>
          </a:p>
          <a:p>
            <a:r>
              <a:rPr lang="en-US" dirty="0" smtClean="0"/>
              <a:t>        @include position(absolute, 3px, 0, auto, auto);</a:t>
            </a:r>
          </a:p>
          <a:p>
            <a:r>
              <a:rPr lang="en-US" dirty="0" smtClean="0"/>
              <a:t>        @include transition(width, 0.6s, ease-in-out);</a:t>
            </a:r>
          </a:p>
          <a:p>
            <a:endParaRPr lang="en-US" dirty="0" smtClean="0"/>
          </a:p>
          <a:p>
            <a:r>
              <a:rPr lang="en-US" dirty="0" smtClean="0"/>
              <a:t>        width: 400px;</a:t>
            </a:r>
          </a:p>
          <a:p>
            <a:endParaRPr lang="en-US" dirty="0" smtClean="0"/>
          </a:p>
          <a:p>
            <a:r>
              <a:rPr lang="en-US" dirty="0" smtClean="0"/>
              <a:t>        .search {</a:t>
            </a:r>
          </a:p>
          <a:p>
            <a:r>
              <a:rPr lang="en-US" dirty="0" smtClean="0"/>
              <a:t>            position: absolute;</a:t>
            </a:r>
          </a:p>
          <a:p>
            <a:r>
              <a:rPr lang="en-US" dirty="0" smtClean="0"/>
              <a:t>            right: $h-padding + 5;</a:t>
            </a:r>
          </a:p>
          <a:p>
            <a:r>
              <a:rPr lang="en-US" dirty="0" smtClean="0"/>
              <a:t>            top: 5px;</a:t>
            </a:r>
          </a:p>
          <a:p>
            <a:r>
              <a:rPr lang="en-US" dirty="0" smtClean="0"/>
              <a:t>        }</a:t>
            </a:r>
          </a:p>
          <a:p>
            <a:endParaRPr lang="en-US" dirty="0" smtClean="0"/>
          </a:p>
          <a:p>
            <a:r>
              <a:rPr lang="en-US" dirty="0" smtClean="0"/>
              <a:t>        input {</a:t>
            </a:r>
          </a:p>
          <a:p>
            <a:r>
              <a:rPr lang="en-US" dirty="0" smtClean="0"/>
              <a:t>            width: 100%;</a:t>
            </a:r>
          </a:p>
          <a:p>
            <a:r>
              <a:rPr lang="en-US" dirty="0" smtClean="0"/>
              <a:t>            padding-right: 27px;</a:t>
            </a:r>
          </a:p>
          <a:p>
            <a:r>
              <a:rPr lang="en-US" dirty="0" smtClean="0"/>
              <a:t>            font-size: 0.8em;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178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.date-time {</a:t>
            </a:r>
          </a:p>
          <a:p>
            <a:r>
              <a:rPr lang="en-US" dirty="0" smtClean="0"/>
              <a:t>            @include position(absolute, auto, 0, auto, auto);</a:t>
            </a:r>
          </a:p>
          <a:p>
            <a:r>
              <a:rPr lang="en-US" dirty="0" smtClean="0"/>
              <a:t>            width: 165px;</a:t>
            </a:r>
            <a:endParaRPr lang="hu-HU" dirty="0" smtClean="0"/>
          </a:p>
          <a:p>
            <a:r>
              <a:rPr lang="en-US" dirty="0" smtClean="0"/>
              <a:t> .info {</a:t>
            </a:r>
            <a:endParaRPr lang="hu-HU" dirty="0" smtClean="0"/>
          </a:p>
          <a:p>
            <a:r>
              <a:rPr lang="hu-HU" baseline="0" dirty="0" smtClean="0"/>
              <a:t>        </a:t>
            </a:r>
            <a:r>
              <a:rPr lang="en-US" dirty="0" smtClean="0"/>
              <a:t>height: 2.5em;</a:t>
            </a:r>
          </a:p>
          <a:p>
            <a:r>
              <a:rPr lang="en-US" dirty="0" smtClean="0"/>
              <a:t>        position: relative;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48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&amp;.form {</a:t>
            </a:r>
          </a:p>
          <a:p>
            <a:r>
              <a:rPr lang="en-US" dirty="0" smtClean="0"/>
              <a:t>                    width: 100%;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192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@media (max-width: $breakpoint-medium) {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@media (max-width: $breakpoint-small) {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481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.tile {</a:t>
            </a:r>
          </a:p>
          <a:p>
            <a:r>
              <a:rPr lang="en-US" dirty="0" smtClean="0"/>
              <a:t>        position: relative;</a:t>
            </a:r>
          </a:p>
          <a:p>
            <a:r>
              <a:rPr lang="en-US" dirty="0" smtClean="0"/>
              <a:t>        display: inline-block;</a:t>
            </a:r>
          </a:p>
          <a:p>
            <a:r>
              <a:rPr lang="en-US" dirty="0" smtClean="0"/>
              <a:t>        vertical-align: top;</a:t>
            </a:r>
          </a:p>
          <a:p>
            <a:r>
              <a:rPr lang="en-US" dirty="0" smtClean="0"/>
              <a:t>        width: $topic-l-tile-width;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&lt;!– </a:t>
            </a:r>
            <a:r>
              <a:rPr lang="hu-HU" dirty="0" err="1" smtClean="0"/>
              <a:t>comments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 .main-container {</a:t>
            </a:r>
          </a:p>
          <a:p>
            <a:r>
              <a:rPr lang="en-US" dirty="0" smtClean="0"/>
              <a:t>        .tile {</a:t>
            </a:r>
          </a:p>
          <a:p>
            <a:r>
              <a:rPr lang="en-US" dirty="0" smtClean="0"/>
              <a:t>            width: $topic-m-tile-width;</a:t>
            </a:r>
          </a:p>
          <a:p>
            <a:r>
              <a:rPr lang="en-US" dirty="0" smtClean="0"/>
              <a:t>            margin-left: $topic-m-tile-h-spacing;</a:t>
            </a:r>
          </a:p>
          <a:p>
            <a:r>
              <a:rPr lang="en-US" dirty="0" smtClean="0"/>
              <a:t>            margin-right: $topic-m-tile-h-spacing;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  <a:endParaRPr lang="hu-HU" dirty="0" smtClean="0"/>
          </a:p>
          <a:p>
            <a:endParaRPr lang="hu-HU" dirty="0" smtClean="0"/>
          </a:p>
          <a:p>
            <a:r>
              <a:rPr lang="en-US" dirty="0" smtClean="0"/>
              <a:t> .main-container {</a:t>
            </a:r>
          </a:p>
          <a:p>
            <a:r>
              <a:rPr lang="en-US" dirty="0" smtClean="0"/>
              <a:t>        .tile,</a:t>
            </a:r>
          </a:p>
          <a:p>
            <a:r>
              <a:rPr lang="en-US" dirty="0" smtClean="0"/>
              <a:t>        .messages .message-feed .tile {</a:t>
            </a:r>
          </a:p>
          <a:p>
            <a:r>
              <a:rPr lang="en-US" dirty="0" smtClean="0"/>
              <a:t>            width: 100%;</a:t>
            </a:r>
          </a:p>
          <a:p>
            <a:r>
              <a:rPr lang="en-US" dirty="0" smtClean="0"/>
              <a:t>            margin-left: 0;</a:t>
            </a:r>
          </a:p>
          <a:p>
            <a:r>
              <a:rPr lang="en-US" dirty="0" smtClean="0"/>
              <a:t>            margin-right: 0;</a:t>
            </a:r>
          </a:p>
          <a:p>
            <a:endParaRPr lang="en-US" dirty="0" smtClean="0"/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577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.tile {</a:t>
            </a:r>
          </a:p>
          <a:p>
            <a:r>
              <a:rPr lang="en-US" dirty="0" smtClean="0"/>
              <a:t>                width: 80%;</a:t>
            </a:r>
            <a:endParaRPr lang="hu-HU" dirty="0" smtClean="0"/>
          </a:p>
          <a:p>
            <a:endParaRPr lang="hu-HU" dirty="0" smtClean="0"/>
          </a:p>
          <a:p>
            <a:r>
              <a:rPr lang="en-US" dirty="0" smtClean="0"/>
              <a:t> &amp;:nth-child(2n) {</a:t>
            </a:r>
          </a:p>
          <a:p>
            <a:r>
              <a:rPr lang="en-US" dirty="0" smtClean="0"/>
              <a:t>                    float: right;</a:t>
            </a:r>
          </a:p>
          <a:p>
            <a:r>
              <a:rPr lang="en-US" dirty="0" smtClean="0"/>
              <a:t>                }</a:t>
            </a:r>
          </a:p>
          <a:p>
            <a:endParaRPr lang="en-US" dirty="0" smtClean="0"/>
          </a:p>
          <a:p>
            <a:r>
              <a:rPr lang="en-US" dirty="0" smtClean="0"/>
              <a:t>                &amp;:nth-child(2n+1) {</a:t>
            </a:r>
          </a:p>
          <a:p>
            <a:r>
              <a:rPr lang="en-US" dirty="0" smtClean="0"/>
              <a:t>                    float: left;</a:t>
            </a:r>
          </a:p>
          <a:p>
            <a:r>
              <a:rPr lang="en-US" dirty="0" smtClean="0"/>
              <a:t>                }</a:t>
            </a:r>
            <a:endParaRPr lang="hu-HU" dirty="0" smtClean="0"/>
          </a:p>
          <a:p>
            <a:endParaRPr lang="hu-HU" dirty="0" smtClean="0"/>
          </a:p>
          <a:p>
            <a:r>
              <a:rPr lang="en-US" dirty="0" smtClean="0"/>
              <a:t> .main-container {</a:t>
            </a:r>
          </a:p>
          <a:p>
            <a:r>
              <a:rPr lang="en-US" dirty="0" smtClean="0"/>
              <a:t>        .tile,</a:t>
            </a:r>
          </a:p>
          <a:p>
            <a:r>
              <a:rPr lang="en-US" dirty="0" smtClean="0"/>
              <a:t>        .messages .message-feed .tile {</a:t>
            </a:r>
          </a:p>
          <a:p>
            <a:r>
              <a:rPr lang="en-US" dirty="0" smtClean="0"/>
              <a:t>            width: 100%;</a:t>
            </a:r>
          </a:p>
          <a:p>
            <a:r>
              <a:rPr lang="en-US" dirty="0" smtClean="0"/>
              <a:t>            margin-left: 0;</a:t>
            </a:r>
          </a:p>
          <a:p>
            <a:r>
              <a:rPr lang="en-US" dirty="0" smtClean="0"/>
              <a:t>            margin-right: 0;</a:t>
            </a:r>
          </a:p>
          <a:p>
            <a:endParaRPr lang="en-US" dirty="0" smtClean="0"/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47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Again, as specified (and expected), the</a:t>
            </a:r>
            <a:r>
              <a:rPr lang="en-US" baseline="0" dirty="0" smtClean="0"/>
              <a:t> dimensions are 100 by 60.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294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header {</a:t>
            </a:r>
          </a:p>
          <a:p>
            <a:r>
              <a:rPr lang="en-US" dirty="0" smtClean="0"/>
              <a:t>        .content {</a:t>
            </a:r>
          </a:p>
          <a:p>
            <a:r>
              <a:rPr lang="en-US" dirty="0" smtClean="0"/>
              <a:t>            text-align: center;</a:t>
            </a:r>
          </a:p>
          <a:p>
            <a:r>
              <a:rPr lang="en-US" dirty="0" smtClean="0"/>
              <a:t>        }</a:t>
            </a:r>
          </a:p>
          <a:p>
            <a:endParaRPr lang="en-US" dirty="0" smtClean="0"/>
          </a:p>
          <a:p>
            <a:r>
              <a:rPr lang="en-US" dirty="0" smtClean="0"/>
              <a:t>        .search-form {</a:t>
            </a:r>
          </a:p>
          <a:p>
            <a:r>
              <a:rPr lang="en-US" dirty="0" smtClean="0"/>
              <a:t>            width: 50px + (2 * $h-padding);</a:t>
            </a:r>
          </a:p>
          <a:p>
            <a:endParaRPr lang="en-US" dirty="0" smtClean="0"/>
          </a:p>
          <a:p>
            <a:r>
              <a:rPr lang="en-US" dirty="0" smtClean="0"/>
              <a:t>            input {</a:t>
            </a:r>
          </a:p>
          <a:p>
            <a:r>
              <a:rPr lang="en-US" dirty="0" smtClean="0"/>
              <a:t>                // Hide the placeholder by changing it's color to be the same as the background</a:t>
            </a:r>
          </a:p>
          <a:p>
            <a:r>
              <a:rPr lang="en-US" dirty="0" smtClean="0"/>
              <a:t>                @include placeholder {</a:t>
            </a:r>
          </a:p>
          <a:p>
            <a:r>
              <a:rPr lang="en-US" dirty="0" smtClean="0"/>
              <a:t>                    color: #</a:t>
            </a:r>
            <a:r>
              <a:rPr lang="en-US" dirty="0" err="1" smtClean="0"/>
              <a:t>fff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}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101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footer {</a:t>
            </a:r>
          </a:p>
          <a:p>
            <a:r>
              <a:rPr lang="en-US" dirty="0" smtClean="0"/>
              <a:t>        position: static;</a:t>
            </a:r>
          </a:p>
          <a:p>
            <a:r>
              <a:rPr lang="en-US" dirty="0" smtClean="0"/>
              <a:t>        max-height: none;</a:t>
            </a:r>
            <a:endParaRPr lang="hu-HU" dirty="0" smtClean="0"/>
          </a:p>
          <a:p>
            <a:endParaRPr lang="hu-HU" dirty="0" smtClean="0"/>
          </a:p>
          <a:p>
            <a:r>
              <a:rPr lang="en-US" dirty="0" smtClean="0"/>
              <a:t> header {</a:t>
            </a:r>
          </a:p>
          <a:p>
            <a:r>
              <a:rPr lang="en-US" dirty="0" smtClean="0"/>
              <a:t>        .content {</a:t>
            </a:r>
          </a:p>
          <a:p>
            <a:r>
              <a:rPr lang="en-US" dirty="0" smtClean="0"/>
              <a:t>            text-align: center;</a:t>
            </a:r>
          </a:p>
          <a:p>
            <a:r>
              <a:rPr lang="en-US" dirty="0" smtClean="0"/>
              <a:t>        }</a:t>
            </a:r>
          </a:p>
          <a:p>
            <a:endParaRPr lang="en-US" dirty="0" smtClean="0"/>
          </a:p>
          <a:p>
            <a:r>
              <a:rPr lang="en-US" dirty="0" smtClean="0"/>
              <a:t>        .search-form {</a:t>
            </a:r>
          </a:p>
          <a:p>
            <a:r>
              <a:rPr lang="en-US" dirty="0" smtClean="0"/>
              <a:t>            width: 50px + (2 * $h-padding);</a:t>
            </a:r>
          </a:p>
          <a:p>
            <a:endParaRPr lang="en-US" dirty="0" smtClean="0"/>
          </a:p>
          <a:p>
            <a:r>
              <a:rPr lang="en-US" dirty="0" smtClean="0"/>
              <a:t>            input {</a:t>
            </a:r>
          </a:p>
          <a:p>
            <a:r>
              <a:rPr lang="en-US" dirty="0" smtClean="0"/>
              <a:t>                // Hide the placeholder by changing it's color to be the same as the background</a:t>
            </a:r>
          </a:p>
          <a:p>
            <a:r>
              <a:rPr lang="en-US" dirty="0" smtClean="0"/>
              <a:t>                @include placeholder {</a:t>
            </a:r>
          </a:p>
          <a:p>
            <a:r>
              <a:rPr lang="en-US" dirty="0" smtClean="0"/>
              <a:t>                    color: #</a:t>
            </a:r>
            <a:r>
              <a:rPr lang="en-US" dirty="0" err="1" smtClean="0"/>
              <a:t>fff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}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35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44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59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59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Can somebody tell what</a:t>
            </a:r>
            <a:r>
              <a:rPr lang="en-US" i="0" baseline="0" dirty="0" smtClean="0"/>
              <a:t> the outcome is?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45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69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276600"/>
            <a:ext cx="5961888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823185"/>
            <a:ext cx="5961888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5548905"/>
            <a:ext cx="9144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57800" y="838200"/>
            <a:ext cx="38862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914400"/>
            <a:ext cx="473964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838200"/>
            <a:ext cx="3886190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841248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600200"/>
            <a:ext cx="841248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64008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914389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2.w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90516"/>
            <a:ext cx="82296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400800"/>
            <a:ext cx="9143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14400"/>
            <a:ext cx="841248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" y="6534075"/>
            <a:ext cx="822960" cy="211946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320800" y="6565900"/>
            <a:ext cx="2616200" cy="14106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0" i="1" dirty="0" smtClean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  <a:endParaRPr lang="en-US" sz="1100" b="0" i="1" dirty="0">
              <a:solidFill>
                <a:srgbClr val="006699">
                  <a:alpha val="80000"/>
                </a:srgb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-1" y="6245352"/>
            <a:ext cx="9144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L4kag5y5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hu-HU" dirty="0" err="1" smtClean="0"/>
              <a:t>ászló</a:t>
            </a:r>
            <a:r>
              <a:rPr lang="hu-HU" dirty="0" smtClean="0"/>
              <a:t> Szikszai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65760" y="1823185"/>
            <a:ext cx="6263640" cy="1452195"/>
          </a:xfrm>
        </p:spPr>
        <p:txBody>
          <a:bodyPr/>
          <a:lstStyle/>
          <a:p>
            <a:r>
              <a:rPr lang="en-US" dirty="0" smtClean="0"/>
              <a:t>Box Model &amp; Positioning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Let’s see it with padding (things start to happen):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98" y="1752600"/>
            <a:ext cx="81153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2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And now with border: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1738312"/>
            <a:ext cx="80200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So what we’ve seen:</a:t>
            </a:r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padding</a:t>
            </a:r>
            <a:r>
              <a:rPr lang="en-US" sz="2800" dirty="0" smtClean="0"/>
              <a:t> and </a:t>
            </a:r>
            <a:r>
              <a:rPr lang="en-US" sz="2800" b="1" dirty="0" smtClean="0"/>
              <a:t>border</a:t>
            </a:r>
            <a:r>
              <a:rPr lang="en-US" sz="2800" dirty="0" smtClean="0"/>
              <a:t> are added to the width, not included in it</a:t>
            </a:r>
          </a:p>
          <a:p>
            <a:r>
              <a:rPr lang="en-US" sz="2800" dirty="0" smtClean="0"/>
              <a:t>Can you think of any </a:t>
            </a:r>
            <a:br>
              <a:rPr lang="en-US" sz="2800" dirty="0" smtClean="0"/>
            </a:br>
            <a:r>
              <a:rPr lang="en-US" sz="2800" dirty="0" smtClean="0"/>
              <a:t>problems which may arise?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 summary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605946"/>
            <a:ext cx="2438400" cy="347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1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&lt;section class=“container”&gt;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&lt;article class=“blog-post”&gt;…&lt;/div&gt;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.container 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background-color: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lightgreen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padding: 20px 0;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width: 500px;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margin: 0 auto;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.blog-post 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width:100%;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background-color: yellow;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padding: 6 10px;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4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2743200"/>
            <a:ext cx="7915275" cy="109596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2793864">
            <a:off x="5416716" y="761598"/>
            <a:ext cx="3200400" cy="207276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20354681">
            <a:off x="5010626" y="2898678"/>
            <a:ext cx="3200400" cy="207276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6560266">
            <a:off x="6604525" y="4488209"/>
            <a:ext cx="3200400" cy="207276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93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New in CSS3: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box-sizing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Values:</a:t>
            </a:r>
          </a:p>
          <a:p>
            <a:r>
              <a:rPr lang="en-US" sz="2800" dirty="0" smtClean="0"/>
              <a:t>content-box (default)</a:t>
            </a:r>
          </a:p>
          <a:p>
            <a:r>
              <a:rPr lang="en-US" sz="2800" dirty="0" smtClean="0"/>
              <a:t>border-box</a:t>
            </a:r>
            <a:endParaRPr lang="en-US" sz="2800" dirty="0" smtClean="0">
              <a:cs typeface="Courier New" panose="020703090202050204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5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cs typeface="Courier New" panose="02070309020205020404" pitchFamily="49" charset="0"/>
            </a:endParaRPr>
          </a:p>
          <a:p>
            <a:r>
              <a:rPr lang="en-US" sz="2800" dirty="0" smtClean="0">
                <a:cs typeface="Courier New" panose="02070309020205020404" pitchFamily="49" charset="0"/>
              </a:rPr>
              <a:t>It applies the padding and border properties </a:t>
            </a:r>
            <a:r>
              <a:rPr lang="en-US" sz="2800" b="1" dirty="0" smtClean="0">
                <a:cs typeface="Courier New" panose="02070309020205020404" pitchFamily="49" charset="0"/>
              </a:rPr>
              <a:t>on top of</a:t>
            </a:r>
            <a:r>
              <a:rPr lang="en-US" sz="2800" dirty="0" smtClean="0">
                <a:cs typeface="Courier New" panose="02070309020205020404" pitchFamily="49" charset="0"/>
              </a:rPr>
              <a:t> the width and height</a:t>
            </a:r>
          </a:p>
          <a:p>
            <a:r>
              <a:rPr lang="en-US" sz="2800" dirty="0" smtClean="0">
                <a:cs typeface="Courier New" panose="02070309020205020404" pitchFamily="49" charset="0"/>
              </a:rPr>
              <a:t>This is the default value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content-box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9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cs typeface="Courier New" panose="02070309020205020404" pitchFamily="49" charset="0"/>
              </a:rPr>
              <a:t>It applies the width and height </a:t>
            </a:r>
            <a:r>
              <a:rPr lang="en-US" sz="2800" b="1" dirty="0" smtClean="0">
                <a:cs typeface="Courier New" panose="02070309020205020404" pitchFamily="49" charset="0"/>
              </a:rPr>
              <a:t>including</a:t>
            </a:r>
            <a:r>
              <a:rPr lang="en-US" sz="2800" dirty="0" smtClean="0">
                <a:cs typeface="Courier New" panose="02070309020205020404" pitchFamily="49" charset="0"/>
              </a:rPr>
              <a:t> the padding and border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border-box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30" y="1857475"/>
            <a:ext cx="8061340" cy="431232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8202136">
            <a:off x="2786594" y="2789003"/>
            <a:ext cx="2438400" cy="16002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728070">
            <a:off x="3956525" y="4439039"/>
            <a:ext cx="1198676" cy="145842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7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cs typeface="Courier New" panose="02070309020205020404" pitchFamily="49" charset="0"/>
            </a:endParaRPr>
          </a:p>
          <a:p>
            <a:r>
              <a:rPr lang="en-US" sz="2800" dirty="0" smtClean="0">
                <a:cs typeface="Courier New" panose="02070309020205020404" pitchFamily="49" charset="0"/>
              </a:rPr>
              <a:t>In </a:t>
            </a:r>
            <a:r>
              <a:rPr lang="en-US" sz="2800" i="1" dirty="0" smtClean="0">
                <a:cs typeface="Courier New" panose="02070309020205020404" pitchFamily="49" charset="0"/>
              </a:rPr>
              <a:t>general</a:t>
            </a:r>
            <a:r>
              <a:rPr lang="en-US" sz="2800" dirty="0" smtClean="0">
                <a:cs typeface="Courier New" panose="02070309020205020404" pitchFamily="49" charset="0"/>
              </a:rPr>
              <a:t>, it’s best to use border-box for all elements</a:t>
            </a:r>
            <a:endParaRPr lang="en-US" sz="2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{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-box-sizing: border-box;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-box-sizing: border-box;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box-sizing: border-box;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4507"/>
            <a:ext cx="6400800" cy="882293"/>
          </a:xfrm>
        </p:spPr>
        <p:txBody>
          <a:bodyPr/>
          <a:lstStyle/>
          <a:p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469905"/>
            <a:ext cx="6400800" cy="5386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780942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0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Introduction, tools, access + high level HTML and HTTP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HTML document layout, HTML 5 elements, CSS selectors, Media 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Box model, positioning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Java</a:t>
            </a:r>
            <a:r>
              <a:rPr lang="hu-HU" sz="2000" dirty="0" smtClean="0"/>
              <a:t>S</a:t>
            </a:r>
            <a:r>
              <a:rPr lang="en-US" sz="2000" dirty="0" smtClean="0"/>
              <a:t>cript language, JSON, Scopes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Module pattern, OO, prototype, publish-subscribe</a:t>
            </a:r>
            <a:endParaRPr lang="hu-H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Module pattern, OO, prototype, </a:t>
            </a:r>
            <a:r>
              <a:rPr lang="en-US" sz="2000" dirty="0" smtClean="0"/>
              <a:t>publish-subscribe</a:t>
            </a:r>
            <a:endParaRPr lang="hu-H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Events, Timers, jQuery DOM </a:t>
            </a:r>
            <a:r>
              <a:rPr lang="en-US" sz="2000" dirty="0" smtClean="0"/>
              <a:t>manipulation</a:t>
            </a:r>
            <a:endParaRPr lang="hu-H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Handlebars, jQuery Ajax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Training</a:t>
            </a:r>
            <a:r>
              <a:rPr lang="hu-HU" dirty="0" smtClean="0"/>
              <a:t>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2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endParaRPr lang="en-US" sz="2800" dirty="0" smtClean="0"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en-US" sz="2800" dirty="0" smtClean="0"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endParaRPr lang="en-US" sz="2800" dirty="0" smtClean="0">
              <a:cs typeface="Courier New" panose="02070309020205020404" pitchFamily="49" charset="0"/>
            </a:endParaRPr>
          </a:p>
          <a:p>
            <a:endParaRPr lang="en-US" sz="2800" dirty="0" smtClean="0">
              <a:cs typeface="Courier New" panose="020703090202050204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methods do we have?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1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4507"/>
            <a:ext cx="6400800" cy="882293"/>
          </a:xfrm>
        </p:spPr>
        <p:txBody>
          <a:bodyPr/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469905"/>
            <a:ext cx="6400800" cy="5386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14" y="1573756"/>
            <a:ext cx="3914286" cy="1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3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Positioning / 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cs typeface="Courier New" panose="02070309020205020404" pitchFamily="49" charset="0"/>
              </a:rPr>
              <a:t>Move the element away from it’s “natural” position</a:t>
            </a:r>
          </a:p>
          <a:p>
            <a:r>
              <a:rPr lang="en-US" sz="2800" dirty="0" smtClean="0">
                <a:cs typeface="Courier New" panose="02070309020205020404" pitchFamily="49" charset="0"/>
              </a:rPr>
              <a:t>Margin collision</a:t>
            </a:r>
          </a:p>
          <a:p>
            <a:endParaRPr lang="en-US" sz="2800" dirty="0" smtClean="0">
              <a:cs typeface="Courier New" panose="020703090202050204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460" y="2133600"/>
            <a:ext cx="6719079" cy="386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8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4507"/>
            <a:ext cx="6400800" cy="882293"/>
          </a:xfrm>
        </p:spPr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469905"/>
            <a:ext cx="6400800" cy="5386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488" y="479436"/>
            <a:ext cx="2990469" cy="299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3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Positioning / 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cs typeface="Courier New" panose="02070309020205020404" pitchFamily="49" charset="0"/>
              </a:rPr>
              <a:t>Floating an elements moving an element horizontally to the furthermost position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Elements will use only the space they need (e.g. block-level elements will NOT take up the space horizontally</a:t>
            </a:r>
            <a:r>
              <a:rPr lang="en-US" sz="2800" dirty="0" smtClean="0">
                <a:cs typeface="Courier New" panose="02070309020205020404" pitchFamily="49" charset="0"/>
              </a:rPr>
              <a:t>)</a:t>
            </a:r>
          </a:p>
          <a:p>
            <a:r>
              <a:rPr lang="en-US" sz="2800" dirty="0" smtClean="0">
                <a:cs typeface="Courier New" panose="02070309020205020404" pitchFamily="49" charset="0"/>
              </a:rPr>
              <a:t>The element will be </a:t>
            </a:r>
            <a:r>
              <a:rPr lang="en-US" sz="2800" b="1" dirty="0" smtClean="0">
                <a:cs typeface="Courier New" panose="02070309020205020404" pitchFamily="49" charset="0"/>
              </a:rPr>
              <a:t>taken out</a:t>
            </a:r>
            <a:r>
              <a:rPr lang="en-US" sz="2800" dirty="0" smtClean="0">
                <a:cs typeface="Courier New" panose="02070309020205020404" pitchFamily="49" charset="0"/>
              </a:rPr>
              <a:t> of the normal flow</a:t>
            </a:r>
          </a:p>
          <a:p>
            <a:r>
              <a:rPr lang="en-US" sz="2800" dirty="0" smtClean="0">
                <a:cs typeface="Courier New" panose="02070309020205020404" pitchFamily="49" charset="0"/>
              </a:rPr>
              <a:t>As they are taken out, the parent containers </a:t>
            </a:r>
            <a:r>
              <a:rPr lang="en-US" sz="2800" b="1" dirty="0" smtClean="0">
                <a:cs typeface="Courier New" panose="02070309020205020404" pitchFamily="49" charset="0"/>
              </a:rPr>
              <a:t>will NOT adapt</a:t>
            </a:r>
            <a:r>
              <a:rPr lang="en-US" sz="2800" dirty="0" smtClean="0">
                <a:cs typeface="Courier New" panose="02070309020205020404" pitchFamily="49" charset="0"/>
              </a:rPr>
              <a:t> to the floated elements’ height</a:t>
            </a:r>
          </a:p>
          <a:p>
            <a:r>
              <a:rPr lang="en-US" sz="2800" dirty="0" smtClean="0">
                <a:cs typeface="Courier New" panose="02070309020205020404" pitchFamily="49" charset="0"/>
              </a:rPr>
              <a:t>Thus needs to be </a:t>
            </a:r>
            <a:r>
              <a:rPr lang="en-US" sz="2800" b="1" dirty="0" smtClean="0">
                <a:cs typeface="Courier New" panose="02070309020205020404" pitchFamily="49" charset="0"/>
              </a:rPr>
              <a:t>cleared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1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Positioning / float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float: left / right / none;</a:t>
            </a:r>
            <a:b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clear: left / right / both / none;</a:t>
            </a:r>
          </a:p>
          <a:p>
            <a:pPr marL="0" indent="0"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cs typeface="Courier New" panose="02070309020205020404" pitchFamily="49" charset="0"/>
              </a:rPr>
              <a:t>Hint: always set the width for floated elements!</a:t>
            </a:r>
          </a:p>
          <a:p>
            <a:pPr marL="0" indent="0"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in CSS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9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Positioning / float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2590800" y="1447800"/>
            <a:ext cx="3982006" cy="4020111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3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Positioning / </a:t>
            </a:r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523" y="1752600"/>
            <a:ext cx="3962953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5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Positioning / </a:t>
            </a:r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If the container’s height is not set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Solution: clear the float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076" y="2057400"/>
            <a:ext cx="4105848" cy="115268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14268250">
            <a:off x="5710524" y="2332748"/>
            <a:ext cx="1828800" cy="11551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Positioning / float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 the float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Method 1:</a:t>
            </a:r>
          </a:p>
          <a:p>
            <a:pPr lvl="1"/>
            <a:r>
              <a:rPr lang="en-US" dirty="0" smtClean="0"/>
              <a:t>overflow: hidden for the parent element (</a:t>
            </a:r>
            <a:r>
              <a:rPr lang="en-US" dirty="0" err="1" smtClean="0"/>
              <a:t>hacky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Method 2:</a:t>
            </a:r>
          </a:p>
          <a:p>
            <a:pPr lvl="1"/>
            <a:r>
              <a:rPr lang="en-US" dirty="0" smtClean="0"/>
              <a:t>Extra element, whose purpose is clearing</a:t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&lt;div class=“container”&gt;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&lt;div class=“floated”&gt;&lt;/div&gt;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div class=“floated”&gt;&lt;/div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&lt;div class=“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clearfix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”&gt;&lt;/div&gt;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.floated { float: left; }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clearfix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clear: both; 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08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Box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Positioning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433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Positioning / float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 the float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Method 3</a:t>
            </a:r>
          </a:p>
          <a:p>
            <a:pPr lvl="1"/>
            <a:r>
              <a:rPr lang="en-US" dirty="0" smtClean="0"/>
              <a:t>Adding a pseudo element after the container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container:after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content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 “;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hidden;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display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block;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height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both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03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Positioning / float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 in action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container’s height is not set and we’re clearing the float using any technique from the previous slide: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786" y="2809788"/>
            <a:ext cx="4134427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5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4507"/>
            <a:ext cx="6400800" cy="882293"/>
          </a:xfrm>
        </p:spPr>
        <p:txBody>
          <a:bodyPr/>
          <a:lstStyle/>
          <a:p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469905"/>
            <a:ext cx="6400800" cy="5386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192" y="1361452"/>
            <a:ext cx="2324424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9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Positioning / </a:t>
            </a:r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Position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	(default)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relative	(offset)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absolute	(offset)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		(offset)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top, right, bottom, left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-index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22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Positioning / </a:t>
            </a:r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Natural / static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Position the element to it’s natural place, in the normal document flow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Offset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Creates a positioning context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If no offset parent is defined, then the topmost tag will act as the offset parent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92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Positioning / </a:t>
            </a:r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relative positioned element is positioned relative to its normal </a:t>
            </a:r>
            <a:r>
              <a:rPr lang="en-US" dirty="0" smtClean="0"/>
              <a:t>position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7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Positioning / </a:t>
            </a:r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An absolute position element is positioned relative to the first </a:t>
            </a:r>
            <a:r>
              <a:rPr lang="en-US" dirty="0" smtClean="0"/>
              <a:t>offset parent.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81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Positioning / </a:t>
            </a:r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An element with a fixed position is positioned relative to the browser window, and will not move even if the window is scrolled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4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Positioning / </a:t>
            </a:r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http://jsfiddle.net/L4kag5y5</a:t>
            </a:r>
            <a:r>
              <a:rPr lang="en-US" dirty="0" smtClean="0">
                <a:hlinkClick r:id="rId3"/>
              </a:rPr>
              <a:t>/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 product is relative positioned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The “New” is absolute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We’re making use of the :after pseudo-element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019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605" y="1066800"/>
            <a:ext cx="42672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Box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Positioning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482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 smtClean="0"/>
              <a:t>TASKS</a:t>
            </a:r>
            <a:endParaRPr lang="hu-H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hu-HU" dirty="0" err="1" smtClean="0"/>
              <a:t>Make</a:t>
            </a:r>
            <a:r>
              <a:rPr lang="hu-HU" dirty="0" smtClean="0"/>
              <a:t> </a:t>
            </a:r>
            <a:r>
              <a:rPr lang="hu-HU" dirty="0" err="1" smtClean="0"/>
              <a:t>rules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screen.scss</a:t>
            </a:r>
            <a:r>
              <a:rPr lang="hu-HU" dirty="0" smtClean="0"/>
              <a:t>,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make</a:t>
            </a:r>
            <a:r>
              <a:rPr lang="hu-HU" dirty="0" smtClean="0"/>
              <a:t> </a:t>
            </a:r>
            <a:r>
              <a:rPr lang="hu-HU" dirty="0" err="1" smtClean="0"/>
              <a:t>sure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r>
              <a:rPr lang="hu-HU" dirty="0" smtClean="0"/>
              <a:t> </a:t>
            </a:r>
            <a:r>
              <a:rPr lang="hu-HU" dirty="0" err="1" smtClean="0"/>
              <a:t>element’s</a:t>
            </a:r>
            <a:r>
              <a:rPr lang="hu-HU" dirty="0" smtClean="0"/>
              <a:t> </a:t>
            </a:r>
            <a:r>
              <a:rPr lang="hu-HU" dirty="0" err="1" smtClean="0"/>
              <a:t>box-sizing</a:t>
            </a:r>
            <a:r>
              <a:rPr lang="hu-HU" dirty="0" smtClean="0"/>
              <a:t> is </a:t>
            </a:r>
            <a:r>
              <a:rPr lang="en-US" dirty="0" smtClean="0"/>
              <a:t>border-</a:t>
            </a:r>
            <a:r>
              <a:rPr lang="en-US" dirty="0" err="1" smtClean="0"/>
              <a:t>bo</a:t>
            </a:r>
            <a:r>
              <a:rPr lang="hu-HU" dirty="0" smtClean="0"/>
              <a:t>x</a:t>
            </a:r>
          </a:p>
          <a:p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box-sizing</a:t>
            </a:r>
            <a:r>
              <a:rPr lang="hu-HU" dirty="0" smtClean="0"/>
              <a:t> mixin</a:t>
            </a:r>
            <a:endParaRPr lang="en-US" dirty="0" smtClean="0"/>
          </a:p>
          <a:p>
            <a:endParaRPr lang="hu-H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Box-sizing</a:t>
            </a:r>
            <a:endParaRPr lang="hu-H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464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 smtClean="0"/>
              <a:t>TASKS</a:t>
            </a:r>
            <a:endParaRPr lang="hu-H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hu-HU" dirty="0" err="1" smtClean="0"/>
              <a:t>Make</a:t>
            </a:r>
            <a:r>
              <a:rPr lang="hu-HU" dirty="0" smtClean="0"/>
              <a:t> </a:t>
            </a:r>
            <a:r>
              <a:rPr lang="hu-HU" b="1" dirty="0" err="1" smtClean="0"/>
              <a:t>pull-left</a:t>
            </a:r>
            <a:r>
              <a:rPr lang="hu-HU" dirty="0" smtClean="0"/>
              <a:t> and </a:t>
            </a:r>
            <a:r>
              <a:rPr lang="hu-HU" b="1" dirty="0" err="1" smtClean="0"/>
              <a:t>pull-right</a:t>
            </a:r>
            <a:r>
              <a:rPr lang="hu-HU" dirty="0" smtClean="0"/>
              <a:t> </a:t>
            </a:r>
            <a:r>
              <a:rPr lang="hu-HU" dirty="0" err="1" smtClean="0"/>
              <a:t>helper</a:t>
            </a:r>
            <a:r>
              <a:rPr lang="hu-HU" dirty="0" smtClean="0"/>
              <a:t> </a:t>
            </a:r>
            <a:r>
              <a:rPr lang="hu-HU" dirty="0" err="1" smtClean="0"/>
              <a:t>classes</a:t>
            </a:r>
            <a:r>
              <a:rPr lang="hu-HU" dirty="0" smtClean="0"/>
              <a:t>,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floating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element</a:t>
            </a:r>
            <a:r>
              <a:rPr lang="hu-HU" dirty="0" smtClean="0"/>
              <a:t>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and</a:t>
            </a:r>
            <a:r>
              <a:rPr lang="hu-HU" dirty="0" smtClean="0"/>
              <a:t> right.</a:t>
            </a:r>
          </a:p>
          <a:p>
            <a:r>
              <a:rPr lang="hu-HU" dirty="0" err="1" smtClean="0"/>
              <a:t>Make</a:t>
            </a:r>
            <a:r>
              <a:rPr lang="hu-HU" dirty="0" smtClean="0"/>
              <a:t> </a:t>
            </a:r>
            <a:r>
              <a:rPr lang="hu-HU" b="1" dirty="0" err="1" smtClean="0"/>
              <a:t>clearfix</a:t>
            </a:r>
            <a:r>
              <a:rPr lang="hu-HU" dirty="0" smtClean="0"/>
              <a:t> </a:t>
            </a:r>
            <a:r>
              <a:rPr lang="hu-HU" dirty="0" err="1" smtClean="0"/>
              <a:t>class</a:t>
            </a:r>
            <a:r>
              <a:rPr lang="hu-HU" dirty="0" smtClean="0"/>
              <a:t>, </a:t>
            </a:r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implements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3rd </a:t>
            </a:r>
            <a:r>
              <a:rPr lang="hu-HU" dirty="0" err="1" smtClean="0"/>
              <a:t>clearing</a:t>
            </a:r>
            <a:r>
              <a:rPr lang="hu-HU" dirty="0" smtClean="0"/>
              <a:t> </a:t>
            </a:r>
            <a:r>
              <a:rPr lang="hu-HU" dirty="0" err="1" smtClean="0"/>
              <a:t>solution</a:t>
            </a:r>
            <a:r>
              <a:rPr lang="hu-HU" dirty="0" smtClean="0"/>
              <a:t>.</a:t>
            </a:r>
            <a:endParaRPr lang="en-US" dirty="0" smtClean="0"/>
          </a:p>
          <a:p>
            <a:endParaRPr lang="hu-H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Floating</a:t>
            </a:r>
            <a:r>
              <a:rPr lang="hu-HU" dirty="0" smtClean="0"/>
              <a:t> </a:t>
            </a:r>
            <a:r>
              <a:rPr lang="hu-HU" dirty="0" err="1" smtClean="0"/>
              <a:t>helpers</a:t>
            </a:r>
            <a:endParaRPr lang="hu-H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9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 smtClean="0"/>
              <a:t>TASKS</a:t>
            </a:r>
            <a:endParaRPr lang="hu-H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hu-HU" dirty="0" err="1" smtClean="0"/>
              <a:t>Modify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header</a:t>
            </a:r>
            <a:r>
              <a:rPr lang="hu-HU" dirty="0" smtClean="0"/>
              <a:t> and </a:t>
            </a:r>
            <a:r>
              <a:rPr lang="hu-HU" dirty="0" err="1" smtClean="0"/>
              <a:t>footer</a:t>
            </a:r>
            <a:r>
              <a:rPr lang="hu-HU" dirty="0" smtClean="0"/>
              <a:t> </a:t>
            </a:r>
            <a:r>
              <a:rPr lang="hu-HU" dirty="0" err="1" smtClean="0"/>
              <a:t>elements</a:t>
            </a:r>
            <a:r>
              <a:rPr lang="hu-HU" dirty="0" smtClean="0"/>
              <a:t> </a:t>
            </a:r>
            <a:r>
              <a:rPr lang="hu-HU" dirty="0" err="1" smtClean="0"/>
              <a:t>style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 smtClean="0"/>
              <a:t>Header</a:t>
            </a:r>
            <a:r>
              <a:rPr lang="hu-HU" dirty="0" smtClean="0"/>
              <a:t> </a:t>
            </a:r>
            <a:r>
              <a:rPr lang="hu-HU" dirty="0" err="1" smtClean="0"/>
              <a:t>should</a:t>
            </a:r>
            <a:r>
              <a:rPr lang="hu-HU" dirty="0" smtClean="0"/>
              <a:t> be fixed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top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screen</a:t>
            </a:r>
            <a:r>
              <a:rPr lang="hu-HU" dirty="0" smtClean="0"/>
              <a:t> and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height</a:t>
            </a:r>
            <a:r>
              <a:rPr lang="hu-HU" dirty="0" smtClean="0"/>
              <a:t> of </a:t>
            </a:r>
            <a:r>
              <a:rPr lang="hu-HU" dirty="0" err="1" smtClean="0"/>
              <a:t>it</a:t>
            </a:r>
            <a:r>
              <a:rPr lang="hu-HU" dirty="0" smtClean="0"/>
              <a:t> must be less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equal</a:t>
            </a:r>
            <a:r>
              <a:rPr lang="hu-HU" dirty="0" smtClean="0"/>
              <a:t> </a:t>
            </a:r>
            <a:r>
              <a:rPr lang="hu-HU" dirty="0" err="1" smtClean="0"/>
              <a:t>than</a:t>
            </a:r>
            <a:r>
              <a:rPr lang="hu-HU" dirty="0" smtClean="0"/>
              <a:t> </a:t>
            </a:r>
            <a:r>
              <a:rPr lang="hu-HU" dirty="0" err="1" smtClean="0"/>
              <a:t>$header-max-height</a:t>
            </a:r>
            <a:endParaRPr lang="hu-HU" dirty="0" smtClean="0"/>
          </a:p>
          <a:p>
            <a:pPr lvl="1"/>
            <a:r>
              <a:rPr lang="hu-HU" dirty="0" err="1" smtClean="0"/>
              <a:t>Footer</a:t>
            </a:r>
            <a:r>
              <a:rPr lang="hu-HU" dirty="0" smtClean="0"/>
              <a:t> </a:t>
            </a:r>
            <a:r>
              <a:rPr lang="hu-HU" dirty="0" err="1" smtClean="0"/>
              <a:t>should</a:t>
            </a:r>
            <a:r>
              <a:rPr lang="hu-HU" dirty="0" smtClean="0"/>
              <a:t> be fixed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bottom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screen</a:t>
            </a:r>
            <a:r>
              <a:rPr lang="hu-HU" dirty="0" smtClean="0"/>
              <a:t> and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height</a:t>
            </a:r>
            <a:r>
              <a:rPr lang="hu-HU" dirty="0" smtClean="0"/>
              <a:t> of </a:t>
            </a:r>
            <a:r>
              <a:rPr lang="hu-HU" dirty="0" err="1" smtClean="0"/>
              <a:t>it</a:t>
            </a:r>
            <a:r>
              <a:rPr lang="hu-HU" dirty="0" smtClean="0"/>
              <a:t> must be less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equal</a:t>
            </a:r>
            <a:r>
              <a:rPr lang="hu-HU" dirty="0" smtClean="0"/>
              <a:t> </a:t>
            </a:r>
            <a:r>
              <a:rPr lang="hu-HU" dirty="0" err="1" smtClean="0"/>
              <a:t>than</a:t>
            </a:r>
            <a:r>
              <a:rPr lang="hu-HU" dirty="0" smtClean="0"/>
              <a:t> </a:t>
            </a:r>
            <a:r>
              <a:rPr lang="hu-HU" dirty="0" err="1" smtClean="0"/>
              <a:t>$footer-max-height</a:t>
            </a:r>
            <a:endParaRPr lang="hu-HU" dirty="0" smtClean="0"/>
          </a:p>
          <a:p>
            <a:r>
              <a:rPr lang="hu-HU" dirty="0" smtClean="0"/>
              <a:t>Fix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page</a:t>
            </a:r>
            <a:r>
              <a:rPr lang="hu-HU" dirty="0" smtClean="0"/>
              <a:t> </a:t>
            </a:r>
            <a:r>
              <a:rPr lang="hu-HU" dirty="0" err="1" smtClean="0"/>
              <a:t>paddings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support</a:t>
            </a:r>
            <a:r>
              <a:rPr lang="hu-HU" dirty="0" smtClean="0"/>
              <a:t> fixed </a:t>
            </a:r>
            <a:r>
              <a:rPr lang="hu-HU" dirty="0" err="1" smtClean="0"/>
              <a:t>header</a:t>
            </a:r>
            <a:r>
              <a:rPr lang="hu-HU" dirty="0" smtClean="0"/>
              <a:t> and </a:t>
            </a:r>
            <a:r>
              <a:rPr lang="hu-HU" dirty="0" err="1" smtClean="0"/>
              <a:t>footer</a:t>
            </a:r>
            <a:endParaRPr lang="hu-HU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Header</a:t>
            </a:r>
            <a:r>
              <a:rPr lang="hu-HU" dirty="0" smtClean="0"/>
              <a:t> &amp; </a:t>
            </a:r>
            <a:r>
              <a:rPr lang="hu-HU" dirty="0" err="1" smtClean="0"/>
              <a:t>footer</a:t>
            </a:r>
            <a:endParaRPr lang="hu-H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566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 smtClean="0"/>
              <a:t>TASKS</a:t>
            </a:r>
            <a:endParaRPr lang="hu-H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365760" y="990600"/>
            <a:ext cx="8412480" cy="5181600"/>
          </a:xfrm>
        </p:spPr>
        <p:txBody>
          <a:bodyPr/>
          <a:lstStyle/>
          <a:p>
            <a:r>
              <a:rPr lang="hu-HU" dirty="0" err="1" smtClean="0"/>
              <a:t>Make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footer</a:t>
            </a:r>
            <a:r>
              <a:rPr lang="hu-HU" dirty="0" smtClean="0"/>
              <a:t> </a:t>
            </a:r>
            <a:r>
              <a:rPr lang="hu-HU" dirty="0" err="1" smtClean="0"/>
              <a:t>look</a:t>
            </a:r>
            <a:r>
              <a:rPr lang="hu-HU" dirty="0" smtClean="0"/>
              <a:t> </a:t>
            </a:r>
            <a:r>
              <a:rPr lang="hu-HU" dirty="0" err="1" smtClean="0"/>
              <a:t>like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design </a:t>
            </a:r>
            <a:r>
              <a:rPr lang="hu-HU" dirty="0" err="1" smtClean="0"/>
              <a:t>plan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 smtClean="0"/>
              <a:t>Pull</a:t>
            </a:r>
            <a:r>
              <a:rPr lang="hu-HU" dirty="0" smtClean="0"/>
              <a:t> right EPAM </a:t>
            </a:r>
            <a:r>
              <a:rPr lang="hu-HU" dirty="0" err="1" smtClean="0"/>
              <a:t>logo</a:t>
            </a:r>
            <a:r>
              <a:rPr lang="hu-HU" dirty="0"/>
              <a:t> </a:t>
            </a:r>
            <a:r>
              <a:rPr lang="hu-HU" dirty="0" smtClean="0"/>
              <a:t>and copyright </a:t>
            </a:r>
            <a:r>
              <a:rPr lang="hu-HU" dirty="0" err="1" smtClean="0"/>
              <a:t>information</a:t>
            </a:r>
            <a:endParaRPr lang="hu-HU" dirty="0" smtClean="0"/>
          </a:p>
          <a:p>
            <a:pPr lvl="1"/>
            <a:r>
              <a:rPr lang="hu-HU" dirty="0" err="1" smtClean="0"/>
              <a:t>Pull</a:t>
            </a:r>
            <a:r>
              <a:rPr lang="hu-HU" dirty="0" smtClean="0"/>
              <a:t>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iconset</a:t>
            </a:r>
            <a:r>
              <a:rPr lang="hu-HU" dirty="0" smtClean="0"/>
              <a:t> copyright design </a:t>
            </a:r>
            <a:r>
              <a:rPr lang="hu-HU" dirty="0" err="1" smtClean="0"/>
              <a:t>information</a:t>
            </a:r>
            <a:endParaRPr lang="hu-HU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Footer</a:t>
            </a:r>
            <a:endParaRPr lang="hu-H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" t="80891" r="599" b="-62953"/>
          <a:stretch/>
        </p:blipFill>
        <p:spPr>
          <a:xfrm>
            <a:off x="890642" y="3600000"/>
            <a:ext cx="7362715" cy="763200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AutoShape 4" descr="data:image/jpeg;base64,/9j/4AAQSkZJRgABAQAAAQABAAD/2wCEAAkGBwgHBgkIBwgKCgkLDRYPDQwMDRsUFRAWIB0iIiAdHx8kKDQsJCYxJx8fLT0tMTU3Ojo6Iys/RD84QzQ5OjcBCgoKDQwNGg8PGjclHyU3Nzc3Nzc3Nzc3Nzc3Nzc3Nzc3Nzc3Nzc3Nzc3Nzc3Nzc3Nzc3Nzc3Nzc3Nzc3Nzc3N//AABEIAJcAlwMBIgACEQEDEQH/xAAbAAEAAgMBAQAAAAAAAAAAAAAABgcBAgUDBP/EADgQAAEEAgECAwUECQUBAAAAAAABAgMEBREGEiEHEzEiQVFhkRRxgbEVI0NSkqGywdEyM1Si0hb/xAAZAQEAAwEBAAAAAAAAAAAAAAAAAQIDBQT/xAAiEQEAAgIABgMBAAAAAAAAAAAAAQIDEQQSIUFRYRMiMRT/2gAMAwEAAhEDEQA/ALwAAAAAAAAAAAAAAAAAAAAAAAAAAAAAAAAAAAAAAAAAAAAAAAAAAAAAAAAAAAAAAAAAAAAAAAAAAAAAAAAAAAAxv5AZB4WbdepGklqaOFirrb3Im1I5ynnWN47Y+yyRy2LfSjlii0iNRfiq+n3Fq1tadRCtr1rG5lKgV7jPFXHWrcUFqhPWZI9GpL1te1qqukVfl8z7OS+IdXBZeXHLQmsOiY1znska1EVU3rv8tfUv8OTetKfPj1vabAruDxXxz7bI5MdZjgcqIsvW1Vbv39PwO7ynm+N449kMrJbNl7OtIoddm/FVX0InDeJ1MEZscxvaTgr3G+KuPs24obNCeBkjkb5qPR6N2uu6ep9vJfESrgcvJjnUJrD42Nc57JGoiKqb13+WvqT8OTetHz49c2+iagrlnizQdO1HYy02BVRHSdbVVPiuvebP8WMalnpjx9t9dHa87qanb49JP8+Twj+jH5WIDzimjlRFY5F2iO9e+l9DfZi2ZAAAAADSaRkMbpJXNZGxFc5zl0jUT1VVNzl8npWcjgL9GkrGz2IHRtWRdJ37L/ImI3KJ6Qj+W8SsFRVzKrpL8if8dPY/iXsQnK+JWcvv8rHxx0WO2iNjTzJF/FU/JDh5Ti+cxXV9sx0yMb+0iTrZ9U/udri3O62FY1i4OmrE7OmqJ0yL9/V6/U6EYaVjdI5pc2c2S06vPLDbj3FeQ5rMUr+XhtfZY52yvluyL1KjV3pGr39UT4HOY9OQc+RXJ1RWch717Kxq/wCGlns5njMpx/J3MdJIktSsr3xys6XMVUXp+S909yqVFxzDx5JbS2LbqlWjWWaadrOtURO3onf4/QnHa08026dkZKRXlrXr3fYxEz3PUaxqJFYyPZqJrUbXf+Wm1hv6e589jF2yzkdLvvtjV0v4aap1uNVMHj57mWx+ZkuyY6nLL5bqro0RddKLtfn+Zy/D/wDU5izkpl3+j6MthVX9/Wk/NxbmidzHaNK8utRPeXldama56+GFiJHNkUiRGppEY13T+TVO3yLj2RXlk2Xy0cNbGOttc6WWdqfqm6RO2++0b6fM4/BX+RmJ8rOnU3HVJrT9+92tJ9VVTFD7RyjJZC9nLUskdSpJZfpURE1/pYnuRPu79hbmrb1EFdTG+8y0c5nIecNWu3pht3k6ERNajT5e72UXsel1P/oOfvY1NssZBGfexqoi/hppjgyJDlZ8jMns46lLYXX73T0p/Upv4fr5eckyE3dKNKay9V9ztaT+blLW+u9doVr9tb7y8shGzL86lgha1I5r6Qta1NJ0oqN/JqmuWazLc3ngrNa2Ke+yuxrU0iNRyM39EVT38Pmbz7sjYXbaNaW29V/e6dJ/Uv0N/DuNk/Ko7tldR1Y5bcjvh29f+wmeXc+IKxza9y7XNeP8mi5HczGNinWF/Qkbqcq9bWtaiIitTS+5fj6nw4zxGz+LkSDINbcRnZzLDFjlT8f8oSLLeKtONFbh6UthfdLP+rZ9O6r/ACIXk87nuX2PJ8nz0Rf9irXTTV+btb+qmWOtrViMlY02yWrW0zS07WLh/EvDXnshttmpTOVGokjepqqq611N/uTZFKj4p4eZb9J072UbBWghlbKsLndT36XaenZO+veW41Ox5M9cdbao9eC2S1d3ZABi3AABhU2cLM8PwWY6nW6EaSu/bRJ0P+qf3O8Ca2mv4i1Yt+wg68Bho4LMUMZakdJfa3oWfXs9PdEVUTum/wAyDQcS5hVgtUIMcrYbaNbMrZI1RyIu09re0QvBe40bV4i9fbC/DUtrXRUOS4+/iXBrq3JWuv5KWKJzWL2axF30ovv7bVTgYDEcguYy6/C11lrWNQWEa5iOdr2te0qfH3Fv8q4zX5NDXht2Z4WQPV6JCqJtVTXfaH08awdbj+MShTfI+NHuer5FRXKqr8jSOJ1SfMsp4bd48QgGJ4Hl63FswyRI2370cbGQq9F01q9Soq+m13o4tDiHMIat6vDQSGOyxGTNfJHuRqL6Iuy7tDRSOJv133aTwtOmuypMVwvO0+NZqF1Jv2675UMbPObry0dty72MVwzP0uO5uL7G1L11IoY2ec3Xlou3LvfzLb0Z0J4m879kcLSNelR4nhufpcfzkX2JqXLscdeJvnN7s6vbXe+3Y+viXB8vBj85BfRlOe7AytFJ1I/TF31r2X17oWhpDKdiJ4i8xMeUxw9ImJ8IVifDTBUtPtpLekT1852mfwp2+uyX1asFSFsNWGOGJvoyNqNRPwQ9gZWva37LWuOtfyGETRkAquAAAAAAAAAAAAAAAAAAAAAAAAAAAAAAAAAAAAAAAAAAAAAAAAAAAAAAAAAAAAAAAAAAAAAAAAAAAAAAAAAAAAAAAAAAAAAAAAAAAAAAAAAAAAA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data:image/jpeg;base64,/9j/4AAQSkZJRgABAQAAAQABAAD/2wCEAAkGBwgHBgkIBwgKCgkLDRYPDQwMDRsUFRAWIB0iIiAdHx8kKDQsJCYxJx8fLT0tMTU3Ojo6Iys/RD84QzQ5OjcBCgoKDQwNGg8PGjclHyU3Nzc3Nzc3Nzc3Nzc3Nzc3Nzc3Nzc3Nzc3Nzc3Nzc3Nzc3Nzc3Nzc3Nzc3Nzc3Nzc3N//AABEIAJcAlwMBIgACEQEDEQH/xAAbAAEAAgMBAQAAAAAAAAAAAAAABgcBAgUDBP/EADgQAAEEAgECAwUECQUBAAAAAAABAgMEBREGEiEHEzEiQVFhkRRxgbEVI0NSkqGywdEyM1Si0hb/xAAZAQEAAwEBAAAAAAAAAAAAAAAAAQIDBQT/xAAiEQEAAgIABgMBAAAAAAAAAAAAAQIDEQQSIUFRYRMiMRT/2gAMAwEAAhEDEQA/ALwAAAAAAAAAAAAAAAAAAAAAAAAAAAAAAAAAAAAAAAAAAAAAAAAAAAAAAAAAAAAAAAAAAAAAAAAAAAAAAAAAAAAxv5AZB4WbdepGklqaOFirrb3Im1I5ynnWN47Y+yyRy2LfSjlii0iNRfiq+n3Fq1tadRCtr1rG5lKgV7jPFXHWrcUFqhPWZI9GpL1te1qqukVfl8z7OS+IdXBZeXHLQmsOiY1znska1EVU3rv8tfUv8OTetKfPj1vabAruDxXxz7bI5MdZjgcqIsvW1Vbv39PwO7ynm+N449kMrJbNl7OtIoddm/FVX0InDeJ1MEZscxvaTgr3G+KuPs24obNCeBkjkb5qPR6N2uu6ep9vJfESrgcvJjnUJrD42Nc57JGoiKqb13+WvqT8OTetHz49c2+iagrlnizQdO1HYy02BVRHSdbVVPiuvebP8WMalnpjx9t9dHa87qanb49JP8+Twj+jH5WIDzimjlRFY5F2iO9e+l9DfZi2ZAAAAADSaRkMbpJXNZGxFc5zl0jUT1VVNzl8npWcjgL9GkrGz2IHRtWRdJ37L/ImI3KJ6Qj+W8SsFRVzKrpL8if8dPY/iXsQnK+JWcvv8rHxx0WO2iNjTzJF/FU/JDh5Ti+cxXV9sx0yMb+0iTrZ9U/udri3O62FY1i4OmrE7OmqJ0yL9/V6/U6EYaVjdI5pc2c2S06vPLDbj3FeQ5rMUr+XhtfZY52yvluyL1KjV3pGr39UT4HOY9OQc+RXJ1RWch717Kxq/wCGlns5njMpx/J3MdJIktSsr3xys6XMVUXp+S909yqVFxzDx5JbS2LbqlWjWWaadrOtURO3onf4/QnHa08026dkZKRXlrXr3fYxEz3PUaxqJFYyPZqJrUbXf+Wm1hv6e589jF2yzkdLvvtjV0v4aap1uNVMHj57mWx+ZkuyY6nLL5bqro0RddKLtfn+Zy/D/wDU5izkpl3+j6MthVX9/Wk/NxbmidzHaNK8utRPeXldama56+GFiJHNkUiRGppEY13T+TVO3yLj2RXlk2Xy0cNbGOttc6WWdqfqm6RO2++0b6fM4/BX+RmJ8rOnU3HVJrT9+92tJ9VVTFD7RyjJZC9nLUskdSpJZfpURE1/pYnuRPu79hbmrb1EFdTG+8y0c5nIecNWu3pht3k6ERNajT5e72UXsel1P/oOfvY1NssZBGfexqoi/hppjgyJDlZ8jMns46lLYXX73T0p/Upv4fr5eckyE3dKNKay9V9ztaT+blLW+u9doVr9tb7y8shGzL86lgha1I5r6Qta1NJ0oqN/JqmuWazLc3ngrNa2Ke+yuxrU0iNRyM39EVT38Pmbz7sjYXbaNaW29V/e6dJ/Uv0N/DuNk/Ko7tldR1Y5bcjvh29f+wmeXc+IKxza9y7XNeP8mi5HczGNinWF/Qkbqcq9bWtaiIitTS+5fj6nw4zxGz+LkSDINbcRnZzLDFjlT8f8oSLLeKtONFbh6UthfdLP+rZ9O6r/ACIXk87nuX2PJ8nz0Rf9irXTTV+btb+qmWOtrViMlY02yWrW0zS07WLh/EvDXnshttmpTOVGokjepqqq611N/uTZFKj4p4eZb9J072UbBWghlbKsLndT36XaenZO+veW41Ox5M9cdbao9eC2S1d3ZABi3AABhU2cLM8PwWY6nW6EaSu/bRJ0P+qf3O8Ca2mv4i1Yt+wg68Bho4LMUMZakdJfa3oWfXs9PdEVUTum/wAyDQcS5hVgtUIMcrYbaNbMrZI1RyIu09re0QvBe40bV4i9fbC/DUtrXRUOS4+/iXBrq3JWuv5KWKJzWL2axF30ovv7bVTgYDEcguYy6/C11lrWNQWEa5iOdr2te0qfH3Fv8q4zX5NDXht2Z4WQPV6JCqJtVTXfaH08awdbj+MShTfI+NHuer5FRXKqr8jSOJ1SfMsp4bd48QgGJ4Hl63FswyRI2370cbGQq9F01q9Soq+m13o4tDiHMIat6vDQSGOyxGTNfJHuRqL6Iuy7tDRSOJv133aTwtOmuypMVwvO0+NZqF1Jv2675UMbPObry0dty72MVwzP0uO5uL7G1L11IoY2ec3Xlou3LvfzLb0Z0J4m879kcLSNelR4nhufpcfzkX2JqXLscdeJvnN7s6vbXe+3Y+viXB8vBj85BfRlOe7AytFJ1I/TF31r2X17oWhpDKdiJ4i8xMeUxw9ImJ8IVifDTBUtPtpLekT1852mfwp2+uyX1asFSFsNWGOGJvoyNqNRPwQ9gZWva37LWuOtfyGETRkAquAAAAAAAAAAAAAAAAAAAAAAAAAAAAAAAAAAAAAAAAAAAAAAAAAAAAAAAAAAAAAAAAAAAAAAAAAAAAAAAAAAAAAAAAAAAAAAAAAAAAAAAAAAAAA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8" descr="data:image/jpeg;base64,/9j/4AAQSkZJRgABAQAAAQABAAD/2wCEAAkGBwgHBgkIBwgKCgkLDRYPDQwMDRsUFRAWIB0iIiAdHx8kKDQsJCYxJx8fLT0tMTU3Ojo6Iys/RD84QzQ5OjcBCgoKDQwNGg8PGjclHyU3Nzc3Nzc3Nzc3Nzc3Nzc3Nzc3Nzc3Nzc3Nzc3Nzc3Nzc3Nzc3Nzc3Nzc3Nzc3Nzc3N//AABEIAJcAlwMBIgACEQEDEQH/xAAbAAEAAgMBAQAAAAAAAAAAAAAABgcBAgUDBP/EADgQAAEEAgECAwUECQUBAAAAAAABAgMEBREGEiEHEzEiQVFhkRRxgbEVI0NSkqGywdEyM1Si0hb/xAAZAQEAAwEBAAAAAAAAAAAAAAAAAQIDBQT/xAAiEQEAAgIABgMBAAAAAAAAAAAAAQIDEQQSIUFRYRMiMRT/2gAMAwEAAhEDEQA/ALwAAAAAAAAAAAAAAAAAAAAAAAAAAAAAAAAAAAAAAAAAAAAAAAAAAAAAAAAAAAAAAAAAAAAAAAAAAAAAAAAAAAAxv5AZB4WbdepGklqaOFirrb3Im1I5ynnWN47Y+yyRy2LfSjlii0iNRfiq+n3Fq1tadRCtr1rG5lKgV7jPFXHWrcUFqhPWZI9GpL1te1qqukVfl8z7OS+IdXBZeXHLQmsOiY1znska1EVU3rv8tfUv8OTetKfPj1vabAruDxXxz7bI5MdZjgcqIsvW1Vbv39PwO7ynm+N449kMrJbNl7OtIoddm/FVX0InDeJ1MEZscxvaTgr3G+KuPs24obNCeBkjkb5qPR6N2uu6ep9vJfESrgcvJjnUJrD42Nc57JGoiKqb13+WvqT8OTetHz49c2+iagrlnizQdO1HYy02BVRHSdbVVPiuvebP8WMalnpjx9t9dHa87qanb49JP8+Twj+jH5WIDzimjlRFY5F2iO9e+l9DfZi2ZAAAAADSaRkMbpJXNZGxFc5zl0jUT1VVNzl8npWcjgL9GkrGz2IHRtWRdJ37L/ImI3KJ6Qj+W8SsFRVzKrpL8if8dPY/iXsQnK+JWcvv8rHxx0WO2iNjTzJF/FU/JDh5Ti+cxXV9sx0yMb+0iTrZ9U/udri3O62FY1i4OmrE7OmqJ0yL9/V6/U6EYaVjdI5pc2c2S06vPLDbj3FeQ5rMUr+XhtfZY52yvluyL1KjV3pGr39UT4HOY9OQc+RXJ1RWch717Kxq/wCGlns5njMpx/J3MdJIktSsr3xys6XMVUXp+S909yqVFxzDx5JbS2LbqlWjWWaadrOtURO3onf4/QnHa08026dkZKRXlrXr3fYxEz3PUaxqJFYyPZqJrUbXf+Wm1hv6e589jF2yzkdLvvtjV0v4aap1uNVMHj57mWx+ZkuyY6nLL5bqro0RddKLtfn+Zy/D/wDU5izkpl3+j6MthVX9/Wk/NxbmidzHaNK8utRPeXldama56+GFiJHNkUiRGppEY13T+TVO3yLj2RXlk2Xy0cNbGOttc6WWdqfqm6RO2++0b6fM4/BX+RmJ8rOnU3HVJrT9+92tJ9VVTFD7RyjJZC9nLUskdSpJZfpURE1/pYnuRPu79hbmrb1EFdTG+8y0c5nIecNWu3pht3k6ERNajT5e72UXsel1P/oOfvY1NssZBGfexqoi/hppjgyJDlZ8jMns46lLYXX73T0p/Upv4fr5eckyE3dKNKay9V9ztaT+blLW+u9doVr9tb7y8shGzL86lgha1I5r6Qta1NJ0oqN/JqmuWazLc3ngrNa2Ke+yuxrU0iNRyM39EVT38Pmbz7sjYXbaNaW29V/e6dJ/Uv0N/DuNk/Ko7tldR1Y5bcjvh29f+wmeXc+IKxza9y7XNeP8mi5HczGNinWF/Qkbqcq9bWtaiIitTS+5fj6nw4zxGz+LkSDINbcRnZzLDFjlT8f8oSLLeKtONFbh6UthfdLP+rZ9O6r/ACIXk87nuX2PJ8nz0Rf9irXTTV+btb+qmWOtrViMlY02yWrW0zS07WLh/EvDXnshttmpTOVGokjepqqq611N/uTZFKj4p4eZb9J072UbBWghlbKsLndT36XaenZO+veW41Ox5M9cdbao9eC2S1d3ZABi3AABhU2cLM8PwWY6nW6EaSu/bRJ0P+qf3O8Ca2mv4i1Yt+wg68Bho4LMUMZakdJfa3oWfXs9PdEVUTum/wAyDQcS5hVgtUIMcrYbaNbMrZI1RyIu09re0QvBe40bV4i9fbC/DUtrXRUOS4+/iXBrq3JWuv5KWKJzWL2axF30ovv7bVTgYDEcguYy6/C11lrWNQWEa5iOdr2te0qfH3Fv8q4zX5NDXht2Z4WQPV6JCqJtVTXfaH08awdbj+MShTfI+NHuer5FRXKqr8jSOJ1SfMsp4bd48QgGJ4Hl63FswyRI2370cbGQq9F01q9Soq+m13o4tDiHMIat6vDQSGOyxGTNfJHuRqL6Iuy7tDRSOJv133aTwtOmuypMVwvO0+NZqF1Jv2675UMbPObry0dty72MVwzP0uO5uL7G1L11IoY2ec3Xlou3LvfzLb0Z0J4m879kcLSNelR4nhufpcfzkX2JqXLscdeJvnN7s6vbXe+3Y+viXB8vBj85BfRlOe7AytFJ1I/TF31r2X17oWhpDKdiJ4i8xMeUxw9ImJ8IVifDTBUtPtpLekT1852mfwp2+uyX1asFSFsNWGOGJvoyNqNRPwQ9gZWva37LWuOtfyGETRkAquAAAAAAAAAAAAAAAAAAAAAAAAAAAAAAAAAAAAAAAAAAAAAAAAAAAAAAAAAAAAAAAAAAAAAAAAAAAAAAAAAAAAAAAAAAAAAAAAAAAAAAAAAAAAAP/9k="/>
          <p:cNvSpPr>
            <a:spLocks noChangeAspect="1" noChangeArrowheads="1"/>
          </p:cNvSpPr>
          <p:nvPr/>
        </p:nvSpPr>
        <p:spPr bwMode="auto">
          <a:xfrm>
            <a:off x="460375" y="846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10" b="-2550"/>
          <a:stretch/>
        </p:blipFill>
        <p:spPr>
          <a:xfrm>
            <a:off x="7200900" y="4953000"/>
            <a:ext cx="9525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41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 smtClean="0"/>
              <a:t>TASKS</a:t>
            </a:r>
            <a:endParaRPr lang="hu-H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hu-HU" dirty="0" err="1" smtClean="0"/>
              <a:t>Put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search</a:t>
            </a:r>
            <a:r>
              <a:rPr lang="hu-HU" dirty="0" smtClean="0"/>
              <a:t> </a:t>
            </a:r>
            <a:r>
              <a:rPr lang="hu-HU" dirty="0" err="1" smtClean="0"/>
              <a:t>form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right </a:t>
            </a:r>
            <a:r>
              <a:rPr lang="hu-HU" dirty="0" err="1" smtClean="0"/>
              <a:t>side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header</a:t>
            </a:r>
            <a:r>
              <a:rPr lang="hu-HU" dirty="0" smtClean="0"/>
              <a:t> and </a:t>
            </a:r>
            <a:r>
              <a:rPr lang="hu-HU" dirty="0" err="1" smtClean="0"/>
              <a:t>style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like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picture</a:t>
            </a:r>
            <a:r>
              <a:rPr lang="hu-HU" dirty="0" smtClean="0"/>
              <a:t>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Search</a:t>
            </a:r>
            <a:endParaRPr lang="hu-H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" t="-1" r="240" b="80229"/>
          <a:stretch/>
        </p:blipFill>
        <p:spPr>
          <a:xfrm>
            <a:off x="521777" y="2514600"/>
            <a:ext cx="8388000" cy="2124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40259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 smtClean="0"/>
              <a:t>TASKS</a:t>
            </a:r>
            <a:endParaRPr lang="hu-H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hu-HU" dirty="0" err="1" smtClean="0"/>
              <a:t>Make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topic</a:t>
            </a:r>
            <a:r>
              <a:rPr lang="hu-HU" dirty="0" smtClean="0"/>
              <a:t>/</a:t>
            </a:r>
            <a:r>
              <a:rPr lang="hu-HU" dirty="0" err="1" smtClean="0"/>
              <a:t>message</a:t>
            </a:r>
            <a:r>
              <a:rPr lang="hu-HU" dirty="0" smtClean="0"/>
              <a:t> </a:t>
            </a:r>
            <a:r>
              <a:rPr lang="hu-HU" dirty="0" err="1" smtClean="0"/>
              <a:t>informations</a:t>
            </a:r>
            <a:r>
              <a:rPr lang="hu-HU" dirty="0" smtClean="0"/>
              <a:t> </a:t>
            </a:r>
            <a:r>
              <a:rPr lang="hu-HU" dirty="0" err="1" smtClean="0"/>
              <a:t>look</a:t>
            </a:r>
            <a:r>
              <a:rPr lang="hu-HU" dirty="0" smtClean="0"/>
              <a:t> </a:t>
            </a:r>
            <a:r>
              <a:rPr lang="hu-HU" dirty="0" err="1" smtClean="0"/>
              <a:t>like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design </a:t>
            </a:r>
            <a:r>
              <a:rPr lang="hu-HU" dirty="0" err="1" smtClean="0"/>
              <a:t>plan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 smtClean="0"/>
              <a:t>Pull</a:t>
            </a:r>
            <a:r>
              <a:rPr lang="hu-HU" dirty="0" smtClean="0"/>
              <a:t> right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date</a:t>
            </a:r>
            <a:r>
              <a:rPr lang="hu-HU" dirty="0" smtClean="0"/>
              <a:t>/</a:t>
            </a:r>
            <a:r>
              <a:rPr lang="hu-HU" dirty="0" err="1" smtClean="0"/>
              <a:t>time</a:t>
            </a:r>
            <a:r>
              <a:rPr lang="hu-HU" dirty="0" smtClean="0"/>
              <a:t> </a:t>
            </a:r>
            <a:r>
              <a:rPr lang="hu-HU" dirty="0" err="1" smtClean="0"/>
              <a:t>informations</a:t>
            </a:r>
            <a:endParaRPr lang="hu-HU" dirty="0" smtClean="0"/>
          </a:p>
          <a:p>
            <a:pPr lvl="1"/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text-overflow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email </a:t>
            </a:r>
            <a:r>
              <a:rPr lang="hu-HU" dirty="0" err="1" smtClean="0"/>
              <a:t>information</a:t>
            </a:r>
            <a:endParaRPr lang="hu-HU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Tiles</a:t>
            </a:r>
            <a:endParaRPr lang="hu-H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3" t="-12" r="771" b="73191"/>
          <a:stretch/>
        </p:blipFill>
        <p:spPr>
          <a:xfrm>
            <a:off x="1188000" y="3235200"/>
            <a:ext cx="6516000" cy="255600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44767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 smtClean="0"/>
              <a:t>TASKS</a:t>
            </a:r>
            <a:endParaRPr lang="hu-H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hu-HU" dirty="0" err="1" smtClean="0"/>
              <a:t>Make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topic</a:t>
            </a:r>
            <a:r>
              <a:rPr lang="hu-HU" dirty="0" smtClean="0"/>
              <a:t>/</a:t>
            </a:r>
            <a:r>
              <a:rPr lang="hu-HU" dirty="0" err="1" smtClean="0"/>
              <a:t>message</a:t>
            </a:r>
            <a:r>
              <a:rPr lang="hu-HU" dirty="0" smtClean="0"/>
              <a:t> </a:t>
            </a:r>
            <a:r>
              <a:rPr lang="hu-HU" dirty="0" err="1" smtClean="0"/>
              <a:t>form</a:t>
            </a:r>
            <a:r>
              <a:rPr lang="hu-HU" dirty="0" smtClean="0"/>
              <a:t> </a:t>
            </a:r>
            <a:r>
              <a:rPr lang="hu-HU" dirty="0" err="1" smtClean="0"/>
              <a:t>look</a:t>
            </a:r>
            <a:r>
              <a:rPr lang="hu-HU" dirty="0" smtClean="0"/>
              <a:t> </a:t>
            </a:r>
            <a:r>
              <a:rPr lang="hu-HU" dirty="0" err="1" smtClean="0"/>
              <a:t>like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design </a:t>
            </a:r>
            <a:r>
              <a:rPr lang="hu-HU" dirty="0" err="1" smtClean="0"/>
              <a:t>plan</a:t>
            </a:r>
            <a:r>
              <a:rPr lang="hu-HU" dirty="0" smtClean="0"/>
              <a:t>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Forms</a:t>
            </a:r>
            <a:endParaRPr lang="hu-H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4" t="-12" r="14598" b="73191"/>
          <a:stretch/>
        </p:blipFill>
        <p:spPr>
          <a:xfrm>
            <a:off x="1314000" y="3352800"/>
            <a:ext cx="6516000" cy="255600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30636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 smtClean="0"/>
              <a:t>TASKS</a:t>
            </a:r>
            <a:endParaRPr lang="hu-H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dirty="0" err="1" smtClean="0"/>
              <a:t>default</a:t>
            </a:r>
            <a:r>
              <a:rPr lang="hu-HU" dirty="0" smtClean="0"/>
              <a:t> </a:t>
            </a:r>
            <a:r>
              <a:rPr lang="hu-HU" dirty="0" err="1" smtClean="0"/>
              <a:t>view</a:t>
            </a:r>
            <a:r>
              <a:rPr lang="hu-HU" dirty="0" smtClean="0"/>
              <a:t> is </a:t>
            </a:r>
            <a:r>
              <a:rPr lang="hu-HU" dirty="0" err="1" smtClean="0"/>
              <a:t>large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Make</a:t>
            </a:r>
            <a:r>
              <a:rPr lang="hu-HU" dirty="0" smtClean="0"/>
              <a:t> </a:t>
            </a:r>
            <a:r>
              <a:rPr lang="hu-HU" dirty="0" err="1" smtClean="0"/>
              <a:t>medium</a:t>
            </a:r>
            <a:r>
              <a:rPr lang="hu-HU" dirty="0" smtClean="0"/>
              <a:t> </a:t>
            </a:r>
            <a:r>
              <a:rPr lang="hu-HU" dirty="0" err="1" smtClean="0"/>
              <a:t>view</a:t>
            </a:r>
            <a:r>
              <a:rPr lang="hu-HU" dirty="0" smtClean="0"/>
              <a:t> </a:t>
            </a:r>
            <a:r>
              <a:rPr lang="hu-HU" dirty="0" err="1" smtClean="0"/>
              <a:t>media</a:t>
            </a:r>
            <a:r>
              <a:rPr lang="hu-HU" dirty="0" smtClean="0"/>
              <a:t> </a:t>
            </a:r>
            <a:r>
              <a:rPr lang="hu-HU" dirty="0" err="1" smtClean="0"/>
              <a:t>query</a:t>
            </a:r>
            <a:r>
              <a:rPr lang="hu-HU" dirty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breakpoint</a:t>
            </a:r>
            <a:r>
              <a:rPr lang="hu-HU" dirty="0" smtClean="0"/>
              <a:t>: </a:t>
            </a:r>
            <a:r>
              <a:rPr lang="hu-HU" dirty="0" err="1" smtClean="0"/>
              <a:t>$breakpoint-medium</a:t>
            </a:r>
            <a:endParaRPr lang="hu-HU" dirty="0" smtClean="0"/>
          </a:p>
          <a:p>
            <a:r>
              <a:rPr lang="hu-HU" dirty="0" err="1" smtClean="0"/>
              <a:t>Make</a:t>
            </a:r>
            <a:r>
              <a:rPr lang="hu-HU" dirty="0" smtClean="0"/>
              <a:t> </a:t>
            </a:r>
            <a:r>
              <a:rPr lang="hu-HU" dirty="0" err="1" smtClean="0"/>
              <a:t>small</a:t>
            </a:r>
            <a:r>
              <a:rPr lang="hu-HU" dirty="0" smtClean="0"/>
              <a:t> </a:t>
            </a:r>
            <a:r>
              <a:rPr lang="hu-HU" dirty="0" err="1" smtClean="0"/>
              <a:t>view</a:t>
            </a:r>
            <a:r>
              <a:rPr lang="hu-HU" dirty="0" smtClean="0"/>
              <a:t> </a:t>
            </a:r>
            <a:r>
              <a:rPr lang="hu-HU" dirty="0" err="1" smtClean="0"/>
              <a:t>media</a:t>
            </a:r>
            <a:r>
              <a:rPr lang="hu-HU" dirty="0" smtClean="0"/>
              <a:t> </a:t>
            </a:r>
            <a:r>
              <a:rPr lang="hu-HU" dirty="0" err="1" smtClean="0"/>
              <a:t>query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breakpoint</a:t>
            </a:r>
            <a:r>
              <a:rPr lang="hu-HU" dirty="0" smtClean="0"/>
              <a:t>: </a:t>
            </a:r>
            <a:r>
              <a:rPr lang="hu-HU" dirty="0" err="1" smtClean="0"/>
              <a:t>$breakpoint-small</a:t>
            </a:r>
            <a:endParaRPr lang="hu-HU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Media </a:t>
            </a:r>
            <a:r>
              <a:rPr lang="hu-HU" dirty="0" err="1" smtClean="0"/>
              <a:t>queries</a:t>
            </a:r>
            <a:endParaRPr lang="hu-H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40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 smtClean="0"/>
              <a:t>TASKS</a:t>
            </a:r>
            <a:endParaRPr lang="hu-H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large</a:t>
            </a:r>
            <a:r>
              <a:rPr lang="hu-HU" dirty="0" smtClean="0"/>
              <a:t> </a:t>
            </a:r>
            <a:r>
              <a:rPr lang="hu-HU" dirty="0" err="1" smtClean="0"/>
              <a:t>view</a:t>
            </a:r>
            <a:r>
              <a:rPr lang="hu-HU" dirty="0" smtClean="0"/>
              <a:t>, show 3 </a:t>
            </a:r>
            <a:r>
              <a:rPr lang="hu-HU" dirty="0" err="1" smtClean="0"/>
              <a:t>boxes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1 </a:t>
            </a:r>
            <a:r>
              <a:rPr lang="hu-HU" dirty="0" err="1" smtClean="0"/>
              <a:t>row</a:t>
            </a:r>
            <a:endParaRPr lang="hu-HU" dirty="0" smtClean="0"/>
          </a:p>
          <a:p>
            <a:pPr lvl="1"/>
            <a:r>
              <a:rPr lang="hu-HU" dirty="0" err="1" smtClean="0"/>
              <a:t>Float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inline-block</a:t>
            </a:r>
            <a:endParaRPr lang="hu-HU" dirty="0" smtClean="0"/>
          </a:p>
          <a:p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medium</a:t>
            </a:r>
            <a:r>
              <a:rPr lang="hu-HU" dirty="0" smtClean="0"/>
              <a:t> </a:t>
            </a:r>
            <a:r>
              <a:rPr lang="hu-HU" dirty="0" err="1" smtClean="0"/>
              <a:t>view</a:t>
            </a:r>
            <a:r>
              <a:rPr lang="hu-HU" dirty="0" smtClean="0"/>
              <a:t>, show 2 </a:t>
            </a:r>
            <a:r>
              <a:rPr lang="hu-HU" dirty="0" err="1" smtClean="0"/>
              <a:t>boxes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1 </a:t>
            </a:r>
            <a:r>
              <a:rPr lang="hu-HU" dirty="0" err="1" smtClean="0"/>
              <a:t>row</a:t>
            </a:r>
            <a:endParaRPr lang="hu-HU" dirty="0" smtClean="0"/>
          </a:p>
          <a:p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small</a:t>
            </a:r>
            <a:r>
              <a:rPr lang="hu-HU" dirty="0" smtClean="0"/>
              <a:t> </a:t>
            </a:r>
            <a:r>
              <a:rPr lang="hu-HU" dirty="0" err="1" smtClean="0"/>
              <a:t>view</a:t>
            </a:r>
            <a:r>
              <a:rPr lang="hu-HU" dirty="0" smtClean="0"/>
              <a:t>, show 1 </a:t>
            </a:r>
            <a:r>
              <a:rPr lang="hu-HU" dirty="0" err="1" smtClean="0"/>
              <a:t>box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1</a:t>
            </a:r>
            <a:r>
              <a:rPr lang="hu-HU" dirty="0" smtClean="0"/>
              <a:t> </a:t>
            </a:r>
            <a:r>
              <a:rPr lang="hu-HU" dirty="0" err="1" smtClean="0"/>
              <a:t>row</a:t>
            </a:r>
            <a:endParaRPr lang="hu-H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Boxes</a:t>
            </a:r>
            <a:endParaRPr lang="hu-H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889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 smtClean="0"/>
              <a:t>TASKS</a:t>
            </a:r>
            <a:endParaRPr lang="hu-H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hu-HU" dirty="0" err="1" smtClean="0"/>
              <a:t>Make</a:t>
            </a:r>
            <a:r>
              <a:rPr lang="hu-HU" dirty="0" smtClean="0"/>
              <a:t> </a:t>
            </a:r>
            <a:r>
              <a:rPr lang="hu-HU" dirty="0" err="1" smtClean="0"/>
              <a:t>message</a:t>
            </a:r>
            <a:r>
              <a:rPr lang="hu-HU" dirty="0" smtClean="0"/>
              <a:t> </a:t>
            </a:r>
            <a:r>
              <a:rPr lang="hu-HU" dirty="0" err="1" smtClean="0"/>
              <a:t>boxes</a:t>
            </a:r>
            <a:r>
              <a:rPr lang="hu-HU" dirty="0" smtClean="0"/>
              <a:t> </a:t>
            </a:r>
            <a:r>
              <a:rPr lang="hu-HU" dirty="0" err="1" smtClean="0"/>
              <a:t>width</a:t>
            </a:r>
            <a:r>
              <a:rPr lang="hu-HU" dirty="0" smtClean="0"/>
              <a:t> 80%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content</a:t>
            </a:r>
            <a:endParaRPr lang="hu-HU" dirty="0" smtClean="0"/>
          </a:p>
          <a:p>
            <a:r>
              <a:rPr lang="hu-HU" dirty="0" err="1" smtClean="0"/>
              <a:t>Make</a:t>
            </a:r>
            <a:r>
              <a:rPr lang="hu-HU" dirty="0" smtClean="0"/>
              <a:t> </a:t>
            </a:r>
            <a:r>
              <a:rPr lang="hu-HU" dirty="0" err="1" smtClean="0"/>
              <a:t>odd</a:t>
            </a:r>
            <a:r>
              <a:rPr lang="hu-HU" dirty="0" smtClean="0"/>
              <a:t> </a:t>
            </a:r>
            <a:r>
              <a:rPr lang="hu-HU" dirty="0" err="1" smtClean="0"/>
              <a:t>message</a:t>
            </a:r>
            <a:r>
              <a:rPr lang="hu-HU" dirty="0" smtClean="0"/>
              <a:t> </a:t>
            </a:r>
            <a:r>
              <a:rPr lang="hu-HU" dirty="0" err="1" smtClean="0"/>
              <a:t>boxes</a:t>
            </a:r>
            <a:r>
              <a:rPr lang="hu-HU" dirty="0" smtClean="0"/>
              <a:t> </a:t>
            </a:r>
            <a:r>
              <a:rPr lang="hu-HU" dirty="0" err="1" smtClean="0"/>
              <a:t>aligned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left</a:t>
            </a:r>
            <a:r>
              <a:rPr lang="hu-HU" dirty="0" smtClean="0"/>
              <a:t> and </a:t>
            </a:r>
            <a:r>
              <a:rPr lang="hu-HU" dirty="0" err="1" smtClean="0"/>
              <a:t>even</a:t>
            </a:r>
            <a:r>
              <a:rPr lang="hu-HU" dirty="0" smtClean="0"/>
              <a:t> </a:t>
            </a:r>
            <a:r>
              <a:rPr lang="hu-HU" dirty="0" err="1" smtClean="0"/>
              <a:t>message</a:t>
            </a:r>
            <a:r>
              <a:rPr lang="hu-HU" dirty="0" smtClean="0"/>
              <a:t> </a:t>
            </a:r>
            <a:r>
              <a:rPr lang="hu-HU" dirty="0" err="1" smtClean="0"/>
              <a:t>boxes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right</a:t>
            </a:r>
          </a:p>
          <a:p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small</a:t>
            </a:r>
            <a:r>
              <a:rPr lang="hu-HU" dirty="0" smtClean="0"/>
              <a:t> </a:t>
            </a:r>
            <a:r>
              <a:rPr lang="hu-HU" dirty="0" err="1" smtClean="0"/>
              <a:t>view</a:t>
            </a:r>
            <a:r>
              <a:rPr lang="hu-HU" dirty="0" smtClean="0"/>
              <a:t> </a:t>
            </a:r>
            <a:r>
              <a:rPr lang="hu-HU" dirty="0" err="1" smtClean="0"/>
              <a:t>make</a:t>
            </a:r>
            <a:r>
              <a:rPr lang="hu-HU" dirty="0" smtClean="0"/>
              <a:t> </a:t>
            </a:r>
            <a:r>
              <a:rPr lang="hu-HU" dirty="0" err="1" smtClean="0"/>
              <a:t>message</a:t>
            </a:r>
            <a:r>
              <a:rPr lang="hu-HU" dirty="0" smtClean="0"/>
              <a:t> </a:t>
            </a:r>
            <a:r>
              <a:rPr lang="hu-HU" dirty="0" err="1" smtClean="0"/>
              <a:t>boxes</a:t>
            </a:r>
            <a:r>
              <a:rPr lang="hu-HU" dirty="0" smtClean="0"/>
              <a:t> </a:t>
            </a:r>
            <a:r>
              <a:rPr lang="hu-HU" dirty="0" err="1" smtClean="0"/>
              <a:t>take</a:t>
            </a:r>
            <a:r>
              <a:rPr lang="hu-HU" dirty="0" smtClean="0"/>
              <a:t> </a:t>
            </a:r>
            <a:r>
              <a:rPr lang="hu-HU" dirty="0" err="1" smtClean="0"/>
              <a:t>up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full</a:t>
            </a:r>
            <a:r>
              <a:rPr lang="hu-HU" dirty="0" smtClean="0"/>
              <a:t> </a:t>
            </a:r>
            <a:r>
              <a:rPr lang="hu-HU" dirty="0" err="1" smtClean="0"/>
              <a:t>width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content</a:t>
            </a:r>
            <a:endParaRPr lang="hu-H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Messages</a:t>
            </a:r>
            <a:endParaRPr lang="hu-H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3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4507"/>
            <a:ext cx="6400800" cy="882293"/>
          </a:xfrm>
        </p:spPr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469905"/>
            <a:ext cx="6400800" cy="5386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17" y="312096"/>
            <a:ext cx="5220583" cy="307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4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 smtClean="0"/>
              <a:t>TASKS</a:t>
            </a:r>
            <a:endParaRPr lang="hu-H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medium</a:t>
            </a:r>
            <a:r>
              <a:rPr lang="hu-HU" dirty="0" smtClean="0"/>
              <a:t> and </a:t>
            </a:r>
            <a:r>
              <a:rPr lang="hu-HU" dirty="0" err="1" smtClean="0"/>
              <a:t>small</a:t>
            </a:r>
            <a:r>
              <a:rPr lang="hu-HU" dirty="0" smtClean="0"/>
              <a:t> </a:t>
            </a:r>
            <a:r>
              <a:rPr lang="hu-HU" dirty="0" err="1" smtClean="0"/>
              <a:t>view</a:t>
            </a:r>
            <a:r>
              <a:rPr lang="hu-HU" dirty="0" smtClean="0"/>
              <a:t> </a:t>
            </a:r>
            <a:r>
              <a:rPr lang="hu-HU" dirty="0" err="1" smtClean="0"/>
              <a:t>align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TOPic</a:t>
            </a:r>
            <a:r>
              <a:rPr lang="hu-HU" dirty="0" smtClean="0"/>
              <a:t> </a:t>
            </a:r>
            <a:r>
              <a:rPr lang="hu-HU" dirty="0" err="1" smtClean="0"/>
              <a:t>logo</a:t>
            </a:r>
            <a:r>
              <a:rPr lang="hu-HU" dirty="0" smtClean="0"/>
              <a:t> center and </a:t>
            </a:r>
            <a:r>
              <a:rPr lang="hu-HU" dirty="0" err="1" smtClean="0"/>
              <a:t>narrow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search</a:t>
            </a:r>
            <a:r>
              <a:rPr lang="hu-HU" dirty="0" smtClean="0"/>
              <a:t> </a:t>
            </a:r>
            <a:r>
              <a:rPr lang="hu-HU" dirty="0" err="1" smtClean="0"/>
              <a:t>form</a:t>
            </a:r>
            <a:r>
              <a:rPr lang="hu-HU" dirty="0"/>
              <a:t> </a:t>
            </a:r>
            <a:r>
              <a:rPr lang="hu-HU" dirty="0" err="1" smtClean="0"/>
              <a:t>according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design</a:t>
            </a:r>
            <a:endParaRPr lang="hu-H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Header</a:t>
            </a:r>
            <a:r>
              <a:rPr lang="hu-HU" dirty="0" smtClean="0"/>
              <a:t>/</a:t>
            </a:r>
            <a:r>
              <a:rPr lang="hu-HU" dirty="0" err="1" smtClean="0"/>
              <a:t>footer</a:t>
            </a:r>
            <a:r>
              <a:rPr lang="hu-HU" dirty="0" smtClean="0"/>
              <a:t> </a:t>
            </a:r>
            <a:r>
              <a:rPr lang="hu-HU" dirty="0" err="1" smtClean="0"/>
              <a:t>medium</a:t>
            </a:r>
            <a:r>
              <a:rPr lang="hu-HU" dirty="0" smtClean="0"/>
              <a:t>/</a:t>
            </a:r>
            <a:r>
              <a:rPr lang="hu-HU" dirty="0" err="1" smtClean="0"/>
              <a:t>small</a:t>
            </a:r>
            <a:r>
              <a:rPr lang="hu-HU" dirty="0" smtClean="0"/>
              <a:t> </a:t>
            </a:r>
            <a:r>
              <a:rPr lang="hu-HU" dirty="0" err="1" smtClean="0"/>
              <a:t>view</a:t>
            </a:r>
            <a:endParaRPr lang="hu-H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5669"/>
          <a:stretch/>
        </p:blipFill>
        <p:spPr>
          <a:xfrm>
            <a:off x="1066800" y="2971800"/>
            <a:ext cx="6781800" cy="1944000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82770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 smtClean="0"/>
              <a:t>TASKS</a:t>
            </a:r>
            <a:endParaRPr lang="hu-H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medium</a:t>
            </a:r>
            <a:r>
              <a:rPr lang="hu-HU" dirty="0" smtClean="0"/>
              <a:t> and </a:t>
            </a:r>
            <a:r>
              <a:rPr lang="hu-HU" dirty="0" err="1" smtClean="0"/>
              <a:t>small</a:t>
            </a:r>
            <a:r>
              <a:rPr lang="hu-HU" dirty="0" smtClean="0"/>
              <a:t> </a:t>
            </a:r>
            <a:r>
              <a:rPr lang="hu-HU" dirty="0" err="1" smtClean="0"/>
              <a:t>view</a:t>
            </a:r>
            <a:r>
              <a:rPr lang="hu-HU" dirty="0" smtClean="0"/>
              <a:t> </a:t>
            </a:r>
            <a:r>
              <a:rPr lang="hu-HU" dirty="0" err="1" smtClean="0"/>
              <a:t>make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footer</a:t>
            </a:r>
            <a:r>
              <a:rPr lang="hu-HU" dirty="0" smtClean="0"/>
              <a:t> </a:t>
            </a:r>
            <a:r>
              <a:rPr lang="hu-HU" dirty="0" err="1" smtClean="0"/>
              <a:t>appear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its</a:t>
            </a:r>
            <a:r>
              <a:rPr lang="hu-HU" dirty="0" smtClean="0"/>
              <a:t> </a:t>
            </a:r>
            <a:r>
              <a:rPr lang="hu-HU" dirty="0" err="1" smtClean="0"/>
              <a:t>natural</a:t>
            </a:r>
            <a:r>
              <a:rPr lang="hu-HU" dirty="0" smtClean="0"/>
              <a:t> </a:t>
            </a:r>
            <a:r>
              <a:rPr lang="hu-HU" dirty="0" err="1" smtClean="0"/>
              <a:t>position</a:t>
            </a:r>
            <a:endParaRPr lang="hu-HU" dirty="0" smtClean="0"/>
          </a:p>
          <a:p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medium</a:t>
            </a:r>
            <a:r>
              <a:rPr lang="hu-HU" dirty="0" smtClean="0"/>
              <a:t> and </a:t>
            </a:r>
            <a:r>
              <a:rPr lang="hu-HU" dirty="0" err="1" smtClean="0"/>
              <a:t>small</a:t>
            </a:r>
            <a:r>
              <a:rPr lang="hu-HU" dirty="0" smtClean="0"/>
              <a:t> </a:t>
            </a:r>
            <a:r>
              <a:rPr lang="hu-HU" dirty="0" err="1" smtClean="0"/>
              <a:t>view</a:t>
            </a:r>
            <a:r>
              <a:rPr lang="hu-HU" dirty="0" smtClean="0"/>
              <a:t> </a:t>
            </a:r>
            <a:r>
              <a:rPr lang="hu-HU" dirty="0" err="1" smtClean="0"/>
              <a:t>make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footer</a:t>
            </a:r>
            <a:r>
              <a:rPr lang="hu-HU" dirty="0" smtClean="0"/>
              <a:t> </a:t>
            </a:r>
            <a:r>
              <a:rPr lang="hu-HU" dirty="0" err="1" smtClean="0"/>
              <a:t>look</a:t>
            </a:r>
            <a:r>
              <a:rPr lang="hu-HU" dirty="0" smtClean="0"/>
              <a:t> </a:t>
            </a:r>
            <a:r>
              <a:rPr lang="hu-HU" dirty="0" err="1" smtClean="0"/>
              <a:t>like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design </a:t>
            </a:r>
            <a:r>
              <a:rPr lang="hu-HU" dirty="0" err="1" smtClean="0"/>
              <a:t>plan</a:t>
            </a:r>
            <a:endParaRPr lang="hu-H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Header</a:t>
            </a:r>
            <a:r>
              <a:rPr lang="hu-HU" dirty="0" smtClean="0"/>
              <a:t>/</a:t>
            </a:r>
            <a:r>
              <a:rPr lang="hu-HU" dirty="0" err="1" smtClean="0"/>
              <a:t>footer</a:t>
            </a:r>
            <a:r>
              <a:rPr lang="hu-HU" dirty="0" smtClean="0"/>
              <a:t> </a:t>
            </a:r>
            <a:r>
              <a:rPr lang="hu-HU" dirty="0" err="1" smtClean="0"/>
              <a:t>medium</a:t>
            </a:r>
            <a:r>
              <a:rPr lang="hu-HU" dirty="0" smtClean="0"/>
              <a:t>/</a:t>
            </a:r>
            <a:r>
              <a:rPr lang="hu-HU" dirty="0" err="1" smtClean="0"/>
              <a:t>small</a:t>
            </a:r>
            <a:r>
              <a:rPr lang="hu-HU" dirty="0" smtClean="0"/>
              <a:t> </a:t>
            </a:r>
            <a:r>
              <a:rPr lang="hu-HU" dirty="0" err="1" smtClean="0"/>
              <a:t>view</a:t>
            </a:r>
            <a:endParaRPr lang="hu-H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79" b="-2209"/>
          <a:stretch/>
        </p:blipFill>
        <p:spPr>
          <a:xfrm>
            <a:off x="1477766" y="3924000"/>
            <a:ext cx="6781800" cy="1944000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10" b="-2550"/>
          <a:stretch/>
        </p:blipFill>
        <p:spPr>
          <a:xfrm>
            <a:off x="6379420" y="4876800"/>
            <a:ext cx="181451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6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box model</a:t>
            </a:r>
            <a:r>
              <a:rPr lang="en-US" dirty="0"/>
              <a:t> is the specification that defines how a </a:t>
            </a:r>
            <a:r>
              <a:rPr lang="en-US" b="1" dirty="0"/>
              <a:t>box</a:t>
            </a:r>
            <a:r>
              <a:rPr lang="en-US" dirty="0"/>
              <a:t> and its attributes relate to each other</a:t>
            </a:r>
            <a:r>
              <a:rPr lang="en-US" dirty="0" smtClean="0"/>
              <a:t>.</a:t>
            </a:r>
          </a:p>
          <a:p>
            <a:r>
              <a:rPr lang="sv-SE" dirty="0" smtClean="0"/>
              <a:t>Attributes</a:t>
            </a:r>
          </a:p>
          <a:p>
            <a:pPr lvl="1"/>
            <a:r>
              <a:rPr lang="sv-SE" dirty="0" smtClean="0"/>
              <a:t>Width, height</a:t>
            </a:r>
          </a:p>
          <a:p>
            <a:pPr lvl="1"/>
            <a:r>
              <a:rPr lang="sv-SE" dirty="0" smtClean="0"/>
              <a:t>Padding</a:t>
            </a:r>
          </a:p>
          <a:p>
            <a:pPr lvl="1"/>
            <a:r>
              <a:rPr lang="sv-SE" dirty="0" smtClean="0"/>
              <a:t>Border</a:t>
            </a:r>
          </a:p>
          <a:p>
            <a:pPr lvl="1"/>
            <a:r>
              <a:rPr lang="sv-SE" dirty="0" smtClean="0"/>
              <a:t>Margin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3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14400"/>
            <a:ext cx="7772400" cy="5181600"/>
          </a:xfr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it…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0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it’s simplest form: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76400"/>
            <a:ext cx="80105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5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Let’s see it with margin: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" y="1752600"/>
            <a:ext cx="80486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2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28633</TotalTime>
  <Words>1854</Words>
  <Application>Microsoft Office PowerPoint</Application>
  <PresentationFormat>On-screen Show (4:3)</PresentationFormat>
  <Paragraphs>514</Paragraphs>
  <Slides>51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Courier New</vt:lpstr>
      <vt:lpstr>Franklin Gothic Book</vt:lpstr>
      <vt:lpstr>Franklin Gothic Medium</vt:lpstr>
      <vt:lpstr>Wingdings</vt:lpstr>
      <vt:lpstr>epam-ppt-cover</vt:lpstr>
      <vt:lpstr>epam-ppt-light</vt:lpstr>
      <vt:lpstr>Box Model &amp; Positioning</vt:lpstr>
      <vt:lpstr>Training overview</vt:lpstr>
      <vt:lpstr>Agenda</vt:lpstr>
      <vt:lpstr>Agenda</vt:lpstr>
      <vt:lpstr>Box model</vt:lpstr>
      <vt:lpstr>Definition</vt:lpstr>
      <vt:lpstr>Let’s see it…</vt:lpstr>
      <vt:lpstr>Examples</vt:lpstr>
      <vt:lpstr>Examples</vt:lpstr>
      <vt:lpstr>Examples</vt:lpstr>
      <vt:lpstr>Examples</vt:lpstr>
      <vt:lpstr>As a summary</vt:lpstr>
      <vt:lpstr>The problem</vt:lpstr>
      <vt:lpstr>The result</vt:lpstr>
      <vt:lpstr>The solution</vt:lpstr>
      <vt:lpstr>content-box</vt:lpstr>
      <vt:lpstr>border-box</vt:lpstr>
      <vt:lpstr>Conclusion</vt:lpstr>
      <vt:lpstr>Positioning</vt:lpstr>
      <vt:lpstr>What methods do we have?</vt:lpstr>
      <vt:lpstr>Margin</vt:lpstr>
      <vt:lpstr>Margin</vt:lpstr>
      <vt:lpstr>Float</vt:lpstr>
      <vt:lpstr>Float</vt:lpstr>
      <vt:lpstr>Float in CSS</vt:lpstr>
      <vt:lpstr>Examples</vt:lpstr>
      <vt:lpstr>Examples</vt:lpstr>
      <vt:lpstr>Examples</vt:lpstr>
      <vt:lpstr>Clearing the float</vt:lpstr>
      <vt:lpstr>Clearing the float</vt:lpstr>
      <vt:lpstr>Clearing in action</vt:lpstr>
      <vt:lpstr>Positioning</vt:lpstr>
      <vt:lpstr>CSS Position</vt:lpstr>
      <vt:lpstr>Types</vt:lpstr>
      <vt:lpstr>Relative</vt:lpstr>
      <vt:lpstr>Absolute</vt:lpstr>
      <vt:lpstr>Fixed</vt:lpstr>
      <vt:lpstr>Demo</vt:lpstr>
      <vt:lpstr>PowerPoint Presentation</vt:lpstr>
      <vt:lpstr>Box-sizing</vt:lpstr>
      <vt:lpstr>Floating helpers</vt:lpstr>
      <vt:lpstr>Header &amp; footer</vt:lpstr>
      <vt:lpstr>Footer</vt:lpstr>
      <vt:lpstr>Search</vt:lpstr>
      <vt:lpstr>Tiles</vt:lpstr>
      <vt:lpstr>Forms</vt:lpstr>
      <vt:lpstr>Media queries</vt:lpstr>
      <vt:lpstr>Boxes</vt:lpstr>
      <vt:lpstr>Messages</vt:lpstr>
      <vt:lpstr>Header/footer medium/small view</vt:lpstr>
      <vt:lpstr>Header/footer medium/small 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Nikolai Chesalin</dc:creator>
  <cp:lastModifiedBy>Laszlo Szikszai</cp:lastModifiedBy>
  <cp:revision>797</cp:revision>
  <cp:lastPrinted>2012-02-27T18:53:02Z</cp:lastPrinted>
  <dcterms:created xsi:type="dcterms:W3CDTF">2011-09-13T23:33:50Z</dcterms:created>
  <dcterms:modified xsi:type="dcterms:W3CDTF">2015-03-18T16:32:07Z</dcterms:modified>
</cp:coreProperties>
</file>