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53"/>
  </p:notesMasterIdLst>
  <p:handoutMasterIdLst>
    <p:handoutMasterId r:id="rId54"/>
  </p:handoutMasterIdLst>
  <p:sldIdLst>
    <p:sldId id="344" r:id="rId8"/>
    <p:sldId id="394" r:id="rId9"/>
    <p:sldId id="401" r:id="rId10"/>
    <p:sldId id="440" r:id="rId11"/>
    <p:sldId id="408" r:id="rId12"/>
    <p:sldId id="409" r:id="rId13"/>
    <p:sldId id="441" r:id="rId14"/>
    <p:sldId id="410" r:id="rId15"/>
    <p:sldId id="442" r:id="rId16"/>
    <p:sldId id="411" r:id="rId17"/>
    <p:sldId id="412" r:id="rId18"/>
    <p:sldId id="443" r:id="rId19"/>
    <p:sldId id="413" r:id="rId20"/>
    <p:sldId id="415" r:id="rId21"/>
    <p:sldId id="437" r:id="rId22"/>
    <p:sldId id="414" r:id="rId23"/>
    <p:sldId id="416" r:id="rId24"/>
    <p:sldId id="444" r:id="rId25"/>
    <p:sldId id="417" r:id="rId26"/>
    <p:sldId id="418" r:id="rId27"/>
    <p:sldId id="436" r:id="rId28"/>
    <p:sldId id="420" r:id="rId29"/>
    <p:sldId id="450" r:id="rId30"/>
    <p:sldId id="421" r:id="rId31"/>
    <p:sldId id="451" r:id="rId32"/>
    <p:sldId id="422" r:id="rId33"/>
    <p:sldId id="452" r:id="rId34"/>
    <p:sldId id="445" r:id="rId35"/>
    <p:sldId id="423" r:id="rId36"/>
    <p:sldId id="446" r:id="rId37"/>
    <p:sldId id="424" r:id="rId38"/>
    <p:sldId id="427" r:id="rId39"/>
    <p:sldId id="428" r:id="rId40"/>
    <p:sldId id="447" r:id="rId41"/>
    <p:sldId id="425" r:id="rId42"/>
    <p:sldId id="448" r:id="rId43"/>
    <p:sldId id="426" r:id="rId44"/>
    <p:sldId id="432" r:id="rId45"/>
    <p:sldId id="429" r:id="rId46"/>
    <p:sldId id="430" r:id="rId47"/>
    <p:sldId id="431" r:id="rId48"/>
    <p:sldId id="449" r:id="rId49"/>
    <p:sldId id="438" r:id="rId50"/>
    <p:sldId id="439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117" d="100"/>
          <a:sy n="117" d="100"/>
        </p:scale>
        <p:origin x="1404" y="10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en-US" sz="1600" dirty="0" err="1" smtClean="0"/>
              <a:t>Bence</a:t>
            </a:r>
            <a:r>
              <a:rPr lang="en-US" sz="1600" dirty="0" smtClean="0"/>
              <a:t> </a:t>
            </a:r>
            <a:r>
              <a:rPr lang="en-US" sz="1600" dirty="0" err="1" smtClean="0"/>
              <a:t>Balogh</a:t>
            </a:r>
            <a:r>
              <a:rPr lang="en-US" sz="1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r>
              <a:rPr lang="hu-HU" dirty="0"/>
              <a:t>S</a:t>
            </a:r>
            <a:r>
              <a:rPr lang="en-US" dirty="0" err="1"/>
              <a:t>cript</a:t>
            </a:r>
            <a:r>
              <a:rPr lang="en-US" dirty="0"/>
              <a:t> language, JSON, Scopes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Literal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Representing a fixed value in the source code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Integers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Without leading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decimal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With leading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octal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With leading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dirty="0" smtClean="0">
                <a:solidFill>
                  <a:schemeClr val="tx1"/>
                </a:solidFill>
              </a:rPr>
              <a:t> hexadecimal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Floating-point literals</a:t>
            </a:r>
          </a:p>
          <a:p>
            <a:pPr marL="0" lvl="1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[(+|-)][digits][.digits][(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E|e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)[(+|-)]digits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Decimal integer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Fraction (decimal number)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Boolean </a:t>
            </a:r>
            <a:r>
              <a:rPr lang="en-US" sz="2000" dirty="0" smtClean="0">
                <a:solidFill>
                  <a:schemeClr val="tx1"/>
                </a:solidFill>
              </a:rPr>
              <a:t>literals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Two values: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Array literals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List of expressions (zero or more) enclosed in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represents elements of the array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An Array object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String literals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Zero or more </a:t>
            </a:r>
            <a:r>
              <a:rPr lang="en-US" sz="1600" dirty="0" err="1" smtClean="0">
                <a:solidFill>
                  <a:schemeClr val="tx1"/>
                </a:solidFill>
              </a:rPr>
              <a:t>characthers</a:t>
            </a:r>
            <a:r>
              <a:rPr lang="en-US" sz="1600" dirty="0" smtClean="0">
                <a:solidFill>
                  <a:schemeClr val="tx1"/>
                </a:solidFill>
              </a:rPr>
              <a:t> enclosed in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1600" dirty="0" smtClean="0">
                <a:solidFill>
                  <a:schemeClr val="tx1"/>
                </a:solidFill>
              </a:rPr>
              <a:t> or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</a:t>
            </a: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char</a:t>
            </a:r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= one length string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Object literals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Enclosed in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1600" dirty="0" smtClean="0">
                <a:solidFill>
                  <a:schemeClr val="tx1"/>
                </a:solidFill>
              </a:rPr>
              <a:t> zero or more paired values of property names and associated values (names as not valid JavaScript identifiers must be enclosed in quotes)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Properties accessed as dot property or array-like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Common tasks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String.prototype.length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Returns the length of the string.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Example: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Hello'.length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String.prototype.split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Splits the string into an array of strings by the separator.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Example: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'Lunch at 12'.split(' ') // ['Lunch', 'at', '12']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String.prototype.concat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Concatenates </a:t>
            </a:r>
            <a:r>
              <a:rPr lang="en-US" sz="1600" dirty="0">
                <a:solidFill>
                  <a:schemeClr val="tx1"/>
                </a:solidFill>
              </a:rPr>
              <a:t>multiple </a:t>
            </a:r>
            <a:r>
              <a:rPr lang="en-US" sz="1600" dirty="0" smtClean="0">
                <a:solidFill>
                  <a:schemeClr val="tx1"/>
                </a:solidFill>
              </a:rPr>
              <a:t>strings into one string.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Example: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'Lunch'.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at ').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12') // 'Lunch at 12'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Same as: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'Lunch' + ' at ' + '12'</a:t>
            </a:r>
            <a:endParaRPr lang="en-US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String.prototype.indexOf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Returns the index of the first occurrence of the specified value or -1 if not found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Example: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'Hello'.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('a') // -1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'Hello'.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('l') // 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/>
              <a:t>Common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Array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Array.prototype.length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Returns the length of the array.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Example: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4].length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Array.prototype.join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Joins all elements of the array into one string with the passed separator. If no separator is passed as parameter it joins the elements with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dirty="0" smtClean="0">
                <a:solidFill>
                  <a:schemeClr val="tx1"/>
                </a:solidFill>
              </a:rPr>
              <a:t> by default.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Example:</a:t>
            </a:r>
            <a:r>
              <a:rPr lang="en-US" sz="1600" dirty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].join()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'1,2,3,4'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Array.prototype.splice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Modifies the content of the array by adding or removing elements.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Parameters: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start – index where to start </a:t>
            </a:r>
            <a:r>
              <a:rPr lang="en-US" sz="1400" dirty="0" err="1" smtClean="0">
                <a:solidFill>
                  <a:schemeClr val="tx1"/>
                </a:solidFill>
              </a:rPr>
              <a:t>chaing</a:t>
            </a:r>
            <a:r>
              <a:rPr lang="en-US" sz="1400" dirty="0" smtClean="0">
                <a:solidFill>
                  <a:schemeClr val="tx1"/>
                </a:solidFill>
              </a:rPr>
              <a:t> the array </a:t>
            </a:r>
          </a:p>
          <a:p>
            <a:pPr lvl="2"/>
            <a:r>
              <a:rPr lang="en-US" sz="1400" dirty="0" err="1" smtClean="0">
                <a:solidFill>
                  <a:schemeClr val="tx1"/>
                </a:solidFill>
              </a:rPr>
              <a:t>deleteCount</a:t>
            </a:r>
            <a:r>
              <a:rPr lang="en-US" sz="1400" dirty="0" smtClean="0">
                <a:solidFill>
                  <a:schemeClr val="tx1"/>
                </a:solidFill>
              </a:rPr>
              <a:t> – integer, how much elements we delete from index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Item(s) – item(s) to add to the array</a:t>
            </a:r>
            <a:endParaRPr lang="en-US" sz="12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1600" i="1" dirty="0" smtClean="0">
                <a:solidFill>
                  <a:schemeClr val="tx1"/>
                </a:solidFill>
              </a:rPr>
              <a:t>Example</a:t>
            </a:r>
            <a:r>
              <a:rPr lang="en-US" sz="1600" i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].splice(2,1)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4]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/>
              <a:t>Common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Array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Loop through</a:t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pPr marL="1314450" lvl="3" indent="0">
              <a:buNone/>
            </a:pPr>
            <a:r>
              <a:rPr lang="nn-N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endParaRPr lang="nn-N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nn-N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['a', 'b', 'c', 'd', 'e'];</a:t>
            </a:r>
          </a:p>
          <a:p>
            <a:pPr marL="1314450" lvl="3" indent="0">
              <a:buNone/>
            </a:pPr>
            <a:endParaRPr lang="nn-N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nn-N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= 0; i &lt; a.length; i++) {</a:t>
            </a:r>
          </a:p>
          <a:p>
            <a:pPr marL="1314450" lvl="3" indent="0">
              <a:buNone/>
            </a:pPr>
            <a:r>
              <a:rPr lang="nn-N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console.log(a[i]);</a:t>
            </a:r>
          </a:p>
          <a:p>
            <a:pPr marL="1314450" lvl="3" indent="0">
              <a:buNone/>
            </a:pPr>
            <a:r>
              <a:rPr lang="nn-N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/>
              <a:t>Common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Negation: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Truthy</a:t>
            </a:r>
            <a:r>
              <a:rPr lang="en-US" sz="1600" dirty="0" smtClean="0">
                <a:solidFill>
                  <a:schemeClr val="tx1"/>
                </a:solidFill>
              </a:rPr>
              <a:t>: evaluates to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Falsy</a:t>
            </a:r>
            <a:r>
              <a:rPr lang="en-US" sz="1600" dirty="0" smtClean="0">
                <a:solidFill>
                  <a:schemeClr val="tx1"/>
                </a:solidFill>
              </a:rPr>
              <a:t>: evaluates to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following values are </a:t>
            </a:r>
            <a:r>
              <a:rPr lang="en-US" sz="1600" dirty="0" err="1" smtClean="0">
                <a:solidFill>
                  <a:schemeClr val="tx1"/>
                </a:solidFill>
              </a:rPr>
              <a:t>falsy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hu-HU" sz="1400" dirty="0" err="1" smtClean="0">
                <a:solidFill>
                  <a:schemeClr val="tx1"/>
                </a:solidFill>
              </a:rPr>
              <a:t>false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0 </a:t>
            </a:r>
            <a:r>
              <a:rPr lang="en-US" sz="1400" dirty="0">
                <a:solidFill>
                  <a:schemeClr val="tx1"/>
                </a:solidFill>
              </a:rPr>
              <a:t>(zero)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"" (empty string)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null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undefined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NaN</a:t>
            </a:r>
            <a:r>
              <a:rPr lang="en-US" sz="1400" dirty="0">
                <a:solidFill>
                  <a:schemeClr val="tx1"/>
                </a:solidFill>
              </a:rPr>
              <a:t> (a special Number value meaning </a:t>
            </a:r>
            <a:r>
              <a:rPr lang="en-US" sz="1400" dirty="0" smtClean="0">
                <a:solidFill>
                  <a:schemeClr val="tx1"/>
                </a:solidFill>
              </a:rPr>
              <a:t>Not-a-Number)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Convert </a:t>
            </a:r>
            <a:r>
              <a:rPr lang="en-US" sz="1600" dirty="0" err="1" smtClean="0">
                <a:solidFill>
                  <a:schemeClr val="tx1"/>
                </a:solidFill>
              </a:rPr>
              <a:t>falsy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truthy</a:t>
            </a:r>
            <a:r>
              <a:rPr lang="en-US" sz="1600" dirty="0" smtClean="0">
                <a:solidFill>
                  <a:schemeClr val="tx1"/>
                </a:solidFill>
              </a:rPr>
              <a:t> values to true/false: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falsyValue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false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/>
              <a:t>Common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dirty="0" smtClean="0">
                <a:solidFill>
                  <a:schemeClr val="tx1"/>
                </a:solidFill>
              </a:rPr>
              <a:t> compares value only</a:t>
            </a:r>
            <a:r>
              <a:rPr lang="hu-HU" sz="1600" dirty="0" smtClean="0">
                <a:solidFill>
                  <a:schemeClr val="tx1"/>
                </a:solidFill>
              </a:rPr>
              <a:t> (</a:t>
            </a:r>
            <a:r>
              <a:rPr lang="hu-HU" sz="1600" dirty="0" err="1" smtClean="0">
                <a:solidFill>
                  <a:schemeClr val="tx1"/>
                </a:solidFill>
              </a:rPr>
              <a:t>with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</a:rPr>
              <a:t>conversion</a:t>
            </a:r>
            <a:r>
              <a:rPr lang="hu-HU" sz="1600" dirty="0" smtClean="0">
                <a:solidFill>
                  <a:schemeClr val="tx1"/>
                </a:solidFill>
              </a:rPr>
              <a:t>)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r>
              <a:rPr lang="en-US" sz="1600" dirty="0" smtClean="0">
                <a:solidFill>
                  <a:schemeClr val="tx1"/>
                </a:solidFill>
              </a:rPr>
              <a:t> compares both value and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Numbers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parseInt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r>
              <a:rPr lang="hu-HU" sz="1600" dirty="0" smtClean="0">
                <a:solidFill>
                  <a:schemeClr val="tx1"/>
                </a:solidFill>
              </a:rPr>
              <a:t> //</a:t>
            </a:r>
            <a:r>
              <a:rPr lang="en-US" sz="1600" dirty="0" smtClean="0">
                <a:solidFill>
                  <a:schemeClr val="tx1"/>
                </a:solidFill>
              </a:rPr>
              <a:t> pass</a:t>
            </a:r>
            <a:r>
              <a:rPr lang="hu-HU" sz="1600" dirty="0" smtClean="0">
                <a:solidFill>
                  <a:schemeClr val="tx1"/>
                </a:solidFill>
              </a:rPr>
              <a:t> 10</a:t>
            </a:r>
            <a:r>
              <a:rPr lang="en-US" sz="1600" dirty="0" smtClean="0">
                <a:solidFill>
                  <a:schemeClr val="tx1"/>
                </a:solidFill>
              </a:rPr>
              <a:t> as second parameter to ensure converting to decimal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Converts the parameter to an integer.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Example: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 + '13' // '513'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arseInt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('5') +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('13') // 18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Typeof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Returns a string, the type of the examined expression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Example: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(2+2)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returns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/>
              <a:t>Common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Scope: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Defines the part of the program where the variable (or function) is accessible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Global and local/function scope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</a:t>
            </a:r>
            <a:r>
              <a:rPr lang="hu-HU" sz="1600" dirty="0" err="1" smtClean="0">
                <a:solidFill>
                  <a:schemeClr val="tx1"/>
                </a:solidFill>
              </a:rPr>
              <a:t>ar</a:t>
            </a:r>
            <a:r>
              <a:rPr lang="en-US" sz="1600" dirty="0" smtClean="0">
                <a:solidFill>
                  <a:schemeClr val="tx1"/>
                </a:solidFill>
              </a:rPr>
              <a:t> keyword</a:t>
            </a:r>
            <a:endParaRPr lang="hu-HU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Variables defined outside of a function (or without the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</a:rPr>
              <a:t> keyword) belongs to the global scope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Variables defined in a function belongs to the function's scope and accessible in that function and in any nested functions.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No block scope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Unlike many language JavaScript does not support block scoping (available from ES6), meaning defining a variable in a block structure (like a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</a:rPr>
              <a:t> loop) does not restrict the variable to that block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Java</a:t>
            </a:r>
            <a:r>
              <a:rPr lang="hu-HU" sz="2000" b="1" dirty="0" smtClean="0"/>
              <a:t>S</a:t>
            </a:r>
            <a:r>
              <a:rPr lang="en-US" sz="2000" b="1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Scope inheritance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If a variable not found in the current scope parent scopes will be checked if the variable is defined there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'a';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test(); // 'a'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function test() 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console.log(a);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Variables defined in the scope masks the variables in the parent scope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'a';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test(); // 'b'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function test()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'b';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console.log(a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1314450" lvl="3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10, b = 20, c = 30;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foo() {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50;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60;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4938"/>
              </p:ext>
            </p:extLst>
          </p:nvPr>
        </p:nvGraphicFramePr>
        <p:xfrm>
          <a:off x="838200" y="1676400"/>
          <a:ext cx="4191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54223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</a:tr>
              <a:tr h="17381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console.log(a); // undefined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'a';</a:t>
                      </a:r>
                      <a:endParaRPr lang="hu-HU" dirty="0"/>
                    </a:p>
                  </a:txBody>
                  <a:tcPr/>
                </a:tc>
              </a:tr>
              <a:tr h="2139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test(); // 'test'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test() {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console.log('test');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08499"/>
              </p:ext>
            </p:extLst>
          </p:nvPr>
        </p:nvGraphicFramePr>
        <p:xfrm>
          <a:off x="838200" y="1676400"/>
          <a:ext cx="786446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3673460"/>
              </a:tblGrid>
              <a:tr h="54223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hoisting</a:t>
                      </a:r>
                      <a:endParaRPr lang="hu-HU" dirty="0"/>
                    </a:p>
                  </a:txBody>
                  <a:tcPr/>
                </a:tc>
              </a:tr>
              <a:tr h="17381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console.log(a); // undefined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'a';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console.log(a);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'a';</a:t>
                      </a:r>
                      <a:endParaRPr lang="hu-HU" dirty="0"/>
                    </a:p>
                  </a:txBody>
                  <a:tcPr/>
                </a:tc>
              </a:tr>
              <a:tr h="2139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test(); // 'test'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test() {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console.log('test');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test() {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console.log('test');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test();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5910"/>
              </p:ext>
            </p:extLst>
          </p:nvPr>
        </p:nvGraphicFramePr>
        <p:xfrm>
          <a:off x="838200" y="1676400"/>
          <a:ext cx="3932230" cy="39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23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</a:tr>
              <a:tr h="33686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// 'test1'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 </a:t>
                      </a:r>
                    </a:p>
                    <a:p>
                      <a:pPr rtl="0" fontAlgn="base"/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2137"/>
              </p:ext>
            </p:extLst>
          </p:nvPr>
        </p:nvGraphicFramePr>
        <p:xfrm>
          <a:off x="838200" y="1676400"/>
          <a:ext cx="7864460" cy="39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230"/>
                <a:gridCol w="393223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hoisting</a:t>
                      </a:r>
                      <a:endParaRPr lang="hu-HU" dirty="0"/>
                    </a:p>
                  </a:txBody>
                  <a:tcPr/>
                </a:tc>
              </a:tr>
              <a:tr h="33686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// 'test1'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 </a:t>
                      </a:r>
                    </a:p>
                    <a:p>
                      <a:pPr rtl="0" fontAlgn="base"/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test;</a:t>
                      </a:r>
                    </a:p>
                    <a:p>
                      <a:endParaRPr lang="en-US" dirty="0" smtClean="0"/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/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27930"/>
              </p:ext>
            </p:extLst>
          </p:nvPr>
        </p:nvGraphicFramePr>
        <p:xfrm>
          <a:off x="838200" y="1676400"/>
          <a:ext cx="3932230" cy="39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23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</a:tr>
              <a:tr h="33686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rtl="0" fontAlgn="base"/>
                      <a:endParaRPr lang="hu-HU" sz="1800" b="0" i="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// 'test2'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Hoisting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93979"/>
              </p:ext>
            </p:extLst>
          </p:nvPr>
        </p:nvGraphicFramePr>
        <p:xfrm>
          <a:off x="838200" y="1676400"/>
          <a:ext cx="7864460" cy="39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230"/>
                <a:gridCol w="393223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hoisting</a:t>
                      </a:r>
                      <a:endParaRPr lang="hu-HU" dirty="0"/>
                    </a:p>
                  </a:txBody>
                  <a:tcPr/>
                </a:tc>
              </a:tr>
              <a:tr h="33686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rtl="0" fontAlgn="base"/>
                      <a:endParaRPr lang="hu-HU" sz="1800" b="0" i="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// 'test2'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'test1'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test;</a:t>
                      </a:r>
                    </a:p>
                    <a:p>
                      <a:endParaRPr lang="en-US" dirty="0" smtClean="0"/>
                    </a:p>
                    <a:p>
                      <a:pPr rtl="0"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rtl="0" fontAlgn="base"/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</a:t>
                      </a:r>
                      <a:r>
                        <a:rPr lang="hu-H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'test2'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 function passed as a parameter to another function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Provides </a:t>
            </a:r>
            <a:r>
              <a:rPr lang="hu-HU" sz="2000" dirty="0" err="1"/>
              <a:t>generalization</a:t>
            </a:r>
            <a:r>
              <a:rPr lang="hu-HU" sz="2000" dirty="0"/>
              <a:t> and </a:t>
            </a:r>
            <a:r>
              <a:rPr lang="hu-HU" sz="2000" dirty="0" err="1"/>
              <a:t>reusability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('John', 'Doe', log);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done) 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done(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log(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JavaScript </a:t>
            </a:r>
            <a:r>
              <a:rPr lang="en-US" sz="2400" dirty="0"/>
              <a:t>introduction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</a:t>
            </a:r>
            <a:r>
              <a:rPr lang="en-US" sz="2400" dirty="0" smtClean="0">
                <a:solidFill>
                  <a:schemeClr val="tx1"/>
                </a:solidFill>
              </a:rPr>
              <a:t>types, literals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Common tasks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Scopes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Callbacks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Closures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Immediately invoked function expressions (IIFE)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Exercises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function </a:t>
            </a:r>
            <a:r>
              <a:rPr lang="en-US" sz="2000" dirty="0"/>
              <a:t>that keeps reference to variables from its </a:t>
            </a:r>
            <a:r>
              <a:rPr lang="en-US" sz="2000" dirty="0" smtClean="0"/>
              <a:t>parent's </a:t>
            </a:r>
            <a:r>
              <a:rPr lang="en-US" sz="2000" dirty="0"/>
              <a:t>scope even after the parent has </a:t>
            </a:r>
            <a:r>
              <a:rPr lang="en-US" sz="2000" dirty="0" smtClean="0"/>
              <a:t>returned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can refer to variables defined outside of the current </a:t>
            </a:r>
            <a:r>
              <a:rPr lang="en-US" sz="2000" dirty="0" smtClean="0"/>
              <a:t>function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printGreeting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console.log(greeting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printGreeting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Name('Bence');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 Bence'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dirty="0"/>
              <a:t>nner functions can refer to variables defined in outer functions even after the latter have </a:t>
            </a:r>
            <a:r>
              <a:rPr lang="en-US" sz="2000" dirty="0" smtClean="0"/>
              <a:t>returned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console.log(greeting +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printGreeting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Bence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Bence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Inner functions store their outer </a:t>
            </a:r>
            <a:r>
              <a:rPr lang="en-US" sz="2000" dirty="0" smtClean="0"/>
              <a:t>function's </a:t>
            </a:r>
            <a:r>
              <a:rPr lang="en-US" sz="2000" dirty="0"/>
              <a:t>variables by reference, not by </a:t>
            </a:r>
            <a:r>
              <a:rPr lang="en-US" sz="2000" dirty="0" smtClean="0"/>
              <a:t>value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set: function(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myName.set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('Daniel');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'Daniel'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err="1" smtClean="0"/>
              <a:t>iffe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function expression (named or anonymous) that is executed right away after its creation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Two syntax versions: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alert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('Hello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('Hello!');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No </a:t>
            </a:r>
            <a:r>
              <a:rPr lang="hu-HU" sz="2000" dirty="0" err="1" smtClean="0"/>
              <a:t>parentheses</a:t>
            </a:r>
            <a:r>
              <a:rPr lang="en-US" sz="2000" dirty="0" smtClean="0"/>
              <a:t> needed if assigned to </a:t>
            </a:r>
            <a:r>
              <a:rPr lang="en-US" sz="2000" dirty="0"/>
              <a:t>a </a:t>
            </a:r>
            <a:r>
              <a:rPr lang="en-US" sz="2000" dirty="0" smtClean="0"/>
              <a:t>variable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alert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('Hello!');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Immediately invoked function expressions (IIFE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0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</a:t>
            </a:r>
            <a:r>
              <a:rPr lang="hu-HU" sz="2000" dirty="0" err="1" smtClean="0"/>
              <a:t>ightweight</a:t>
            </a:r>
            <a:r>
              <a:rPr lang="hu-HU" sz="2000" dirty="0" smtClean="0"/>
              <a:t> </a:t>
            </a:r>
            <a:r>
              <a:rPr lang="hu-HU" sz="2000" dirty="0" err="1" smtClean="0"/>
              <a:t>data-interchange</a:t>
            </a:r>
            <a:r>
              <a:rPr lang="hu-HU" sz="2000" dirty="0" smtClean="0"/>
              <a:t> </a:t>
            </a:r>
            <a:r>
              <a:rPr lang="hu-HU" sz="2000" dirty="0" err="1" smtClean="0"/>
              <a:t>format</a:t>
            </a:r>
            <a:endParaRPr lang="en-US" sz="2000" dirty="0" smtClean="0"/>
          </a:p>
          <a:p>
            <a:r>
              <a:rPr lang="en-US" sz="2000" dirty="0" smtClean="0"/>
              <a:t>Basic JSON data types: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Number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String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Boolean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Array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null</a:t>
            </a:r>
            <a:endParaRPr lang="en-US" sz="1600" dirty="0"/>
          </a:p>
          <a:p>
            <a:pPr marL="457200" indent="-457200"/>
            <a:r>
              <a:rPr lang="hu-HU" sz="2000" dirty="0" err="1" smtClean="0"/>
              <a:t>Subset</a:t>
            </a:r>
            <a:r>
              <a:rPr lang="hu-HU" sz="2000" dirty="0" smtClean="0"/>
              <a:t> of J</a:t>
            </a:r>
            <a:r>
              <a:rPr lang="en-US" sz="2000" dirty="0" err="1" smtClean="0"/>
              <a:t>avaScript</a:t>
            </a:r>
            <a:r>
              <a:rPr lang="en-US" sz="2000" dirty="0" smtClean="0"/>
              <a:t> (ECMAScript 3)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MIME type</a:t>
            </a:r>
          </a:p>
          <a:p>
            <a:pPr marL="857250" lvl="1" indent="-457200"/>
            <a:r>
              <a:rPr lang="en-US" sz="1600" dirty="0" smtClean="0"/>
              <a:t>Official MIME type is ‘application/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’</a:t>
            </a:r>
          </a:p>
          <a:p>
            <a:pPr marL="857250" lvl="1" indent="-457200"/>
            <a:r>
              <a:rPr lang="en-US" sz="1600" dirty="0" smtClean="0"/>
              <a:t>Legacy support for ‘text/</a:t>
            </a:r>
            <a:r>
              <a:rPr lang="en-US" sz="1600" dirty="0" err="1" smtClean="0"/>
              <a:t>json</a:t>
            </a:r>
            <a:r>
              <a:rPr lang="en-US" sz="1600" dirty="0" smtClean="0"/>
              <a:t>’ and ‘text/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’ </a:t>
            </a:r>
            <a:r>
              <a:rPr lang="en-US" sz="1500" dirty="0" smtClean="0"/>
              <a:t>(</a:t>
            </a:r>
            <a:r>
              <a:rPr lang="en-US" sz="1500" dirty="0" err="1" smtClean="0"/>
              <a:t>eg</a:t>
            </a:r>
            <a:r>
              <a:rPr lang="en-US" sz="1500" dirty="0" smtClean="0"/>
              <a:t> Google Search API, Facebook API)</a:t>
            </a:r>
          </a:p>
          <a:p>
            <a:pPr marL="457200" indent="-457200"/>
            <a:r>
              <a:rPr lang="en-US" sz="2000" dirty="0" smtClean="0"/>
              <a:t>JSON schema</a:t>
            </a:r>
          </a:p>
          <a:p>
            <a:pPr marL="857250" lvl="1" indent="-457200"/>
            <a:r>
              <a:rPr lang="en-US" sz="1600" dirty="0" smtClean="0"/>
              <a:t>Defines structure of JSON data</a:t>
            </a:r>
          </a:p>
          <a:p>
            <a:pPr marL="857250" lvl="1" indent="-457200"/>
            <a:r>
              <a:rPr lang="en-US" sz="1600" dirty="0" smtClean="0"/>
              <a:t>Used for validation, documentation</a:t>
            </a:r>
            <a:endParaRPr lang="hu-HU" sz="1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JSON in JavaScript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eval</a:t>
            </a:r>
            <a:r>
              <a:rPr lang="en-US" sz="1600" dirty="0" smtClean="0">
                <a:solidFill>
                  <a:schemeClr val="tx1"/>
                </a:solidFill>
              </a:rPr>
              <a:t>() – security issue: code execution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JSON.parse</a:t>
            </a:r>
            <a:r>
              <a:rPr lang="en-US" sz="1600" dirty="0" smtClean="0">
                <a:solidFill>
                  <a:schemeClr val="tx1"/>
                </a:solidFill>
              </a:rPr>
              <a:t>() since ES5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Example:</a:t>
            </a:r>
            <a:endParaRPr lang="en-US" sz="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"J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ohn Doe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22 }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jsObject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jsObject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jsObject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Doe 22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JS 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Example</a:t>
            </a:r>
          </a:p>
          <a:p>
            <a:pPr marL="40005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"John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"Doe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"zip":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"city":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"Debrecen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"street":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"Kossuth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"phones": [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"usage" : "work",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"number" : “+36 30 999 9999"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"usage"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“home",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"number" : “+36 30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222 2222"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Example schema (partial only)</a:t>
            </a:r>
          </a:p>
          <a:p>
            <a:pPr marL="0" indent="0">
              <a:buNone/>
            </a:pPr>
            <a:r>
              <a:rPr lang="en-US" sz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"$schema": "http://json-schema.org/draft-03/schema#",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"Contact",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"type": "object",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"properties": {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"type": "string",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"description": "First name of the contact",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"required": true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"type": "string",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"description": "Last name of the contact",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"required": true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err="1" smtClean="0"/>
              <a:t>excersises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Build a collection</a:t>
            </a:r>
          </a:p>
          <a:p>
            <a:pPr marL="400050" lvl="2" indent="0">
              <a:buNone/>
            </a:pPr>
            <a:r>
              <a:rPr lang="en-US" sz="1800" dirty="0" smtClean="0"/>
              <a:t>Given the following variables:</a:t>
            </a:r>
          </a:p>
          <a:p>
            <a:pPr marL="40005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'name age city gender';</a:t>
            </a:r>
          </a:p>
          <a:p>
            <a:pPr marL="40005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= [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['Joe', 22, 'New York City', 'male'],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['Jane', 85, 'Las Vegas', 'female'],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['Jack', 55, 'London', 'male']</a:t>
            </a:r>
          </a:p>
          <a:p>
            <a:pPr marL="40005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cs typeface="Courier New" panose="02070309020205020404" pitchFamily="49" charset="0"/>
              </a:rPr>
              <a:t>Build the following variable (not by hand):</a:t>
            </a:r>
            <a:r>
              <a:rPr lang="en-US" sz="1800" dirty="0">
                <a:cs typeface="Courier New" panose="02070309020205020404" pitchFamily="49" charset="0"/>
              </a:rPr>
              <a:t/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people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{name: 'Joe', age: 22, city: 'New York City', gender: 'male'},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{name: 'Jane', age: 85, city: 'Las Vegas', gender: 'female'},</a:t>
            </a:r>
          </a:p>
          <a:p>
            <a:pPr marL="4000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{name: 'Jack', age: 55, city: 'London', gender: 'male'},</a:t>
            </a:r>
          </a:p>
          <a:p>
            <a:pPr marL="40005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Filter a collection</a:t>
            </a:r>
          </a:p>
          <a:p>
            <a:pPr marL="400050" lvl="2" indent="0">
              <a:buNone/>
            </a:pPr>
            <a:r>
              <a:rPr lang="en-US" sz="1800" dirty="0" smtClean="0"/>
              <a:t>Given the previously built collection implement the following function: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800" dirty="0" smtClean="0"/>
              <a:t>Gets the collection, an attribute, a value and a callback function as parameters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800" dirty="0" smtClean="0"/>
              <a:t>Creates a new collection with the objects which has attribute-value pair as the given parameters and pass this collection to the callback function.</a:t>
            </a:r>
          </a:p>
          <a:p>
            <a:pPr marL="400050" lvl="2" indent="0">
              <a:buNone/>
            </a:pPr>
            <a:endParaRPr lang="en-US" sz="1800" dirty="0"/>
          </a:p>
          <a:p>
            <a:pPr marL="400050" lvl="2" indent="0">
              <a:buNone/>
            </a:pPr>
            <a:r>
              <a:rPr lang="en-US" sz="1800" dirty="0" smtClean="0"/>
              <a:t>As the callback create a function which receives a collection as parameter and logs that collection to the console.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/>
              <a:t>Include fakeJSON.js and main.js to your application and add the </a:t>
            </a:r>
            <a:r>
              <a:rPr lang="en-US" sz="2000" dirty="0" smtClean="0"/>
              <a:t>following functionality to main.js: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Parse the data JSON and store as a variable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800" dirty="0" smtClean="0"/>
              <a:t>Loop through the topics and render the valid topics.</a:t>
            </a:r>
            <a:br>
              <a:rPr lang="en-US" sz="1800" dirty="0" smtClean="0"/>
            </a:br>
            <a:r>
              <a:rPr lang="en-US" sz="1800" dirty="0" smtClean="0"/>
              <a:t>Any previously shown topic should be removed first.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800" dirty="0" smtClean="0"/>
              <a:t>A topic is valid if it meets the following requirements:</a:t>
            </a:r>
          </a:p>
          <a:p>
            <a:pPr marL="1257300" lvl="2" indent="-342900"/>
            <a:r>
              <a:rPr lang="en-US" sz="1700" dirty="0" smtClean="0"/>
              <a:t>Both the content, email and created are filled</a:t>
            </a:r>
          </a:p>
          <a:p>
            <a:pPr marL="1257300" lvl="2" indent="-342900"/>
            <a:r>
              <a:rPr lang="en-US" sz="1700" dirty="0" smtClean="0"/>
              <a:t>The email address is valid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800" dirty="0" smtClean="0"/>
              <a:t>The e-mail address is valid if: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There is exactly one '@' symbol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There </a:t>
            </a:r>
            <a:r>
              <a:rPr lang="en-US" sz="1400" dirty="0"/>
              <a:t>is at least one '.' symbol after the '@' symbol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There </a:t>
            </a:r>
            <a:r>
              <a:rPr lang="en-US" sz="1400" dirty="0"/>
              <a:t>is at least one character before the '@' symbol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There </a:t>
            </a:r>
            <a:r>
              <a:rPr lang="en-US" sz="1400" dirty="0"/>
              <a:t>is at least one character between the '@' and '.' symbol </a:t>
            </a:r>
            <a:r>
              <a:rPr lang="en-US" sz="1400" dirty="0" smtClean="0"/>
              <a:t>('.' is after </a:t>
            </a:r>
            <a:r>
              <a:rPr lang="en-US" sz="1400" dirty="0"/>
              <a:t>the '@')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Prototype-based </a:t>
            </a:r>
            <a:r>
              <a:rPr lang="en-US" sz="2400" dirty="0">
                <a:solidFill>
                  <a:schemeClr val="tx1"/>
                </a:solidFill>
              </a:rPr>
              <a:t>scripting </a:t>
            </a:r>
            <a:r>
              <a:rPr lang="en-US" sz="2400" dirty="0" smtClean="0">
                <a:solidFill>
                  <a:schemeClr val="tx1"/>
                </a:solidFill>
              </a:rPr>
              <a:t>language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Used both for web pages and non-browser environments for example node.js and Apache </a:t>
            </a:r>
            <a:r>
              <a:rPr lang="en-US" sz="2400" dirty="0" err="1" smtClean="0">
                <a:solidFill>
                  <a:schemeClr val="tx1"/>
                </a:solidFill>
              </a:rPr>
              <a:t>CouchDB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Interpreted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JavaScript standard is </a:t>
            </a:r>
            <a:r>
              <a:rPr lang="en-US" sz="2400" dirty="0" smtClean="0">
                <a:solidFill>
                  <a:schemeClr val="tx1"/>
                </a:solidFill>
              </a:rPr>
              <a:t>ECMAScript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ECMAScript 5.1 is supported by major browsers since 2012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ECMAScript 6 (ECMAScript 2015) to be finished in 2015 Q2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Polyfills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to support older browsers with ECMAScript 3 (IE8)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JavaScript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Variables naming: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Must start with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Case sensitive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400" dirty="0" err="1" smtClean="0">
                <a:solidFill>
                  <a:schemeClr val="tx1"/>
                </a:solidFill>
              </a:rPr>
              <a:t>Flow-controll</a:t>
            </a:r>
            <a:r>
              <a:rPr lang="hu-HU" sz="2400" dirty="0" smtClean="0">
                <a:solidFill>
                  <a:schemeClr val="tx1"/>
                </a:solidFill>
              </a:rPr>
              <a:t> </a:t>
            </a:r>
            <a:r>
              <a:rPr lang="hu-HU" sz="2400" dirty="0" err="1" smtClean="0">
                <a:solidFill>
                  <a:schemeClr val="tx1"/>
                </a:solidFill>
              </a:rPr>
              <a:t>structures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 err="1" smtClean="0">
                <a:solidFill>
                  <a:schemeClr val="tx1"/>
                </a:solidFill>
              </a:rPr>
              <a:t>Similar</a:t>
            </a:r>
            <a:r>
              <a:rPr lang="hu-HU" sz="2000" dirty="0" smtClean="0">
                <a:solidFill>
                  <a:schemeClr val="tx1"/>
                </a:solidFill>
              </a:rPr>
              <a:t> </a:t>
            </a:r>
            <a:r>
              <a:rPr lang="hu-HU" sz="2000" dirty="0" err="1" smtClean="0">
                <a:solidFill>
                  <a:schemeClr val="tx1"/>
                </a:solidFill>
              </a:rPr>
              <a:t>as</a:t>
            </a:r>
            <a:r>
              <a:rPr lang="hu-HU" sz="2000" dirty="0" smtClean="0">
                <a:solidFill>
                  <a:schemeClr val="tx1"/>
                </a:solidFill>
              </a:rPr>
              <a:t> C </a:t>
            </a:r>
            <a:r>
              <a:rPr lang="hu-HU" sz="2000" dirty="0" err="1" smtClean="0">
                <a:solidFill>
                  <a:schemeClr val="tx1"/>
                </a:solidFill>
              </a:rPr>
              <a:t>or</a:t>
            </a:r>
            <a:r>
              <a:rPr lang="hu-HU" sz="2000" dirty="0" smtClean="0">
                <a:solidFill>
                  <a:schemeClr val="tx1"/>
                </a:solidFill>
              </a:rPr>
              <a:t> Java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First-class functions: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language supports (first-class citizen):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passing </a:t>
            </a:r>
            <a:r>
              <a:rPr lang="en-US" sz="1600" dirty="0">
                <a:solidFill>
                  <a:schemeClr val="tx1"/>
                </a:solidFill>
              </a:rPr>
              <a:t>functions as arguments to other </a:t>
            </a:r>
            <a:r>
              <a:rPr lang="en-US" sz="1600" dirty="0" smtClean="0">
                <a:solidFill>
                  <a:schemeClr val="tx1"/>
                </a:solidFill>
              </a:rPr>
              <a:t>functions,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returning </a:t>
            </a:r>
            <a:r>
              <a:rPr lang="en-US" sz="1600" dirty="0">
                <a:solidFill>
                  <a:schemeClr val="tx1"/>
                </a:solidFill>
              </a:rPr>
              <a:t>them as the values from other </a:t>
            </a:r>
            <a:r>
              <a:rPr lang="en-US" sz="1600" dirty="0" smtClean="0">
                <a:solidFill>
                  <a:schemeClr val="tx1"/>
                </a:solidFill>
              </a:rPr>
              <a:t>functions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assigning </a:t>
            </a:r>
            <a:r>
              <a:rPr lang="en-US" sz="1600" dirty="0">
                <a:solidFill>
                  <a:schemeClr val="tx1"/>
                </a:solidFill>
              </a:rPr>
              <a:t>them to variables or storing them in data </a:t>
            </a:r>
            <a:r>
              <a:rPr lang="en-US" sz="1600" dirty="0" smtClean="0">
                <a:solidFill>
                  <a:schemeClr val="tx1"/>
                </a:solidFill>
              </a:rPr>
              <a:t>structures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Functions </a:t>
            </a:r>
            <a:r>
              <a:rPr lang="en-US" sz="2000" dirty="0">
                <a:solidFill>
                  <a:schemeClr val="tx1"/>
                </a:solidFill>
              </a:rPr>
              <a:t>do not have any special status; they are treated like ordinary variables with a function </a:t>
            </a: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JavaScript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Five primitive data types: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Boolean: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solidFill>
                  <a:schemeClr val="tx1"/>
                </a:solidFill>
              </a:rPr>
              <a:t> or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null: keyword, case sensitive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undefined: property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Number: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343.55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String: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id: 5,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message: 'Hello'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8611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FCBC71B-0FB3-4447-9531-7FE1AB439102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47945</TotalTime>
  <Words>1251</Words>
  <Application>Microsoft Office PowerPoint</Application>
  <PresentationFormat>On-screen Show (4:3)</PresentationFormat>
  <Paragraphs>409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Franklin Gothic Book</vt:lpstr>
      <vt:lpstr>Franklin Gothic Medium</vt:lpstr>
      <vt:lpstr>epam-ppt-cover</vt:lpstr>
      <vt:lpstr>epam-ppt-light</vt:lpstr>
      <vt:lpstr>JavaScript language, JSON, Scopes</vt:lpstr>
      <vt:lpstr>Training overview</vt:lpstr>
      <vt:lpstr>Agenda</vt:lpstr>
      <vt:lpstr>JS introduction</vt:lpstr>
      <vt:lpstr>JavaScript introduction</vt:lpstr>
      <vt:lpstr>JavaScript introduction</vt:lpstr>
      <vt:lpstr>Data types</vt:lpstr>
      <vt:lpstr>Data types</vt:lpstr>
      <vt:lpstr>literals</vt:lpstr>
      <vt:lpstr>Literals</vt:lpstr>
      <vt:lpstr>Literals</vt:lpstr>
      <vt:lpstr>Common tasks</vt:lpstr>
      <vt:lpstr>Common tasks</vt:lpstr>
      <vt:lpstr>Common tasks</vt:lpstr>
      <vt:lpstr>Common tasks</vt:lpstr>
      <vt:lpstr>Common tasks</vt:lpstr>
      <vt:lpstr>Common tasks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callbacks</vt:lpstr>
      <vt:lpstr>Callbacks</vt:lpstr>
      <vt:lpstr>closures</vt:lpstr>
      <vt:lpstr>Closures</vt:lpstr>
      <vt:lpstr>Closures</vt:lpstr>
      <vt:lpstr>Closures</vt:lpstr>
      <vt:lpstr>iffe</vt:lpstr>
      <vt:lpstr>Immediately invoked function expressions (IIFE)</vt:lpstr>
      <vt:lpstr>json</vt:lpstr>
      <vt:lpstr>JSON</vt:lpstr>
      <vt:lpstr>JSON</vt:lpstr>
      <vt:lpstr>JSON</vt:lpstr>
      <vt:lpstr>JSON</vt:lpstr>
      <vt:lpstr>JSON</vt:lpstr>
      <vt:lpstr>excersises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Daniel Bence Balogh</cp:lastModifiedBy>
  <cp:revision>909</cp:revision>
  <cp:lastPrinted>2012-02-27T18:53:02Z</cp:lastPrinted>
  <dcterms:created xsi:type="dcterms:W3CDTF">2011-09-13T23:33:50Z</dcterms:created>
  <dcterms:modified xsi:type="dcterms:W3CDTF">2015-03-19T15:15:03Z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