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33"/>
  </p:notesMasterIdLst>
  <p:handoutMasterIdLst>
    <p:handoutMasterId r:id="rId34"/>
  </p:handoutMasterIdLst>
  <p:sldIdLst>
    <p:sldId id="344" r:id="rId8"/>
    <p:sldId id="394" r:id="rId9"/>
    <p:sldId id="401" r:id="rId10"/>
    <p:sldId id="441" r:id="rId11"/>
    <p:sldId id="410" r:id="rId12"/>
    <p:sldId id="456" r:id="rId13"/>
    <p:sldId id="463" r:id="rId14"/>
    <p:sldId id="442" r:id="rId15"/>
    <p:sldId id="451" r:id="rId16"/>
    <p:sldId id="457" r:id="rId17"/>
    <p:sldId id="459" r:id="rId18"/>
    <p:sldId id="460" r:id="rId19"/>
    <p:sldId id="461" r:id="rId20"/>
    <p:sldId id="462" r:id="rId21"/>
    <p:sldId id="464" r:id="rId22"/>
    <p:sldId id="458" r:id="rId23"/>
    <p:sldId id="465" r:id="rId24"/>
    <p:sldId id="466" r:id="rId25"/>
    <p:sldId id="467" r:id="rId26"/>
    <p:sldId id="444" r:id="rId27"/>
    <p:sldId id="449" r:id="rId28"/>
    <p:sldId id="438" r:id="rId29"/>
    <p:sldId id="439" r:id="rId30"/>
    <p:sldId id="406" r:id="rId31"/>
    <p:sldId id="4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A"/>
    <a:srgbClr val="0000FF"/>
    <a:srgbClr val="81468A"/>
    <a:srgbClr val="116644"/>
    <a:srgbClr val="AA1111"/>
    <a:srgbClr val="AA5500"/>
    <a:srgbClr val="770088"/>
    <a:srgbClr val="BFDEEA"/>
    <a:srgbClr val="FF33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112" d="100"/>
          <a:sy n="112" d="100"/>
        </p:scale>
        <p:origin x="1554" y="10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hu-HU" sz="1600" dirty="0" smtClean="0"/>
              <a:t>Szabolcs Szauervein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r>
              <a:rPr lang="hu-HU" dirty="0"/>
              <a:t>S</a:t>
            </a:r>
            <a:r>
              <a:rPr lang="en-US" dirty="0" err="1"/>
              <a:t>cript</a:t>
            </a:r>
            <a:r>
              <a:rPr lang="en-US" dirty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, </a:t>
            </a:r>
            <a:r>
              <a:rPr lang="hu-HU" dirty="0" err="1" smtClean="0"/>
              <a:t>Classes</a:t>
            </a:r>
            <a:r>
              <a:rPr lang="hu-HU" dirty="0" smtClean="0"/>
              <a:t>, OO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Steps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class</a:t>
            </a:r>
            <a:r>
              <a:rPr lang="hu-HU" dirty="0" smtClean="0"/>
              <a:t>:</a:t>
            </a:r>
            <a:endParaRPr lang="hu-HU" dirty="0"/>
          </a:p>
          <a:p>
            <a:pPr lvl="1"/>
            <a:r>
              <a:rPr lang="hu-HU" dirty="0" err="1" smtClean="0"/>
              <a:t>Define</a:t>
            </a:r>
            <a:r>
              <a:rPr lang="hu-HU" dirty="0" smtClean="0"/>
              <a:t> a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and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/>
              <a:t>Topic</a:t>
            </a:r>
            <a:r>
              <a:rPr lang="hu-HU" dirty="0" smtClean="0"/>
              <a:t>() {</a:t>
            </a:r>
            <a:br>
              <a:rPr lang="hu-HU" dirty="0" smtClean="0"/>
            </a:br>
            <a:r>
              <a:rPr lang="hu-HU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operator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an </a:t>
            </a:r>
            <a:r>
              <a:rPr lang="hu-HU" dirty="0" err="1" smtClean="0"/>
              <a:t>instance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81468A"/>
                </a:solidFill>
              </a:rPr>
              <a:t>var</a:t>
            </a:r>
            <a:r>
              <a:rPr lang="hu-HU" dirty="0" smtClean="0"/>
              <a:t> t = </a:t>
            </a:r>
            <a:r>
              <a:rPr lang="hu-HU" dirty="0" err="1" smtClean="0">
                <a:solidFill>
                  <a:srgbClr val="81468A"/>
                </a:solidFill>
              </a:rPr>
              <a:t>new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/>
              <a:t>Topic</a:t>
            </a:r>
            <a:r>
              <a:rPr lang="hu-HU" dirty="0" smtClean="0"/>
              <a:t>();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constructor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creation</a:t>
            </a:r>
            <a:r>
              <a:rPr lang="hu-HU" dirty="0" smtClean="0"/>
              <a:t>.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r>
              <a:rPr lang="hu-HU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smtClean="0"/>
              <a:t>„</a:t>
            </a:r>
            <a:r>
              <a:rPr lang="hu-HU" dirty="0" err="1" smtClean="0">
                <a:solidFill>
                  <a:srgbClr val="81468A"/>
                </a:solidFill>
              </a:rPr>
              <a:t>this</a:t>
            </a:r>
            <a:r>
              <a:rPr lang="hu-HU" dirty="0" smtClean="0"/>
              <a:t>”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constructor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fields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constructor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/>
              <a:t>Topic</a:t>
            </a:r>
            <a:r>
              <a:rPr lang="hu-HU" dirty="0" smtClean="0"/>
              <a:t>(</a:t>
            </a:r>
            <a:r>
              <a:rPr lang="hu-HU" dirty="0" err="1" smtClean="0">
                <a:solidFill>
                  <a:srgbClr val="0000FF"/>
                </a:solidFill>
              </a:rPr>
              <a:t>title</a:t>
            </a:r>
            <a:r>
              <a:rPr lang="hu-HU" dirty="0" smtClean="0"/>
              <a:t>, </a:t>
            </a:r>
            <a:r>
              <a:rPr lang="hu-HU" dirty="0" err="1" smtClean="0">
                <a:solidFill>
                  <a:srgbClr val="0000FF"/>
                </a:solidFill>
              </a:rPr>
              <a:t>author</a:t>
            </a:r>
            <a:r>
              <a:rPr lang="hu-HU" dirty="0" smtClean="0"/>
              <a:t>) {</a:t>
            </a:r>
            <a:br>
              <a:rPr lang="hu-HU" dirty="0" smtClean="0"/>
            </a:br>
            <a:r>
              <a:rPr lang="hu-HU" dirty="0" smtClean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.title</a:t>
            </a:r>
            <a:r>
              <a:rPr lang="hu-HU" dirty="0" smtClean="0"/>
              <a:t> = </a:t>
            </a:r>
            <a:r>
              <a:rPr lang="hu-HU" dirty="0" err="1" smtClean="0">
                <a:solidFill>
                  <a:srgbClr val="0055AA"/>
                </a:solidFill>
              </a:rPr>
              <a:t>title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smtClean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.author</a:t>
            </a:r>
            <a:r>
              <a:rPr lang="hu-HU" dirty="0" smtClean="0"/>
              <a:t> = </a:t>
            </a:r>
            <a:r>
              <a:rPr lang="hu-HU" dirty="0" err="1" smtClean="0">
                <a:solidFill>
                  <a:srgbClr val="0055AA"/>
                </a:solidFill>
              </a:rPr>
              <a:t>author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smtClean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.id</a:t>
            </a:r>
            <a:r>
              <a:rPr lang="hu-HU" dirty="0" smtClean="0"/>
              <a:t> = </a:t>
            </a:r>
            <a:r>
              <a:rPr lang="hu-HU" dirty="0" err="1" smtClean="0"/>
              <a:t>generateNextId</a:t>
            </a:r>
            <a:r>
              <a:rPr lang="hu-HU" dirty="0" smtClean="0"/>
              <a:t>();</a:t>
            </a:r>
            <a:br>
              <a:rPr lang="hu-HU" dirty="0" smtClean="0"/>
            </a:br>
            <a:r>
              <a:rPr lang="hu-HU" dirty="0" smtClean="0"/>
              <a:t>}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:</a:t>
            </a:r>
          </a:p>
          <a:p>
            <a:pPr marL="400050" lvl="1" indent="0">
              <a:buNone/>
            </a:pPr>
            <a:r>
              <a:rPr lang="hu-HU" dirty="0" err="1">
                <a:solidFill>
                  <a:srgbClr val="81468A"/>
                </a:solidFill>
              </a:rPr>
              <a:t>function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 err="1"/>
              <a:t>Topic</a:t>
            </a:r>
            <a:r>
              <a:rPr lang="hu-HU" dirty="0"/>
              <a:t>(</a:t>
            </a:r>
            <a:r>
              <a:rPr lang="hu-HU" dirty="0" err="1">
                <a:solidFill>
                  <a:srgbClr val="0000FF"/>
                </a:solidFill>
              </a:rPr>
              <a:t>title</a:t>
            </a:r>
            <a:r>
              <a:rPr lang="hu-HU" dirty="0"/>
              <a:t>, </a:t>
            </a:r>
            <a:r>
              <a:rPr lang="hu-HU" dirty="0" err="1">
                <a:solidFill>
                  <a:srgbClr val="0000FF"/>
                </a:solidFill>
              </a:rPr>
              <a:t>author</a:t>
            </a:r>
            <a:r>
              <a:rPr lang="hu-HU" dirty="0"/>
              <a:t>) {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.title</a:t>
            </a:r>
            <a:r>
              <a:rPr lang="hu-HU" dirty="0"/>
              <a:t> = </a:t>
            </a:r>
            <a:r>
              <a:rPr lang="hu-HU" dirty="0" err="1">
                <a:solidFill>
                  <a:srgbClr val="0055AA"/>
                </a:solidFill>
              </a:rPr>
              <a:t>title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.author</a:t>
            </a:r>
            <a:r>
              <a:rPr lang="hu-HU" dirty="0"/>
              <a:t> = </a:t>
            </a:r>
            <a:r>
              <a:rPr lang="hu-HU" dirty="0" err="1">
                <a:solidFill>
                  <a:srgbClr val="0055AA"/>
                </a:solidFill>
              </a:rPr>
              <a:t>author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.id</a:t>
            </a:r>
            <a:r>
              <a:rPr lang="hu-HU" dirty="0"/>
              <a:t> = </a:t>
            </a:r>
            <a:r>
              <a:rPr lang="hu-HU" dirty="0" err="1"/>
              <a:t>generateNextId</a:t>
            </a:r>
            <a:r>
              <a:rPr lang="hu-HU" dirty="0" smtClean="0"/>
              <a:t>();</a:t>
            </a:r>
            <a:br>
              <a:rPr lang="hu-HU" dirty="0" smtClean="0"/>
            </a:br>
            <a:r>
              <a:rPr lang="hu-HU" dirty="0" smtClean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.getSummary</a:t>
            </a:r>
            <a:r>
              <a:rPr lang="hu-HU" dirty="0" smtClean="0"/>
              <a:t> = </a:t>
            </a:r>
            <a:r>
              <a:rPr lang="hu-HU" dirty="0" err="1">
                <a:solidFill>
                  <a:srgbClr val="81468A"/>
                </a:solidFill>
              </a:rPr>
              <a:t>function</a:t>
            </a:r>
            <a:r>
              <a:rPr lang="hu-HU" dirty="0" smtClean="0"/>
              <a:t> () {</a:t>
            </a:r>
            <a:br>
              <a:rPr lang="hu-HU" dirty="0" smtClean="0"/>
            </a:br>
            <a:r>
              <a:rPr lang="hu-HU" dirty="0" smtClean="0"/>
              <a:t>      </a:t>
            </a:r>
            <a:r>
              <a:rPr lang="hu-HU" dirty="0" err="1">
                <a:solidFill>
                  <a:srgbClr val="81468A"/>
                </a:solidFill>
              </a:rPr>
              <a:t>return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.title</a:t>
            </a:r>
            <a:r>
              <a:rPr lang="hu-HU" dirty="0" smtClean="0"/>
              <a:t> + </a:t>
            </a:r>
            <a:r>
              <a:rPr lang="hu-HU" dirty="0" smtClean="0">
                <a:solidFill>
                  <a:srgbClr val="AA1111"/>
                </a:solidFill>
              </a:rPr>
              <a:t>” ”</a:t>
            </a:r>
            <a:r>
              <a:rPr lang="hu-HU" dirty="0" smtClean="0"/>
              <a:t> +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 smtClean="0"/>
              <a:t>.author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smtClean="0"/>
              <a:t>   }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 err="1" smtClean="0"/>
              <a:t>or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/>
              <a:t>Topic</a:t>
            </a:r>
            <a:r>
              <a:rPr lang="hu-HU" dirty="0"/>
              <a:t>(</a:t>
            </a:r>
            <a:r>
              <a:rPr lang="hu-HU" dirty="0" err="1">
                <a:solidFill>
                  <a:srgbClr val="0000FF"/>
                </a:solidFill>
              </a:rPr>
              <a:t>title</a:t>
            </a:r>
            <a:r>
              <a:rPr lang="hu-HU" dirty="0"/>
              <a:t>, </a:t>
            </a:r>
            <a:r>
              <a:rPr lang="hu-HU" dirty="0" err="1">
                <a:solidFill>
                  <a:srgbClr val="0000FF"/>
                </a:solidFill>
              </a:rPr>
              <a:t>author</a:t>
            </a:r>
            <a:r>
              <a:rPr lang="hu-HU" dirty="0"/>
              <a:t>) {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.title</a:t>
            </a:r>
            <a:r>
              <a:rPr lang="hu-HU" dirty="0"/>
              <a:t> = </a:t>
            </a:r>
            <a:r>
              <a:rPr lang="hu-HU" dirty="0" err="1">
                <a:solidFill>
                  <a:srgbClr val="0055AA"/>
                </a:solidFill>
              </a:rPr>
              <a:t>title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.author</a:t>
            </a:r>
            <a:r>
              <a:rPr lang="hu-HU" dirty="0"/>
              <a:t> = </a:t>
            </a:r>
            <a:r>
              <a:rPr lang="hu-HU" dirty="0" err="1">
                <a:solidFill>
                  <a:srgbClr val="0055AA"/>
                </a:solidFill>
              </a:rPr>
              <a:t>author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.id</a:t>
            </a:r>
            <a:r>
              <a:rPr lang="hu-HU" dirty="0"/>
              <a:t> = </a:t>
            </a:r>
            <a:r>
              <a:rPr lang="hu-HU" dirty="0" err="1"/>
              <a:t>generateNextId</a:t>
            </a:r>
            <a:r>
              <a:rPr lang="hu-HU" dirty="0"/>
              <a:t>();</a:t>
            </a:r>
            <a:br>
              <a:rPr lang="hu-HU" dirty="0"/>
            </a:br>
            <a:r>
              <a:rPr lang="hu-HU" dirty="0" smtClean="0"/>
              <a:t>}</a:t>
            </a:r>
            <a:br>
              <a:rPr lang="hu-HU" dirty="0" smtClean="0"/>
            </a:br>
            <a:r>
              <a:rPr lang="hu-HU" dirty="0" err="1" smtClean="0"/>
              <a:t>Topic.prototype.getSummary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>
                <a:solidFill>
                  <a:srgbClr val="81468A"/>
                </a:solidFill>
              </a:rPr>
              <a:t>function</a:t>
            </a:r>
            <a:r>
              <a:rPr lang="hu-HU" dirty="0"/>
              <a:t> () {</a:t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>
                <a:solidFill>
                  <a:srgbClr val="81468A"/>
                </a:solidFill>
              </a:rPr>
              <a:t>return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.title</a:t>
            </a:r>
            <a:r>
              <a:rPr lang="hu-HU" dirty="0"/>
              <a:t> + </a:t>
            </a:r>
            <a:r>
              <a:rPr lang="hu-HU" dirty="0">
                <a:solidFill>
                  <a:srgbClr val="AA1111"/>
                </a:solidFill>
              </a:rPr>
              <a:t>” ”</a:t>
            </a:r>
            <a:r>
              <a:rPr lang="hu-HU" dirty="0"/>
              <a:t> +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.author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/>
              <a:t>Accessing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 and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invocation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 err="1"/>
              <a:t>t.title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 err="1"/>
              <a:t>t.getSummary</a:t>
            </a:r>
            <a:r>
              <a:rPr lang="hu-HU" dirty="0" smtClean="0"/>
              <a:t>()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endParaRPr lang="hu-HU" dirty="0"/>
          </a:p>
          <a:p>
            <a:pPr marL="457200" lvl="3" indent="0">
              <a:buNone/>
            </a:pPr>
            <a:r>
              <a:rPr lang="hu-HU" dirty="0" err="1"/>
              <a:t>Topic.prototype.getSummary</a:t>
            </a:r>
            <a:r>
              <a:rPr lang="hu-HU" dirty="0"/>
              <a:t> = </a:t>
            </a:r>
            <a:r>
              <a:rPr lang="hu-HU" dirty="0" err="1">
                <a:solidFill>
                  <a:srgbClr val="81468A"/>
                </a:solidFill>
              </a:rPr>
              <a:t>function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/>
              <a:t>() {</a:t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>
                <a:solidFill>
                  <a:srgbClr val="81468A"/>
                </a:solidFill>
              </a:rPr>
              <a:t>return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.title</a:t>
            </a:r>
            <a:r>
              <a:rPr lang="hu-HU" dirty="0"/>
              <a:t> + ” ” +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.author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Special</a:t>
            </a:r>
            <a:r>
              <a:rPr lang="hu-HU" dirty="0" smtClean="0"/>
              <a:t>: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a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window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and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instance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sz="2400" dirty="0" err="1" smtClean="0"/>
              <a:t>Topic.prototype.changeSummary</a:t>
            </a:r>
            <a:r>
              <a:rPr lang="hu-HU" sz="2400" dirty="0" smtClean="0"/>
              <a:t> </a:t>
            </a:r>
            <a:r>
              <a:rPr lang="hu-HU" sz="2400" dirty="0"/>
              <a:t>= </a:t>
            </a:r>
            <a:r>
              <a:rPr lang="hu-HU" sz="2400" dirty="0" err="1">
                <a:solidFill>
                  <a:srgbClr val="81468A"/>
                </a:solidFill>
              </a:rPr>
              <a:t>function</a:t>
            </a:r>
            <a:r>
              <a:rPr lang="hu-HU" sz="2400" dirty="0">
                <a:solidFill>
                  <a:srgbClr val="81468A"/>
                </a:solidFill>
              </a:rPr>
              <a:t> </a:t>
            </a:r>
            <a:r>
              <a:rPr lang="hu-HU" sz="2400" dirty="0"/>
              <a:t>() </a:t>
            </a:r>
            <a:r>
              <a:rPr lang="hu-HU" sz="2400" dirty="0" smtClean="0"/>
              <a:t>{</a:t>
            </a:r>
            <a:br>
              <a:rPr lang="hu-HU" sz="2400" dirty="0" smtClean="0"/>
            </a:br>
            <a:r>
              <a:rPr lang="hu-HU" sz="2400" dirty="0" smtClean="0"/>
              <a:t>     </a:t>
            </a:r>
            <a:r>
              <a:rPr lang="hu-HU" sz="2400" dirty="0" err="1" smtClean="0">
                <a:solidFill>
                  <a:srgbClr val="81468A"/>
                </a:solidFill>
              </a:rPr>
              <a:t>function</a:t>
            </a:r>
            <a:r>
              <a:rPr lang="hu-HU" sz="2400" dirty="0" smtClean="0">
                <a:solidFill>
                  <a:srgbClr val="81468A"/>
                </a:solidFill>
              </a:rPr>
              <a:t> </a:t>
            </a:r>
            <a:r>
              <a:rPr lang="hu-HU" sz="2400" dirty="0" err="1" smtClean="0">
                <a:solidFill>
                  <a:srgbClr val="0000FF"/>
                </a:solidFill>
              </a:rPr>
              <a:t>logSummary</a:t>
            </a:r>
            <a:r>
              <a:rPr lang="hu-HU" sz="2400" dirty="0" smtClean="0"/>
              <a:t>() {</a:t>
            </a:r>
            <a:br>
              <a:rPr lang="hu-HU" sz="2400" dirty="0" smtClean="0"/>
            </a:br>
            <a:r>
              <a:rPr lang="hu-HU" sz="2400" dirty="0" smtClean="0"/>
              <a:t>         </a:t>
            </a:r>
            <a:r>
              <a:rPr lang="hu-HU" sz="2400" dirty="0" err="1" smtClean="0"/>
              <a:t>console.log</a:t>
            </a:r>
            <a:r>
              <a:rPr lang="hu-HU" sz="2400" dirty="0" smtClean="0"/>
              <a:t>(</a:t>
            </a:r>
            <a:r>
              <a:rPr lang="hu-HU" sz="2400" dirty="0" err="1" smtClean="0">
                <a:solidFill>
                  <a:srgbClr val="81468A"/>
                </a:solidFill>
              </a:rPr>
              <a:t>this</a:t>
            </a:r>
            <a:r>
              <a:rPr lang="hu-HU" sz="2400" dirty="0" err="1" smtClean="0"/>
              <a:t>.title</a:t>
            </a:r>
            <a:r>
              <a:rPr lang="hu-HU" sz="2400" dirty="0" smtClean="0"/>
              <a:t> + ” ” + </a:t>
            </a:r>
            <a:r>
              <a:rPr lang="hu-HU" sz="2400" dirty="0" err="1" smtClean="0">
                <a:solidFill>
                  <a:srgbClr val="81468A"/>
                </a:solidFill>
              </a:rPr>
              <a:t>this</a:t>
            </a:r>
            <a:r>
              <a:rPr lang="hu-HU" sz="2400" dirty="0" err="1" smtClean="0"/>
              <a:t>.author</a:t>
            </a:r>
            <a:r>
              <a:rPr lang="hu-HU" sz="2400" dirty="0" smtClean="0"/>
              <a:t>);</a:t>
            </a:r>
            <a:br>
              <a:rPr lang="hu-HU" sz="2400" dirty="0" smtClean="0"/>
            </a:br>
            <a:r>
              <a:rPr lang="hu-HU" sz="2400" dirty="0" smtClean="0"/>
              <a:t>     }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 </a:t>
            </a:r>
            <a:r>
              <a:rPr lang="hu-HU" sz="2400" dirty="0" smtClean="0"/>
              <a:t>    </a:t>
            </a:r>
            <a:r>
              <a:rPr lang="hu-HU" sz="2400" dirty="0" err="1" smtClean="0">
                <a:solidFill>
                  <a:srgbClr val="0055AA"/>
                </a:solidFill>
              </a:rPr>
              <a:t>logSummary</a:t>
            </a:r>
            <a:r>
              <a:rPr lang="hu-HU" sz="2400" dirty="0" smtClean="0"/>
              <a:t>();</a:t>
            </a:r>
            <a:br>
              <a:rPr lang="hu-HU" sz="2400" dirty="0" smtClean="0"/>
            </a:br>
            <a:r>
              <a:rPr lang="hu-HU" sz="2400" dirty="0" smtClean="0"/>
              <a:t>     </a:t>
            </a:r>
            <a:r>
              <a:rPr lang="hu-HU" sz="2400" dirty="0" err="1" smtClean="0">
                <a:solidFill>
                  <a:srgbClr val="81468A"/>
                </a:solidFill>
              </a:rPr>
              <a:t>this</a:t>
            </a:r>
            <a:r>
              <a:rPr lang="hu-HU" sz="2400" dirty="0" err="1" smtClean="0"/>
              <a:t>.title</a:t>
            </a:r>
            <a:r>
              <a:rPr lang="hu-HU" sz="2400" dirty="0" smtClean="0"/>
              <a:t> = </a:t>
            </a:r>
            <a:r>
              <a:rPr lang="hu-HU" sz="2400" dirty="0" smtClean="0">
                <a:solidFill>
                  <a:srgbClr val="AA1111"/>
                </a:solidFill>
              </a:rPr>
              <a:t>”New </a:t>
            </a:r>
            <a:r>
              <a:rPr lang="hu-HU" sz="2400" dirty="0" err="1" smtClean="0">
                <a:solidFill>
                  <a:srgbClr val="AA1111"/>
                </a:solidFill>
              </a:rPr>
              <a:t>title</a:t>
            </a:r>
            <a:r>
              <a:rPr lang="hu-HU" sz="2400" dirty="0" smtClean="0">
                <a:solidFill>
                  <a:srgbClr val="AA1111"/>
                </a:solidFill>
              </a:rPr>
              <a:t>”</a:t>
            </a:r>
            <a:r>
              <a:rPr lang="hu-HU" sz="2400" dirty="0" smtClean="0">
                <a:solidFill>
                  <a:schemeClr val="tx1"/>
                </a:solidFill>
              </a:rPr>
              <a:t>;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     </a:t>
            </a:r>
            <a:r>
              <a:rPr lang="hu-HU" sz="2400" dirty="0" err="1" smtClean="0">
                <a:solidFill>
                  <a:srgbClr val="81468A"/>
                </a:solidFill>
              </a:rPr>
              <a:t>this</a:t>
            </a:r>
            <a:r>
              <a:rPr lang="hu-HU" sz="2400" dirty="0" err="1" smtClean="0"/>
              <a:t>.summary</a:t>
            </a:r>
            <a:r>
              <a:rPr lang="hu-HU" sz="2400" dirty="0" smtClean="0"/>
              <a:t> </a:t>
            </a:r>
            <a:r>
              <a:rPr lang="hu-HU" sz="2400" dirty="0"/>
              <a:t>= </a:t>
            </a:r>
            <a:r>
              <a:rPr lang="hu-HU" sz="2400" dirty="0">
                <a:solidFill>
                  <a:srgbClr val="AA1111"/>
                </a:solidFill>
              </a:rPr>
              <a:t>”</a:t>
            </a:r>
            <a:r>
              <a:rPr lang="hu-HU" sz="2400" dirty="0" err="1">
                <a:solidFill>
                  <a:srgbClr val="AA1111"/>
                </a:solidFill>
              </a:rPr>
              <a:t>New</a:t>
            </a:r>
            <a:r>
              <a:rPr lang="hu-HU" sz="2400" dirty="0">
                <a:solidFill>
                  <a:srgbClr val="AA1111"/>
                </a:solidFill>
              </a:rPr>
              <a:t> </a:t>
            </a:r>
            <a:r>
              <a:rPr lang="hu-HU" sz="2400" dirty="0" err="1" smtClean="0">
                <a:solidFill>
                  <a:srgbClr val="AA1111"/>
                </a:solidFill>
              </a:rPr>
              <a:t>summary</a:t>
            </a:r>
            <a:r>
              <a:rPr lang="hu-HU" sz="2400" dirty="0" smtClean="0">
                <a:solidFill>
                  <a:srgbClr val="AA1111"/>
                </a:solidFill>
              </a:rPr>
              <a:t>”</a:t>
            </a:r>
            <a:r>
              <a:rPr lang="hu-HU" sz="2400" dirty="0" smtClean="0"/>
              <a:t>;</a:t>
            </a:r>
            <a:br>
              <a:rPr lang="hu-HU" sz="2400" dirty="0" smtClean="0"/>
            </a:br>
            <a:r>
              <a:rPr lang="hu-HU" sz="2400" dirty="0" smtClean="0"/>
              <a:t>     </a:t>
            </a:r>
            <a:r>
              <a:rPr lang="hu-HU" sz="2400" dirty="0" err="1" smtClean="0">
                <a:solidFill>
                  <a:srgbClr val="0055AA"/>
                </a:solidFill>
              </a:rPr>
              <a:t>logSummary</a:t>
            </a:r>
            <a:r>
              <a:rPr lang="hu-HU" sz="2400" dirty="0" smtClean="0"/>
              <a:t>();</a:t>
            </a:r>
            <a:br>
              <a:rPr lang="hu-HU" sz="2400" dirty="0" smtClean="0"/>
            </a:br>
            <a:r>
              <a:rPr lang="hu-HU" sz="2400" dirty="0" smtClean="0"/>
              <a:t>}</a:t>
            </a:r>
            <a:endParaRPr lang="hu-HU" sz="24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Topic.prototype.changeSummary</a:t>
            </a:r>
            <a:r>
              <a:rPr lang="hu-HU" dirty="0"/>
              <a:t> = </a:t>
            </a:r>
            <a:r>
              <a:rPr lang="hu-HU" dirty="0" err="1">
                <a:solidFill>
                  <a:srgbClr val="81468A"/>
                </a:solidFill>
              </a:rPr>
              <a:t>function</a:t>
            </a:r>
            <a:r>
              <a:rPr lang="hu-HU" dirty="0">
                <a:solidFill>
                  <a:srgbClr val="81468A"/>
                </a:solidFill>
              </a:rPr>
              <a:t> </a:t>
            </a:r>
            <a:r>
              <a:rPr lang="hu-HU" dirty="0"/>
              <a:t>() </a:t>
            </a:r>
            <a:r>
              <a:rPr lang="hu-HU" dirty="0" smtClean="0"/>
              <a:t>{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>
                <a:solidFill>
                  <a:srgbClr val="81468A"/>
                </a:solidFill>
              </a:rPr>
              <a:t>var</a:t>
            </a:r>
            <a:r>
              <a:rPr lang="hu-HU" dirty="0" smtClean="0"/>
              <a:t> </a:t>
            </a:r>
            <a:r>
              <a:rPr lang="hu-HU" dirty="0" err="1" smtClean="0">
                <a:solidFill>
                  <a:srgbClr val="0000FF"/>
                </a:solidFill>
              </a:rPr>
              <a:t>self</a:t>
            </a:r>
            <a:r>
              <a:rPr lang="hu-HU" dirty="0" smtClean="0">
                <a:solidFill>
                  <a:srgbClr val="0000FF"/>
                </a:solidFill>
              </a:rPr>
              <a:t> </a:t>
            </a:r>
            <a:r>
              <a:rPr lang="hu-HU" dirty="0" smtClean="0"/>
              <a:t>= </a:t>
            </a:r>
            <a:r>
              <a:rPr lang="hu-HU" dirty="0" err="1" smtClean="0">
                <a:solidFill>
                  <a:srgbClr val="81468A"/>
                </a:solidFill>
              </a:rPr>
              <a:t>this</a:t>
            </a:r>
            <a:r>
              <a:rPr lang="hu-HU" dirty="0" smtClean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>
                <a:solidFill>
                  <a:srgbClr val="0000FF"/>
                </a:solidFill>
              </a:rPr>
              <a:t>logSummary</a:t>
            </a:r>
            <a:r>
              <a:rPr lang="hu-HU" dirty="0"/>
              <a:t>() {</a:t>
            </a:r>
            <a:br>
              <a:rPr lang="hu-HU" dirty="0"/>
            </a:br>
            <a:r>
              <a:rPr lang="hu-HU" dirty="0"/>
              <a:t>         </a:t>
            </a:r>
            <a:r>
              <a:rPr lang="hu-HU" dirty="0" err="1" smtClean="0"/>
              <a:t>console.log</a:t>
            </a:r>
            <a:r>
              <a:rPr lang="hu-HU" dirty="0" smtClean="0"/>
              <a:t>(</a:t>
            </a:r>
            <a:r>
              <a:rPr lang="hu-HU" dirty="0" err="1" smtClean="0">
                <a:solidFill>
                  <a:srgbClr val="0055AA"/>
                </a:solidFill>
              </a:rPr>
              <a:t>self</a:t>
            </a:r>
            <a:r>
              <a:rPr lang="hu-HU" dirty="0" err="1" smtClean="0"/>
              <a:t>.title</a:t>
            </a:r>
            <a:r>
              <a:rPr lang="hu-HU" dirty="0" smtClean="0"/>
              <a:t> </a:t>
            </a:r>
            <a:r>
              <a:rPr lang="hu-HU" dirty="0"/>
              <a:t>+ </a:t>
            </a:r>
            <a:r>
              <a:rPr lang="hu-HU" dirty="0">
                <a:solidFill>
                  <a:srgbClr val="AA1111"/>
                </a:solidFill>
              </a:rPr>
              <a:t>” ”</a:t>
            </a:r>
            <a:r>
              <a:rPr lang="hu-HU" dirty="0"/>
              <a:t> </a:t>
            </a:r>
            <a:r>
              <a:rPr lang="hu-HU" dirty="0" smtClean="0"/>
              <a:t>+ </a:t>
            </a:r>
            <a:r>
              <a:rPr lang="hu-HU" dirty="0" err="1" smtClean="0">
                <a:solidFill>
                  <a:srgbClr val="0055AA"/>
                </a:solidFill>
              </a:rPr>
              <a:t>self</a:t>
            </a:r>
            <a:r>
              <a:rPr lang="hu-HU" dirty="0" err="1" smtClean="0"/>
              <a:t>.author</a:t>
            </a:r>
            <a:r>
              <a:rPr lang="hu-HU" dirty="0"/>
              <a:t>);</a:t>
            </a:r>
            <a:br>
              <a:rPr lang="hu-HU" dirty="0"/>
            </a:br>
            <a:r>
              <a:rPr lang="hu-HU" dirty="0"/>
              <a:t>     }</a:t>
            </a:r>
            <a:br>
              <a:rPr lang="hu-HU" dirty="0"/>
            </a:br>
            <a:r>
              <a:rPr lang="hu-HU" dirty="0">
                <a:solidFill>
                  <a:srgbClr val="0055AA"/>
                </a:solidFill>
              </a:rPr>
              <a:t>     </a:t>
            </a:r>
            <a:r>
              <a:rPr lang="hu-HU" dirty="0" err="1">
                <a:solidFill>
                  <a:srgbClr val="0055AA"/>
                </a:solidFill>
              </a:rPr>
              <a:t>logSummary</a:t>
            </a:r>
            <a:r>
              <a:rPr lang="hu-HU" dirty="0"/>
              <a:t>();</a:t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.title</a:t>
            </a:r>
            <a:r>
              <a:rPr lang="hu-HU" dirty="0"/>
              <a:t> = </a:t>
            </a:r>
            <a:r>
              <a:rPr lang="hu-HU" dirty="0">
                <a:solidFill>
                  <a:srgbClr val="AA1111"/>
                </a:solidFill>
              </a:rPr>
              <a:t>”New </a:t>
            </a:r>
            <a:r>
              <a:rPr lang="hu-HU" dirty="0" err="1">
                <a:solidFill>
                  <a:srgbClr val="AA1111"/>
                </a:solidFill>
              </a:rPr>
              <a:t>title</a:t>
            </a:r>
            <a:r>
              <a:rPr lang="hu-HU" dirty="0" smtClean="0">
                <a:solidFill>
                  <a:srgbClr val="AA1111"/>
                </a:solidFill>
              </a:rPr>
              <a:t>”</a:t>
            </a:r>
            <a:r>
              <a:rPr lang="hu-HU" dirty="0" smtClean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>
                <a:solidFill>
                  <a:srgbClr val="81468A"/>
                </a:solidFill>
              </a:rPr>
              <a:t>this</a:t>
            </a:r>
            <a:r>
              <a:rPr lang="hu-HU" dirty="0" err="1"/>
              <a:t>.summary</a:t>
            </a:r>
            <a:r>
              <a:rPr lang="hu-HU" dirty="0"/>
              <a:t> = </a:t>
            </a:r>
            <a:r>
              <a:rPr lang="hu-HU" dirty="0">
                <a:solidFill>
                  <a:srgbClr val="AA1111"/>
                </a:solidFill>
              </a:rPr>
              <a:t>”</a:t>
            </a:r>
            <a:r>
              <a:rPr lang="hu-HU" dirty="0" err="1">
                <a:solidFill>
                  <a:srgbClr val="AA1111"/>
                </a:solidFill>
              </a:rPr>
              <a:t>New</a:t>
            </a:r>
            <a:r>
              <a:rPr lang="hu-HU" dirty="0">
                <a:solidFill>
                  <a:srgbClr val="AA1111"/>
                </a:solidFill>
              </a:rPr>
              <a:t> </a:t>
            </a:r>
            <a:r>
              <a:rPr lang="hu-HU" dirty="0" err="1">
                <a:solidFill>
                  <a:srgbClr val="AA1111"/>
                </a:solidFill>
              </a:rPr>
              <a:t>summary</a:t>
            </a:r>
            <a:r>
              <a:rPr lang="hu-HU" dirty="0" smtClean="0">
                <a:solidFill>
                  <a:srgbClr val="AA1111"/>
                </a:solidFill>
              </a:rPr>
              <a:t>”</a:t>
            </a:r>
            <a:r>
              <a:rPr lang="hu-HU" dirty="0" smtClean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solidFill>
                  <a:srgbClr val="0055AA"/>
                </a:solidFill>
              </a:rPr>
              <a:t>     </a:t>
            </a:r>
            <a:r>
              <a:rPr lang="hu-HU" dirty="0" err="1">
                <a:solidFill>
                  <a:srgbClr val="0055AA"/>
                </a:solidFill>
              </a:rPr>
              <a:t>logSummary</a:t>
            </a:r>
            <a:r>
              <a:rPr lang="hu-HU" dirty="0"/>
              <a:t>();</a:t>
            </a:r>
            <a:br>
              <a:rPr lang="hu-HU" dirty="0"/>
            </a:br>
            <a:r>
              <a:rPr lang="hu-HU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fields</a:t>
            </a:r>
            <a:r>
              <a:rPr lang="hu-HU" dirty="0" smtClean="0"/>
              <a:t> and </a:t>
            </a:r>
            <a:r>
              <a:rPr lang="hu-HU" dirty="0" err="1" smtClean="0"/>
              <a:t>methods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000" dirty="0" err="1" smtClean="0">
                <a:solidFill>
                  <a:srgbClr val="81468A"/>
                </a:solidFill>
              </a:rPr>
              <a:t>function</a:t>
            </a:r>
            <a:r>
              <a:rPr lang="hu-HU" sz="3000" dirty="0" smtClean="0">
                <a:solidFill>
                  <a:srgbClr val="81468A"/>
                </a:solidFill>
              </a:rPr>
              <a:t> </a:t>
            </a:r>
            <a:r>
              <a:rPr lang="hu-HU" sz="3000" dirty="0" err="1" smtClean="0"/>
              <a:t>Topic</a:t>
            </a:r>
            <a:r>
              <a:rPr lang="hu-HU" sz="3000" dirty="0" smtClean="0"/>
              <a:t>() {</a:t>
            </a:r>
            <a:br>
              <a:rPr lang="hu-HU" sz="3000" dirty="0" smtClean="0"/>
            </a:br>
            <a:r>
              <a:rPr lang="hu-HU" sz="3000" dirty="0" smtClean="0"/>
              <a:t>   </a:t>
            </a:r>
            <a:r>
              <a:rPr lang="hu-HU" sz="3000" dirty="0" smtClean="0">
                <a:solidFill>
                  <a:srgbClr val="81468A"/>
                </a:solidFill>
              </a:rPr>
              <a:t>var</a:t>
            </a:r>
            <a:r>
              <a:rPr lang="hu-HU" sz="3000" dirty="0" smtClean="0"/>
              <a:t> </a:t>
            </a:r>
            <a:r>
              <a:rPr lang="hu-HU" sz="3000" dirty="0" err="1" smtClean="0">
                <a:solidFill>
                  <a:srgbClr val="0000FF"/>
                </a:solidFill>
              </a:rPr>
              <a:t>field</a:t>
            </a:r>
            <a:r>
              <a:rPr lang="hu-HU" sz="3000" dirty="0" smtClean="0">
                <a:solidFill>
                  <a:srgbClr val="0000FF"/>
                </a:solidFill>
              </a:rPr>
              <a:t> </a:t>
            </a:r>
            <a:r>
              <a:rPr lang="hu-HU" sz="3000" dirty="0" smtClean="0"/>
              <a:t>= </a:t>
            </a:r>
            <a:r>
              <a:rPr lang="hu-HU" sz="3000" dirty="0" smtClean="0">
                <a:solidFill>
                  <a:srgbClr val="116644"/>
                </a:solidFill>
              </a:rPr>
              <a:t>2</a:t>
            </a:r>
            <a:r>
              <a:rPr lang="hu-HU" sz="3000" dirty="0" smtClean="0"/>
              <a:t>;</a:t>
            </a:r>
            <a:br>
              <a:rPr lang="hu-HU" sz="3000" dirty="0" smtClean="0"/>
            </a:br>
            <a:r>
              <a:rPr lang="hu-HU" sz="3000" dirty="0" smtClean="0"/>
              <a:t>   </a:t>
            </a:r>
            <a:r>
              <a:rPr lang="hu-HU" sz="3000" dirty="0" err="1" smtClean="0">
                <a:solidFill>
                  <a:srgbClr val="81468A"/>
                </a:solidFill>
              </a:rPr>
              <a:t>function</a:t>
            </a:r>
            <a:r>
              <a:rPr lang="hu-HU" sz="3000" dirty="0" smtClean="0">
                <a:solidFill>
                  <a:srgbClr val="81468A"/>
                </a:solidFill>
              </a:rPr>
              <a:t> </a:t>
            </a:r>
            <a:r>
              <a:rPr lang="hu-HU" sz="3000" dirty="0" err="1" smtClean="0">
                <a:solidFill>
                  <a:srgbClr val="0000FF"/>
                </a:solidFill>
              </a:rPr>
              <a:t>method</a:t>
            </a:r>
            <a:r>
              <a:rPr lang="hu-HU" sz="3000" dirty="0" smtClean="0"/>
              <a:t>() { </a:t>
            </a:r>
            <a:r>
              <a:rPr lang="hu-HU" sz="3000" dirty="0" err="1" smtClean="0">
                <a:solidFill>
                  <a:srgbClr val="81468A"/>
                </a:solidFill>
              </a:rPr>
              <a:t>return</a:t>
            </a:r>
            <a:r>
              <a:rPr lang="hu-HU" sz="3000" dirty="0" smtClean="0">
                <a:solidFill>
                  <a:srgbClr val="81468A"/>
                </a:solidFill>
              </a:rPr>
              <a:t> </a:t>
            </a:r>
            <a:r>
              <a:rPr lang="hu-HU" sz="3000" dirty="0" err="1" smtClean="0">
                <a:solidFill>
                  <a:srgbClr val="0055AA"/>
                </a:solidFill>
              </a:rPr>
              <a:t>field</a:t>
            </a:r>
            <a:r>
              <a:rPr lang="hu-HU" sz="3000" dirty="0" smtClean="0"/>
              <a:t>; }</a:t>
            </a:r>
            <a:br>
              <a:rPr lang="hu-HU" sz="3000" dirty="0" smtClean="0"/>
            </a:br>
            <a:r>
              <a:rPr lang="hu-HU" sz="3000" dirty="0" smtClean="0"/>
              <a:t>}</a:t>
            </a:r>
            <a:br>
              <a:rPr lang="hu-HU" sz="3000" dirty="0" smtClean="0"/>
            </a:br>
            <a:r>
              <a:rPr lang="hu-HU" sz="3000" dirty="0" err="1" smtClean="0"/>
              <a:t>or</a:t>
            </a:r>
            <a:r>
              <a:rPr lang="hu-HU" sz="3000" dirty="0" smtClean="0"/>
              <a:t/>
            </a:r>
            <a:br>
              <a:rPr lang="hu-HU" sz="3000" dirty="0" smtClean="0"/>
            </a:br>
            <a:r>
              <a:rPr lang="hu-HU" sz="3000" dirty="0" err="1">
                <a:solidFill>
                  <a:srgbClr val="81468A"/>
                </a:solidFill>
              </a:rPr>
              <a:t>function</a:t>
            </a:r>
            <a:r>
              <a:rPr lang="hu-HU" sz="3000" dirty="0">
                <a:solidFill>
                  <a:srgbClr val="81468A"/>
                </a:solidFill>
              </a:rPr>
              <a:t> </a:t>
            </a:r>
            <a:r>
              <a:rPr lang="hu-HU" sz="3000" dirty="0" err="1"/>
              <a:t>Topic</a:t>
            </a:r>
            <a:r>
              <a:rPr lang="hu-HU" sz="3000" dirty="0"/>
              <a:t>() {</a:t>
            </a:r>
            <a:br>
              <a:rPr lang="hu-HU" sz="3000" dirty="0"/>
            </a:br>
            <a:r>
              <a:rPr lang="hu-HU" sz="3000" dirty="0" smtClean="0"/>
              <a:t>    </a:t>
            </a:r>
            <a:r>
              <a:rPr lang="hu-HU" sz="3000" dirty="0" err="1" smtClean="0">
                <a:solidFill>
                  <a:srgbClr val="81468A"/>
                </a:solidFill>
              </a:rPr>
              <a:t>this</a:t>
            </a:r>
            <a:r>
              <a:rPr lang="hu-HU" sz="3000" dirty="0" smtClean="0"/>
              <a:t>._</a:t>
            </a:r>
            <a:r>
              <a:rPr lang="hu-HU" sz="3000" dirty="0" err="1" smtClean="0"/>
              <a:t>field</a:t>
            </a:r>
            <a:r>
              <a:rPr lang="hu-HU" sz="3000" dirty="0" smtClean="0"/>
              <a:t> = </a:t>
            </a:r>
            <a:r>
              <a:rPr lang="hu-HU" sz="3000" dirty="0" err="1" smtClean="0">
                <a:solidFill>
                  <a:srgbClr val="116644"/>
                </a:solidFill>
              </a:rPr>
              <a:t>2</a:t>
            </a:r>
            <a:r>
              <a:rPr lang="hu-HU" sz="3000" dirty="0" smtClean="0">
                <a:solidFill>
                  <a:schemeClr val="tx1"/>
                </a:solidFill>
              </a:rPr>
              <a:t>;</a:t>
            </a:r>
            <a:r>
              <a:rPr lang="hu-HU" sz="3000" dirty="0"/>
              <a:t/>
            </a:r>
            <a:br>
              <a:rPr lang="hu-HU" sz="3000" dirty="0"/>
            </a:br>
            <a:r>
              <a:rPr lang="hu-HU" sz="3000" dirty="0" smtClean="0"/>
              <a:t>}</a:t>
            </a:r>
            <a:br>
              <a:rPr lang="hu-HU" sz="3000" dirty="0" smtClean="0"/>
            </a:br>
            <a:r>
              <a:rPr lang="hu-HU" sz="3000" dirty="0" err="1">
                <a:solidFill>
                  <a:srgbClr val="81468A"/>
                </a:solidFill>
              </a:rPr>
              <a:t>this</a:t>
            </a:r>
            <a:r>
              <a:rPr lang="hu-HU" sz="3000" dirty="0"/>
              <a:t>._</a:t>
            </a:r>
            <a:r>
              <a:rPr lang="hu-HU" sz="3000" dirty="0" err="1"/>
              <a:t>method</a:t>
            </a:r>
            <a:r>
              <a:rPr lang="hu-HU" sz="3000" dirty="0"/>
              <a:t> = </a:t>
            </a:r>
            <a:r>
              <a:rPr lang="hu-HU" sz="3000" dirty="0" err="1">
                <a:solidFill>
                  <a:srgbClr val="81468A"/>
                </a:solidFill>
              </a:rPr>
              <a:t>function</a:t>
            </a:r>
            <a:r>
              <a:rPr lang="hu-HU" sz="3000" dirty="0"/>
              <a:t>() { </a:t>
            </a:r>
            <a:r>
              <a:rPr lang="hu-HU" sz="3000" dirty="0" err="1" smtClean="0">
                <a:solidFill>
                  <a:srgbClr val="81468A"/>
                </a:solidFill>
              </a:rPr>
              <a:t>return</a:t>
            </a:r>
            <a:r>
              <a:rPr lang="hu-HU" sz="3000" dirty="0" smtClean="0">
                <a:solidFill>
                  <a:srgbClr val="81468A"/>
                </a:solidFill>
              </a:rPr>
              <a:t> </a:t>
            </a:r>
            <a:r>
              <a:rPr lang="hu-HU" sz="3000" dirty="0" err="1" smtClean="0">
                <a:solidFill>
                  <a:srgbClr val="81468A"/>
                </a:solidFill>
              </a:rPr>
              <a:t>this</a:t>
            </a:r>
            <a:r>
              <a:rPr lang="hu-HU" sz="3000" dirty="0" smtClean="0"/>
              <a:t>._</a:t>
            </a:r>
            <a:r>
              <a:rPr lang="hu-HU" sz="3000" dirty="0" err="1" smtClean="0"/>
              <a:t>field</a:t>
            </a:r>
            <a:r>
              <a:rPr lang="hu-HU" sz="3000" dirty="0" smtClean="0"/>
              <a:t>; }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(</a:t>
            </a: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/>
              <a:t>() {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 </a:t>
            </a: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>
                <a:solidFill>
                  <a:srgbClr val="0000FF"/>
                </a:solidFill>
              </a:rPr>
              <a:t>method</a:t>
            </a:r>
            <a:r>
              <a:rPr lang="hu-HU" dirty="0" smtClean="0"/>
              <a:t>(</a:t>
            </a:r>
            <a:r>
              <a:rPr lang="hu-HU" smtClean="0"/>
              <a:t>self) </a:t>
            </a:r>
            <a:r>
              <a:rPr lang="hu-HU" dirty="0"/>
              <a:t>{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     </a:t>
            </a:r>
            <a:r>
              <a:rPr lang="hu-HU" dirty="0" err="1" smtClean="0">
                <a:solidFill>
                  <a:srgbClr val="81468A"/>
                </a:solidFill>
              </a:rPr>
              <a:t>return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>
                <a:solidFill>
                  <a:srgbClr val="81468A"/>
                </a:solidFill>
              </a:rPr>
              <a:t>self</a:t>
            </a:r>
            <a:r>
              <a:rPr lang="hu-HU" dirty="0" smtClean="0">
                <a:solidFill>
                  <a:srgbClr val="81468A"/>
                </a:solidFill>
              </a:rPr>
              <a:t>._</a:t>
            </a:r>
            <a:r>
              <a:rPr lang="hu-HU" dirty="0" err="1" smtClean="0">
                <a:solidFill>
                  <a:srgbClr val="0055AA"/>
                </a:solidFill>
              </a:rPr>
              <a:t>field</a:t>
            </a:r>
            <a:r>
              <a:rPr lang="hu-HU" dirty="0" smtClean="0"/>
              <a:t>;</a:t>
            </a:r>
            <a:br>
              <a:rPr lang="hu-HU" dirty="0" smtClean="0"/>
            </a:br>
            <a:r>
              <a:rPr lang="hu-HU" dirty="0" smtClean="0"/>
              <a:t>  }</a:t>
            </a:r>
            <a:br>
              <a:rPr lang="hu-HU" dirty="0" smtClean="0"/>
            </a:br>
            <a:r>
              <a:rPr lang="hu-HU" dirty="0" smtClean="0"/>
              <a:t>  </a:t>
            </a:r>
            <a:r>
              <a:rPr lang="hu-HU" dirty="0" err="1" smtClean="0"/>
              <a:t>window.Topic</a:t>
            </a:r>
            <a:r>
              <a:rPr lang="hu-HU" dirty="0" smtClean="0"/>
              <a:t> = </a:t>
            </a:r>
            <a:r>
              <a:rPr lang="hu-HU" dirty="0" err="1" smtClean="0">
                <a:solidFill>
                  <a:srgbClr val="81468A"/>
                </a:solidFill>
              </a:rPr>
              <a:t>function</a:t>
            </a:r>
            <a:r>
              <a:rPr lang="hu-HU" dirty="0" smtClean="0">
                <a:solidFill>
                  <a:srgbClr val="81468A"/>
                </a:solidFill>
              </a:rPr>
              <a:t> </a:t>
            </a:r>
            <a:r>
              <a:rPr lang="hu-HU" dirty="0" err="1" smtClean="0">
                <a:solidFill>
                  <a:srgbClr val="0000FF"/>
                </a:solidFill>
              </a:rPr>
              <a:t>Topic</a:t>
            </a:r>
            <a:r>
              <a:rPr lang="hu-HU" dirty="0" smtClean="0"/>
              <a:t>() </a:t>
            </a:r>
            <a:r>
              <a:rPr lang="hu-HU" dirty="0" smtClean="0"/>
              <a:t>{</a:t>
            </a:r>
            <a:br>
              <a:rPr lang="hu-HU" dirty="0" smtClean="0"/>
            </a:br>
            <a:r>
              <a:rPr lang="hu-HU" dirty="0" smtClean="0"/>
              <a:t>      </a:t>
            </a:r>
            <a:r>
              <a:rPr lang="hu-HU" dirty="0" err="1" smtClean="0"/>
              <a:t>this</a:t>
            </a:r>
            <a:r>
              <a:rPr lang="hu-HU" dirty="0" smtClean="0"/>
              <a:t>._</a:t>
            </a:r>
            <a:r>
              <a:rPr lang="hu-HU" dirty="0" err="1" smtClean="0"/>
              <a:t>field</a:t>
            </a:r>
            <a:r>
              <a:rPr lang="hu-HU" dirty="0" smtClean="0"/>
              <a:t> = 2;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}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)();</a:t>
            </a:r>
            <a:r>
              <a:rPr lang="hu-HU" dirty="0"/>
              <a:t/>
            </a:r>
            <a:br>
              <a:rPr lang="hu-H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7428"/>
          </a:xfrm>
        </p:spPr>
        <p:txBody>
          <a:bodyPr/>
          <a:lstStyle/>
          <a:p>
            <a:r>
              <a:rPr lang="hu-HU" dirty="0" err="1" smtClean="0"/>
              <a:t>Classes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Module pattern, OO, prototype, publish-subscribe</a:t>
            </a:r>
            <a:endParaRPr lang="hu-HU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err="1" smtClean="0"/>
              <a:t>excersises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1. Create Topic class: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fields</a:t>
            </a:r>
            <a:r>
              <a:rPr lang="en-US" sz="3200" dirty="0"/>
              <a:t>: id, title, </a:t>
            </a:r>
            <a:r>
              <a:rPr lang="en-US" sz="3200" dirty="0" err="1"/>
              <a:t>creationDate</a:t>
            </a:r>
            <a:r>
              <a:rPr lang="en-US" sz="3200" dirty="0"/>
              <a:t>, </a:t>
            </a:r>
            <a:r>
              <a:rPr lang="en-US" sz="3200" dirty="0" err="1"/>
              <a:t>creationTime</a:t>
            </a:r>
            <a:r>
              <a:rPr lang="en-US" sz="3200" dirty="0"/>
              <a:t>, </a:t>
            </a:r>
            <a:r>
              <a:rPr lang="en-US" sz="3200" dirty="0" smtClean="0"/>
              <a:t>email</a:t>
            </a:r>
            <a:endParaRPr lang="en-US" sz="3200" dirty="0"/>
          </a:p>
          <a:p>
            <a:pPr marL="0" lvl="1" indent="0">
              <a:buNone/>
            </a:pPr>
            <a:r>
              <a:rPr lang="en-US" sz="3200" dirty="0"/>
              <a:t>1.2 Use it in </a:t>
            </a:r>
            <a:r>
              <a:rPr lang="en-US" sz="3200" dirty="0" err="1"/>
              <a:t>topicController</a:t>
            </a:r>
            <a:r>
              <a:rPr lang="en-US" sz="3200" dirty="0"/>
              <a:t> when creating a new topic.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2.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 smtClean="0"/>
              <a:t>ToastController</a:t>
            </a:r>
            <a:r>
              <a:rPr lang="hu-HU" dirty="0" smtClean="0"/>
              <a:t> </a:t>
            </a:r>
            <a:r>
              <a:rPr lang="hu-HU" dirty="0" err="1"/>
              <a:t>module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hu-HU" dirty="0"/>
          </a:p>
          <a:p>
            <a:r>
              <a:rPr lang="hu-HU" dirty="0" err="1" smtClean="0"/>
              <a:t>ToastController.show</a:t>
            </a:r>
            <a:r>
              <a:rPr lang="hu-HU" dirty="0" smtClean="0"/>
              <a:t>(</a:t>
            </a:r>
            <a:r>
              <a:rPr lang="hu-HU" dirty="0" err="1" smtClean="0"/>
              <a:t>ToastController.type.SUCCESS</a:t>
            </a:r>
            <a:r>
              <a:rPr lang="hu-HU" dirty="0"/>
              <a:t>, "OK!");</a:t>
            </a:r>
          </a:p>
          <a:p>
            <a:r>
              <a:rPr lang="hu-HU" dirty="0" err="1" smtClean="0"/>
              <a:t>ToastController.show</a:t>
            </a:r>
            <a:r>
              <a:rPr lang="hu-HU" dirty="0" smtClean="0"/>
              <a:t>(</a:t>
            </a:r>
            <a:r>
              <a:rPr lang="hu-HU" dirty="0" err="1" smtClean="0"/>
              <a:t>ToastController.type.ERROR</a:t>
            </a:r>
            <a:r>
              <a:rPr lang="hu-HU" dirty="0"/>
              <a:t>, "ERROR </a:t>
            </a:r>
            <a:r>
              <a:rPr lang="hu-HU" dirty="0" err="1"/>
              <a:t>occured</a:t>
            </a:r>
            <a:r>
              <a:rPr lang="hu-HU" dirty="0"/>
              <a:t>!");</a:t>
            </a:r>
          </a:p>
          <a:p>
            <a:pPr marL="0" indent="0">
              <a:buNone/>
            </a:pPr>
            <a:r>
              <a:rPr lang="hu-HU" dirty="0" smtClean="0"/>
              <a:t>Hints: </a:t>
            </a:r>
            <a:br>
              <a:rPr lang="hu-HU" dirty="0" smtClean="0"/>
            </a:br>
            <a:r>
              <a:rPr lang="en-US" dirty="0" smtClean="0"/>
              <a:t>Use </a:t>
            </a:r>
            <a:r>
              <a:rPr lang="en-US" dirty="0" err="1"/>
              <a:t>ToastView.show</a:t>
            </a:r>
            <a:r>
              <a:rPr lang="en-US" dirty="0"/>
              <a:t>(type, </a:t>
            </a:r>
            <a:r>
              <a:rPr lang="en-US" dirty="0" err="1"/>
              <a:t>msg</a:t>
            </a:r>
            <a:r>
              <a:rPr lang="en-US" dirty="0"/>
              <a:t>); from </a:t>
            </a:r>
            <a:r>
              <a:rPr lang="en-US" dirty="0" err="1"/>
              <a:t>ToastView</a:t>
            </a:r>
            <a:r>
              <a:rPr lang="en-US" dirty="0"/>
              <a:t> module </a:t>
            </a:r>
            <a:endParaRPr lang="en-US" dirty="0" smtClean="0"/>
          </a:p>
          <a:p>
            <a:pPr marL="0" indent="0">
              <a:buNone/>
            </a:pPr>
            <a:r>
              <a:rPr lang="hu-HU" dirty="0" err="1" smtClean="0"/>
              <a:t>Features</a:t>
            </a:r>
            <a:r>
              <a:rPr lang="hu-HU" dirty="0" smtClean="0"/>
              <a:t>:</a:t>
            </a:r>
          </a:p>
          <a:p>
            <a:r>
              <a:rPr lang="en-US" dirty="0" smtClean="0"/>
              <a:t>Hide the message after 5s</a:t>
            </a:r>
          </a:p>
          <a:p>
            <a:pPr marL="0" indent="0">
              <a:buNone/>
            </a:pPr>
            <a:r>
              <a:rPr lang="hu-HU" dirty="0" smtClean="0"/>
              <a:t>Hints:</a:t>
            </a:r>
            <a:br>
              <a:rPr lang="hu-HU" dirty="0" smtClean="0"/>
            </a:br>
            <a:r>
              <a:rPr lang="hu-HU" dirty="0" err="1" smtClean="0"/>
              <a:t>setTimeout</a:t>
            </a:r>
            <a:r>
              <a:rPr lang="hu-HU" dirty="0" smtClean="0"/>
              <a:t>(</a:t>
            </a:r>
            <a:r>
              <a:rPr lang="hu-HU" dirty="0" err="1" smtClean="0"/>
              <a:t>function-to-execute</a:t>
            </a:r>
            <a:r>
              <a:rPr lang="hu-HU" dirty="0"/>
              <a:t>, </a:t>
            </a:r>
            <a:r>
              <a:rPr lang="hu-HU" dirty="0" err="1"/>
              <a:t>millisec</a:t>
            </a:r>
            <a:r>
              <a:rPr lang="hu-HU" dirty="0"/>
              <a:t>);</a:t>
            </a:r>
          </a:p>
          <a:p>
            <a:pPr marL="0" indent="0">
              <a:buNone/>
            </a:pPr>
            <a:r>
              <a:rPr lang="hu-HU" dirty="0" err="1" smtClean="0"/>
              <a:t>ToastView.hide</a:t>
            </a:r>
            <a:r>
              <a:rPr lang="hu-HU" dirty="0"/>
              <a:t>();</a:t>
            </a:r>
          </a:p>
          <a:p>
            <a:pPr marL="0" lvl="1" indent="0">
              <a:buNone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600" dirty="0"/>
              <a:t>3.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validation.js</a:t>
            </a:r>
            <a:r>
              <a:rPr lang="hu-HU" dirty="0"/>
              <a:t> </a:t>
            </a:r>
            <a:r>
              <a:rPr lang="hu-HU" dirty="0" err="1"/>
              <a:t>module</a:t>
            </a:r>
            <a:endParaRPr lang="hu-HU" dirty="0"/>
          </a:p>
          <a:p>
            <a:r>
              <a:rPr lang="hu-HU" sz="2800" dirty="0" err="1" smtClean="0"/>
              <a:t>Validation.</a:t>
            </a:r>
            <a:r>
              <a:rPr lang="hu-HU" dirty="0" err="1" smtClean="0"/>
              <a:t>isNotEmpty</a:t>
            </a:r>
            <a:r>
              <a:rPr lang="hu-HU" dirty="0" smtClean="0"/>
              <a:t>(text</a:t>
            </a:r>
            <a:r>
              <a:rPr lang="hu-HU" dirty="0"/>
              <a:t>) -&gt; </a:t>
            </a:r>
            <a:r>
              <a:rPr lang="hu-HU" dirty="0" err="1"/>
              <a:t>boolean</a:t>
            </a:r>
            <a:endParaRPr lang="hu-HU" dirty="0"/>
          </a:p>
          <a:p>
            <a:r>
              <a:rPr lang="hu-HU" sz="2800" dirty="0" err="1" smtClean="0"/>
              <a:t>Validation.</a:t>
            </a:r>
            <a:r>
              <a:rPr lang="hu-HU" dirty="0" err="1" smtClean="0"/>
              <a:t>isEmail</a:t>
            </a:r>
            <a:r>
              <a:rPr lang="hu-HU" dirty="0" smtClean="0"/>
              <a:t>(text</a:t>
            </a:r>
            <a:r>
              <a:rPr lang="hu-HU" dirty="0"/>
              <a:t>) -&gt; </a:t>
            </a:r>
            <a:r>
              <a:rPr lang="hu-HU" dirty="0" err="1"/>
              <a:t>boolean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Hints: </a:t>
            </a:r>
            <a:r>
              <a:rPr lang="hu-HU" dirty="0" err="1" smtClean="0"/>
              <a:t>Regexp</a:t>
            </a:r>
            <a:r>
              <a:rPr lang="hu-HU" dirty="0" smtClean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: /^.+\@.+\..+$/.test(input</a:t>
            </a:r>
            <a:r>
              <a:rPr lang="hu-HU" dirty="0" smtClean="0"/>
              <a:t>);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3.2 Update </a:t>
            </a:r>
            <a:r>
              <a:rPr lang="en-US" dirty="0" err="1"/>
              <a:t>topicController</a:t>
            </a:r>
            <a:r>
              <a:rPr lang="en-US" dirty="0"/>
              <a:t> to use it when successfully creating a topic: Display a success toast with </a:t>
            </a:r>
            <a:r>
              <a:rPr lang="hu-HU" b="1" i="1" dirty="0" smtClean="0"/>
              <a:t>"</a:t>
            </a:r>
            <a:r>
              <a:rPr lang="hu-HU" b="1" i="1" dirty="0"/>
              <a:t>New </a:t>
            </a:r>
            <a:r>
              <a:rPr lang="hu-HU" b="1" i="1" dirty="0" err="1"/>
              <a:t>topic</a:t>
            </a:r>
            <a:r>
              <a:rPr lang="hu-HU" b="1" i="1" dirty="0"/>
              <a:t> </a:t>
            </a:r>
            <a:r>
              <a:rPr lang="hu-HU" b="1" i="1" dirty="0" err="1"/>
              <a:t>created</a:t>
            </a:r>
            <a:r>
              <a:rPr lang="hu-HU" b="1" i="1" dirty="0"/>
              <a:t>." </a:t>
            </a:r>
            <a:r>
              <a:rPr lang="hu-HU" b="1" i="1" dirty="0" err="1"/>
              <a:t>message</a:t>
            </a:r>
            <a:r>
              <a:rPr lang="hu-HU" b="1" i="1" dirty="0"/>
              <a:t>.</a:t>
            </a:r>
            <a:endParaRPr lang="hu-HU" dirty="0"/>
          </a:p>
          <a:p>
            <a:pPr marL="342900" lvl="1" indent="-342900">
              <a:buFont typeface="Arial"/>
              <a:buChar char="•"/>
            </a:pPr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/>
              <a:t>4. Add validation logic to Topic class</a:t>
            </a:r>
          </a:p>
          <a:p>
            <a:pPr marL="0" lvl="1" indent="0">
              <a:buNone/>
            </a:pPr>
            <a:r>
              <a:rPr lang="en-US" sz="1400" dirty="0"/>
              <a:t>new method: </a:t>
            </a:r>
            <a:r>
              <a:rPr lang="en-US" sz="1400" dirty="0" err="1"/>
              <a:t>getValidationErrors</a:t>
            </a:r>
            <a:r>
              <a:rPr lang="en-US" sz="1400" dirty="0"/>
              <a:t>()</a:t>
            </a:r>
          </a:p>
          <a:p>
            <a:pPr marL="0" lvl="1" indent="0">
              <a:buNone/>
            </a:pPr>
            <a:r>
              <a:rPr lang="en-US" sz="1400" dirty="0"/>
              <a:t>Result: </a:t>
            </a:r>
          </a:p>
          <a:p>
            <a:pPr marL="285750" lvl="1"/>
            <a:r>
              <a:rPr lang="en-US" sz="1400" dirty="0" smtClean="0"/>
              <a:t>null </a:t>
            </a:r>
            <a:r>
              <a:rPr lang="en-US" sz="1400" dirty="0"/>
              <a:t>if no error </a:t>
            </a:r>
            <a:r>
              <a:rPr lang="en-US" sz="1400" dirty="0" err="1"/>
              <a:t>occured</a:t>
            </a:r>
            <a:endParaRPr lang="en-US" sz="1400" dirty="0"/>
          </a:p>
          <a:p>
            <a:pPr marL="285750" lvl="1"/>
            <a:r>
              <a:rPr lang="en-US" sz="1400" dirty="0" smtClean="0"/>
              <a:t>an </a:t>
            </a:r>
            <a:r>
              <a:rPr lang="en-US" sz="1400" dirty="0"/>
              <a:t>object with title and/or email fields containing the error message for the incorrect field:</a:t>
            </a:r>
          </a:p>
          <a:p>
            <a:pPr marL="685800" lvl="2"/>
            <a:r>
              <a:rPr lang="en-US" sz="1000" dirty="0" err="1"/>
              <a:t>error.title</a:t>
            </a:r>
            <a:r>
              <a:rPr lang="en-US" sz="1000" dirty="0"/>
              <a:t> = 'Please provide a title.'</a:t>
            </a:r>
          </a:p>
          <a:p>
            <a:pPr marL="685800" lvl="2"/>
            <a:r>
              <a:rPr lang="en-US" sz="1000" dirty="0" err="1"/>
              <a:t>error.email</a:t>
            </a:r>
            <a:r>
              <a:rPr lang="en-US" sz="1000" dirty="0"/>
              <a:t> = 'Please provide an email address.'</a:t>
            </a:r>
          </a:p>
          <a:p>
            <a:pPr marL="685800" lvl="2"/>
            <a:r>
              <a:rPr lang="en-US" sz="1000" dirty="0" err="1"/>
              <a:t>error.email</a:t>
            </a:r>
            <a:r>
              <a:rPr lang="en-US" sz="1000" dirty="0"/>
              <a:t> = 'Please provide a valid email address</a:t>
            </a:r>
            <a:r>
              <a:rPr lang="en-US" sz="1000" dirty="0" smtClean="0"/>
              <a:t>.‚</a:t>
            </a:r>
            <a:endParaRPr lang="hu-HU" sz="1000" dirty="0" smtClean="0"/>
          </a:p>
          <a:p>
            <a:pPr marL="685800" lvl="2"/>
            <a:endParaRPr lang="hu-HU" sz="1000" dirty="0"/>
          </a:p>
          <a:p>
            <a:pPr marL="0" lvl="1" indent="0">
              <a:buNone/>
            </a:pPr>
            <a:r>
              <a:rPr lang="en-US" sz="1400" dirty="0"/>
              <a:t>4.2. Update </a:t>
            </a:r>
            <a:r>
              <a:rPr lang="en-US" sz="1400" dirty="0" err="1"/>
              <a:t>topicController</a:t>
            </a:r>
            <a:r>
              <a:rPr lang="en-US" sz="1400" dirty="0"/>
              <a:t> to use it in the </a:t>
            </a:r>
            <a:r>
              <a:rPr lang="en-US" sz="1400" dirty="0" err="1"/>
              <a:t>createTopic</a:t>
            </a:r>
            <a:r>
              <a:rPr lang="en-US" sz="1400" dirty="0"/>
              <a:t> method:</a:t>
            </a:r>
          </a:p>
          <a:p>
            <a:pPr marL="285750" lvl="1"/>
            <a:r>
              <a:rPr lang="en-US" sz="1400" dirty="0" err="1"/>
              <a:t>topic.getValidationErrors</a:t>
            </a:r>
            <a:r>
              <a:rPr lang="en-US" sz="1400" dirty="0"/>
              <a:t>() -&gt; is it null? then all input is valid</a:t>
            </a:r>
          </a:p>
          <a:p>
            <a:pPr marL="285750" lvl="1"/>
            <a:r>
              <a:rPr lang="en-US" sz="1400" dirty="0" err="1"/>
              <a:t>topicView.renderValidationErrors</a:t>
            </a:r>
            <a:r>
              <a:rPr lang="en-US" sz="1400" dirty="0"/>
              <a:t>(</a:t>
            </a:r>
            <a:r>
              <a:rPr lang="en-US" sz="1400" dirty="0" err="1"/>
              <a:t>topic.getValidationErrors</a:t>
            </a:r>
            <a:r>
              <a:rPr lang="en-US" sz="1400" dirty="0"/>
              <a:t>()); -&gt; if not then render the errors!</a:t>
            </a:r>
            <a:endParaRPr lang="hu-HU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Modules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Class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Application</a:t>
            </a:r>
            <a:r>
              <a:rPr lang="hu-HU" sz="2400" dirty="0" smtClean="0">
                <a:solidFill>
                  <a:schemeClr val="tx1"/>
                </a:solidFill>
              </a:rPr>
              <a:t> </a:t>
            </a:r>
            <a:r>
              <a:rPr lang="hu-HU" sz="2400" dirty="0" err="1" smtClean="0">
                <a:solidFill>
                  <a:schemeClr val="tx1"/>
                </a:solidFill>
              </a:rPr>
              <a:t>architecture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Exercises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Modules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module</a:t>
            </a:r>
            <a:r>
              <a:rPr lang="hu-HU" dirty="0" smtClean="0"/>
              <a:t> a program unit </a:t>
            </a:r>
            <a:r>
              <a:rPr lang="hu-HU" dirty="0" err="1" smtClean="0"/>
              <a:t>which</a:t>
            </a:r>
            <a:r>
              <a:rPr lang="hu-HU" dirty="0" smtClean="0"/>
              <a:t>:</a:t>
            </a:r>
          </a:p>
          <a:p>
            <a:pPr lvl="1" fontAlgn="base"/>
            <a:r>
              <a:rPr lang="hu-HU" dirty="0" smtClean="0"/>
              <a:t>E</a:t>
            </a:r>
            <a:r>
              <a:rPr lang="en-US" dirty="0" err="1" smtClean="0"/>
              <a:t>ncapsulates</a:t>
            </a:r>
            <a:r>
              <a:rPr lang="en-US" dirty="0" smtClean="0"/>
              <a:t> </a:t>
            </a:r>
            <a:r>
              <a:rPr lang="en-US" dirty="0"/>
              <a:t>code and data to implement a particular </a:t>
            </a:r>
            <a:r>
              <a:rPr lang="en-US" dirty="0" smtClean="0"/>
              <a:t>functionality</a:t>
            </a:r>
            <a:endParaRPr lang="hu-HU" dirty="0" smtClean="0"/>
          </a:p>
          <a:p>
            <a:pPr lvl="1" fontAlgn="base"/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instance</a:t>
            </a:r>
            <a:endParaRPr lang="en-US" dirty="0"/>
          </a:p>
          <a:p>
            <a:pPr lvl="1" fontAlgn="base"/>
            <a:r>
              <a:rPr lang="hu-HU" dirty="0"/>
              <a:t>H</a:t>
            </a:r>
            <a:r>
              <a:rPr lang="en-US" dirty="0" smtClean="0"/>
              <a:t>as </a:t>
            </a:r>
            <a:r>
              <a:rPr lang="en-US" dirty="0"/>
              <a:t>an interface that lets clients to access its </a:t>
            </a:r>
            <a:r>
              <a:rPr lang="en-US" dirty="0" smtClean="0"/>
              <a:t>functionality</a:t>
            </a:r>
            <a:endParaRPr lang="hu-HU" dirty="0" smtClean="0"/>
          </a:p>
          <a:p>
            <a:pPr lvl="1" fontAlgn="base"/>
            <a:r>
              <a:rPr lang="hu-HU" dirty="0" err="1" smtClean="0"/>
              <a:t>Exposes</a:t>
            </a:r>
            <a:r>
              <a:rPr lang="hu-HU" dirty="0" smtClean="0"/>
              <a:t> </a:t>
            </a:r>
            <a:r>
              <a:rPr lang="hu-HU" dirty="0" err="1" smtClean="0"/>
              <a:t>itself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endParaRPr lang="en-US" dirty="0"/>
          </a:p>
          <a:p>
            <a:pPr lvl="1"/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.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mechanism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dependencies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7428"/>
          </a:xfrm>
        </p:spPr>
        <p:txBody>
          <a:bodyPr/>
          <a:lstStyle/>
          <a:p>
            <a:r>
              <a:rPr lang="hu-HU" dirty="0" err="1" smtClean="0"/>
              <a:t>Module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905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1468A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MODULE = (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latin typeface="Lucida Console" panose="020B0609040504020204" pitchFamily="49" charset="0"/>
              </a:rPr>
              <a:t> 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srgbClr val="81468A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my</a:t>
            </a:r>
            <a:r>
              <a:rPr lang="en-US" dirty="0">
                <a:latin typeface="Lucida Console" panose="020B0609040504020204" pitchFamily="49" charset="0"/>
              </a:rPr>
              <a:t> = {},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srgbClr val="81468A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privateVariable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116644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privateMethod</a:t>
            </a:r>
            <a:r>
              <a:rPr lang="en-US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AA5500"/>
                </a:solidFill>
                <a:latin typeface="Lucida Console" panose="020B0609040504020204" pitchFamily="49" charset="0"/>
              </a:rPr>
              <a:t>// </a:t>
            </a:r>
            <a:r>
              <a:rPr lang="en-US" dirty="0" smtClean="0">
                <a:solidFill>
                  <a:srgbClr val="AA5500"/>
                </a:solidFill>
                <a:latin typeface="Lucida Console" panose="020B0609040504020204" pitchFamily="49" charset="0"/>
              </a:rPr>
              <a:t>...</a:t>
            </a:r>
            <a:endParaRPr lang="en-US" dirty="0">
              <a:solidFill>
                <a:srgbClr val="AA55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	}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srgbClr val="0055AA"/>
                </a:solidFill>
                <a:latin typeface="Lucida Console" panose="020B0609040504020204" pitchFamily="49" charset="0"/>
              </a:rPr>
              <a:t>my</a:t>
            </a:r>
            <a:r>
              <a:rPr lang="en-US" dirty="0" err="1">
                <a:latin typeface="Lucida Console" panose="020B0609040504020204" pitchFamily="49" charset="0"/>
              </a:rPr>
              <a:t>.moduleProperty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116644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srgbClr val="0055AA"/>
                </a:solidFill>
                <a:latin typeface="Lucida Console" panose="020B0609040504020204" pitchFamily="49" charset="0"/>
              </a:rPr>
              <a:t>my</a:t>
            </a:r>
            <a:r>
              <a:rPr lang="en-US" dirty="0" err="1">
                <a:latin typeface="Lucida Console" panose="020B0609040504020204" pitchFamily="49" charset="0"/>
              </a:rPr>
              <a:t>.moduleMethod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AA5500"/>
                </a:solidFill>
                <a:latin typeface="Lucida Console" panose="020B0609040504020204" pitchFamily="49" charset="0"/>
              </a:rPr>
              <a:t>//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A5500"/>
                </a:solidFill>
                <a:latin typeface="Lucida Console" panose="020B0609040504020204" pitchFamily="49" charset="0"/>
              </a:rPr>
              <a:t>...</a:t>
            </a:r>
          </a:p>
          <a:p>
            <a:r>
              <a:rPr lang="en-US" dirty="0">
                <a:latin typeface="Lucida Console" panose="020B0609040504020204" pitchFamily="49" charset="0"/>
              </a:rPr>
              <a:t>	};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55AA"/>
                </a:solidFill>
                <a:latin typeface="Lucida Console" panose="020B0609040504020204" pitchFamily="49" charset="0"/>
              </a:rPr>
              <a:t>my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})();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Examples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Module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1468A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myNamespace</a:t>
            </a:r>
            <a:r>
              <a:rPr lang="en-US" dirty="0">
                <a:latin typeface="Lucida Console" panose="020B0609040504020204" pitchFamily="49" charset="0"/>
              </a:rPr>
              <a:t> = (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hu-HU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utils</a:t>
            </a:r>
            <a:r>
              <a:rPr lang="en-US" dirty="0" smtClean="0">
                <a:latin typeface="Lucida Console" panose="020B0609040504020204" pitchFamily="49" charset="0"/>
              </a:rPr>
              <a:t>) 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solidFill>
                  <a:srgbClr val="81468A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myPrivateVar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116644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hu-HU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myPrivateMethod</a:t>
            </a:r>
            <a:r>
              <a:rPr lang="en-US" dirty="0" smtClean="0">
                <a:latin typeface="Lucida Console" panose="020B060904050402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foo</a:t>
            </a:r>
            <a:r>
              <a:rPr lang="en-US" dirty="0">
                <a:latin typeface="Lucida Console" panose="020B0609040504020204" pitchFamily="49" charset="0"/>
              </a:rPr>
              <a:t> 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console.log( foo 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};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return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myPublicVar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AA1111"/>
                </a:solidFill>
                <a:latin typeface="Lucida Console" panose="020B0609040504020204" pitchFamily="49" charset="0"/>
              </a:rPr>
              <a:t>"foo"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myPublicFunction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81468A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bar</a:t>
            </a:r>
            <a:r>
              <a:rPr lang="en-US" dirty="0">
                <a:latin typeface="Lucida Console" panose="020B0609040504020204" pitchFamily="49" charset="0"/>
              </a:rPr>
              <a:t> 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solidFill>
                  <a:srgbClr val="0055AA"/>
                </a:solidFill>
                <a:latin typeface="Lucida Console" panose="020B0609040504020204" pitchFamily="49" charset="0"/>
              </a:rPr>
              <a:t>myPrivateVar</a:t>
            </a:r>
            <a:r>
              <a:rPr lang="en-US" dirty="0">
                <a:latin typeface="Lucida Console" panose="020B0609040504020204" pitchFamily="49" charset="0"/>
              </a:rPr>
              <a:t>++;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solidFill>
                  <a:srgbClr val="0055AA"/>
                </a:solidFill>
                <a:latin typeface="Lucida Console" panose="020B0609040504020204" pitchFamily="49" charset="0"/>
              </a:rPr>
              <a:t>myPrivateMethod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>
                <a:solidFill>
                  <a:srgbClr val="0055AA"/>
                </a:solidFill>
                <a:latin typeface="Lucida Console" panose="020B0609040504020204" pitchFamily="49" charset="0"/>
              </a:rPr>
              <a:t>bar</a:t>
            </a:r>
            <a:r>
              <a:rPr lang="en-US" dirty="0">
                <a:latin typeface="Lucida Console" panose="020B0609040504020204" pitchFamily="49" charset="0"/>
              </a:rPr>
              <a:t> 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};</a:t>
            </a:r>
          </a:p>
          <a:p>
            <a:r>
              <a:rPr lang="en-US" dirty="0">
                <a:latin typeface="Lucida Console" panose="020B0609040504020204" pitchFamily="49" charset="0"/>
              </a:rPr>
              <a:t>})(jQuery, </a:t>
            </a:r>
            <a:r>
              <a:rPr lang="hu-HU" dirty="0" err="1">
                <a:latin typeface="Lucida Console" panose="020B0609040504020204" pitchFamily="49" charset="0"/>
              </a:rPr>
              <a:t>U</a:t>
            </a:r>
            <a:r>
              <a:rPr lang="hu-HU" dirty="0" err="1" smtClean="0">
                <a:latin typeface="Lucida Console" panose="020B0609040504020204" pitchFamily="49" charset="0"/>
              </a:rPr>
              <a:t>tils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implementations</a:t>
            </a:r>
            <a:r>
              <a:rPr lang="hu-HU" dirty="0" smtClean="0"/>
              <a:t> 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programmer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tools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5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BC71B-0FB3-4447-9531-7FE1AB439102}">
  <ds:schemaRefs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48080</TotalTime>
  <Words>577</Words>
  <Application>Microsoft Office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Franklin Gothic Medium</vt:lpstr>
      <vt:lpstr>Lucida Console</vt:lpstr>
      <vt:lpstr>epam-ppt-cover</vt:lpstr>
      <vt:lpstr>epam-ppt-light</vt:lpstr>
      <vt:lpstr>JavaScript Modules, Classes, OO</vt:lpstr>
      <vt:lpstr>Training overview</vt:lpstr>
      <vt:lpstr>Agenda</vt:lpstr>
      <vt:lpstr>Modules</vt:lpstr>
      <vt:lpstr>Module</vt:lpstr>
      <vt:lpstr>Module </vt:lpstr>
      <vt:lpstr>Module</vt:lpstr>
      <vt:lpstr>Classes</vt:lpstr>
      <vt:lpstr>Classes</vt:lpstr>
      <vt:lpstr>Classes</vt:lpstr>
      <vt:lpstr>Classes 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 </vt:lpstr>
      <vt:lpstr>Application architEcture</vt:lpstr>
      <vt:lpstr>excersises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Szabolcs Szauervein</cp:lastModifiedBy>
  <cp:revision>970</cp:revision>
  <cp:lastPrinted>2012-02-27T18:53:02Z</cp:lastPrinted>
  <dcterms:created xsi:type="dcterms:W3CDTF">2011-09-13T23:33:50Z</dcterms:created>
  <dcterms:modified xsi:type="dcterms:W3CDTF">2015-03-24T16:31:27Z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