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6"/>
    <p:sldMasterId id="2147483673" r:id="rId7"/>
  </p:sldMasterIdLst>
  <p:notesMasterIdLst>
    <p:notesMasterId r:id="rId32"/>
  </p:notesMasterIdLst>
  <p:handoutMasterIdLst>
    <p:handoutMasterId r:id="rId33"/>
  </p:handoutMasterIdLst>
  <p:sldIdLst>
    <p:sldId id="344" r:id="rId8"/>
    <p:sldId id="394" r:id="rId9"/>
    <p:sldId id="401" r:id="rId10"/>
    <p:sldId id="441" r:id="rId11"/>
    <p:sldId id="459" r:id="rId12"/>
    <p:sldId id="460" r:id="rId13"/>
    <p:sldId id="461" r:id="rId14"/>
    <p:sldId id="442" r:id="rId15"/>
    <p:sldId id="457" r:id="rId16"/>
    <p:sldId id="458" r:id="rId17"/>
    <p:sldId id="443" r:id="rId18"/>
    <p:sldId id="462" r:id="rId19"/>
    <p:sldId id="456" r:id="rId20"/>
    <p:sldId id="444" r:id="rId21"/>
    <p:sldId id="455" r:id="rId22"/>
    <p:sldId id="449" r:id="rId23"/>
    <p:sldId id="463" r:id="rId24"/>
    <p:sldId id="464" r:id="rId25"/>
    <p:sldId id="465" r:id="rId26"/>
    <p:sldId id="467" r:id="rId27"/>
    <p:sldId id="466" r:id="rId28"/>
    <p:sldId id="468" r:id="rId29"/>
    <p:sldId id="469" r:id="rId30"/>
    <p:sldId id="4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EEA"/>
    <a:srgbClr val="FF3366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60463" autoAdjust="0"/>
  </p:normalViewPr>
  <p:slideViewPr>
    <p:cSldViewPr>
      <p:cViewPr varScale="1">
        <p:scale>
          <a:sx n="70" d="100"/>
          <a:sy n="70" d="100"/>
        </p:scale>
        <p:origin x="2754" y="66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8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Event()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this.handlers</a:t>
            </a:r>
            <a:r>
              <a:rPr lang="en-US" dirty="0" smtClean="0"/>
              <a:t> = [];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Event.prototype.subscribe</a:t>
            </a:r>
            <a:r>
              <a:rPr lang="en-US" dirty="0" smtClean="0"/>
              <a:t> = function (handler)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this.handlers.push</a:t>
            </a:r>
            <a:r>
              <a:rPr lang="en-US" dirty="0" smtClean="0"/>
              <a:t>(handler);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Event.prototype.unsubscribe</a:t>
            </a:r>
            <a:r>
              <a:rPr lang="en-US" dirty="0" smtClean="0"/>
              <a:t> = function (handler) {</a:t>
            </a:r>
          </a:p>
          <a:p>
            <a:r>
              <a:rPr lang="en-US" dirty="0" smtClean="0"/>
              <a:t>    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this.handlers.length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this.handlers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=== handler)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this.handlers.splice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1);</a:t>
            </a:r>
          </a:p>
          <a:p>
            <a:r>
              <a:rPr lang="en-US" dirty="0" smtClean="0"/>
              <a:t>            return;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Event.prototype.publish</a:t>
            </a:r>
            <a:r>
              <a:rPr lang="en-US" dirty="0" smtClean="0"/>
              <a:t> = function (</a:t>
            </a:r>
            <a:r>
              <a:rPr lang="en-US" dirty="0" err="1" smtClean="0"/>
              <a:t>eventParams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this.handlers.length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this.handlers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](</a:t>
            </a:r>
            <a:r>
              <a:rPr lang="en-US" dirty="0" err="1" smtClean="0"/>
              <a:t>eventParams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6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7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4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  <a:p>
            <a:r>
              <a:rPr lang="hu-HU" sz="1600" dirty="0" smtClean="0"/>
              <a:t>Laszlo Szikszai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6949440" cy="1452195"/>
          </a:xfrm>
        </p:spPr>
        <p:txBody>
          <a:bodyPr>
            <a:normAutofit/>
          </a:bodyPr>
          <a:lstStyle/>
          <a:p>
            <a:r>
              <a:rPr lang="hu-HU" dirty="0" smtClean="0"/>
              <a:t>OO, </a:t>
            </a:r>
            <a:r>
              <a:rPr lang="hu-HU" dirty="0" err="1" smtClean="0"/>
              <a:t>Observer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,</a:t>
            </a:r>
            <a:br>
              <a:rPr lang="hu-HU" dirty="0" smtClean="0"/>
            </a:br>
            <a:r>
              <a:rPr lang="hu-HU" dirty="0" err="1" smtClean="0"/>
              <a:t>Defered</a:t>
            </a:r>
            <a:r>
              <a:rPr lang="hu-HU" dirty="0" smtClean="0"/>
              <a:t> API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4968240" cy="487680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panose="020B0609040504020204" pitchFamily="49" charset="0"/>
              </a:rPr>
              <a:t>function Click()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this.handlers</a:t>
            </a:r>
            <a:r>
              <a:rPr lang="en-US" dirty="0">
                <a:latin typeface="Lucida Console" panose="020B0609040504020204" pitchFamily="49" charset="0"/>
              </a:rPr>
              <a:t> = [];  // </a:t>
            </a:r>
            <a:r>
              <a:rPr lang="en-US" dirty="0" smtClean="0">
                <a:latin typeface="Lucida Console" panose="020B0609040504020204" pitchFamily="49" charset="0"/>
              </a:rPr>
              <a:t>observers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}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Click.prototype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hu-HU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subscribe: function(</a:t>
            </a:r>
            <a:r>
              <a:rPr lang="en-US" dirty="0" err="1">
                <a:latin typeface="Lucida Console" panose="020B0609040504020204" pitchFamily="49" charset="0"/>
              </a:rPr>
              <a:t>fn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latin typeface="Lucida Console" panose="020B0609040504020204" pitchFamily="49" charset="0"/>
              </a:rPr>
              <a:t>this.handlers.push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fn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},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unsubscribe: function(</a:t>
            </a:r>
            <a:r>
              <a:rPr lang="en-US" dirty="0" err="1">
                <a:latin typeface="Lucida Console" panose="020B0609040504020204" pitchFamily="49" charset="0"/>
              </a:rPr>
              <a:t>fn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latin typeface="Lucida Console" panose="020B0609040504020204" pitchFamily="49" charset="0"/>
              </a:rPr>
              <a:t>this.handlers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this.handlers.filter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</a:t>
            </a:r>
            <a:r>
              <a:rPr lang="en-US" dirty="0">
                <a:latin typeface="Lucida Console" panose="020B0609040504020204" pitchFamily="49" charset="0"/>
              </a:rPr>
              <a:t>function(item)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</a:t>
            </a:r>
            <a:r>
              <a:rPr lang="en-US" dirty="0">
                <a:latin typeface="Lucida Console" panose="020B0609040504020204" pitchFamily="49" charset="0"/>
              </a:rPr>
              <a:t>if (item !== </a:t>
            </a:r>
            <a:r>
              <a:rPr lang="en-US" dirty="0" err="1">
                <a:latin typeface="Lucida Console" panose="020B0609040504020204" pitchFamily="49" charset="0"/>
              </a:rPr>
              <a:t>fn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 </a:t>
            </a:r>
            <a:r>
              <a:rPr lang="en-US" dirty="0">
                <a:latin typeface="Lucida Console" panose="020B0609040504020204" pitchFamily="49" charset="0"/>
              </a:rPr>
              <a:t>return item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}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}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);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},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fire: function(o, </a:t>
            </a:r>
            <a:r>
              <a:rPr lang="en-US" dirty="0" err="1">
                <a:latin typeface="Lucida Console" panose="020B0609040504020204" pitchFamily="49" charset="0"/>
              </a:rPr>
              <a:t>thisObj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scope = </a:t>
            </a:r>
            <a:r>
              <a:rPr lang="en-US" dirty="0" err="1">
                <a:latin typeface="Lucida Console" panose="020B0609040504020204" pitchFamily="49" charset="0"/>
              </a:rPr>
              <a:t>thisObj</a:t>
            </a:r>
            <a:r>
              <a:rPr lang="en-US" dirty="0">
                <a:latin typeface="Lucida Console" panose="020B0609040504020204" pitchFamily="49" charset="0"/>
              </a:rPr>
              <a:t> || window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latin typeface="Lucida Console" panose="020B0609040504020204" pitchFamily="49" charset="0"/>
              </a:rPr>
              <a:t>this.handlers.forEach</a:t>
            </a:r>
            <a:r>
              <a:rPr lang="en-US" dirty="0">
                <a:latin typeface="Lucida Console" panose="020B0609040504020204" pitchFamily="49" charset="0"/>
              </a:rPr>
              <a:t>(function(item)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latin typeface="Lucida Console" panose="020B0609040504020204" pitchFamily="49" charset="0"/>
              </a:rPr>
              <a:t>item.call</a:t>
            </a:r>
            <a:r>
              <a:rPr lang="en-US" dirty="0">
                <a:latin typeface="Lucida Console" panose="020B0609040504020204" pitchFamily="49" charset="0"/>
              </a:rPr>
              <a:t>(scope, o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});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}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Sample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89764" y="1205779"/>
            <a:ext cx="372563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dirty="0">
                <a:latin typeface="Lucida Console" panose="020B0609040504020204" pitchFamily="49" charset="0"/>
              </a:rPr>
              <a:t>var </a:t>
            </a:r>
            <a:r>
              <a:rPr lang="hu-HU" sz="1200" dirty="0" err="1">
                <a:latin typeface="Lucida Console" panose="020B0609040504020204" pitchFamily="49" charset="0"/>
              </a:rPr>
              <a:t>clickHandler</a:t>
            </a:r>
            <a:r>
              <a:rPr lang="hu-HU" sz="1200" dirty="0">
                <a:latin typeface="Lucida Console" panose="020B0609040504020204" pitchFamily="49" charset="0"/>
              </a:rPr>
              <a:t> = </a:t>
            </a:r>
            <a:r>
              <a:rPr lang="hu-HU" sz="1200" dirty="0" err="1">
                <a:latin typeface="Lucida Console" panose="020B0609040504020204" pitchFamily="49" charset="0"/>
              </a:rPr>
              <a:t>function</a:t>
            </a:r>
            <a:r>
              <a:rPr lang="hu-HU" sz="1200" dirty="0">
                <a:latin typeface="Lucida Console" panose="020B0609040504020204" pitchFamily="49" charset="0"/>
              </a:rPr>
              <a:t>(</a:t>
            </a:r>
            <a:r>
              <a:rPr lang="hu-HU" sz="1200" dirty="0" err="1">
                <a:latin typeface="Lucida Console" panose="020B0609040504020204" pitchFamily="49" charset="0"/>
              </a:rPr>
              <a:t>item</a:t>
            </a:r>
            <a:r>
              <a:rPr lang="hu-HU" sz="1200" dirty="0">
                <a:latin typeface="Lucida Console" panose="020B0609040504020204" pitchFamily="49" charset="0"/>
              </a:rPr>
              <a:t>) </a:t>
            </a:r>
            <a:r>
              <a:rPr lang="hu-HU" sz="1200" dirty="0" smtClean="0">
                <a:latin typeface="Lucida Console" panose="020B0609040504020204" pitchFamily="49" charset="0"/>
              </a:rPr>
              <a:t>{</a:t>
            </a:r>
            <a:br>
              <a:rPr lang="hu-HU" sz="1200" dirty="0" smtClean="0">
                <a:latin typeface="Lucida Console" panose="020B0609040504020204" pitchFamily="49" charset="0"/>
              </a:rPr>
            </a:br>
            <a:r>
              <a:rPr lang="hu-HU" sz="1200" dirty="0" smtClean="0">
                <a:latin typeface="Lucida Console" panose="020B0609040504020204" pitchFamily="49" charset="0"/>
              </a:rPr>
              <a:t>    </a:t>
            </a:r>
            <a:r>
              <a:rPr lang="hu-HU" sz="1200" dirty="0" err="1" smtClean="0">
                <a:latin typeface="Lucida Console" panose="020B0609040504020204" pitchFamily="49" charset="0"/>
              </a:rPr>
              <a:t>console.log</a:t>
            </a:r>
            <a:r>
              <a:rPr lang="hu-HU" sz="1200" dirty="0" smtClean="0">
                <a:latin typeface="Lucida Console" panose="020B0609040504020204" pitchFamily="49" charset="0"/>
              </a:rPr>
              <a:t>("</a:t>
            </a:r>
            <a:r>
              <a:rPr lang="hu-HU" sz="1200" dirty="0" err="1">
                <a:latin typeface="Lucida Console" panose="020B0609040504020204" pitchFamily="49" charset="0"/>
              </a:rPr>
              <a:t>fired</a:t>
            </a:r>
            <a:r>
              <a:rPr lang="hu-HU" sz="1200" dirty="0">
                <a:latin typeface="Lucida Console" panose="020B0609040504020204" pitchFamily="49" charset="0"/>
              </a:rPr>
              <a:t>: " + </a:t>
            </a:r>
            <a:r>
              <a:rPr lang="hu-HU" sz="1200" dirty="0" err="1">
                <a:latin typeface="Lucida Console" panose="020B0609040504020204" pitchFamily="49" charset="0"/>
              </a:rPr>
              <a:t>item</a:t>
            </a:r>
            <a:r>
              <a:rPr lang="hu-HU" sz="1200" dirty="0">
                <a:latin typeface="Lucida Console" panose="020B0609040504020204" pitchFamily="49" charset="0"/>
              </a:rPr>
              <a:t>); </a:t>
            </a:r>
            <a:r>
              <a:rPr lang="hu-HU" sz="1200" dirty="0" smtClean="0">
                <a:latin typeface="Lucida Console" panose="020B0609040504020204" pitchFamily="49" charset="0"/>
              </a:rPr>
              <a:t/>
            </a:r>
            <a:br>
              <a:rPr lang="hu-HU" sz="1200" dirty="0" smtClean="0">
                <a:latin typeface="Lucida Console" panose="020B0609040504020204" pitchFamily="49" charset="0"/>
              </a:rPr>
            </a:br>
            <a:r>
              <a:rPr lang="hu-HU" sz="1200" dirty="0" smtClean="0">
                <a:latin typeface="Lucida Console" panose="020B0609040504020204" pitchFamily="49" charset="0"/>
              </a:rPr>
              <a:t>};</a:t>
            </a:r>
          </a:p>
          <a:p>
            <a:pPr marL="0" indent="0">
              <a:buNone/>
            </a:pPr>
            <a:r>
              <a:rPr lang="hu-HU" sz="1200" dirty="0" smtClean="0">
                <a:latin typeface="Lucida Console" panose="020B0609040504020204" pitchFamily="49" charset="0"/>
              </a:rPr>
              <a:t>var </a:t>
            </a:r>
            <a:r>
              <a:rPr lang="hu-HU" sz="1200" dirty="0" err="1">
                <a:latin typeface="Lucida Console" panose="020B0609040504020204" pitchFamily="49" charset="0"/>
              </a:rPr>
              <a:t>click</a:t>
            </a:r>
            <a:r>
              <a:rPr lang="hu-HU" sz="1200" dirty="0">
                <a:latin typeface="Lucida Console" panose="020B0609040504020204" pitchFamily="49" charset="0"/>
              </a:rPr>
              <a:t> = </a:t>
            </a:r>
            <a:r>
              <a:rPr lang="hu-HU" sz="1200" dirty="0" err="1">
                <a:latin typeface="Lucida Console" panose="020B0609040504020204" pitchFamily="49" charset="0"/>
              </a:rPr>
              <a:t>new</a:t>
            </a:r>
            <a:r>
              <a:rPr lang="hu-HU" sz="1200" dirty="0">
                <a:latin typeface="Lucida Console" panose="020B0609040504020204" pitchFamily="49" charset="0"/>
              </a:rPr>
              <a:t> </a:t>
            </a:r>
            <a:r>
              <a:rPr lang="hu-HU" sz="1200" dirty="0" err="1">
                <a:latin typeface="Lucida Console" panose="020B0609040504020204" pitchFamily="49" charset="0"/>
              </a:rPr>
              <a:t>Click</a:t>
            </a:r>
            <a:r>
              <a:rPr lang="hu-HU" sz="1200" dirty="0" smtClean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1200" dirty="0" err="1" smtClean="0">
                <a:latin typeface="Lucida Console" panose="020B0609040504020204" pitchFamily="49" charset="0"/>
              </a:rPr>
              <a:t>click.subscribe</a:t>
            </a:r>
            <a:r>
              <a:rPr lang="hu-HU" sz="1200" dirty="0" smtClean="0">
                <a:latin typeface="Lucida Console" panose="020B0609040504020204" pitchFamily="49" charset="0"/>
              </a:rPr>
              <a:t>(</a:t>
            </a:r>
            <a:r>
              <a:rPr lang="hu-HU" sz="1200" dirty="0" err="1" smtClean="0">
                <a:latin typeface="Lucida Console" panose="020B0609040504020204" pitchFamily="49" charset="0"/>
              </a:rPr>
              <a:t>clickHandler</a:t>
            </a:r>
            <a:r>
              <a:rPr lang="hu-HU" sz="1200" dirty="0" smtClean="0">
                <a:latin typeface="Lucida Console" panose="020B0609040504020204" pitchFamily="49" charset="0"/>
              </a:rPr>
              <a:t>);</a:t>
            </a:r>
            <a:br>
              <a:rPr lang="hu-HU" sz="1200" dirty="0" smtClean="0">
                <a:latin typeface="Lucida Console" panose="020B0609040504020204" pitchFamily="49" charset="0"/>
              </a:rPr>
            </a:br>
            <a:r>
              <a:rPr lang="hu-HU" sz="1200" dirty="0" err="1" smtClean="0">
                <a:latin typeface="Lucida Console" panose="020B0609040504020204" pitchFamily="49" charset="0"/>
              </a:rPr>
              <a:t>click.fire</a:t>
            </a:r>
            <a:r>
              <a:rPr lang="hu-HU" sz="1200" dirty="0">
                <a:latin typeface="Lucida Console" panose="020B0609040504020204" pitchFamily="49" charset="0"/>
              </a:rPr>
              <a:t>('</a:t>
            </a:r>
            <a:r>
              <a:rPr lang="hu-HU" sz="1200" dirty="0" err="1">
                <a:latin typeface="Lucida Console" panose="020B0609040504020204" pitchFamily="49" charset="0"/>
              </a:rPr>
              <a:t>event</a:t>
            </a:r>
            <a:r>
              <a:rPr lang="hu-HU" sz="1200" dirty="0">
                <a:latin typeface="Lucida Console" panose="020B0609040504020204" pitchFamily="49" charset="0"/>
              </a:rPr>
              <a:t> #1</a:t>
            </a:r>
            <a:r>
              <a:rPr lang="hu-HU" sz="1200" dirty="0" smtClean="0">
                <a:latin typeface="Lucida Console" panose="020B0609040504020204" pitchFamily="49" charset="0"/>
              </a:rPr>
              <a:t>');</a:t>
            </a:r>
            <a:br>
              <a:rPr lang="hu-HU" sz="1200" dirty="0" smtClean="0">
                <a:latin typeface="Lucida Console" panose="020B0609040504020204" pitchFamily="49" charset="0"/>
              </a:rPr>
            </a:br>
            <a:r>
              <a:rPr lang="hu-HU" sz="1200" dirty="0" smtClean="0">
                <a:latin typeface="Lucida Console" panose="020B0609040504020204" pitchFamily="49" charset="0"/>
              </a:rPr>
              <a:t>// </a:t>
            </a:r>
            <a:r>
              <a:rPr lang="hu-HU" sz="1200" dirty="0" err="1" smtClean="0">
                <a:latin typeface="Lucida Console" panose="020B0609040504020204" pitchFamily="49" charset="0"/>
              </a:rPr>
              <a:t>fired</a:t>
            </a:r>
            <a:r>
              <a:rPr lang="hu-HU" sz="1200" dirty="0" smtClean="0">
                <a:latin typeface="Lucida Console" panose="020B0609040504020204" pitchFamily="49" charset="0"/>
              </a:rPr>
              <a:t>: </a:t>
            </a:r>
            <a:r>
              <a:rPr lang="hu-HU" sz="1200" dirty="0" err="1" smtClean="0">
                <a:latin typeface="Lucida Console" panose="020B0609040504020204" pitchFamily="49" charset="0"/>
              </a:rPr>
              <a:t>event</a:t>
            </a:r>
            <a:r>
              <a:rPr lang="hu-HU" sz="1200" dirty="0" smtClean="0">
                <a:latin typeface="Lucida Console" panose="020B0609040504020204" pitchFamily="49" charset="0"/>
              </a:rPr>
              <a:t> #</a:t>
            </a:r>
            <a:r>
              <a:rPr lang="hu-HU" sz="1200" dirty="0" err="1" smtClean="0">
                <a:latin typeface="Lucida Console" panose="020B0609040504020204" pitchFamily="49" charset="0"/>
              </a:rPr>
              <a:t>1</a:t>
            </a:r>
            <a:endParaRPr lang="hu-HU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hu-HU" sz="1200" dirty="0" smtClean="0">
                <a:latin typeface="Lucida Console" panose="020B0609040504020204" pitchFamily="49" charset="0"/>
              </a:rPr>
              <a:t/>
            </a:r>
            <a:br>
              <a:rPr lang="hu-HU" sz="1200" dirty="0" smtClean="0">
                <a:latin typeface="Lucida Console" panose="020B0609040504020204" pitchFamily="49" charset="0"/>
              </a:rPr>
            </a:br>
            <a:r>
              <a:rPr lang="hu-HU" sz="1200" dirty="0" err="1" smtClean="0">
                <a:latin typeface="Lucida Console" panose="020B0609040504020204" pitchFamily="49" charset="0"/>
              </a:rPr>
              <a:t>click.unsubscribe</a:t>
            </a:r>
            <a:r>
              <a:rPr lang="hu-HU" sz="1200" dirty="0" smtClean="0">
                <a:latin typeface="Lucida Console" panose="020B0609040504020204" pitchFamily="49" charset="0"/>
              </a:rPr>
              <a:t>(</a:t>
            </a:r>
            <a:r>
              <a:rPr lang="hu-HU" sz="1200" dirty="0" err="1" smtClean="0">
                <a:latin typeface="Lucida Console" panose="020B0609040504020204" pitchFamily="49" charset="0"/>
              </a:rPr>
              <a:t>clickHandler</a:t>
            </a:r>
            <a:r>
              <a:rPr lang="hu-HU" sz="1200" dirty="0" smtClean="0">
                <a:latin typeface="Lucida Console" panose="020B0609040504020204" pitchFamily="49" charset="0"/>
              </a:rPr>
              <a:t>);</a:t>
            </a:r>
            <a:br>
              <a:rPr lang="hu-HU" sz="1200" dirty="0" smtClean="0">
                <a:latin typeface="Lucida Console" panose="020B0609040504020204" pitchFamily="49" charset="0"/>
              </a:rPr>
            </a:br>
            <a:r>
              <a:rPr lang="hu-HU" sz="1200" dirty="0" err="1" smtClean="0">
                <a:latin typeface="Lucida Console" panose="020B0609040504020204" pitchFamily="49" charset="0"/>
              </a:rPr>
              <a:t>click.fire</a:t>
            </a:r>
            <a:r>
              <a:rPr lang="hu-HU" sz="1200" dirty="0">
                <a:latin typeface="Lucida Console" panose="020B0609040504020204" pitchFamily="49" charset="0"/>
              </a:rPr>
              <a:t>('</a:t>
            </a:r>
            <a:r>
              <a:rPr lang="hu-HU" sz="1200" dirty="0" err="1">
                <a:latin typeface="Lucida Console" panose="020B0609040504020204" pitchFamily="49" charset="0"/>
              </a:rPr>
              <a:t>event</a:t>
            </a:r>
            <a:r>
              <a:rPr lang="hu-HU" sz="1200" dirty="0">
                <a:latin typeface="Lucida Console" panose="020B0609040504020204" pitchFamily="49" charset="0"/>
              </a:rPr>
              <a:t> #2</a:t>
            </a:r>
            <a:r>
              <a:rPr lang="hu-HU" sz="1200" dirty="0" smtClean="0">
                <a:latin typeface="Lucida Console" panose="020B0609040504020204" pitchFamily="49" charset="0"/>
              </a:rPr>
              <a:t>');</a:t>
            </a:r>
            <a:br>
              <a:rPr lang="hu-HU" sz="1200" dirty="0" smtClean="0">
                <a:latin typeface="Lucida Console" panose="020B0609040504020204" pitchFamily="49" charset="0"/>
              </a:rPr>
            </a:br>
            <a:r>
              <a:rPr lang="hu-HU" sz="1200" dirty="0" smtClean="0">
                <a:latin typeface="Lucida Console" panose="020B0609040504020204" pitchFamily="49" charset="0"/>
              </a:rPr>
              <a:t>// ---</a:t>
            </a:r>
          </a:p>
          <a:p>
            <a:pPr marL="0" indent="0">
              <a:buNone/>
            </a:pPr>
            <a:r>
              <a:rPr lang="hu-HU" sz="1200" dirty="0" smtClean="0">
                <a:latin typeface="Lucida Console" panose="020B0609040504020204" pitchFamily="49" charset="0"/>
              </a:rPr>
              <a:t/>
            </a:r>
            <a:br>
              <a:rPr lang="hu-HU" sz="1200" dirty="0" smtClean="0">
                <a:latin typeface="Lucida Console" panose="020B0609040504020204" pitchFamily="49" charset="0"/>
              </a:rPr>
            </a:br>
            <a:r>
              <a:rPr lang="hu-HU" sz="1200" dirty="0" err="1" smtClean="0">
                <a:latin typeface="Lucida Console" panose="020B0609040504020204" pitchFamily="49" charset="0"/>
              </a:rPr>
              <a:t>click.subscribe</a:t>
            </a:r>
            <a:r>
              <a:rPr lang="hu-HU" sz="1200" dirty="0" smtClean="0">
                <a:latin typeface="Lucida Console" panose="020B0609040504020204" pitchFamily="49" charset="0"/>
              </a:rPr>
              <a:t>(</a:t>
            </a:r>
            <a:r>
              <a:rPr lang="hu-HU" sz="1200" dirty="0" err="1" smtClean="0">
                <a:latin typeface="Lucida Console" panose="020B0609040504020204" pitchFamily="49" charset="0"/>
              </a:rPr>
              <a:t>clickHandler</a:t>
            </a:r>
            <a:r>
              <a:rPr lang="hu-HU" sz="1200" dirty="0" smtClean="0">
                <a:latin typeface="Lucida Console" panose="020B0609040504020204" pitchFamily="49" charset="0"/>
              </a:rPr>
              <a:t>);</a:t>
            </a:r>
            <a:br>
              <a:rPr lang="hu-HU" sz="1200" dirty="0" smtClean="0">
                <a:latin typeface="Lucida Console" panose="020B0609040504020204" pitchFamily="49" charset="0"/>
              </a:rPr>
            </a:br>
            <a:r>
              <a:rPr lang="hu-HU" sz="1200" dirty="0" err="1" smtClean="0">
                <a:latin typeface="Lucida Console" panose="020B0609040504020204" pitchFamily="49" charset="0"/>
              </a:rPr>
              <a:t>click.fire</a:t>
            </a:r>
            <a:r>
              <a:rPr lang="hu-HU" sz="1200" dirty="0">
                <a:latin typeface="Lucida Console" panose="020B0609040504020204" pitchFamily="49" charset="0"/>
              </a:rPr>
              <a:t>('</a:t>
            </a:r>
            <a:r>
              <a:rPr lang="hu-HU" sz="1200" dirty="0" err="1">
                <a:latin typeface="Lucida Console" panose="020B0609040504020204" pitchFamily="49" charset="0"/>
              </a:rPr>
              <a:t>event</a:t>
            </a:r>
            <a:r>
              <a:rPr lang="hu-HU" sz="1200" dirty="0">
                <a:latin typeface="Lucida Console" panose="020B0609040504020204" pitchFamily="49" charset="0"/>
              </a:rPr>
              <a:t> #3</a:t>
            </a:r>
            <a:r>
              <a:rPr lang="hu-HU" sz="1200" dirty="0" smtClean="0">
                <a:latin typeface="Lucida Console" panose="020B0609040504020204" pitchFamily="49" charset="0"/>
              </a:rPr>
              <a:t>');</a:t>
            </a:r>
            <a:br>
              <a:rPr lang="hu-HU" sz="1200" dirty="0" smtClean="0">
                <a:latin typeface="Lucida Console" panose="020B0609040504020204" pitchFamily="49" charset="0"/>
              </a:rPr>
            </a:br>
            <a:r>
              <a:rPr lang="hu-HU" sz="1200" dirty="0" smtClean="0">
                <a:latin typeface="Lucida Console" panose="020B0609040504020204" pitchFamily="49" charset="0"/>
              </a:rPr>
              <a:t>// </a:t>
            </a:r>
            <a:r>
              <a:rPr lang="hu-HU" sz="1200" dirty="0" err="1" smtClean="0">
                <a:latin typeface="Lucida Console" panose="020B0609040504020204" pitchFamily="49" charset="0"/>
              </a:rPr>
              <a:t>fired</a:t>
            </a:r>
            <a:r>
              <a:rPr lang="hu-HU" sz="1200" dirty="0" smtClean="0">
                <a:latin typeface="Lucida Console" panose="020B0609040504020204" pitchFamily="49" charset="0"/>
              </a:rPr>
              <a:t>: </a:t>
            </a:r>
            <a:r>
              <a:rPr lang="hu-HU" sz="1200" dirty="0" err="1" smtClean="0">
                <a:latin typeface="Lucida Console" panose="020B0609040504020204" pitchFamily="49" charset="0"/>
              </a:rPr>
              <a:t>event</a:t>
            </a:r>
            <a:r>
              <a:rPr lang="hu-HU" sz="1200" dirty="0" smtClean="0">
                <a:latin typeface="Lucida Console" panose="020B0609040504020204" pitchFamily="49" charset="0"/>
              </a:rPr>
              <a:t> #</a:t>
            </a:r>
            <a:r>
              <a:rPr lang="hu-HU" sz="1200" dirty="0" err="1" smtClean="0">
                <a:latin typeface="Lucida Console" panose="020B0609040504020204" pitchFamily="49" charset="0"/>
              </a:rPr>
              <a:t>3</a:t>
            </a:r>
            <a:endParaRPr lang="hu-HU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hu-HU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4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hu-HU" dirty="0" smtClean="0"/>
              <a:t>DEFERRED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Promise interface represents a </a:t>
            </a:r>
            <a:r>
              <a:rPr lang="en-US" b="1" dirty="0"/>
              <a:t>proxy</a:t>
            </a:r>
            <a:r>
              <a:rPr lang="en-US" dirty="0"/>
              <a:t> for a value not necessarily known when the promise is created. It allows you to associate handlers to an </a:t>
            </a:r>
            <a:r>
              <a:rPr lang="en-US" b="1" dirty="0"/>
              <a:t>asynchronous</a:t>
            </a:r>
            <a:r>
              <a:rPr lang="en-US" dirty="0"/>
              <a:t> action's eventual success or failure. This lets asynchronous methods return values like synchronous methods: instead of the final value, the asynchronous method returns a promise of having a value at some point in the future.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Deferred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Deferred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990600"/>
            <a:ext cx="85344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ES6 </a:t>
            </a:r>
            <a:r>
              <a:rPr lang="hu-HU" dirty="0" err="1" smtClean="0"/>
              <a:t>Promise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jQuery</a:t>
            </a:r>
            <a:r>
              <a:rPr lang="hu-HU" dirty="0" smtClean="0"/>
              <a:t> </a:t>
            </a:r>
            <a:r>
              <a:rPr lang="hu-HU" dirty="0" err="1" smtClean="0"/>
              <a:t>Deferred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en-US" sz="1600" dirty="0" err="1" smtClean="0"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deferred = $.Deferred</a:t>
            </a:r>
            <a:r>
              <a:rPr lang="en-US" sz="1600" dirty="0" smtClean="0">
                <a:latin typeface="Lucida Console" panose="020B0609040504020204" pitchFamily="49" charset="0"/>
              </a:rPr>
              <a:t>();</a:t>
            </a:r>
            <a:r>
              <a:rPr lang="hu-HU" sz="1600" dirty="0" smtClean="0">
                <a:latin typeface="Lucida Console" panose="020B0609040504020204" pitchFamily="49" charset="0"/>
              </a:rPr>
              <a:t/>
            </a:r>
            <a:br>
              <a:rPr lang="hu-HU" sz="1600" dirty="0" smtClean="0">
                <a:latin typeface="Lucida Console" panose="020B0609040504020204" pitchFamily="49" charset="0"/>
              </a:rPr>
            </a:br>
            <a:r>
              <a:rPr lang="en-US" sz="1600" dirty="0" err="1" smtClean="0">
                <a:latin typeface="Lucida Console" panose="020B0609040504020204" pitchFamily="49" charset="0"/>
              </a:rPr>
              <a:t>deferred.done</a:t>
            </a:r>
            <a:r>
              <a:rPr lang="en-US" sz="1600" dirty="0" smtClean="0">
                <a:latin typeface="Lucida Console" panose="020B0609040504020204" pitchFamily="49" charset="0"/>
              </a:rPr>
              <a:t>(function(value</a:t>
            </a:r>
            <a:r>
              <a:rPr lang="en-US" sz="1600" dirty="0">
                <a:latin typeface="Lucida Console" panose="020B0609040504020204" pitchFamily="49" charset="0"/>
              </a:rPr>
              <a:t>) </a:t>
            </a:r>
            <a:r>
              <a:rPr lang="en-US" sz="1600" dirty="0" smtClean="0">
                <a:latin typeface="Lucida Console" panose="020B0609040504020204" pitchFamily="49" charset="0"/>
              </a:rPr>
              <a:t>{</a:t>
            </a:r>
            <a:r>
              <a:rPr lang="hu-HU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alert(value);</a:t>
            </a:r>
            <a:r>
              <a:rPr lang="hu-HU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});</a:t>
            </a:r>
            <a:r>
              <a:rPr lang="hu-HU" sz="1600" dirty="0" smtClean="0">
                <a:latin typeface="Lucida Console" panose="020B0609040504020204" pitchFamily="49" charset="0"/>
              </a:rPr>
              <a:t/>
            </a:r>
            <a:br>
              <a:rPr lang="hu-HU" sz="1600" dirty="0" smtClean="0">
                <a:latin typeface="Lucida Console" panose="020B0609040504020204" pitchFamily="49" charset="0"/>
              </a:rPr>
            </a:br>
            <a:r>
              <a:rPr lang="en-US" sz="1600" dirty="0" err="1" smtClean="0">
                <a:latin typeface="Lucida Console" panose="020B0609040504020204" pitchFamily="49" charset="0"/>
              </a:rPr>
              <a:t>deferred.resolve</a:t>
            </a:r>
            <a:r>
              <a:rPr lang="en-US" sz="1600" dirty="0">
                <a:latin typeface="Lucida Console" panose="020B0609040504020204" pitchFamily="49" charset="0"/>
              </a:rPr>
              <a:t>("hello world</a:t>
            </a:r>
            <a:r>
              <a:rPr lang="en-US" sz="1600" dirty="0" smtClean="0">
                <a:latin typeface="Lucida Console" panose="020B0609040504020204" pitchFamily="49" charset="0"/>
              </a:rPr>
              <a:t>");</a:t>
            </a:r>
            <a:r>
              <a:rPr lang="hu-HU" sz="1600" dirty="0">
                <a:latin typeface="Lucida Console" panose="020B0609040504020204" pitchFamily="49" charset="0"/>
              </a:rPr>
              <a:t/>
            </a:r>
            <a:br>
              <a:rPr lang="hu-HU" sz="1600" dirty="0">
                <a:latin typeface="Lucida Console" panose="020B0609040504020204" pitchFamily="49" charset="0"/>
              </a:rPr>
            </a:br>
            <a:r>
              <a:rPr lang="hu-HU" sz="1600" dirty="0" smtClean="0">
                <a:latin typeface="Lucida Console" panose="020B0609040504020204" pitchFamily="49" charset="0"/>
              </a:rPr>
              <a:t>________________________________</a:t>
            </a:r>
            <a:br>
              <a:rPr lang="hu-HU" sz="1600" dirty="0" smtClean="0">
                <a:latin typeface="Lucida Console" panose="020B0609040504020204" pitchFamily="49" charset="0"/>
              </a:rPr>
            </a:br>
            <a:r>
              <a:rPr lang="hu-HU" sz="1600" dirty="0" smtClean="0">
                <a:latin typeface="Lucida Console" panose="020B0609040504020204" pitchFamily="49" charset="0"/>
              </a:rPr>
              <a:t/>
            </a:r>
            <a:br>
              <a:rPr lang="hu-HU" sz="1600" dirty="0" smtClean="0">
                <a:latin typeface="Lucida Console" panose="020B0609040504020204" pitchFamily="49" charset="0"/>
              </a:rPr>
            </a:br>
            <a:r>
              <a:rPr lang="hu-HU" sz="1600" dirty="0" err="1" smtClean="0">
                <a:latin typeface="Lucida Console" panose="020B0609040504020204" pitchFamily="49" charset="0"/>
              </a:rPr>
              <a:t>function</a:t>
            </a:r>
            <a:r>
              <a:rPr lang="hu-HU" sz="1600" dirty="0" smtClean="0">
                <a:latin typeface="Lucida Console" panose="020B0609040504020204" pitchFamily="49" charset="0"/>
              </a:rPr>
              <a:t> </a:t>
            </a:r>
            <a:r>
              <a:rPr lang="hu-HU" sz="1600" dirty="0" err="1" smtClean="0">
                <a:latin typeface="Lucida Console" panose="020B0609040504020204" pitchFamily="49" charset="0"/>
              </a:rPr>
              <a:t>asyncTask</a:t>
            </a:r>
            <a:r>
              <a:rPr lang="hu-HU" sz="1600" dirty="0" smtClean="0">
                <a:latin typeface="Lucida Console" panose="020B0609040504020204" pitchFamily="49" charset="0"/>
              </a:rPr>
              <a:t>() {</a:t>
            </a:r>
            <a:br>
              <a:rPr lang="hu-HU" sz="1600" dirty="0" smtClean="0">
                <a:latin typeface="Lucida Console" panose="020B0609040504020204" pitchFamily="49" charset="0"/>
              </a:rPr>
            </a:br>
            <a:r>
              <a:rPr lang="hu-HU" sz="1600" dirty="0" smtClean="0">
                <a:latin typeface="Lucida Console" panose="020B0609040504020204" pitchFamily="49" charset="0"/>
              </a:rPr>
              <a:t>  var </a:t>
            </a:r>
            <a:r>
              <a:rPr lang="hu-HU" sz="1600" dirty="0" err="1" smtClean="0">
                <a:latin typeface="Lucida Console" panose="020B0609040504020204" pitchFamily="49" charset="0"/>
              </a:rPr>
              <a:t>deferred</a:t>
            </a:r>
            <a:r>
              <a:rPr lang="hu-HU" sz="1600" dirty="0" smtClean="0">
                <a:latin typeface="Lucida Console" panose="020B0609040504020204" pitchFamily="49" charset="0"/>
              </a:rPr>
              <a:t> = </a:t>
            </a:r>
            <a:r>
              <a:rPr lang="hu-HU" sz="1600" dirty="0" err="1" smtClean="0">
                <a:latin typeface="Lucida Console" panose="020B0609040504020204" pitchFamily="49" charset="0"/>
              </a:rPr>
              <a:t>$.Deferred</a:t>
            </a:r>
            <a:r>
              <a:rPr lang="hu-HU" sz="1600" dirty="0" smtClean="0">
                <a:latin typeface="Lucida Console" panose="020B0609040504020204" pitchFamily="49" charset="0"/>
              </a:rPr>
              <a:t>();</a:t>
            </a:r>
            <a:br>
              <a:rPr lang="hu-HU" sz="1600" dirty="0" smtClean="0">
                <a:latin typeface="Lucida Console" panose="020B0609040504020204" pitchFamily="49" charset="0"/>
              </a:rPr>
            </a:br>
            <a:r>
              <a:rPr lang="hu-HU" sz="1600" dirty="0" smtClean="0">
                <a:latin typeface="Lucida Console" panose="020B0609040504020204" pitchFamily="49" charset="0"/>
              </a:rPr>
              <a:t>  </a:t>
            </a:r>
            <a:r>
              <a:rPr lang="hu-HU" sz="1600" dirty="0" err="1" smtClean="0">
                <a:latin typeface="Lucida Console" panose="020B0609040504020204" pitchFamily="49" charset="0"/>
              </a:rPr>
              <a:t>setTimeout</a:t>
            </a:r>
            <a:r>
              <a:rPr lang="hu-HU" sz="1600" dirty="0" smtClean="0">
                <a:latin typeface="Lucida Console" panose="020B0609040504020204" pitchFamily="49" charset="0"/>
              </a:rPr>
              <a:t>(</a:t>
            </a:r>
            <a:r>
              <a:rPr lang="hu-HU" sz="1600" dirty="0" err="1" smtClean="0">
                <a:latin typeface="Lucida Console" panose="020B0609040504020204" pitchFamily="49" charset="0"/>
              </a:rPr>
              <a:t>function</a:t>
            </a:r>
            <a:r>
              <a:rPr lang="hu-HU" sz="1600" dirty="0" smtClean="0">
                <a:latin typeface="Lucida Console" panose="020B0609040504020204" pitchFamily="49" charset="0"/>
              </a:rPr>
              <a:t>(){ </a:t>
            </a:r>
            <a:r>
              <a:rPr lang="hu-HU" sz="1600" dirty="0" err="1" smtClean="0">
                <a:latin typeface="Lucida Console" panose="020B0609040504020204" pitchFamily="49" charset="0"/>
              </a:rPr>
              <a:t>deferred.resolve</a:t>
            </a:r>
            <a:r>
              <a:rPr lang="hu-HU" sz="1600" dirty="0" smtClean="0">
                <a:latin typeface="Lucida Console" panose="020B0609040504020204" pitchFamily="49" charset="0"/>
              </a:rPr>
              <a:t>(”Hello”); }, 5000);</a:t>
            </a:r>
            <a:br>
              <a:rPr lang="hu-HU" sz="1600" dirty="0" smtClean="0">
                <a:latin typeface="Lucida Console" panose="020B0609040504020204" pitchFamily="49" charset="0"/>
              </a:rPr>
            </a:br>
            <a:r>
              <a:rPr lang="hu-HU" sz="1600" dirty="0" smtClean="0">
                <a:latin typeface="Lucida Console" panose="020B0609040504020204" pitchFamily="49" charset="0"/>
              </a:rPr>
              <a:t>  </a:t>
            </a:r>
            <a:r>
              <a:rPr lang="hu-HU" sz="1600" dirty="0" err="1" smtClean="0">
                <a:latin typeface="Lucida Console" panose="020B0609040504020204" pitchFamily="49" charset="0"/>
              </a:rPr>
              <a:t>return</a:t>
            </a:r>
            <a:r>
              <a:rPr lang="hu-HU" sz="1600" dirty="0" smtClean="0">
                <a:latin typeface="Lucida Console" panose="020B0609040504020204" pitchFamily="49" charset="0"/>
              </a:rPr>
              <a:t> </a:t>
            </a:r>
            <a:r>
              <a:rPr lang="hu-HU" sz="1600" dirty="0" err="1" smtClean="0">
                <a:latin typeface="Lucida Console" panose="020B0609040504020204" pitchFamily="49" charset="0"/>
              </a:rPr>
              <a:t>deferred.promise</a:t>
            </a:r>
            <a:r>
              <a:rPr lang="hu-HU" sz="1600" dirty="0" smtClean="0">
                <a:latin typeface="Lucida Console" panose="020B0609040504020204" pitchFamily="49" charset="0"/>
              </a:rPr>
              <a:t>();</a:t>
            </a:r>
            <a:br>
              <a:rPr lang="hu-HU" sz="1600" dirty="0" smtClean="0">
                <a:latin typeface="Lucida Console" panose="020B0609040504020204" pitchFamily="49" charset="0"/>
              </a:rPr>
            </a:br>
            <a:r>
              <a:rPr lang="hu-HU" sz="1600" dirty="0" smtClean="0">
                <a:latin typeface="Lucida Console" panose="020B0609040504020204" pitchFamily="49" charset="0"/>
              </a:rPr>
              <a:t>}</a:t>
            </a:r>
            <a:br>
              <a:rPr lang="hu-HU" sz="1600" dirty="0" smtClean="0">
                <a:latin typeface="Lucida Console" panose="020B0609040504020204" pitchFamily="49" charset="0"/>
              </a:rPr>
            </a:br>
            <a:r>
              <a:rPr lang="hu-HU" sz="1600" dirty="0" err="1" smtClean="0">
                <a:latin typeface="Lucida Console" panose="020B0609040504020204" pitchFamily="49" charset="0"/>
              </a:rPr>
              <a:t>asyncTask</a:t>
            </a:r>
            <a:r>
              <a:rPr lang="hu-HU" sz="1600" dirty="0" smtClean="0">
                <a:latin typeface="Lucida Console" panose="020B0609040504020204" pitchFamily="49" charset="0"/>
              </a:rPr>
              <a:t>().</a:t>
            </a:r>
            <a:r>
              <a:rPr lang="hu-HU" sz="1600" dirty="0" err="1" smtClean="0">
                <a:latin typeface="Lucida Console" panose="020B0609040504020204" pitchFamily="49" charset="0"/>
              </a:rPr>
              <a:t>done</a:t>
            </a:r>
            <a:r>
              <a:rPr lang="hu-HU" sz="1600" dirty="0" smtClean="0">
                <a:latin typeface="Lucida Console" panose="020B0609040504020204" pitchFamily="49" charset="0"/>
              </a:rPr>
              <a:t>(</a:t>
            </a:r>
            <a:r>
              <a:rPr lang="hu-HU" sz="1600" dirty="0" err="1" smtClean="0">
                <a:latin typeface="Lucida Console" panose="020B0609040504020204" pitchFamily="49" charset="0"/>
              </a:rPr>
              <a:t>function</a:t>
            </a:r>
            <a:r>
              <a:rPr lang="hu-HU" sz="1600" dirty="0" smtClean="0">
                <a:latin typeface="Lucida Console" panose="020B0609040504020204" pitchFamily="49" charset="0"/>
              </a:rPr>
              <a:t>(</a:t>
            </a:r>
            <a:r>
              <a:rPr lang="hu-HU" sz="1600" dirty="0" err="1" smtClean="0">
                <a:latin typeface="Lucida Console" panose="020B0609040504020204" pitchFamily="49" charset="0"/>
              </a:rPr>
              <a:t>msg</a:t>
            </a:r>
            <a:r>
              <a:rPr lang="hu-HU" sz="1600" dirty="0" smtClean="0">
                <a:latin typeface="Lucida Console" panose="020B0609040504020204" pitchFamily="49" charset="0"/>
              </a:rPr>
              <a:t>) { </a:t>
            </a:r>
            <a:r>
              <a:rPr lang="hu-HU" sz="1600" dirty="0" err="1" smtClean="0">
                <a:latin typeface="Lucida Console" panose="020B0609040504020204" pitchFamily="49" charset="0"/>
              </a:rPr>
              <a:t>alert</a:t>
            </a:r>
            <a:r>
              <a:rPr lang="hu-HU" sz="1600" dirty="0" smtClean="0">
                <a:latin typeface="Lucida Console" panose="020B0609040504020204" pitchFamily="49" charset="0"/>
              </a:rPr>
              <a:t>(</a:t>
            </a:r>
            <a:r>
              <a:rPr lang="hu-HU" sz="1600" dirty="0" err="1" smtClean="0">
                <a:latin typeface="Lucida Console" panose="020B0609040504020204" pitchFamily="49" charset="0"/>
              </a:rPr>
              <a:t>msg</a:t>
            </a:r>
            <a:r>
              <a:rPr lang="hu-HU" sz="1600" dirty="0" smtClean="0">
                <a:latin typeface="Lucida Console" panose="020B0609040504020204" pitchFamily="49" charset="0"/>
              </a:rPr>
              <a:t>); });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$.when</a:t>
            </a:r>
            <a:r>
              <a:rPr lang="hu-HU" dirty="0" smtClean="0"/>
              <a:t>, </a:t>
            </a:r>
            <a:r>
              <a:rPr lang="hu-HU" dirty="0" err="1" smtClean="0"/>
              <a:t>fail</a:t>
            </a:r>
            <a:r>
              <a:rPr lang="hu-HU" dirty="0" smtClean="0"/>
              <a:t>, </a:t>
            </a:r>
            <a:r>
              <a:rPr lang="hu-HU" dirty="0" err="1" smtClean="0"/>
              <a:t>promise</a:t>
            </a:r>
            <a:r>
              <a:rPr lang="hu-HU" dirty="0" smtClean="0"/>
              <a:t>, </a:t>
            </a:r>
            <a:r>
              <a:rPr lang="hu-HU" dirty="0" err="1" smtClean="0"/>
              <a:t>done</a:t>
            </a:r>
            <a:r>
              <a:rPr lang="hu-HU" dirty="0" smtClean="0"/>
              <a:t>, </a:t>
            </a:r>
            <a:r>
              <a:rPr lang="hu-HU" dirty="0" err="1" smtClean="0"/>
              <a:t>pipe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183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54217"/>
          </a:xfrm>
        </p:spPr>
        <p:txBody>
          <a:bodyPr/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architEcture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7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07428"/>
          </a:xfrm>
        </p:spPr>
        <p:txBody>
          <a:bodyPr/>
          <a:lstStyle/>
          <a:p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 smtClean="0"/>
              <a:t>architecture</a:t>
            </a:r>
            <a:r>
              <a:rPr lang="hu-HU" dirty="0" smtClean="0"/>
              <a:t/>
            </a:r>
            <a:br>
              <a:rPr lang="hu-H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err="1" smtClean="0"/>
              <a:t>excer</a:t>
            </a:r>
            <a:r>
              <a:rPr lang="hu-HU" dirty="0" smtClean="0"/>
              <a:t>C</a:t>
            </a:r>
            <a:r>
              <a:rPr lang="en-US" dirty="0" err="1" smtClean="0"/>
              <a:t>ises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Create an Event class in common/event.js.</a:t>
            </a:r>
          </a:p>
          <a:p>
            <a:r>
              <a:rPr lang="en-US" dirty="0"/>
              <a:t>Methods to </a:t>
            </a:r>
            <a:r>
              <a:rPr lang="en-US" dirty="0" smtClean="0"/>
              <a:t>have:</a:t>
            </a:r>
            <a:endParaRPr lang="hu-HU" dirty="0" smtClean="0"/>
          </a:p>
          <a:p>
            <a:pPr lvl="1"/>
            <a:r>
              <a:rPr lang="en-US" sz="3600" dirty="0" smtClean="0">
                <a:latin typeface="Lucida Console" panose="020B0609040504020204" pitchFamily="49" charset="0"/>
              </a:rPr>
              <a:t>subscribe(</a:t>
            </a:r>
            <a:r>
              <a:rPr lang="en-US" sz="3600" dirty="0" err="1" smtClean="0">
                <a:latin typeface="Lucida Console" panose="020B0609040504020204" pitchFamily="49" charset="0"/>
              </a:rPr>
              <a:t>handlerFn</a:t>
            </a:r>
            <a:r>
              <a:rPr lang="en-US" sz="3600" dirty="0" smtClean="0">
                <a:latin typeface="Lucida Console" panose="020B0609040504020204" pitchFamily="49" charset="0"/>
              </a:rPr>
              <a:t>)</a:t>
            </a:r>
            <a:endParaRPr lang="hu-HU" sz="3600" dirty="0" smtClean="0">
              <a:latin typeface="Lucida Console" panose="020B0609040504020204" pitchFamily="49" charset="0"/>
            </a:endParaRPr>
          </a:p>
          <a:p>
            <a:pPr lvl="1"/>
            <a:r>
              <a:rPr lang="en-US" sz="3600" dirty="0" smtClean="0">
                <a:latin typeface="Lucida Console" panose="020B0609040504020204" pitchFamily="49" charset="0"/>
              </a:rPr>
              <a:t>unsubscribe(</a:t>
            </a:r>
            <a:r>
              <a:rPr lang="en-US" sz="3600" dirty="0" err="1" smtClean="0">
                <a:latin typeface="Lucida Console" panose="020B0609040504020204" pitchFamily="49" charset="0"/>
              </a:rPr>
              <a:t>handlerFn</a:t>
            </a:r>
            <a:r>
              <a:rPr lang="en-US" sz="3600" dirty="0" smtClean="0">
                <a:latin typeface="Lucida Console" panose="020B0609040504020204" pitchFamily="49" charset="0"/>
              </a:rPr>
              <a:t>)</a:t>
            </a:r>
            <a:endParaRPr lang="hu-HU" sz="3600" dirty="0" smtClean="0">
              <a:latin typeface="Lucida Console" panose="020B0609040504020204" pitchFamily="49" charset="0"/>
            </a:endParaRPr>
          </a:p>
          <a:p>
            <a:pPr lvl="1"/>
            <a:r>
              <a:rPr lang="en-US" sz="3600" dirty="0" smtClean="0">
                <a:latin typeface="Lucida Console" panose="020B0609040504020204" pitchFamily="49" charset="0"/>
              </a:rPr>
              <a:t>publish(</a:t>
            </a:r>
            <a:r>
              <a:rPr lang="en-US" sz="3600" dirty="0" err="1" smtClean="0">
                <a:latin typeface="Lucida Console" panose="020B0609040504020204" pitchFamily="49" charset="0"/>
              </a:rPr>
              <a:t>eventParam</a:t>
            </a:r>
            <a:r>
              <a:rPr lang="en-US" sz="36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Obeserver</a:t>
            </a:r>
            <a:r>
              <a:rPr lang="hu-HU" dirty="0" smtClean="0"/>
              <a:t> – </a:t>
            </a:r>
            <a:r>
              <a:rPr lang="hu-HU" dirty="0" err="1" smtClean="0"/>
              <a:t>Events</a:t>
            </a:r>
            <a:r>
              <a:rPr lang="hu-HU" dirty="0" smtClean="0"/>
              <a:t>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6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 it in </a:t>
            </a:r>
            <a:r>
              <a:rPr lang="en-US" dirty="0" smtClean="0"/>
              <a:t>console</a:t>
            </a:r>
            <a:r>
              <a:rPr lang="en-US" dirty="0" smtClean="0"/>
              <a:t>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sz="2500" dirty="0" smtClean="0">
                <a:latin typeface="Lucida Console" panose="020B0609040504020204" pitchFamily="49" charset="0"/>
              </a:rPr>
              <a:t>function </a:t>
            </a:r>
            <a:r>
              <a:rPr lang="en-US" sz="2500" dirty="0" err="1">
                <a:latin typeface="Lucida Console" panose="020B0609040504020204" pitchFamily="49" charset="0"/>
              </a:rPr>
              <a:t>alertMsg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msg</a:t>
            </a:r>
            <a:r>
              <a:rPr lang="en-US" sz="2500" dirty="0">
                <a:latin typeface="Lucida Console" panose="020B0609040504020204" pitchFamily="49" charset="0"/>
              </a:rPr>
              <a:t>) </a:t>
            </a:r>
            <a:r>
              <a:rPr lang="en-US" sz="2500" dirty="0" smtClean="0">
                <a:latin typeface="Lucida Console" panose="020B0609040504020204" pitchFamily="49" charset="0"/>
              </a:rPr>
              <a:t>{</a:t>
            </a:r>
            <a:r>
              <a:rPr lang="hu-HU" sz="2500" dirty="0" smtClean="0">
                <a:latin typeface="Lucida Console" panose="020B0609040504020204" pitchFamily="49" charset="0"/>
              </a:rPr>
              <a:t/>
            </a:r>
            <a:br>
              <a:rPr lang="hu-HU" sz="2500" dirty="0" smtClean="0">
                <a:latin typeface="Lucida Console" panose="020B0609040504020204" pitchFamily="49" charset="0"/>
              </a:rPr>
            </a:br>
            <a:r>
              <a:rPr lang="hu-HU" sz="2500" dirty="0" smtClean="0">
                <a:latin typeface="Lucida Console" panose="020B0609040504020204" pitchFamily="49" charset="0"/>
              </a:rPr>
              <a:t>  </a:t>
            </a:r>
            <a:r>
              <a:rPr lang="en-US" sz="2500" dirty="0" smtClean="0">
                <a:latin typeface="Lucida Console" panose="020B0609040504020204" pitchFamily="49" charset="0"/>
              </a:rPr>
              <a:t>alert(</a:t>
            </a:r>
            <a:r>
              <a:rPr lang="en-US" sz="2500" dirty="0" err="1" smtClean="0">
                <a:latin typeface="Lucida Console" panose="020B0609040504020204" pitchFamily="49" charset="0"/>
              </a:rPr>
              <a:t>msg</a:t>
            </a:r>
            <a:r>
              <a:rPr lang="en-US" sz="2500" dirty="0" smtClean="0">
                <a:latin typeface="Lucida Console" panose="020B0609040504020204" pitchFamily="49" charset="0"/>
              </a:rPr>
              <a:t>);</a:t>
            </a:r>
            <a:r>
              <a:rPr lang="hu-HU" sz="2500" dirty="0" smtClean="0">
                <a:latin typeface="Lucida Console" panose="020B0609040504020204" pitchFamily="49" charset="0"/>
              </a:rPr>
              <a:t/>
            </a:r>
            <a:br>
              <a:rPr lang="hu-HU" sz="2500" dirty="0" smtClean="0">
                <a:latin typeface="Lucida Console" panose="020B0609040504020204" pitchFamily="49" charset="0"/>
              </a:rPr>
            </a:br>
            <a:r>
              <a:rPr lang="en-US" sz="2500" dirty="0" smtClean="0">
                <a:latin typeface="Lucida Console" panose="020B0609040504020204" pitchFamily="49" charset="0"/>
              </a:rPr>
              <a:t>}    </a:t>
            </a:r>
            <a:r>
              <a:rPr lang="hu-HU" sz="2500" dirty="0" smtClean="0">
                <a:latin typeface="Lucida Console" panose="020B0609040504020204" pitchFamily="49" charset="0"/>
              </a:rPr>
              <a:t/>
            </a:r>
            <a:br>
              <a:rPr lang="hu-HU" sz="2500" dirty="0" smtClean="0">
                <a:latin typeface="Lucida Console" panose="020B0609040504020204" pitchFamily="49" charset="0"/>
              </a:rPr>
            </a:br>
            <a:r>
              <a:rPr lang="en-US" sz="2500" dirty="0" smtClean="0">
                <a:latin typeface="Lucida Console" panose="020B0609040504020204" pitchFamily="49" charset="0"/>
              </a:rPr>
              <a:t>function </a:t>
            </a:r>
            <a:r>
              <a:rPr lang="en-US" sz="2500" dirty="0" err="1">
                <a:latin typeface="Lucida Console" panose="020B0609040504020204" pitchFamily="49" charset="0"/>
              </a:rPr>
              <a:t>printMsg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msg</a:t>
            </a:r>
            <a:r>
              <a:rPr lang="en-US" sz="2500" dirty="0">
                <a:latin typeface="Lucida Console" panose="020B0609040504020204" pitchFamily="49" charset="0"/>
              </a:rPr>
              <a:t>) </a:t>
            </a:r>
            <a:r>
              <a:rPr lang="en-US" sz="2500" dirty="0" smtClean="0">
                <a:latin typeface="Lucida Console" panose="020B0609040504020204" pitchFamily="49" charset="0"/>
              </a:rPr>
              <a:t>{</a:t>
            </a:r>
            <a:r>
              <a:rPr lang="hu-HU" sz="2500" dirty="0" smtClean="0">
                <a:latin typeface="Lucida Console" panose="020B0609040504020204" pitchFamily="49" charset="0"/>
              </a:rPr>
              <a:t/>
            </a:r>
            <a:br>
              <a:rPr lang="hu-HU" sz="2500" dirty="0" smtClean="0">
                <a:latin typeface="Lucida Console" panose="020B0609040504020204" pitchFamily="49" charset="0"/>
              </a:rPr>
            </a:br>
            <a:r>
              <a:rPr lang="hu-HU" sz="2500" dirty="0" smtClean="0">
                <a:latin typeface="Lucida Console" panose="020B0609040504020204" pitchFamily="49" charset="0"/>
              </a:rPr>
              <a:t>  </a:t>
            </a:r>
            <a:r>
              <a:rPr lang="en-US" sz="2500" dirty="0" smtClean="0">
                <a:latin typeface="Lucida Console" panose="020B0609040504020204" pitchFamily="49" charset="0"/>
              </a:rPr>
              <a:t>console.log(</a:t>
            </a:r>
            <a:r>
              <a:rPr lang="en-US" sz="2500" dirty="0" err="1" smtClean="0">
                <a:latin typeface="Lucida Console" panose="020B0609040504020204" pitchFamily="49" charset="0"/>
              </a:rPr>
              <a:t>msg</a:t>
            </a:r>
            <a:r>
              <a:rPr lang="en-US" sz="2500" dirty="0" smtClean="0">
                <a:latin typeface="Lucida Console" panose="020B0609040504020204" pitchFamily="49" charset="0"/>
              </a:rPr>
              <a:t>);</a:t>
            </a:r>
            <a:r>
              <a:rPr lang="hu-HU" sz="2500" dirty="0" smtClean="0">
                <a:latin typeface="Lucida Console" panose="020B0609040504020204" pitchFamily="49" charset="0"/>
              </a:rPr>
              <a:t/>
            </a:r>
            <a:br>
              <a:rPr lang="hu-HU" sz="2500" dirty="0" smtClean="0">
                <a:latin typeface="Lucida Console" panose="020B0609040504020204" pitchFamily="49" charset="0"/>
              </a:rPr>
            </a:br>
            <a:r>
              <a:rPr lang="en-US" sz="2500" dirty="0" smtClean="0">
                <a:latin typeface="Lucida Console" panose="020B0609040504020204" pitchFamily="49" charset="0"/>
              </a:rPr>
              <a:t>}</a:t>
            </a:r>
            <a:r>
              <a:rPr lang="hu-HU" sz="2500" dirty="0" smtClean="0">
                <a:latin typeface="Lucida Console" panose="020B0609040504020204" pitchFamily="49" charset="0"/>
              </a:rPr>
              <a:t/>
            </a:r>
            <a:br>
              <a:rPr lang="hu-HU" sz="2500" dirty="0" smtClean="0">
                <a:latin typeface="Lucida Console" panose="020B0609040504020204" pitchFamily="49" charset="0"/>
              </a:rPr>
            </a:br>
            <a:r>
              <a:rPr lang="hu-HU" sz="2500" dirty="0" smtClean="0">
                <a:latin typeface="Lucida Console" panose="020B0609040504020204" pitchFamily="49" charset="0"/>
              </a:rPr>
              <a:t/>
            </a:r>
            <a:br>
              <a:rPr lang="hu-HU" sz="2500" dirty="0" smtClean="0">
                <a:latin typeface="Lucida Console" panose="020B0609040504020204" pitchFamily="49" charset="0"/>
              </a:rPr>
            </a:br>
            <a:r>
              <a:rPr lang="en-US" sz="2500" dirty="0" err="1" smtClean="0">
                <a:latin typeface="Lucida Console" panose="020B0609040504020204" pitchFamily="49" charset="0"/>
              </a:rPr>
              <a:t>var</a:t>
            </a:r>
            <a:r>
              <a:rPr lang="en-US" sz="2500" dirty="0" smtClean="0">
                <a:latin typeface="Lucida Console" panose="020B0609040504020204" pitchFamily="49" charset="0"/>
              </a:rPr>
              <a:t> </a:t>
            </a:r>
            <a:r>
              <a:rPr lang="en-US" sz="2500" dirty="0" err="1">
                <a:latin typeface="Lucida Console" panose="020B0609040504020204" pitchFamily="49" charset="0"/>
              </a:rPr>
              <a:t>msgSender</a:t>
            </a:r>
            <a:r>
              <a:rPr lang="en-US" sz="2500" dirty="0">
                <a:latin typeface="Lucida Console" panose="020B0609040504020204" pitchFamily="49" charset="0"/>
              </a:rPr>
              <a:t> = new Event</a:t>
            </a:r>
            <a:r>
              <a:rPr lang="en-US" sz="2500" dirty="0" smtClean="0">
                <a:latin typeface="Lucida Console" panose="020B0609040504020204" pitchFamily="49" charset="0"/>
              </a:rPr>
              <a:t>();</a:t>
            </a:r>
            <a:r>
              <a:rPr lang="hu-HU" sz="2500" dirty="0">
                <a:latin typeface="Lucida Console" panose="020B0609040504020204" pitchFamily="49" charset="0"/>
              </a:rPr>
              <a:t/>
            </a:r>
            <a:br>
              <a:rPr lang="hu-HU" sz="2500" dirty="0">
                <a:latin typeface="Lucida Console" panose="020B0609040504020204" pitchFamily="49" charset="0"/>
              </a:rPr>
            </a:br>
            <a:r>
              <a:rPr lang="en-US" sz="2500" dirty="0" err="1" smtClean="0">
                <a:latin typeface="Lucida Console" panose="020B0609040504020204" pitchFamily="49" charset="0"/>
              </a:rPr>
              <a:t>msgSender.subscribe</a:t>
            </a:r>
            <a:r>
              <a:rPr lang="en-US" sz="2500" dirty="0" smtClean="0">
                <a:latin typeface="Lucida Console" panose="020B0609040504020204" pitchFamily="49" charset="0"/>
              </a:rPr>
              <a:t>(</a:t>
            </a:r>
            <a:r>
              <a:rPr lang="en-US" sz="2500" dirty="0" err="1" smtClean="0">
                <a:latin typeface="Lucida Console" panose="020B0609040504020204" pitchFamily="49" charset="0"/>
              </a:rPr>
              <a:t>printMsg</a:t>
            </a:r>
            <a:r>
              <a:rPr lang="en-US" sz="2500" dirty="0" smtClean="0">
                <a:latin typeface="Lucida Console" panose="020B0609040504020204" pitchFamily="49" charset="0"/>
              </a:rPr>
              <a:t>);</a:t>
            </a:r>
            <a:r>
              <a:rPr lang="hu-HU" sz="2500" dirty="0" smtClean="0">
                <a:latin typeface="Lucida Console" panose="020B0609040504020204" pitchFamily="49" charset="0"/>
              </a:rPr>
              <a:t/>
            </a:r>
            <a:br>
              <a:rPr lang="hu-HU" sz="2500" dirty="0" smtClean="0">
                <a:latin typeface="Lucida Console" panose="020B0609040504020204" pitchFamily="49" charset="0"/>
              </a:rPr>
            </a:br>
            <a:r>
              <a:rPr lang="en-US" sz="2500" dirty="0" err="1" smtClean="0">
                <a:latin typeface="Lucida Console" panose="020B0609040504020204" pitchFamily="49" charset="0"/>
              </a:rPr>
              <a:t>msgSender.subscribe</a:t>
            </a:r>
            <a:r>
              <a:rPr lang="en-US" sz="2500" dirty="0" smtClean="0">
                <a:latin typeface="Lucida Console" panose="020B0609040504020204" pitchFamily="49" charset="0"/>
              </a:rPr>
              <a:t>(</a:t>
            </a:r>
            <a:r>
              <a:rPr lang="en-US" sz="2500" dirty="0" err="1" smtClean="0">
                <a:latin typeface="Lucida Console" panose="020B0609040504020204" pitchFamily="49" charset="0"/>
              </a:rPr>
              <a:t>alertMsg</a:t>
            </a:r>
            <a:r>
              <a:rPr lang="en-US" sz="2500" dirty="0" smtClean="0">
                <a:latin typeface="Lucida Console" panose="020B0609040504020204" pitchFamily="49" charset="0"/>
              </a:rPr>
              <a:t>);</a:t>
            </a:r>
            <a:r>
              <a:rPr lang="hu-HU" sz="2500" dirty="0" smtClean="0">
                <a:latin typeface="Lucida Console" panose="020B0609040504020204" pitchFamily="49" charset="0"/>
              </a:rPr>
              <a:t/>
            </a:r>
            <a:br>
              <a:rPr lang="hu-HU" sz="2500" dirty="0" smtClean="0">
                <a:latin typeface="Lucida Console" panose="020B0609040504020204" pitchFamily="49" charset="0"/>
              </a:rPr>
            </a:br>
            <a:r>
              <a:rPr lang="en-US" sz="2500" dirty="0" err="1" smtClean="0">
                <a:latin typeface="Lucida Console" panose="020B0609040504020204" pitchFamily="49" charset="0"/>
              </a:rPr>
              <a:t>msgSender.publish</a:t>
            </a:r>
            <a:r>
              <a:rPr lang="en-US" sz="2500" dirty="0">
                <a:latin typeface="Lucida Console" panose="020B0609040504020204" pitchFamily="49" charset="0"/>
              </a:rPr>
              <a:t>("Hi</a:t>
            </a:r>
            <a:r>
              <a:rPr lang="en-US" sz="2500" dirty="0" smtClean="0">
                <a:latin typeface="Lucida Console" panose="020B0609040504020204" pitchFamily="49" charset="0"/>
              </a:rPr>
              <a:t>!");</a:t>
            </a:r>
            <a:r>
              <a:rPr lang="hu-HU" sz="2500" dirty="0" smtClean="0">
                <a:latin typeface="Lucida Console" panose="020B0609040504020204" pitchFamily="49" charset="0"/>
              </a:rPr>
              <a:t/>
            </a:r>
            <a:br>
              <a:rPr lang="hu-HU" sz="2500" dirty="0" smtClean="0">
                <a:latin typeface="Lucida Console" panose="020B0609040504020204" pitchFamily="49" charset="0"/>
              </a:rPr>
            </a:br>
            <a:r>
              <a:rPr lang="hu-HU" sz="2500" dirty="0" smtClean="0">
                <a:latin typeface="Lucida Console" panose="020B0609040504020204" pitchFamily="49" charset="0"/>
              </a:rPr>
              <a:t/>
            </a:r>
            <a:br>
              <a:rPr lang="hu-HU" sz="2500" dirty="0" smtClean="0">
                <a:latin typeface="Lucida Console" panose="020B0609040504020204" pitchFamily="49" charset="0"/>
              </a:rPr>
            </a:br>
            <a:r>
              <a:rPr lang="en-US" sz="2500" dirty="0" err="1" smtClean="0">
                <a:latin typeface="Lucida Console" panose="020B0609040504020204" pitchFamily="49" charset="0"/>
              </a:rPr>
              <a:t>msgSender.unsubscribe</a:t>
            </a:r>
            <a:r>
              <a:rPr lang="en-US" sz="2500" dirty="0" smtClean="0">
                <a:latin typeface="Lucida Console" panose="020B0609040504020204" pitchFamily="49" charset="0"/>
              </a:rPr>
              <a:t>(</a:t>
            </a:r>
            <a:r>
              <a:rPr lang="en-US" sz="2500" dirty="0" err="1" smtClean="0">
                <a:latin typeface="Lucida Console" panose="020B0609040504020204" pitchFamily="49" charset="0"/>
              </a:rPr>
              <a:t>alertMsg</a:t>
            </a:r>
            <a:r>
              <a:rPr lang="en-US" sz="2500" dirty="0" smtClean="0">
                <a:latin typeface="Lucida Console" panose="020B0609040504020204" pitchFamily="49" charset="0"/>
              </a:rPr>
              <a:t>);</a:t>
            </a:r>
            <a:r>
              <a:rPr lang="hu-HU" sz="2500" dirty="0" smtClean="0">
                <a:latin typeface="Lucida Console" panose="020B0609040504020204" pitchFamily="49" charset="0"/>
              </a:rPr>
              <a:t/>
            </a:r>
            <a:br>
              <a:rPr lang="hu-HU" sz="2500" dirty="0" smtClean="0">
                <a:latin typeface="Lucida Console" panose="020B0609040504020204" pitchFamily="49" charset="0"/>
              </a:rPr>
            </a:br>
            <a:r>
              <a:rPr lang="en-US" sz="2500" dirty="0" err="1" smtClean="0">
                <a:latin typeface="Lucida Console" panose="020B0609040504020204" pitchFamily="49" charset="0"/>
              </a:rPr>
              <a:t>msgSender.publish</a:t>
            </a:r>
            <a:r>
              <a:rPr lang="en-US" sz="2500" dirty="0">
                <a:latin typeface="Lucida Console" panose="020B0609040504020204" pitchFamily="49" charset="0"/>
              </a:rPr>
              <a:t>("Hi again!");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hu-HU" dirty="0" err="1" smtClean="0"/>
              <a:t>Obeserver</a:t>
            </a:r>
            <a:r>
              <a:rPr lang="hu-HU" dirty="0" smtClean="0"/>
              <a:t> – </a:t>
            </a:r>
            <a:r>
              <a:rPr lang="hu-HU" dirty="0" err="1" smtClean="0"/>
              <a:t>Events</a:t>
            </a:r>
            <a:r>
              <a:rPr lang="hu-HU" dirty="0" smtClean="0"/>
              <a:t>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00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2. Use promises in </a:t>
            </a:r>
            <a:r>
              <a:rPr lang="en-US" dirty="0" err="1" smtClean="0"/>
              <a:t>storag</a:t>
            </a:r>
            <a:r>
              <a:rPr lang="hu-HU" dirty="0" smtClean="0"/>
              <a:t>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2.1 Currently the methods of </a:t>
            </a:r>
            <a:r>
              <a:rPr lang="en-US" dirty="0" err="1"/>
              <a:t>MemoryStorage</a:t>
            </a:r>
            <a:r>
              <a:rPr lang="en-US" dirty="0"/>
              <a:t> have callback parameters to notify </a:t>
            </a:r>
            <a:r>
              <a:rPr lang="en-US" dirty="0" smtClean="0"/>
              <a:t>us </a:t>
            </a:r>
            <a:r>
              <a:rPr lang="en-US" dirty="0"/>
              <a:t>when the operation is done.</a:t>
            </a:r>
          </a:p>
          <a:p>
            <a:pPr marL="0" indent="0">
              <a:buNone/>
            </a:pPr>
            <a:r>
              <a:rPr lang="en-US" dirty="0"/>
              <a:t>Modify them to use promises instead of callbacks!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createTopic</a:t>
            </a:r>
            <a:r>
              <a:rPr lang="en-US" dirty="0">
                <a:latin typeface="Lucida Console" panose="020B0609040504020204" pitchFamily="49" charset="0"/>
              </a:rPr>
              <a:t>(topic, done) -&gt; </a:t>
            </a:r>
            <a:r>
              <a:rPr lang="en-US" dirty="0" err="1">
                <a:latin typeface="Lucida Console" panose="020B0609040504020204" pitchFamily="49" charset="0"/>
              </a:rPr>
              <a:t>createTopic</a:t>
            </a:r>
            <a:r>
              <a:rPr lang="en-US" dirty="0">
                <a:latin typeface="Lucida Console" panose="020B0609040504020204" pitchFamily="49" charset="0"/>
              </a:rPr>
              <a:t>(topic).then(done);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getAllTopics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searchString</a:t>
            </a:r>
            <a:r>
              <a:rPr lang="en-US" dirty="0">
                <a:latin typeface="Lucida Console" panose="020B0609040504020204" pitchFamily="49" charset="0"/>
              </a:rPr>
              <a:t>, done) -&gt; </a:t>
            </a:r>
            <a:r>
              <a:rPr lang="en-US" dirty="0" err="1">
                <a:latin typeface="Lucida Console" panose="020B0609040504020204" pitchFamily="49" charset="0"/>
              </a:rPr>
              <a:t>getAllTopics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searchString</a:t>
            </a:r>
            <a:r>
              <a:rPr lang="en-US" dirty="0">
                <a:latin typeface="Lucida Console" panose="020B0609040504020204" pitchFamily="49" charset="0"/>
              </a:rPr>
              <a:t>).then(done);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the jQuery Deferred API.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deferred = $.Deferred()</a:t>
            </a:r>
            <a:r>
              <a:rPr lang="en-US" dirty="0"/>
              <a:t>: creates a deferred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deferred.resolve</a:t>
            </a:r>
            <a:r>
              <a:rPr lang="en-US" dirty="0">
                <a:latin typeface="Lucida Console" panose="020B0609040504020204" pitchFamily="49" charset="0"/>
              </a:rPr>
              <a:t>(result):</a:t>
            </a:r>
            <a:r>
              <a:rPr lang="en-US" dirty="0"/>
              <a:t> resolve the deferred, the result is optional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deferred.promise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: returns the </a:t>
            </a:r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hu-HU" dirty="0" err="1" smtClean="0"/>
              <a:t>Promises</a:t>
            </a:r>
            <a:r>
              <a:rPr lang="hu-HU" dirty="0" smtClean="0"/>
              <a:t> #1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6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Introduction, tools, access + high level HTML and 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HTML document layout, HTML 5 elements, CSS selectors, Media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Box model, positioning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Java</a:t>
            </a:r>
            <a:r>
              <a:rPr lang="hu-HU" sz="2000" dirty="0" smtClean="0"/>
              <a:t>S</a:t>
            </a:r>
            <a:r>
              <a:rPr lang="en-US" sz="2000" dirty="0" smtClean="0"/>
              <a:t>cript language, JSON, Scopes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Module pattern, OO, prototype, 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Module pattern, OO, prototype, </a:t>
            </a:r>
            <a:r>
              <a:rPr lang="en-US" sz="2000" b="1" dirty="0" smtClean="0"/>
              <a:t>publish-subscribe</a:t>
            </a:r>
            <a:endParaRPr lang="hu-HU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Events, Timers, jQuery DOM </a:t>
            </a:r>
            <a:r>
              <a:rPr lang="en-US" sz="2000" dirty="0" smtClean="0"/>
              <a:t>manipulation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Handlebars, jQuery Ajax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Training</a:t>
            </a:r>
            <a:r>
              <a:rPr lang="hu-HU" dirty="0" smtClean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2.2 In </a:t>
            </a:r>
            <a:r>
              <a:rPr lang="en-US" dirty="0" err="1"/>
              <a:t>TopicController</a:t>
            </a:r>
            <a:r>
              <a:rPr lang="en-US" dirty="0"/>
              <a:t> update the </a:t>
            </a:r>
            <a:r>
              <a:rPr lang="en-US" dirty="0" err="1"/>
              <a:t>createTopic</a:t>
            </a:r>
            <a:r>
              <a:rPr lang="en-US" dirty="0"/>
              <a:t> and </a:t>
            </a:r>
            <a:r>
              <a:rPr lang="en-US" dirty="0" err="1"/>
              <a:t>getAllTopics</a:t>
            </a:r>
            <a:r>
              <a:rPr lang="en-US" dirty="0"/>
              <a:t> invocations to use the </a:t>
            </a:r>
            <a:r>
              <a:rPr lang="en-US" dirty="0" smtClean="0"/>
              <a:t>promises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Use</a:t>
            </a:r>
            <a:r>
              <a:rPr lang="hu-HU" dirty="0" smtClean="0"/>
              <a:t>: </a:t>
            </a:r>
          </a:p>
          <a:p>
            <a:r>
              <a:rPr lang="en-US" dirty="0" err="1" smtClean="0"/>
              <a:t>deferred.then</a:t>
            </a:r>
            <a:r>
              <a:rPr lang="en-US" dirty="0" smtClean="0"/>
              <a:t>(</a:t>
            </a:r>
            <a:r>
              <a:rPr lang="en-US" dirty="0" err="1" smtClean="0"/>
              <a:t>successFn</a:t>
            </a:r>
            <a:r>
              <a:rPr lang="en-US" dirty="0"/>
              <a:t>): executes </a:t>
            </a:r>
            <a:r>
              <a:rPr lang="en-US" dirty="0" err="1"/>
              <a:t>successFn</a:t>
            </a:r>
            <a:r>
              <a:rPr lang="en-US" dirty="0"/>
              <a:t> when the operation is successfully done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hu-HU" dirty="0" err="1" smtClean="0"/>
              <a:t>Promises</a:t>
            </a:r>
            <a:r>
              <a:rPr lang="hu-HU" dirty="0" smtClean="0"/>
              <a:t> #2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25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AJAX based storage implementation</a:t>
            </a:r>
          </a:p>
          <a:p>
            <a:pPr marL="0" indent="0">
              <a:buNone/>
            </a:pPr>
            <a:r>
              <a:rPr lang="en-US" dirty="0"/>
              <a:t>3.1 Create an </a:t>
            </a:r>
            <a:r>
              <a:rPr lang="en-US" dirty="0" err="1"/>
              <a:t>AjaxStorage</a:t>
            </a:r>
            <a:r>
              <a:rPr lang="en-US" dirty="0"/>
              <a:t> class which extends the </a:t>
            </a:r>
            <a:r>
              <a:rPr lang="en-US" dirty="0" err="1"/>
              <a:t>BaseSorage</a:t>
            </a:r>
            <a:r>
              <a:rPr lang="en-US" dirty="0"/>
              <a:t> class in storage/ajax-storage.js</a:t>
            </a:r>
          </a:p>
          <a:p>
            <a:pPr marL="0" indent="0">
              <a:buNone/>
            </a:pPr>
            <a:r>
              <a:rPr lang="en-US" dirty="0"/>
              <a:t>3.2 Use this storage implementation in the application! (storage.js)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Inheritance</a:t>
            </a:r>
            <a:r>
              <a:rPr lang="hu-HU" dirty="0" smtClean="0"/>
              <a:t> #1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6200" y="1219200"/>
            <a:ext cx="9052450" cy="47512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4. Automatically update topic </a:t>
            </a:r>
            <a:r>
              <a:rPr lang="en-US" dirty="0" smtClean="0"/>
              <a:t>lists</a:t>
            </a:r>
            <a:r>
              <a:rPr lang="hu-HU" dirty="0" smtClean="0"/>
              <a:t>: </a:t>
            </a:r>
            <a:r>
              <a:rPr lang="en-US" dirty="0" smtClean="0"/>
              <a:t>4.1</a:t>
            </a:r>
            <a:endParaRPr lang="hu-HU" dirty="0" smtClean="0"/>
          </a:p>
          <a:p>
            <a:r>
              <a:rPr lang="en-US" dirty="0" smtClean="0"/>
              <a:t>Add </a:t>
            </a:r>
            <a:r>
              <a:rPr lang="en-US" dirty="0"/>
              <a:t>a new event called </a:t>
            </a:r>
            <a:r>
              <a:rPr lang="en-US" dirty="0" err="1"/>
              <a:t>newTopicsFound</a:t>
            </a:r>
            <a:r>
              <a:rPr lang="en-US" dirty="0"/>
              <a:t> to </a:t>
            </a:r>
            <a:r>
              <a:rPr lang="en-US" dirty="0" err="1"/>
              <a:t>BaseStorage</a:t>
            </a:r>
            <a:r>
              <a:rPr lang="en-US" dirty="0"/>
              <a:t>. This event will notify its listeners if new topic are found in </a:t>
            </a:r>
            <a:r>
              <a:rPr lang="en-US" dirty="0" smtClean="0"/>
              <a:t>server.</a:t>
            </a:r>
            <a:endParaRPr lang="hu-HU" dirty="0"/>
          </a:p>
          <a:p>
            <a:r>
              <a:rPr lang="en-US" dirty="0" smtClean="0"/>
              <a:t>Create </a:t>
            </a:r>
            <a:r>
              <a:rPr lang="en-US" dirty="0"/>
              <a:t>a new abstract method in </a:t>
            </a:r>
            <a:r>
              <a:rPr lang="en-US" dirty="0" err="1"/>
              <a:t>BaseStorage</a:t>
            </a:r>
            <a:r>
              <a:rPr lang="en-US" dirty="0"/>
              <a:t> called </a:t>
            </a:r>
            <a:r>
              <a:rPr lang="en-US" dirty="0" err="1"/>
              <a:t>startCheckingNewTopics</a:t>
            </a:r>
            <a:r>
              <a:rPr lang="en-US" dirty="0"/>
              <a:t>. This method starts the listening to the server for the new topic.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function </a:t>
            </a:r>
            <a:r>
              <a:rPr lang="en-US" dirty="0" err="1">
                <a:latin typeface="Lucida Console" panose="020B0609040504020204" pitchFamily="49" charset="0"/>
              </a:rPr>
              <a:t>BaseStorage</a:t>
            </a:r>
            <a:r>
              <a:rPr lang="en-US" dirty="0">
                <a:latin typeface="Lucida Console" panose="020B06090405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>
                <a:latin typeface="Lucida Console" panose="020B0609040504020204" pitchFamily="49" charset="0"/>
              </a:rPr>
              <a:t>this.newTopicsFound</a:t>
            </a:r>
            <a:r>
              <a:rPr lang="en-US" dirty="0">
                <a:latin typeface="Lucida Console" panose="020B0609040504020204" pitchFamily="49" charset="0"/>
              </a:rPr>
              <a:t> = new Event();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}  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BaseStorage.prototype.startCheckingNewTopics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function () {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Using</a:t>
            </a:r>
            <a:r>
              <a:rPr lang="hu-HU" dirty="0"/>
              <a:t> </a:t>
            </a:r>
            <a:r>
              <a:rPr lang="hu-HU" dirty="0" err="1" smtClean="0"/>
              <a:t>events</a:t>
            </a:r>
            <a:r>
              <a:rPr lang="hu-HU" dirty="0" smtClean="0"/>
              <a:t> #1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97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6200" y="1219200"/>
            <a:ext cx="9052450" cy="47512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4.2 Implement the </a:t>
            </a:r>
            <a:r>
              <a:rPr lang="en-US" dirty="0" err="1"/>
              <a:t>startCheckingNewTopics</a:t>
            </a:r>
            <a:r>
              <a:rPr lang="en-US" dirty="0"/>
              <a:t>() method in </a:t>
            </a:r>
            <a:r>
              <a:rPr lang="en-US" dirty="0" err="1"/>
              <a:t>AjaxStorage</a:t>
            </a:r>
            <a:r>
              <a:rPr lang="en-US" dirty="0"/>
              <a:t>:</a:t>
            </a:r>
          </a:p>
          <a:p>
            <a:r>
              <a:rPr lang="en-US" dirty="0" smtClean="0"/>
              <a:t>In </a:t>
            </a:r>
            <a:r>
              <a:rPr lang="en-US" dirty="0"/>
              <a:t>every 5 sec load all topic from the server: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/>
              <a:t>repeated timing use </a:t>
            </a:r>
            <a:r>
              <a:rPr lang="en-US" dirty="0" err="1" smtClean="0"/>
              <a:t>setInterval</a:t>
            </a:r>
            <a:r>
              <a:rPr lang="en-US" dirty="0" smtClean="0"/>
              <a:t>(</a:t>
            </a:r>
            <a:r>
              <a:rPr lang="en-US" dirty="0" err="1" smtClean="0"/>
              <a:t>functionToExecute</a:t>
            </a:r>
            <a:r>
              <a:rPr lang="en-US" dirty="0"/>
              <a:t>, </a:t>
            </a:r>
            <a:r>
              <a:rPr lang="en-US" dirty="0" err="1"/>
              <a:t>periodInMillisec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/>
              <a:t>loading all topic use </a:t>
            </a:r>
            <a:r>
              <a:rPr lang="en-US" dirty="0" err="1"/>
              <a:t>getAllTopics</a:t>
            </a:r>
            <a:r>
              <a:rPr lang="en-US" dirty="0"/>
              <a:t>("")</a:t>
            </a:r>
          </a:p>
          <a:p>
            <a:r>
              <a:rPr lang="en-US" dirty="0" smtClean="0"/>
              <a:t>Check </a:t>
            </a:r>
            <a:r>
              <a:rPr lang="en-US" dirty="0"/>
              <a:t>if the number of topic are increased?  </a:t>
            </a:r>
          </a:p>
          <a:p>
            <a:r>
              <a:rPr lang="en-US" dirty="0" smtClean="0"/>
              <a:t>If </a:t>
            </a:r>
            <a:r>
              <a:rPr lang="en-US" dirty="0"/>
              <a:t>yes then raise the </a:t>
            </a:r>
            <a:r>
              <a:rPr lang="en-US" dirty="0" err="1"/>
              <a:t>newTopicFound</a:t>
            </a:r>
            <a:r>
              <a:rPr lang="en-US" dirty="0"/>
              <a:t> event so it will notify its subscribers</a:t>
            </a:r>
          </a:p>
          <a:p>
            <a:r>
              <a:rPr lang="en-US" dirty="0" smtClean="0"/>
              <a:t>Store </a:t>
            </a:r>
            <a:r>
              <a:rPr lang="en-US" dirty="0"/>
              <a:t>the last number of topic in a field in the storage.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Using</a:t>
            </a:r>
            <a:r>
              <a:rPr lang="hu-HU" dirty="0"/>
              <a:t> </a:t>
            </a:r>
            <a:r>
              <a:rPr lang="hu-HU" dirty="0" err="1" smtClean="0"/>
              <a:t>events</a:t>
            </a:r>
            <a:r>
              <a:rPr lang="hu-HU" dirty="0" smtClean="0"/>
              <a:t> #2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6200" y="1219200"/>
            <a:ext cx="9052450" cy="475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4.3 Uncomment the following two line in </a:t>
            </a:r>
            <a:r>
              <a:rPr lang="en-US" dirty="0" err="1"/>
              <a:t>topicController</a:t>
            </a:r>
            <a:r>
              <a:rPr lang="en-US" dirty="0"/>
              <a:t> to enable automatic topic list refreshing.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 err="1" smtClean="0"/>
              <a:t>Storage.startCheckingNewTopics</a:t>
            </a:r>
            <a:r>
              <a:rPr lang="en-US" dirty="0" smtClean="0"/>
              <a:t>();        </a:t>
            </a:r>
            <a:r>
              <a:rPr lang="en-US" dirty="0" err="1"/>
              <a:t>Storage.newTopicsFound.subscribe</a:t>
            </a:r>
            <a:r>
              <a:rPr lang="en-US" dirty="0"/>
              <a:t>(</a:t>
            </a:r>
            <a:r>
              <a:rPr lang="en-US" dirty="0" err="1"/>
              <a:t>fetchTopics</a:t>
            </a:r>
            <a:r>
              <a:rPr lang="en-US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Using</a:t>
            </a:r>
            <a:r>
              <a:rPr lang="hu-HU" dirty="0"/>
              <a:t> </a:t>
            </a:r>
            <a:r>
              <a:rPr lang="hu-HU" dirty="0" err="1" smtClean="0"/>
              <a:t>events</a:t>
            </a:r>
            <a:r>
              <a:rPr lang="hu-HU" dirty="0" smtClean="0"/>
              <a:t> #3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sz="2400" dirty="0" err="1" smtClean="0">
                <a:solidFill>
                  <a:schemeClr val="tx1"/>
                </a:solidFill>
              </a:rPr>
              <a:t>Prototype</a:t>
            </a:r>
            <a:endParaRPr lang="hu-HU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dirty="0" err="1" smtClean="0">
                <a:solidFill>
                  <a:schemeClr val="tx1"/>
                </a:solidFill>
              </a:rPr>
              <a:t>Observer</a:t>
            </a:r>
            <a:r>
              <a:rPr lang="hu-HU" sz="2400" dirty="0" smtClean="0">
                <a:solidFill>
                  <a:schemeClr val="tx1"/>
                </a:solidFill>
              </a:rPr>
              <a:t> </a:t>
            </a:r>
            <a:r>
              <a:rPr lang="hu-HU" sz="2400" dirty="0" err="1" smtClean="0">
                <a:solidFill>
                  <a:schemeClr val="tx1"/>
                </a:solidFill>
              </a:rPr>
              <a:t>pattern</a:t>
            </a:r>
            <a:r>
              <a:rPr lang="hu-HU" sz="2400" dirty="0" smtClean="0">
                <a:solidFill>
                  <a:schemeClr val="tx1"/>
                </a:solidFill>
              </a:rPr>
              <a:t> (</a:t>
            </a:r>
            <a:r>
              <a:rPr lang="hu-HU" sz="2400" dirty="0" err="1" smtClean="0">
                <a:solidFill>
                  <a:schemeClr val="tx1"/>
                </a:solidFill>
              </a:rPr>
              <a:t>publish-subscribe</a:t>
            </a:r>
            <a:r>
              <a:rPr lang="hu-HU" sz="24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dirty="0" err="1" smtClean="0">
                <a:solidFill>
                  <a:schemeClr val="tx1"/>
                </a:solidFill>
              </a:rPr>
              <a:t>Defered</a:t>
            </a:r>
            <a:r>
              <a:rPr lang="hu-HU" sz="2400" dirty="0" smtClean="0">
                <a:solidFill>
                  <a:schemeClr val="tx1"/>
                </a:solidFill>
              </a:rPr>
              <a:t> API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hu-HU" dirty="0" smtClean="0"/>
              <a:t>PROTOTYPE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prototype pattern focuses on creating an object that can be used as a blueprint for other objects through prototypal inheritance. </a:t>
            </a:r>
            <a:endParaRPr lang="hu-HU" dirty="0" smtClean="0"/>
          </a:p>
          <a:p>
            <a:r>
              <a:rPr lang="en-US" dirty="0"/>
              <a:t>All objects in JavaScript are descended from Object; all objects inherit methods and properties from </a:t>
            </a:r>
            <a:r>
              <a:rPr lang="en-US" dirty="0" err="1"/>
              <a:t>Object.prototype</a:t>
            </a:r>
            <a:r>
              <a:rPr lang="en-US" dirty="0"/>
              <a:t>, although they may be overridden (except an Object with a null prototype, i.e. </a:t>
            </a:r>
            <a:r>
              <a:rPr lang="en-US" dirty="0" err="1"/>
              <a:t>Object.create</a:t>
            </a:r>
            <a:r>
              <a:rPr lang="en-US" dirty="0"/>
              <a:t>(null)).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Prototype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5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168640" cy="487680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panose="020B0609040504020204" pitchFamily="49" charset="0"/>
              </a:rPr>
              <a:t>// build our blueprint </a:t>
            </a:r>
            <a:r>
              <a:rPr lang="en-US" dirty="0" smtClean="0">
                <a:latin typeface="Lucida Console" panose="020B0609040504020204" pitchFamily="49" charset="0"/>
              </a:rPr>
              <a:t>object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MyBluePrint</a:t>
            </a:r>
            <a:r>
              <a:rPr lang="en-US" dirty="0">
                <a:latin typeface="Lucida Console" panose="020B0609040504020204" pitchFamily="49" charset="0"/>
              </a:rPr>
              <a:t> = function </a:t>
            </a:r>
            <a:r>
              <a:rPr lang="en-US" dirty="0" err="1">
                <a:latin typeface="Lucida Console" panose="020B0609040504020204" pitchFamily="49" charset="0"/>
              </a:rPr>
              <a:t>MyBluePrintObject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this.someFunction</a:t>
            </a:r>
            <a:r>
              <a:rPr lang="en-US" dirty="0">
                <a:latin typeface="Lucida Console" panose="020B0609040504020204" pitchFamily="49" charset="0"/>
              </a:rPr>
              <a:t> = function </a:t>
            </a:r>
            <a:r>
              <a:rPr lang="en-US" dirty="0" err="1">
                <a:latin typeface="Lucida Console" panose="020B0609040504020204" pitchFamily="49" charset="0"/>
              </a:rPr>
              <a:t>someFunction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alert( 'some function' 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};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this.someOtherFunction</a:t>
            </a:r>
            <a:r>
              <a:rPr lang="en-US" dirty="0">
                <a:latin typeface="Lucida Console" panose="020B0609040504020204" pitchFamily="49" charset="0"/>
              </a:rPr>
              <a:t> = function </a:t>
            </a:r>
            <a:r>
              <a:rPr lang="en-US" dirty="0" err="1">
                <a:latin typeface="Lucida Console" panose="020B0609040504020204" pitchFamily="49" charset="0"/>
              </a:rPr>
              <a:t>someOtherFunction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alert( 'some other function' 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};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this.showMyName</a:t>
            </a:r>
            <a:r>
              <a:rPr lang="en-US" dirty="0">
                <a:latin typeface="Lucida Console" panose="020B0609040504020204" pitchFamily="49" charset="0"/>
              </a:rPr>
              <a:t> = function </a:t>
            </a:r>
            <a:r>
              <a:rPr lang="en-US" dirty="0" err="1">
                <a:latin typeface="Lucida Console" panose="020B0609040504020204" pitchFamily="49" charset="0"/>
              </a:rPr>
              <a:t>showMyName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alert( this.name 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};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};</a:t>
            </a:r>
            <a:endParaRPr lang="hu-HU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function </a:t>
            </a:r>
            <a:r>
              <a:rPr lang="en-US" dirty="0" err="1">
                <a:latin typeface="Lucida Console" panose="020B0609040504020204" pitchFamily="49" charset="0"/>
              </a:rPr>
              <a:t>MyObject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>
                <a:latin typeface="Lucida Console" panose="020B0609040504020204" pitchFamily="49" charset="0"/>
              </a:rPr>
              <a:t>this.name = 'testing</a:t>
            </a:r>
            <a:r>
              <a:rPr lang="en-US" dirty="0" smtClean="0">
                <a:latin typeface="Lucida Console" panose="020B0609040504020204" pitchFamily="49" charset="0"/>
              </a:rPr>
              <a:t>';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hu-HU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MyObject.prototype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new </a:t>
            </a:r>
            <a:r>
              <a:rPr lang="en-US" dirty="0" err="1">
                <a:latin typeface="Lucida Console" panose="020B0609040504020204" pitchFamily="49" charset="0"/>
              </a:rPr>
              <a:t>MyBluePrint</a:t>
            </a:r>
            <a:r>
              <a:rPr lang="en-US" dirty="0" smtClean="0">
                <a:latin typeface="Lucida Console" panose="020B0609040504020204" pitchFamily="49" charset="0"/>
              </a:rPr>
              <a:t>();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panose="020B0609040504020204" pitchFamily="49" charset="0"/>
              </a:rPr>
              <a:t>// example </a:t>
            </a:r>
            <a:r>
              <a:rPr lang="en-US" dirty="0" smtClean="0">
                <a:latin typeface="Lucida Console" panose="020B0609040504020204" pitchFamily="49" charset="0"/>
              </a:rPr>
              <a:t>usage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testObject</a:t>
            </a:r>
            <a:r>
              <a:rPr lang="en-US" dirty="0">
                <a:latin typeface="Lucida Console" panose="020B0609040504020204" pitchFamily="49" charset="0"/>
              </a:rPr>
              <a:t> = new </a:t>
            </a:r>
            <a:r>
              <a:rPr lang="en-US" dirty="0" err="1">
                <a:latin typeface="Lucida Console" panose="020B0609040504020204" pitchFamily="49" charset="0"/>
              </a:rPr>
              <a:t>MyObject</a:t>
            </a:r>
            <a:r>
              <a:rPr lang="en-US" dirty="0" smtClean="0">
                <a:latin typeface="Lucida Console" panose="020B0609040504020204" pitchFamily="49" charset="0"/>
              </a:rPr>
              <a:t>();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testObject.someFunction</a:t>
            </a:r>
            <a:r>
              <a:rPr lang="en-US" dirty="0">
                <a:latin typeface="Lucida Console" panose="020B0609040504020204" pitchFamily="49" charset="0"/>
              </a:rPr>
              <a:t>(); // alerts "some </a:t>
            </a:r>
            <a:r>
              <a:rPr lang="en-US" dirty="0" smtClean="0">
                <a:latin typeface="Lucida Console" panose="020B0609040504020204" pitchFamily="49" charset="0"/>
              </a:rPr>
              <a:t>function„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testObject.someOtherFunction</a:t>
            </a:r>
            <a:r>
              <a:rPr lang="en-US" dirty="0">
                <a:latin typeface="Lucida Console" panose="020B0609040504020204" pitchFamily="49" charset="0"/>
              </a:rPr>
              <a:t>(); // alerts "some other </a:t>
            </a:r>
            <a:r>
              <a:rPr lang="en-US" dirty="0" smtClean="0">
                <a:latin typeface="Lucida Console" panose="020B0609040504020204" pitchFamily="49" charset="0"/>
              </a:rPr>
              <a:t>function„</a:t>
            </a:r>
            <a:r>
              <a:rPr lang="hu-HU" dirty="0" smtClean="0">
                <a:latin typeface="Lucida Console" panose="020B0609040504020204" pitchFamily="49" charset="0"/>
              </a:rPr>
              <a:t/>
            </a:r>
            <a:br>
              <a:rPr lang="hu-HU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testObject.showMyName</a:t>
            </a:r>
            <a:r>
              <a:rPr lang="en-US" dirty="0">
                <a:latin typeface="Lucida Console" panose="020B0609040504020204" pitchFamily="49" charset="0"/>
              </a:rPr>
              <a:t>(); // alerts "testing"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Sample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5730240" cy="51054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var</a:t>
            </a:r>
            <a:r>
              <a:rPr lang="en-US" sz="1100" dirty="0">
                <a:latin typeface="Lucida Console" panose="020B0609040504020204" pitchFamily="49" charset="0"/>
              </a:rPr>
              <a:t> Person = function() </a:t>
            </a:r>
            <a:r>
              <a:rPr lang="en-US" sz="1100" dirty="0" smtClean="0">
                <a:latin typeface="Lucida Console" panose="020B0609040504020204" pitchFamily="49" charset="0"/>
              </a:rPr>
              <a:t>{</a:t>
            </a:r>
            <a:r>
              <a:rPr lang="hu-HU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 smtClean="0">
                <a:latin typeface="Lucida Console" panose="020B0609040504020204" pitchFamily="49" charset="0"/>
              </a:rPr>
              <a:t>this.canTalk</a:t>
            </a:r>
            <a:r>
              <a:rPr lang="en-US" sz="1100" dirty="0" smtClean="0">
                <a:latin typeface="Lucida Console" panose="020B0609040504020204" pitchFamily="49" charset="0"/>
              </a:rPr>
              <a:t> = true;</a:t>
            </a:r>
            <a:r>
              <a:rPr lang="hu-HU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latin typeface="Lucida Console" panose="020B0609040504020204" pitchFamily="49" charset="0"/>
              </a:rPr>
              <a:t>};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err="1" smtClean="0">
                <a:latin typeface="Lucida Console" panose="020B0609040504020204" pitchFamily="49" charset="0"/>
              </a:rPr>
              <a:t>Person.prototype.greet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= function() </a:t>
            </a:r>
            <a:r>
              <a:rPr lang="en-US" sz="1100" dirty="0" smtClean="0">
                <a:latin typeface="Lucida Console" panose="020B0609040504020204" pitchFamily="49" charset="0"/>
              </a:rPr>
              <a:t>{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  </a:t>
            </a:r>
            <a:r>
              <a:rPr lang="en-US" sz="1100" dirty="0">
                <a:latin typeface="Lucida Console" panose="020B0609040504020204" pitchFamily="49" charset="0"/>
              </a:rPr>
              <a:t>if (</a:t>
            </a:r>
            <a:r>
              <a:rPr lang="en-US" sz="1100" dirty="0" err="1">
                <a:latin typeface="Lucida Console" panose="020B0609040504020204" pitchFamily="49" charset="0"/>
              </a:rPr>
              <a:t>this.canTalk</a:t>
            </a:r>
            <a:r>
              <a:rPr lang="en-US" sz="1100" dirty="0">
                <a:latin typeface="Lucida Console" panose="020B0609040504020204" pitchFamily="49" charset="0"/>
              </a:rPr>
              <a:t>) </a:t>
            </a:r>
            <a:r>
              <a:rPr lang="en-US" sz="1100" dirty="0" smtClean="0">
                <a:latin typeface="Lucida Console" panose="020B0609040504020204" pitchFamily="49" charset="0"/>
              </a:rPr>
              <a:t>{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>
                <a:latin typeface="Lucida Console" panose="020B0609040504020204" pitchFamily="49" charset="0"/>
              </a:rPr>
              <a:t>console.log('Hi, I am ' + this.name</a:t>
            </a:r>
            <a:r>
              <a:rPr lang="en-US" sz="1100" dirty="0" smtClean="0">
                <a:latin typeface="Lucida Console" panose="020B0609040504020204" pitchFamily="49" charset="0"/>
              </a:rPr>
              <a:t>);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  }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};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var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Employee = function(name, title) </a:t>
            </a:r>
            <a:r>
              <a:rPr lang="en-US" sz="1100" dirty="0" smtClean="0">
                <a:latin typeface="Lucida Console" panose="020B0609040504020204" pitchFamily="49" charset="0"/>
              </a:rPr>
              <a:t>{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  </a:t>
            </a:r>
            <a:r>
              <a:rPr lang="en-US" sz="1100" dirty="0" err="1">
                <a:latin typeface="Lucida Console" panose="020B0609040504020204" pitchFamily="49" charset="0"/>
              </a:rPr>
              <a:t>Person.call</a:t>
            </a:r>
            <a:r>
              <a:rPr lang="en-US" sz="1100" dirty="0">
                <a:latin typeface="Lucida Console" panose="020B0609040504020204" pitchFamily="49" charset="0"/>
              </a:rPr>
              <a:t>(this</a:t>
            </a:r>
            <a:r>
              <a:rPr lang="en-US" sz="1100" dirty="0" smtClean="0">
                <a:latin typeface="Lucida Console" panose="020B0609040504020204" pitchFamily="49" charset="0"/>
              </a:rPr>
              <a:t>);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  </a:t>
            </a:r>
            <a:r>
              <a:rPr lang="en-US" sz="1100" dirty="0">
                <a:latin typeface="Lucida Console" panose="020B0609040504020204" pitchFamily="49" charset="0"/>
              </a:rPr>
              <a:t>this.name = name</a:t>
            </a:r>
            <a:r>
              <a:rPr lang="en-US" sz="1100" dirty="0" smtClean="0">
                <a:latin typeface="Lucida Console" panose="020B0609040504020204" pitchFamily="49" charset="0"/>
              </a:rPr>
              <a:t>;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  </a:t>
            </a:r>
            <a:r>
              <a:rPr lang="en-US" sz="1100" dirty="0" err="1">
                <a:latin typeface="Lucida Console" panose="020B0609040504020204" pitchFamily="49" charset="0"/>
              </a:rPr>
              <a:t>this.title</a:t>
            </a:r>
            <a:r>
              <a:rPr lang="en-US" sz="1100" dirty="0">
                <a:latin typeface="Lucida Console" panose="020B0609040504020204" pitchFamily="49" charset="0"/>
              </a:rPr>
              <a:t> = title</a:t>
            </a:r>
            <a:r>
              <a:rPr lang="en-US" sz="1100" dirty="0" smtClean="0">
                <a:latin typeface="Lucida Console" panose="020B0609040504020204" pitchFamily="49" charset="0"/>
              </a:rPr>
              <a:t>;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};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b="1" dirty="0" err="1" smtClean="0">
                <a:latin typeface="Lucida Console" panose="020B0609040504020204" pitchFamily="49" charset="0"/>
              </a:rPr>
              <a:t>Employee.prototype</a:t>
            </a:r>
            <a:r>
              <a:rPr lang="en-US" sz="1100" b="1" dirty="0" smtClean="0">
                <a:latin typeface="Lucida Console" panose="020B0609040504020204" pitchFamily="49" charset="0"/>
              </a:rPr>
              <a:t> </a:t>
            </a:r>
            <a:r>
              <a:rPr lang="en-US" sz="1100" b="1" dirty="0">
                <a:latin typeface="Lucida Console" panose="020B0609040504020204" pitchFamily="49" charset="0"/>
              </a:rPr>
              <a:t>= </a:t>
            </a:r>
            <a:r>
              <a:rPr lang="en-US" sz="1100" b="1" dirty="0" err="1">
                <a:latin typeface="Lucida Console" panose="020B0609040504020204" pitchFamily="49" charset="0"/>
              </a:rPr>
              <a:t>Object.create</a:t>
            </a:r>
            <a:r>
              <a:rPr lang="en-US" sz="1100" b="1" dirty="0">
                <a:latin typeface="Lucida Console" panose="020B0609040504020204" pitchFamily="49" charset="0"/>
              </a:rPr>
              <a:t>(</a:t>
            </a:r>
            <a:r>
              <a:rPr lang="en-US" sz="1100" b="1" dirty="0" err="1">
                <a:latin typeface="Lucida Console" panose="020B0609040504020204" pitchFamily="49" charset="0"/>
              </a:rPr>
              <a:t>Person.prototype</a:t>
            </a:r>
            <a:r>
              <a:rPr lang="en-US" sz="1100" b="1" dirty="0" smtClean="0">
                <a:latin typeface="Lucida Console" panose="020B0609040504020204" pitchFamily="49" charset="0"/>
              </a:rPr>
              <a:t>);</a:t>
            </a:r>
            <a:r>
              <a:rPr lang="hu-HU" sz="1100" b="1" dirty="0" smtClean="0">
                <a:latin typeface="Lucida Console" panose="020B0609040504020204" pitchFamily="49" charset="0"/>
              </a:rPr>
              <a:t/>
            </a:r>
            <a:br>
              <a:rPr lang="hu-HU" sz="1100" b="1" dirty="0" smtClean="0">
                <a:latin typeface="Lucida Console" panose="020B0609040504020204" pitchFamily="49" charset="0"/>
              </a:rPr>
            </a:br>
            <a:r>
              <a:rPr lang="en-US" sz="1100" b="1" dirty="0" err="1" smtClean="0">
                <a:latin typeface="Lucida Console" panose="020B0609040504020204" pitchFamily="49" charset="0"/>
              </a:rPr>
              <a:t>Employee.prototype.constructor</a:t>
            </a:r>
            <a:r>
              <a:rPr lang="en-US" sz="1100" b="1" dirty="0" smtClean="0">
                <a:latin typeface="Lucida Console" panose="020B0609040504020204" pitchFamily="49" charset="0"/>
              </a:rPr>
              <a:t> </a:t>
            </a:r>
            <a:r>
              <a:rPr lang="en-US" sz="1100" b="1" dirty="0">
                <a:latin typeface="Lucida Console" panose="020B0609040504020204" pitchFamily="49" charset="0"/>
              </a:rPr>
              <a:t>= </a:t>
            </a:r>
            <a:r>
              <a:rPr lang="en-US" sz="1100" b="1" dirty="0" smtClean="0">
                <a:latin typeface="Lucida Console" panose="020B0609040504020204" pitchFamily="49" charset="0"/>
              </a:rPr>
              <a:t>Employee;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err="1" smtClean="0">
                <a:latin typeface="Lucida Console" panose="020B0609040504020204" pitchFamily="49" charset="0"/>
              </a:rPr>
              <a:t>Employee.prototype.greet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= function() </a:t>
            </a:r>
            <a:r>
              <a:rPr lang="en-US" sz="1100" dirty="0" smtClean="0">
                <a:latin typeface="Lucida Console" panose="020B0609040504020204" pitchFamily="49" charset="0"/>
              </a:rPr>
              <a:t>{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  </a:t>
            </a:r>
            <a:r>
              <a:rPr lang="en-US" sz="1100" dirty="0">
                <a:latin typeface="Lucida Console" panose="020B0609040504020204" pitchFamily="49" charset="0"/>
              </a:rPr>
              <a:t>if (</a:t>
            </a:r>
            <a:r>
              <a:rPr lang="en-US" sz="1100" dirty="0" err="1">
                <a:latin typeface="Lucida Console" panose="020B0609040504020204" pitchFamily="49" charset="0"/>
              </a:rPr>
              <a:t>this.canTalk</a:t>
            </a:r>
            <a:r>
              <a:rPr lang="en-US" sz="1100" dirty="0">
                <a:latin typeface="Lucida Console" panose="020B0609040504020204" pitchFamily="49" charset="0"/>
              </a:rPr>
              <a:t>) </a:t>
            </a:r>
            <a:r>
              <a:rPr lang="en-US" sz="1100" dirty="0" smtClean="0">
                <a:latin typeface="Lucida Console" panose="020B0609040504020204" pitchFamily="49" charset="0"/>
              </a:rPr>
              <a:t>{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>
                <a:latin typeface="Lucida Console" panose="020B0609040504020204" pitchFamily="49" charset="0"/>
              </a:rPr>
              <a:t>console.log('Hi, I am ' + this.name + ', the </a:t>
            </a:r>
            <a:r>
              <a:rPr lang="en-US" sz="1100" dirty="0" smtClean="0">
                <a:latin typeface="Lucida Console" panose="020B0609040504020204" pitchFamily="49" charset="0"/>
              </a:rPr>
              <a:t>' + </a:t>
            </a:r>
            <a:r>
              <a:rPr lang="en-US" sz="1100" dirty="0" err="1">
                <a:latin typeface="Lucida Console" panose="020B0609040504020204" pitchFamily="49" charset="0"/>
              </a:rPr>
              <a:t>this.title</a:t>
            </a:r>
            <a:r>
              <a:rPr lang="en-US" sz="1100" dirty="0" smtClean="0">
                <a:latin typeface="Lucida Console" panose="020B0609040504020204" pitchFamily="49" charset="0"/>
              </a:rPr>
              <a:t>);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  }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};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var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Customer = function(name) </a:t>
            </a:r>
            <a:r>
              <a:rPr lang="en-US" sz="1100" dirty="0" smtClean="0">
                <a:latin typeface="Lucida Console" panose="020B0609040504020204" pitchFamily="49" charset="0"/>
              </a:rPr>
              <a:t>{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  </a:t>
            </a:r>
            <a:r>
              <a:rPr lang="en-US" sz="1100" dirty="0" err="1">
                <a:latin typeface="Lucida Console" panose="020B0609040504020204" pitchFamily="49" charset="0"/>
              </a:rPr>
              <a:t>Person.call</a:t>
            </a:r>
            <a:r>
              <a:rPr lang="en-US" sz="1100" dirty="0">
                <a:latin typeface="Lucida Console" panose="020B0609040504020204" pitchFamily="49" charset="0"/>
              </a:rPr>
              <a:t>(this</a:t>
            </a:r>
            <a:r>
              <a:rPr lang="en-US" sz="1100" dirty="0" smtClean="0">
                <a:latin typeface="Lucida Console" panose="020B0609040504020204" pitchFamily="49" charset="0"/>
              </a:rPr>
              <a:t>);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  </a:t>
            </a:r>
            <a:r>
              <a:rPr lang="en-US" sz="1100" dirty="0">
                <a:latin typeface="Lucida Console" panose="020B0609040504020204" pitchFamily="49" charset="0"/>
              </a:rPr>
              <a:t>this.name = name</a:t>
            </a:r>
            <a:r>
              <a:rPr lang="en-US" sz="1100" dirty="0" smtClean="0">
                <a:latin typeface="Lucida Console" panose="020B0609040504020204" pitchFamily="49" charset="0"/>
              </a:rPr>
              <a:t>;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};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err="1" smtClean="0">
                <a:latin typeface="Lucida Console" panose="020B0609040504020204" pitchFamily="49" charset="0"/>
              </a:rPr>
              <a:t>Customer.prototype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= </a:t>
            </a:r>
            <a:r>
              <a:rPr lang="en-US" sz="1100" dirty="0" err="1">
                <a:latin typeface="Lucida Console" panose="020B0609040504020204" pitchFamily="49" charset="0"/>
              </a:rPr>
              <a:t>Object.create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Person.prototype</a:t>
            </a:r>
            <a:r>
              <a:rPr lang="en-US" sz="1100" dirty="0" smtClean="0">
                <a:latin typeface="Lucida Console" panose="020B0609040504020204" pitchFamily="49" charset="0"/>
              </a:rPr>
              <a:t>);</a:t>
            </a:r>
            <a:r>
              <a:rPr lang="hu-HU" sz="1100" dirty="0" smtClean="0">
                <a:latin typeface="Lucida Console" panose="020B0609040504020204" pitchFamily="49" charset="0"/>
              </a:rPr>
              <a:t/>
            </a:r>
            <a:br>
              <a:rPr lang="hu-HU" sz="1100" dirty="0" smtClean="0">
                <a:latin typeface="Lucida Console" panose="020B0609040504020204" pitchFamily="49" charset="0"/>
              </a:rPr>
            </a:br>
            <a:r>
              <a:rPr lang="en-US" sz="1100" dirty="0" err="1" smtClean="0">
                <a:latin typeface="Lucida Console" panose="020B0609040504020204" pitchFamily="49" charset="0"/>
              </a:rPr>
              <a:t>Customer.prototype.constructor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= Customer;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Sample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hu-HU" dirty="0" smtClean="0"/>
              <a:t>OBSERVER PATTERN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9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2" name="Picture 4" descr="Diagram JavaScript Observe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3810000" cy="29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776971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2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|937198175" UniqueId="d329426c-7041-45f9-b42b-920388110da7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5DE4A0B917640A570D089B0696C69" ma:contentTypeVersion="0" ma:contentTypeDescription="Create a new document." ma:contentTypeScope="" ma:versionID="dc1ce0fb8abab260a99cd3762f1fc7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389d1f0a791081171bb3912d47a25c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0A25E3-76D8-4FEE-87FD-FF67F15E669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21F2AE8-79B1-4F0A-AA12-C0E23124D5EF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659BD210-102D-4A08-BE53-79CC4B0DE8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61B4BD3-5B4B-464D-A719-A001F9E8D679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6FCBC71B-0FB3-4447-9531-7FE1AB439102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48097</TotalTime>
  <Words>742</Words>
  <Application>Microsoft Office PowerPoint</Application>
  <PresentationFormat>On-screen Show (4:3)</PresentationFormat>
  <Paragraphs>172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Franklin Gothic Book</vt:lpstr>
      <vt:lpstr>Franklin Gothic Medium</vt:lpstr>
      <vt:lpstr>Lucida Console</vt:lpstr>
      <vt:lpstr>epam-ppt-cover</vt:lpstr>
      <vt:lpstr>epam-ppt-light</vt:lpstr>
      <vt:lpstr>OO, Observer pattern, Defered API</vt:lpstr>
      <vt:lpstr>Training overview</vt:lpstr>
      <vt:lpstr>Agenda</vt:lpstr>
      <vt:lpstr>PROTOTYPE</vt:lpstr>
      <vt:lpstr>Prototype</vt:lpstr>
      <vt:lpstr>Sample</vt:lpstr>
      <vt:lpstr>Sample</vt:lpstr>
      <vt:lpstr>OBSERVER PATTERN</vt:lpstr>
      <vt:lpstr>Observer</vt:lpstr>
      <vt:lpstr>Sample</vt:lpstr>
      <vt:lpstr>DEFERRED</vt:lpstr>
      <vt:lpstr>Deferred</vt:lpstr>
      <vt:lpstr>Deferred</vt:lpstr>
      <vt:lpstr>Application architEcture</vt:lpstr>
      <vt:lpstr>Application architecture </vt:lpstr>
      <vt:lpstr>excerCises</vt:lpstr>
      <vt:lpstr>Obeserver – Events #1</vt:lpstr>
      <vt:lpstr>Obeserver – Events #2</vt:lpstr>
      <vt:lpstr>Promises #1</vt:lpstr>
      <vt:lpstr>Promises #2</vt:lpstr>
      <vt:lpstr>Inheritance #1</vt:lpstr>
      <vt:lpstr>Using events #1</vt:lpstr>
      <vt:lpstr>Using events #2</vt:lpstr>
      <vt:lpstr>Using events #3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Szabolcs Szauervein</cp:lastModifiedBy>
  <cp:revision>963</cp:revision>
  <cp:lastPrinted>2012-02-27T18:53:02Z</cp:lastPrinted>
  <dcterms:created xsi:type="dcterms:W3CDTF">2011-09-13T23:33:50Z</dcterms:created>
  <dcterms:modified xsi:type="dcterms:W3CDTF">2015-03-24T16:22:52Z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0x0101006525DE4A0B917640A570D089B0696C69</vt:lpwstr>
  </property>
  <property fmtid="{D5CDD505-2E9C-101B-9397-08002B2CF9AE}" pid="3" name="ImportRevision">
    <vt:lpwstr>635259237000000000</vt:lpwstr>
  </property>
</Properties>
</file>