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6"/>
    <p:sldMasterId id="2147483673" r:id="rId7"/>
  </p:sldMasterIdLst>
  <p:notesMasterIdLst>
    <p:notesMasterId r:id="rId40"/>
  </p:notesMasterIdLst>
  <p:handoutMasterIdLst>
    <p:handoutMasterId r:id="rId41"/>
  </p:handoutMasterIdLst>
  <p:sldIdLst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63" r:id="rId21"/>
    <p:sldId id="357" r:id="rId22"/>
    <p:sldId id="358" r:id="rId23"/>
    <p:sldId id="360" r:id="rId24"/>
    <p:sldId id="359" r:id="rId25"/>
    <p:sldId id="364" r:id="rId26"/>
    <p:sldId id="368" r:id="rId27"/>
    <p:sldId id="361" r:id="rId28"/>
    <p:sldId id="362" r:id="rId29"/>
    <p:sldId id="365" r:id="rId30"/>
    <p:sldId id="367" r:id="rId31"/>
    <p:sldId id="369" r:id="rId32"/>
    <p:sldId id="370" r:id="rId33"/>
    <p:sldId id="372" r:id="rId34"/>
    <p:sldId id="373" r:id="rId35"/>
    <p:sldId id="374" r:id="rId36"/>
    <p:sldId id="375" r:id="rId37"/>
    <p:sldId id="371" r:id="rId38"/>
    <p:sldId id="36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pos="54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5AE"/>
    <a:srgbClr val="21439C"/>
    <a:srgbClr val="B7734C"/>
    <a:srgbClr val="45AE34"/>
    <a:srgbClr val="FF5600"/>
    <a:srgbClr val="BFDEEA"/>
    <a:srgbClr val="FF3366"/>
    <a:srgbClr val="006699"/>
    <a:srgbClr val="091925"/>
    <a:srgbClr val="1234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4" autoAdjust="0"/>
    <p:restoredTop sz="94532" autoAdjust="0"/>
  </p:normalViewPr>
  <p:slideViewPr>
    <p:cSldViewPr>
      <p:cViewPr varScale="1">
        <p:scale>
          <a:sx n="110" d="100"/>
          <a:sy n="110" d="100"/>
        </p:scale>
        <p:origin x="1614" y="102"/>
      </p:cViewPr>
      <p:guideLst>
        <p:guide orient="horz" pos="902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548905"/>
            <a:ext cx="9144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400800"/>
            <a:ext cx="9143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14400"/>
            <a:ext cx="841248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6534075"/>
            <a:ext cx="82296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320800" y="6565900"/>
            <a:ext cx="2616200" cy="14106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 smtClean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  <a:endParaRPr lang="en-US" sz="1100" b="0" i="1" dirty="0">
              <a:solidFill>
                <a:srgbClr val="006699">
                  <a:alpha val="80000"/>
                </a:srgb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-1" y="6245352"/>
            <a:ext cx="9144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X3nbpH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 dirty="0" smtClean="0"/>
          </a:p>
          <a:p>
            <a:endParaRPr lang="en-US" dirty="0"/>
          </a:p>
          <a:p>
            <a:r>
              <a:rPr lang="hu-HU" sz="1600" dirty="0" err="1" smtClean="0"/>
              <a:t>Jozsef</a:t>
            </a:r>
            <a:r>
              <a:rPr lang="hu-HU" sz="1600" dirty="0" smtClean="0"/>
              <a:t> </a:t>
            </a:r>
            <a:r>
              <a:rPr lang="hu-HU" sz="1600" dirty="0" err="1" smtClean="0"/>
              <a:t>Gal</a:t>
            </a:r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5760" y="1823185"/>
            <a:ext cx="6949440" cy="1452195"/>
          </a:xfrm>
        </p:spPr>
        <p:txBody>
          <a:bodyPr>
            <a:normAutofit/>
          </a:bodyPr>
          <a:lstStyle/>
          <a:p>
            <a:r>
              <a:rPr lang="hu-HU" dirty="0" err="1" smtClean="0"/>
              <a:t>Javascript</a:t>
            </a:r>
            <a:r>
              <a:rPr lang="hu-HU" dirty="0" smtClean="0"/>
              <a:t> </a:t>
            </a:r>
            <a:r>
              <a:rPr lang="hu-HU" dirty="0" err="1" smtClean="0"/>
              <a:t>Templating</a:t>
            </a:r>
            <a:r>
              <a:rPr lang="hu-HU" dirty="0" smtClean="0"/>
              <a:t>,</a:t>
            </a:r>
            <a:br>
              <a:rPr lang="hu-HU" dirty="0" smtClean="0"/>
            </a:br>
            <a:r>
              <a:rPr lang="hu-HU" dirty="0" smtClean="0"/>
              <a:t>AJAX </a:t>
            </a:r>
            <a:r>
              <a:rPr lang="hu-HU" dirty="0" err="1" smtClean="0"/>
              <a:t>basics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article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="recipe"&gt;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14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header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1400" dirty="0">
                <a:latin typeface="Courier New" pitchFamily="49" charset="0"/>
                <a:cs typeface="Courier New" pitchFamily="49" charset="0"/>
              </a:rPr>
              <a:t>      &lt;h1&gt;</a:t>
            </a:r>
            <a:r>
              <a:rPr lang="hu-H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{{</a:t>
            </a:r>
            <a:r>
              <a:rPr lang="hu-HU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hu-H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}}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h1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1400" dirty="0">
                <a:latin typeface="Courier New" pitchFamily="49" charset="0"/>
                <a:cs typeface="Courier New" pitchFamily="49" charset="0"/>
              </a:rPr>
              <a:t>      &lt;p&gt;</a:t>
            </a:r>
            <a:r>
              <a:rPr lang="hu-H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{{</a:t>
            </a:r>
            <a:r>
              <a:rPr lang="hu-HU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hu-H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}}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1400" dirty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header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14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aside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="image"&gt;&lt;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hu-H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{{</a:t>
            </a:r>
            <a:r>
              <a:rPr lang="hu-HU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imageUrl</a:t>
            </a:r>
            <a:r>
              <a:rPr lang="hu-H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}}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"&gt;&lt;/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aside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14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section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ingredients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1400" dirty="0">
                <a:latin typeface="Courier New" pitchFamily="49" charset="0"/>
                <a:cs typeface="Courier New" pitchFamily="49" charset="0"/>
              </a:rPr>
              <a:t>      &lt;h2&gt;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Ingreditents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h2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1400" dirty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hu-H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{{#</a:t>
            </a:r>
            <a:r>
              <a:rPr lang="hu-HU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each</a:t>
            </a:r>
            <a:r>
              <a:rPr lang="hu-H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ingredientsList</a:t>
            </a:r>
            <a:r>
              <a:rPr lang="hu-H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}}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hu-H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{{</a:t>
            </a:r>
            <a:r>
              <a:rPr lang="hu-HU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quantity</a:t>
            </a:r>
            <a:r>
              <a:rPr lang="hu-H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}}</a:t>
            </a:r>
            <a:r>
              <a:rPr lang="hu-H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{{</a:t>
            </a:r>
            <a:r>
              <a:rPr lang="hu-HU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hu-H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}}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hu-H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{{/</a:t>
            </a:r>
            <a:r>
              <a:rPr lang="hu-HU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each</a:t>
            </a:r>
            <a:r>
              <a:rPr lang="hu-HU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1400" dirty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1400" dirty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section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14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section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method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1400" dirty="0">
                <a:latin typeface="Courier New" pitchFamily="49" charset="0"/>
                <a:cs typeface="Courier New" pitchFamily="49" charset="0"/>
              </a:rPr>
              <a:t>      &lt;h2&gt;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Method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h2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1400" dirty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ol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1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hu-H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{{#</a:t>
            </a:r>
            <a:r>
              <a:rPr lang="hu-HU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each</a:t>
            </a:r>
            <a:r>
              <a:rPr lang="hu-H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stepList</a:t>
            </a:r>
            <a:r>
              <a:rPr lang="hu-H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}}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hu-H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{{</a:t>
            </a:r>
            <a:r>
              <a:rPr lang="hu-HU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hu-H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}}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hu-H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{{/</a:t>
            </a:r>
            <a:r>
              <a:rPr lang="hu-HU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each</a:t>
            </a:r>
            <a:r>
              <a:rPr lang="hu-H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1400" dirty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ol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1400" dirty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section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{{#</a:t>
            </a:r>
            <a:r>
              <a:rPr lang="hu-HU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hu-H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tip</a:t>
            </a:r>
            <a:r>
              <a:rPr lang="hu-H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}}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footer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tip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"&gt;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Tip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hu-H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{{</a:t>
            </a:r>
            <a:r>
              <a:rPr lang="hu-HU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tip</a:t>
            </a:r>
            <a:r>
              <a:rPr lang="hu-H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}}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footer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hu-H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{{/</a:t>
            </a:r>
            <a:r>
              <a:rPr lang="hu-HU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hu-HU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hu-HU" sz="1400" dirty="0" err="1">
                <a:latin typeface="Courier New" pitchFamily="49" charset="0"/>
                <a:cs typeface="Courier New" pitchFamily="49" charset="0"/>
              </a:rPr>
              <a:t>article</a:t>
            </a:r>
            <a:r>
              <a:rPr lang="hu-HU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endParaRPr lang="hu-HU" sz="1400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Example</a:t>
            </a:r>
            <a:r>
              <a:rPr lang="hu-HU" dirty="0" smtClean="0"/>
              <a:t> – HTML </a:t>
            </a:r>
            <a:r>
              <a:rPr lang="hu-HU" dirty="0" err="1" smtClean="0"/>
              <a:t>represantation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Tartalom helye 8"/>
          <p:cNvSpPr>
            <a:spLocks noGrp="1"/>
          </p:cNvSpPr>
          <p:nvPr>
            <p:ph sz="quarter" idx="14"/>
          </p:nvPr>
        </p:nvSpPr>
        <p:spPr>
          <a:xfrm>
            <a:off x="228600" y="2133600"/>
            <a:ext cx="8763000" cy="1600200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2300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hu-HU" sz="2300" dirty="0" err="1">
                <a:latin typeface="Courier New" pitchFamily="49" charset="0"/>
                <a:cs typeface="Courier New" pitchFamily="49" charset="0"/>
              </a:rPr>
              <a:t>source</a:t>
            </a:r>
            <a:r>
              <a:rPr lang="hu-HU" sz="2300" dirty="0">
                <a:latin typeface="Courier New" pitchFamily="49" charset="0"/>
                <a:cs typeface="Courier New" pitchFamily="49" charset="0"/>
              </a:rPr>
              <a:t> = $("#</a:t>
            </a:r>
            <a:r>
              <a:rPr lang="hu-HU" sz="2300" dirty="0" err="1">
                <a:latin typeface="Courier New" pitchFamily="49" charset="0"/>
                <a:cs typeface="Courier New" pitchFamily="49" charset="0"/>
              </a:rPr>
              <a:t>recipe-tpl</a:t>
            </a:r>
            <a:r>
              <a:rPr lang="hu-HU" sz="2300" dirty="0">
                <a:latin typeface="Courier New" pitchFamily="49" charset="0"/>
                <a:cs typeface="Courier New" pitchFamily="49" charset="0"/>
              </a:rPr>
              <a:t>").</a:t>
            </a:r>
            <a:r>
              <a:rPr lang="hu-HU" sz="2300" dirty="0" err="1">
                <a:latin typeface="Courier New" pitchFamily="49" charset="0"/>
                <a:cs typeface="Courier New" pitchFamily="49" charset="0"/>
              </a:rPr>
              <a:t>html</a:t>
            </a:r>
            <a:r>
              <a:rPr lang="hu-HU" sz="23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2300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hu-HU" sz="2300" dirty="0" err="1">
                <a:latin typeface="Courier New" pitchFamily="49" charset="0"/>
                <a:cs typeface="Courier New" pitchFamily="49" charset="0"/>
              </a:rPr>
              <a:t>template</a:t>
            </a:r>
            <a:r>
              <a:rPr lang="hu-HU" sz="23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hu-HU" sz="2300" dirty="0" err="1">
                <a:latin typeface="Courier New" pitchFamily="49" charset="0"/>
                <a:cs typeface="Courier New" pitchFamily="49" charset="0"/>
              </a:rPr>
              <a:t>Handlebars.compile</a:t>
            </a:r>
            <a:r>
              <a:rPr lang="hu-HU" sz="23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hu-HU" sz="2300" dirty="0" err="1">
                <a:latin typeface="Courier New" pitchFamily="49" charset="0"/>
                <a:cs typeface="Courier New" pitchFamily="49" charset="0"/>
              </a:rPr>
              <a:t>source</a:t>
            </a:r>
            <a:r>
              <a:rPr lang="hu-HU" sz="23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2300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hu-HU" sz="2300" dirty="0" err="1">
                <a:latin typeface="Courier New" pitchFamily="49" charset="0"/>
                <a:cs typeface="Courier New" pitchFamily="49" charset="0"/>
              </a:rPr>
              <a:t>data</a:t>
            </a:r>
            <a:r>
              <a:rPr lang="hu-HU" sz="2300" dirty="0">
                <a:latin typeface="Courier New" pitchFamily="49" charset="0"/>
                <a:cs typeface="Courier New" pitchFamily="49" charset="0"/>
              </a:rPr>
              <a:t> = {…};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2300" dirty="0">
                <a:latin typeface="Courier New" pitchFamily="49" charset="0"/>
                <a:cs typeface="Courier New" pitchFamily="49" charset="0"/>
              </a:rPr>
              <a:t>$("#</a:t>
            </a:r>
            <a:r>
              <a:rPr lang="hu-HU" sz="2300" dirty="0" err="1">
                <a:latin typeface="Courier New" pitchFamily="49" charset="0"/>
                <a:cs typeface="Courier New" pitchFamily="49" charset="0"/>
              </a:rPr>
              <a:t>content-container</a:t>
            </a:r>
            <a:r>
              <a:rPr lang="hu-HU" sz="2300" dirty="0">
                <a:latin typeface="Courier New" pitchFamily="49" charset="0"/>
                <a:cs typeface="Courier New" pitchFamily="49" charset="0"/>
              </a:rPr>
              <a:t>").</a:t>
            </a:r>
            <a:r>
              <a:rPr lang="hu-HU" sz="2300" dirty="0" err="1">
                <a:latin typeface="Courier New" pitchFamily="49" charset="0"/>
                <a:cs typeface="Courier New" pitchFamily="49" charset="0"/>
              </a:rPr>
              <a:t>html</a:t>
            </a:r>
            <a:r>
              <a:rPr lang="hu-HU" sz="23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hu-HU" sz="2300" dirty="0" err="1">
                <a:latin typeface="Courier New" pitchFamily="49" charset="0"/>
                <a:cs typeface="Courier New" pitchFamily="49" charset="0"/>
              </a:rPr>
              <a:t>template</a:t>
            </a:r>
            <a:r>
              <a:rPr lang="hu-HU" sz="23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hu-HU" sz="2300" dirty="0" err="1">
                <a:latin typeface="Courier New" pitchFamily="49" charset="0"/>
                <a:cs typeface="Courier New" pitchFamily="49" charset="0"/>
              </a:rPr>
              <a:t>data</a:t>
            </a:r>
            <a:r>
              <a:rPr lang="hu-HU" sz="2300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hu-HU" sz="23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hu-HU" sz="2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Example</a:t>
            </a:r>
            <a:r>
              <a:rPr lang="hu-HU" dirty="0" smtClean="0"/>
              <a:t> –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7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hu-HU" dirty="0" smtClean="0"/>
              <a:t>AJAX </a:t>
            </a:r>
            <a:r>
              <a:rPr lang="hu-HU" dirty="0" err="1" smtClean="0"/>
              <a:t>basics</a:t>
            </a:r>
            <a:endParaRPr lang="hu-HU" dirty="0"/>
          </a:p>
        </p:txBody>
      </p:sp>
      <p:sp>
        <p:nvSpPr>
          <p:cNvPr id="8" name="Szöveg hely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8308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" name="Tartalom helye 9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990600"/>
            <a:ext cx="8413750" cy="4299537"/>
          </a:xfrm>
        </p:spPr>
      </p:pic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Synchronous</a:t>
            </a:r>
            <a:r>
              <a:rPr lang="hu-HU" dirty="0" smtClean="0"/>
              <a:t> web </a:t>
            </a:r>
            <a:r>
              <a:rPr lang="hu-HU" dirty="0" err="1" smtClean="0"/>
              <a:t>communication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381000" y="54102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Synchronous</a:t>
            </a:r>
            <a:r>
              <a:rPr lang="hu-HU" dirty="0" smtClean="0"/>
              <a:t>: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user</a:t>
            </a:r>
            <a:r>
              <a:rPr lang="hu-HU" dirty="0" smtClean="0"/>
              <a:t> must </a:t>
            </a:r>
            <a:r>
              <a:rPr lang="hu-HU" dirty="0" err="1" smtClean="0"/>
              <a:t>wait</a:t>
            </a:r>
            <a:r>
              <a:rPr lang="hu-HU" dirty="0" smtClean="0"/>
              <a:t> </a:t>
            </a:r>
            <a:r>
              <a:rPr lang="hu-HU" dirty="0" err="1" smtClean="0"/>
              <a:t>while</a:t>
            </a:r>
            <a:r>
              <a:rPr lang="hu-HU" dirty="0" smtClean="0"/>
              <a:t>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pages</a:t>
            </a:r>
            <a:r>
              <a:rPr lang="hu-HU" dirty="0" smtClean="0"/>
              <a:t> </a:t>
            </a:r>
            <a:r>
              <a:rPr lang="hu-HU" dirty="0" err="1" smtClean="0"/>
              <a:t>load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standard </a:t>
            </a:r>
            <a:r>
              <a:rPr lang="hu-HU" dirty="0" err="1" smtClean="0"/>
              <a:t>way</a:t>
            </a:r>
            <a:r>
              <a:rPr lang="hu-HU" dirty="0" smtClean="0"/>
              <a:t> of </a:t>
            </a:r>
            <a:r>
              <a:rPr lang="hu-HU" dirty="0" err="1" smtClean="0"/>
              <a:t>communication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web </a:t>
            </a:r>
            <a:r>
              <a:rPr lang="hu-HU" dirty="0" err="1" smtClean="0"/>
              <a:t>pages</a:t>
            </a:r>
            <a:r>
              <a:rPr lang="hu-HU" dirty="0" smtClean="0"/>
              <a:t> (</a:t>
            </a:r>
            <a:r>
              <a:rPr lang="hu-HU" dirty="0" err="1" smtClean="0"/>
              <a:t>click-wait-refresh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3548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Tartalom helye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 smtClean="0"/>
              <a:t>Why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bad</a:t>
            </a:r>
            <a:r>
              <a:rPr lang="hu-HU" dirty="0" smtClean="0"/>
              <a:t>?</a:t>
            </a:r>
          </a:p>
          <a:p>
            <a:r>
              <a:rPr lang="hu-HU" dirty="0" smtClean="0"/>
              <a:t>SLOW</a:t>
            </a:r>
          </a:p>
          <a:p>
            <a:r>
              <a:rPr lang="hu-HU" dirty="0" err="1" smtClean="0"/>
              <a:t>Easier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program, </a:t>
            </a:r>
            <a:r>
              <a:rPr lang="hu-HU" dirty="0" err="1" smtClean="0"/>
              <a:t>but</a:t>
            </a:r>
            <a:r>
              <a:rPr lang="hu-HU" dirty="0" smtClean="0"/>
              <a:t>…</a:t>
            </a:r>
          </a:p>
          <a:p>
            <a:r>
              <a:rPr lang="hu-HU" dirty="0" err="1" smtClean="0"/>
              <a:t>Terrible</a:t>
            </a:r>
            <a:r>
              <a:rPr lang="hu-HU" dirty="0" smtClean="0"/>
              <a:t> </a:t>
            </a:r>
            <a:r>
              <a:rPr lang="hu-HU" dirty="0" err="1" smtClean="0"/>
              <a:t>user</a:t>
            </a:r>
            <a:r>
              <a:rPr lang="hu-HU" dirty="0" smtClean="0"/>
              <a:t> </a:t>
            </a:r>
            <a:r>
              <a:rPr lang="hu-HU" dirty="0" err="1" smtClean="0"/>
              <a:t>experience</a:t>
            </a:r>
            <a:endParaRPr lang="hu-HU" dirty="0" smtClean="0"/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Synchronous</a:t>
            </a:r>
            <a:r>
              <a:rPr lang="hu-HU" dirty="0"/>
              <a:t> web </a:t>
            </a:r>
            <a:r>
              <a:rPr lang="hu-HU" dirty="0" err="1"/>
              <a:t>communication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Tartalom helye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b="1" dirty="0" err="1" smtClean="0"/>
              <a:t>A</a:t>
            </a:r>
            <a:r>
              <a:rPr lang="hu-HU" dirty="0" err="1" smtClean="0"/>
              <a:t>synchronous</a:t>
            </a:r>
            <a:r>
              <a:rPr lang="hu-HU" dirty="0" smtClean="0"/>
              <a:t> </a:t>
            </a:r>
            <a:r>
              <a:rPr lang="hu-HU" b="1" dirty="0" smtClean="0"/>
              <a:t>J</a:t>
            </a:r>
            <a:r>
              <a:rPr lang="hu-HU" dirty="0" smtClean="0"/>
              <a:t>avaScript </a:t>
            </a:r>
            <a:r>
              <a:rPr lang="hu-HU" b="1" dirty="0" smtClean="0"/>
              <a:t>A</a:t>
            </a:r>
            <a:r>
              <a:rPr lang="hu-HU" dirty="0" smtClean="0"/>
              <a:t>nd </a:t>
            </a:r>
            <a:r>
              <a:rPr lang="hu-HU" b="1" dirty="0" smtClean="0"/>
              <a:t>X</a:t>
            </a:r>
            <a:r>
              <a:rPr lang="hu-HU" dirty="0" smtClean="0"/>
              <a:t>ML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particular</a:t>
            </a:r>
            <a:r>
              <a:rPr lang="hu-HU" dirty="0" smtClean="0"/>
              <a:t> </a:t>
            </a:r>
            <a:r>
              <a:rPr lang="hu-HU" dirty="0" err="1" smtClean="0"/>
              <a:t>way</a:t>
            </a:r>
            <a:r>
              <a:rPr lang="hu-HU" dirty="0" smtClean="0"/>
              <a:t> of </a:t>
            </a:r>
            <a:r>
              <a:rPr lang="hu-HU" dirty="0" err="1" smtClean="0"/>
              <a:t>using</a:t>
            </a:r>
            <a:r>
              <a:rPr lang="hu-HU" dirty="0" smtClean="0"/>
              <a:t> JS</a:t>
            </a:r>
          </a:p>
          <a:p>
            <a:r>
              <a:rPr lang="hu-HU" dirty="0" err="1" smtClean="0"/>
              <a:t>Background</a:t>
            </a:r>
            <a:r>
              <a:rPr lang="hu-HU" dirty="0" smtClean="0"/>
              <a:t> </a:t>
            </a:r>
            <a:r>
              <a:rPr lang="hu-HU" dirty="0" err="1" smtClean="0"/>
              <a:t>client-server</a:t>
            </a:r>
            <a:r>
              <a:rPr lang="hu-HU" dirty="0" smtClean="0"/>
              <a:t> </a:t>
            </a:r>
            <a:r>
              <a:rPr lang="hu-HU" dirty="0" err="1" smtClean="0"/>
              <a:t>communication</a:t>
            </a:r>
            <a:endParaRPr lang="hu-HU" dirty="0" smtClean="0"/>
          </a:p>
          <a:p>
            <a:r>
              <a:rPr lang="hu-HU" dirty="0" err="1" smtClean="0"/>
              <a:t>Dynamically</a:t>
            </a:r>
            <a:r>
              <a:rPr lang="hu-HU" dirty="0" smtClean="0"/>
              <a:t> update </a:t>
            </a:r>
            <a:r>
              <a:rPr lang="hu-HU" dirty="0" err="1" smtClean="0"/>
              <a:t>page</a:t>
            </a:r>
            <a:r>
              <a:rPr lang="hu-HU" dirty="0" smtClean="0"/>
              <a:t> </a:t>
            </a:r>
            <a:r>
              <a:rPr lang="hu-HU" dirty="0" err="1" smtClean="0"/>
              <a:t>without</a:t>
            </a:r>
            <a:r>
              <a:rPr lang="hu-HU" dirty="0" smtClean="0"/>
              <a:t> </a:t>
            </a:r>
            <a:r>
              <a:rPr lang="hu-HU" dirty="0" err="1" smtClean="0"/>
              <a:t>reloading</a:t>
            </a:r>
            <a:endParaRPr lang="hu-HU" dirty="0"/>
          </a:p>
          <a:p>
            <a:r>
              <a:rPr lang="hu-HU" dirty="0" err="1" smtClean="0"/>
              <a:t>Fight</a:t>
            </a:r>
            <a:r>
              <a:rPr lang="hu-HU" dirty="0" smtClean="0"/>
              <a:t> </a:t>
            </a:r>
            <a:r>
              <a:rPr lang="hu-HU" dirty="0" err="1" smtClean="0"/>
              <a:t>against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slowness</a:t>
            </a:r>
            <a:r>
              <a:rPr lang="hu-HU" dirty="0" smtClean="0"/>
              <a:t> / </a:t>
            </a:r>
            <a:r>
              <a:rPr lang="hu-HU" dirty="0" err="1" smtClean="0"/>
              <a:t>lack</a:t>
            </a:r>
            <a:r>
              <a:rPr lang="hu-HU" dirty="0" smtClean="0"/>
              <a:t> of </a:t>
            </a:r>
            <a:r>
              <a:rPr lang="hu-HU" dirty="0" err="1" smtClean="0"/>
              <a:t>responsiveness</a:t>
            </a:r>
            <a:endParaRPr lang="hu-HU" dirty="0" smtClean="0"/>
          </a:p>
          <a:p>
            <a:pPr lvl="1"/>
            <a:r>
              <a:rPr lang="hu-HU" dirty="0" err="1" smtClean="0"/>
              <a:t>lack</a:t>
            </a:r>
            <a:r>
              <a:rPr lang="hu-HU" dirty="0" smtClean="0"/>
              <a:t> of </a:t>
            </a:r>
            <a:r>
              <a:rPr lang="hu-HU" dirty="0" err="1" smtClean="0"/>
              <a:t>user-friendliness</a:t>
            </a:r>
            <a:endParaRPr lang="hu-HU" dirty="0" smtClean="0"/>
          </a:p>
          <a:p>
            <a:pPr lvl="1"/>
            <a:r>
              <a:rPr lang="hu-HU" dirty="0" err="1" smtClean="0"/>
              <a:t>jarring</a:t>
            </a:r>
            <a:r>
              <a:rPr lang="hu-HU" dirty="0" smtClean="0"/>
              <a:t> </a:t>
            </a:r>
            <a:r>
              <a:rPr lang="hu-HU" dirty="0" err="1" smtClean="0"/>
              <a:t>nature</a:t>
            </a:r>
            <a:r>
              <a:rPr lang="hu-HU" dirty="0"/>
              <a:t> </a:t>
            </a:r>
            <a:r>
              <a:rPr lang="hu-HU" dirty="0" smtClean="0"/>
              <a:t>of &lt;</a:t>
            </a:r>
            <a:r>
              <a:rPr lang="hu-HU" dirty="0" err="1" smtClean="0"/>
              <a:t>click-wait-refresh</a:t>
            </a:r>
            <a:r>
              <a:rPr lang="hu-HU" dirty="0" smtClean="0"/>
              <a:t>&gt; </a:t>
            </a:r>
            <a:r>
              <a:rPr lang="hu-HU" dirty="0" err="1" smtClean="0"/>
              <a:t>pattern</a:t>
            </a:r>
            <a:endParaRPr lang="hu-HU" dirty="0"/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AJAX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4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" name="Tartalom helye 9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914400"/>
            <a:ext cx="8413750" cy="4690651"/>
          </a:xfrm>
        </p:spPr>
      </p:pic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Asynchronous</a:t>
            </a:r>
            <a:r>
              <a:rPr lang="hu-HU" dirty="0" smtClean="0"/>
              <a:t> web </a:t>
            </a:r>
            <a:r>
              <a:rPr lang="hu-HU" dirty="0" err="1" smtClean="0"/>
              <a:t>communication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3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Tartalom helye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err="1" smtClean="0"/>
              <a:t>XMLHttpRequest</a:t>
            </a:r>
            <a:r>
              <a:rPr lang="hu-HU" dirty="0" smtClean="0"/>
              <a:t> (XHR) </a:t>
            </a:r>
            <a:r>
              <a:rPr lang="hu-HU" dirty="0" err="1" smtClean="0"/>
              <a:t>object</a:t>
            </a:r>
            <a:endParaRPr lang="hu-HU" dirty="0" smtClean="0"/>
          </a:p>
          <a:p>
            <a:r>
              <a:rPr lang="hu-HU" dirty="0" err="1" smtClean="0"/>
              <a:t>Asynchronous</a:t>
            </a:r>
            <a:r>
              <a:rPr lang="hu-HU" dirty="0"/>
              <a:t> </a:t>
            </a:r>
            <a:r>
              <a:rPr lang="hu-HU" dirty="0" smtClean="0"/>
              <a:t>– </a:t>
            </a:r>
            <a:r>
              <a:rPr lang="hu-HU" dirty="0" err="1" smtClean="0"/>
              <a:t>background</a:t>
            </a:r>
            <a:r>
              <a:rPr lang="hu-HU" dirty="0" smtClean="0"/>
              <a:t> </a:t>
            </a:r>
            <a:r>
              <a:rPr lang="hu-HU" dirty="0" err="1" smtClean="0"/>
              <a:t>communication</a:t>
            </a:r>
            <a:r>
              <a:rPr lang="hu-HU" dirty="0" smtClean="0"/>
              <a:t>, </a:t>
            </a:r>
            <a:r>
              <a:rPr lang="hu-HU" dirty="0" err="1" smtClean="0"/>
              <a:t>transparent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user</a:t>
            </a:r>
            <a:endParaRPr lang="hu-HU" dirty="0" smtClean="0"/>
          </a:p>
          <a:p>
            <a:r>
              <a:rPr lang="hu-HU" dirty="0" err="1" smtClean="0"/>
              <a:t>Contents</a:t>
            </a:r>
            <a:r>
              <a:rPr lang="hu-HU" dirty="0" smtClean="0"/>
              <a:t> of </a:t>
            </a:r>
            <a:r>
              <a:rPr lang="hu-HU" dirty="0" err="1" smtClean="0"/>
              <a:t>fetched</a:t>
            </a:r>
            <a:r>
              <a:rPr lang="hu-HU" dirty="0" smtClean="0"/>
              <a:t> file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put</a:t>
            </a:r>
            <a:r>
              <a:rPr lang="hu-HU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 </a:t>
            </a:r>
            <a:r>
              <a:rPr lang="hu-HU" dirty="0" err="1" smtClean="0"/>
              <a:t>current</a:t>
            </a:r>
            <a:r>
              <a:rPr lang="hu-HU" dirty="0" smtClean="0"/>
              <a:t> web </a:t>
            </a:r>
            <a:r>
              <a:rPr lang="hu-HU" dirty="0" err="1" smtClean="0"/>
              <a:t>page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DOM </a:t>
            </a:r>
            <a:r>
              <a:rPr lang="hu-HU" dirty="0" err="1" smtClean="0"/>
              <a:t>manipulation</a:t>
            </a:r>
            <a:endParaRPr lang="hu-HU" dirty="0" smtClean="0"/>
          </a:p>
          <a:p>
            <a:r>
              <a:rPr lang="hu-HU" dirty="0" err="1" smtClean="0"/>
              <a:t>Dinamically</a:t>
            </a:r>
            <a:r>
              <a:rPr lang="hu-HU" dirty="0" smtClean="0"/>
              <a:t> update </a:t>
            </a:r>
            <a:r>
              <a:rPr lang="hu-HU" dirty="0" err="1" smtClean="0"/>
              <a:t>the</a:t>
            </a:r>
            <a:r>
              <a:rPr lang="hu-HU" dirty="0" smtClean="0"/>
              <a:t> web </a:t>
            </a:r>
            <a:r>
              <a:rPr lang="hu-HU" dirty="0" err="1" smtClean="0"/>
              <a:t>page</a:t>
            </a:r>
            <a:r>
              <a:rPr lang="hu-HU" dirty="0" smtClean="0"/>
              <a:t> </a:t>
            </a:r>
            <a:r>
              <a:rPr lang="hu-HU" dirty="0" err="1" smtClean="0"/>
              <a:t>without</a:t>
            </a:r>
            <a:r>
              <a:rPr lang="hu-HU" dirty="0" smtClean="0"/>
              <a:t> </a:t>
            </a:r>
            <a:r>
              <a:rPr lang="hu-HU" dirty="0" err="1" smtClean="0"/>
              <a:t>reload</a:t>
            </a:r>
            <a:endParaRPr lang="hu-HU" dirty="0" smtClean="0"/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Core</a:t>
            </a:r>
            <a:r>
              <a:rPr lang="hu-HU" dirty="0" smtClean="0"/>
              <a:t> </a:t>
            </a:r>
            <a:r>
              <a:rPr lang="hu-HU" dirty="0" err="1" smtClean="0"/>
              <a:t>concept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u-HU" dirty="0" err="1" smtClean="0"/>
              <a:t>Click</a:t>
            </a:r>
            <a:r>
              <a:rPr lang="hu-HU" dirty="0" smtClean="0"/>
              <a:t> </a:t>
            </a:r>
            <a:r>
              <a:rPr lang="hu-HU" dirty="0" err="1" smtClean="0"/>
              <a:t>event</a:t>
            </a:r>
            <a:r>
              <a:rPr lang="hu-HU" dirty="0" smtClean="0"/>
              <a:t> </a:t>
            </a:r>
            <a:r>
              <a:rPr lang="hu-HU" dirty="0" err="1" smtClean="0"/>
              <a:t>handler</a:t>
            </a:r>
            <a:endParaRPr lang="hu-HU" dirty="0" smtClean="0"/>
          </a:p>
          <a:p>
            <a:pPr marL="457200" indent="-457200">
              <a:buFont typeface="+mj-lt"/>
              <a:buAutoNum type="arabicPeriod"/>
            </a:pPr>
            <a:r>
              <a:rPr lang="hu-HU" dirty="0" err="1" smtClean="0"/>
              <a:t>Create</a:t>
            </a:r>
            <a:r>
              <a:rPr lang="hu-HU" dirty="0" smtClean="0"/>
              <a:t> a </a:t>
            </a:r>
            <a:r>
              <a:rPr lang="hu-HU" dirty="0" err="1" smtClean="0"/>
              <a:t>request</a:t>
            </a:r>
            <a:r>
              <a:rPr lang="hu-HU" dirty="0" smtClean="0"/>
              <a:t>, </a:t>
            </a:r>
            <a:r>
              <a:rPr lang="hu-HU" dirty="0" err="1" smtClean="0"/>
              <a:t>register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callback</a:t>
            </a:r>
            <a:endParaRPr lang="hu-HU" dirty="0" smtClean="0"/>
          </a:p>
          <a:p>
            <a:pPr marL="457200" indent="-457200">
              <a:buFont typeface="+mj-lt"/>
              <a:buAutoNum type="arabicPeriod"/>
            </a:pPr>
            <a:r>
              <a:rPr lang="hu-HU" dirty="0" err="1" smtClean="0"/>
              <a:t>Call</a:t>
            </a:r>
            <a:r>
              <a:rPr lang="hu-HU" dirty="0" smtClean="0"/>
              <a:t> a service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smtClean="0"/>
              <a:t>Server </a:t>
            </a:r>
            <a:r>
              <a:rPr lang="hu-HU" dirty="0" err="1" smtClean="0"/>
              <a:t>answers</a:t>
            </a:r>
            <a:endParaRPr lang="hu-HU" dirty="0" smtClean="0"/>
          </a:p>
          <a:p>
            <a:pPr marL="457200" indent="-457200">
              <a:buFont typeface="+mj-lt"/>
              <a:buAutoNum type="arabicPeriod"/>
            </a:pPr>
            <a:r>
              <a:rPr lang="hu-HU" dirty="0" err="1" smtClean="0"/>
              <a:t>Event</a:t>
            </a:r>
            <a:r>
              <a:rPr lang="hu-HU" dirty="0" smtClean="0"/>
              <a:t> – </a:t>
            </a:r>
            <a:r>
              <a:rPr lang="hu-HU" dirty="0" err="1" smtClean="0"/>
              <a:t>answer</a:t>
            </a:r>
            <a:r>
              <a:rPr lang="hu-HU" dirty="0" smtClean="0"/>
              <a:t> </a:t>
            </a:r>
            <a:r>
              <a:rPr lang="hu-HU" dirty="0" err="1" smtClean="0"/>
              <a:t>arrived</a:t>
            </a:r>
            <a:r>
              <a:rPr lang="hu-HU" dirty="0" smtClean="0"/>
              <a:t>; </a:t>
            </a:r>
            <a:r>
              <a:rPr lang="hu-HU" dirty="0" err="1" smtClean="0"/>
              <a:t>call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callback</a:t>
            </a:r>
            <a:endParaRPr lang="hu-HU" dirty="0" smtClean="0"/>
          </a:p>
          <a:p>
            <a:pPr marL="0" indent="0">
              <a:buNone/>
            </a:pP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callback</a:t>
            </a:r>
            <a:r>
              <a:rPr lang="hu-HU" dirty="0" smtClean="0"/>
              <a:t> is </a:t>
            </a:r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really</a:t>
            </a:r>
            <a:r>
              <a:rPr lang="hu-HU" dirty="0" smtClean="0"/>
              <a:t> </a:t>
            </a:r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arrived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endParaRPr lang="hu-HU" dirty="0"/>
          </a:p>
        </p:txBody>
      </p:sp>
      <p:pic>
        <p:nvPicPr>
          <p:cNvPr id="11" name="Tartalom helye 10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371600"/>
            <a:ext cx="4133850" cy="2253214"/>
          </a:xfrm>
        </p:spPr>
      </p:pic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typical</a:t>
            </a:r>
            <a:r>
              <a:rPr lang="hu-HU" dirty="0" smtClean="0"/>
              <a:t> AJAX </a:t>
            </a:r>
            <a:r>
              <a:rPr lang="hu-HU" dirty="0" err="1" smtClean="0"/>
              <a:t>request</a:t>
            </a:r>
            <a:endParaRPr lang="hu-HU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Tartalom helye 9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3810000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2500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hu-HU" sz="2500" dirty="0" err="1">
                <a:latin typeface="Courier New" pitchFamily="49" charset="0"/>
                <a:cs typeface="Courier New" pitchFamily="49" charset="0"/>
              </a:rPr>
              <a:t>ajax</a:t>
            </a:r>
            <a:r>
              <a:rPr lang="hu-HU" sz="25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hu-HU" sz="25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500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hu-HU" sz="25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2500" dirty="0" err="1">
                <a:latin typeface="Courier New" pitchFamily="49" charset="0"/>
                <a:cs typeface="Courier New" pitchFamily="49" charset="0"/>
              </a:rPr>
              <a:t>ajax.onreadystatechange</a:t>
            </a:r>
            <a:r>
              <a:rPr lang="hu-HU" sz="25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hu-HU" sz="25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hu-HU" sz="25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25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sz="25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sz="25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hu-HU" sz="2500" dirty="0" err="1">
                <a:latin typeface="Courier New" pitchFamily="49" charset="0"/>
                <a:cs typeface="Courier New" pitchFamily="49" charset="0"/>
              </a:rPr>
              <a:t>ajax.readyState</a:t>
            </a:r>
            <a:r>
              <a:rPr lang="hu-HU" sz="2500" dirty="0">
                <a:latin typeface="Courier New" pitchFamily="49" charset="0"/>
                <a:cs typeface="Courier New" pitchFamily="49" charset="0"/>
              </a:rPr>
              <a:t> == 4 ) {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25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sz="2500" dirty="0" err="1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hu-HU" sz="25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hu-HU" sz="2500" dirty="0" err="1">
                <a:latin typeface="Courier New" pitchFamily="49" charset="0"/>
                <a:cs typeface="Courier New" pitchFamily="49" charset="0"/>
              </a:rPr>
              <a:t>ajax.status</a:t>
            </a:r>
            <a:r>
              <a:rPr lang="hu-HU" sz="25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25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sz="2500" dirty="0" err="1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hu-HU" sz="25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hu-HU" sz="2500" dirty="0" err="1">
                <a:latin typeface="Courier New" pitchFamily="49" charset="0"/>
                <a:cs typeface="Courier New" pitchFamily="49" charset="0"/>
              </a:rPr>
              <a:t>ajax.responseText</a:t>
            </a:r>
            <a:r>
              <a:rPr lang="hu-HU" sz="25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25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25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2500" dirty="0" err="1">
                <a:latin typeface="Courier New" pitchFamily="49" charset="0"/>
                <a:cs typeface="Courier New" pitchFamily="49" charset="0"/>
              </a:rPr>
              <a:t>ajax.open</a:t>
            </a:r>
            <a:r>
              <a:rPr lang="hu-HU" sz="25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hu-HU" sz="25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hu-HU" sz="25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hu-HU" sz="25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hu-HU" sz="25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hu-HU" sz="25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hu-HU" sz="2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2500" dirty="0" err="1">
                <a:latin typeface="Courier New" pitchFamily="49" charset="0"/>
                <a:cs typeface="Courier New" pitchFamily="49" charset="0"/>
              </a:rPr>
              <a:t>ajax.send</a:t>
            </a:r>
            <a:r>
              <a:rPr lang="hu-HU" sz="2500" dirty="0">
                <a:latin typeface="Courier New" pitchFamily="49" charset="0"/>
                <a:cs typeface="Courier New" pitchFamily="49" charset="0"/>
              </a:rPr>
              <a:t>(null);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endParaRPr lang="hu-HU" sz="2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JS </a:t>
            </a:r>
            <a:r>
              <a:rPr lang="hu-HU" dirty="0" err="1" smtClean="0"/>
              <a:t>code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1" name="Tábláza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096225"/>
              </p:ext>
            </p:extLst>
          </p:nvPr>
        </p:nvGraphicFramePr>
        <p:xfrm>
          <a:off x="5562600" y="3429000"/>
          <a:ext cx="32766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362200"/>
              </a:tblGrid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hu-HU" sz="1500" dirty="0" err="1" smtClean="0"/>
                        <a:t>State</a:t>
                      </a:r>
                      <a:endParaRPr lang="hu-H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dirty="0" err="1" smtClean="0"/>
                        <a:t>Description</a:t>
                      </a:r>
                      <a:endParaRPr lang="hu-HU" sz="15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hu-HU" sz="1500" dirty="0" smtClean="0"/>
                        <a:t>0</a:t>
                      </a:r>
                      <a:endParaRPr lang="hu-H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500" dirty="0" err="1" smtClean="0"/>
                        <a:t>Not</a:t>
                      </a:r>
                      <a:r>
                        <a:rPr lang="hu-HU" sz="1500" dirty="0" smtClean="0"/>
                        <a:t> </a:t>
                      </a:r>
                      <a:r>
                        <a:rPr lang="hu-HU" sz="1500" dirty="0" err="1" smtClean="0"/>
                        <a:t>initialized</a:t>
                      </a:r>
                      <a:endParaRPr lang="hu-HU" sz="15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hu-HU" sz="1500" dirty="0" smtClean="0"/>
                        <a:t>1</a:t>
                      </a:r>
                      <a:endParaRPr lang="hu-H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500" dirty="0" err="1" smtClean="0"/>
                        <a:t>Set</a:t>
                      </a:r>
                      <a:r>
                        <a:rPr lang="hu-HU" sz="1500" dirty="0" smtClean="0"/>
                        <a:t> </a:t>
                      </a:r>
                      <a:r>
                        <a:rPr lang="hu-HU" sz="1500" dirty="0" err="1" smtClean="0"/>
                        <a:t>up</a:t>
                      </a:r>
                      <a:endParaRPr lang="hu-HU" sz="15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hu-HU" sz="1500" dirty="0" smtClean="0"/>
                        <a:t>2</a:t>
                      </a:r>
                      <a:endParaRPr lang="hu-H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500" dirty="0" err="1" smtClean="0"/>
                        <a:t>Sent</a:t>
                      </a:r>
                      <a:endParaRPr lang="hu-HU" sz="15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hu-HU" sz="1500" dirty="0" smtClean="0"/>
                        <a:t>3</a:t>
                      </a:r>
                      <a:endParaRPr lang="hu-H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500" dirty="0" err="1" smtClean="0"/>
                        <a:t>In</a:t>
                      </a:r>
                      <a:r>
                        <a:rPr lang="hu-HU" sz="1500" dirty="0" smtClean="0"/>
                        <a:t> </a:t>
                      </a:r>
                      <a:r>
                        <a:rPr lang="hu-HU" sz="1500" dirty="0" err="1" smtClean="0"/>
                        <a:t>progress</a:t>
                      </a:r>
                      <a:endParaRPr lang="hu-HU" sz="15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hu-HU" sz="1500" dirty="0" smtClean="0"/>
                        <a:t>4</a:t>
                      </a:r>
                      <a:endParaRPr lang="hu-H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500" dirty="0" err="1" smtClean="0"/>
                        <a:t>Complete</a:t>
                      </a:r>
                      <a:endParaRPr lang="hu-HU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4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Training</a:t>
            </a:r>
            <a:r>
              <a:rPr lang="hu-HU" dirty="0" smtClean="0"/>
              <a:t> </a:t>
            </a:r>
            <a:r>
              <a:rPr lang="hu-HU" dirty="0" err="1" smtClean="0"/>
              <a:t>overview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65760" y="1219200"/>
            <a:ext cx="841248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Introduction, tools, access + high level HTML and HTTP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HTML document layout, HTML 5 elements, CSS selectors, Media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Box model, positioning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Java</a:t>
            </a:r>
            <a:r>
              <a:rPr lang="hu-HU" sz="2000" dirty="0" smtClean="0"/>
              <a:t>S</a:t>
            </a:r>
            <a:r>
              <a:rPr lang="en-US" sz="2000" dirty="0" err="1" smtClean="0"/>
              <a:t>cript</a:t>
            </a:r>
            <a:r>
              <a:rPr lang="en-US" sz="2000" dirty="0" smtClean="0"/>
              <a:t> language, JSON, Scopes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Module pattern, OO, prototype, publish-subscribe</a:t>
            </a:r>
            <a:endParaRPr lang="hu-H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Module pattern, OO, prototype, publish-subscribe</a:t>
            </a:r>
            <a:endParaRPr lang="hu-H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Events, Timers, </a:t>
            </a:r>
            <a:r>
              <a:rPr lang="en-US" sz="2000" dirty="0" err="1" smtClean="0"/>
              <a:t>jQuery</a:t>
            </a:r>
            <a:r>
              <a:rPr lang="en-US" sz="2000" dirty="0" smtClean="0"/>
              <a:t> DOM manipulation</a:t>
            </a:r>
            <a:endParaRPr lang="hu-H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Handlebars, </a:t>
            </a:r>
            <a:r>
              <a:rPr lang="en-US" sz="2000" b="1" dirty="0" err="1" smtClean="0"/>
              <a:t>jQuery</a:t>
            </a:r>
            <a:r>
              <a:rPr lang="en-US" sz="2000" b="1" dirty="0" smtClean="0"/>
              <a:t> Ajax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734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Tartalom helye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Origin</a:t>
            </a:r>
            <a:r>
              <a:rPr lang="hu-HU" dirty="0" smtClean="0"/>
              <a:t> </a:t>
            </a:r>
            <a:r>
              <a:rPr lang="hu-HU" dirty="0" err="1" smtClean="0"/>
              <a:t>Request</a:t>
            </a:r>
            <a:r>
              <a:rPr lang="hu-HU" dirty="0" smtClean="0"/>
              <a:t> Policy</a:t>
            </a:r>
          </a:p>
          <a:p>
            <a:pPr lvl="1"/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load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domain</a:t>
            </a:r>
            <a:r>
              <a:rPr lang="hu-HU" dirty="0"/>
              <a:t> </a:t>
            </a:r>
            <a:r>
              <a:rPr lang="hu-HU" dirty="0" err="1" smtClean="0"/>
              <a:t>via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protocol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page</a:t>
            </a:r>
            <a:r>
              <a:rPr lang="hu-HU" dirty="0" smtClean="0"/>
              <a:t> </a:t>
            </a:r>
            <a:r>
              <a:rPr lang="hu-HU" dirty="0" err="1" smtClean="0"/>
              <a:t>runs</a:t>
            </a:r>
            <a:endParaRPr lang="hu-HU" dirty="0" smtClean="0"/>
          </a:p>
          <a:p>
            <a:r>
              <a:rPr lang="hu-HU" dirty="0" err="1" smtClean="0"/>
              <a:t>Hard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handle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loaded</a:t>
            </a:r>
            <a:r>
              <a:rPr lang="hu-HU" dirty="0" smtClean="0"/>
              <a:t> </a:t>
            </a:r>
            <a:r>
              <a:rPr lang="hu-HU" dirty="0" err="1" smtClean="0"/>
              <a:t>scripts</a:t>
            </a:r>
            <a:r>
              <a:rPr lang="hu-HU" dirty="0" smtClean="0"/>
              <a:t> </a:t>
            </a:r>
            <a:r>
              <a:rPr lang="hu-HU" dirty="0" err="1" smtClean="0"/>
              <a:t>manually</a:t>
            </a:r>
            <a:endParaRPr lang="hu-HU" dirty="0"/>
          </a:p>
          <a:p>
            <a:r>
              <a:rPr lang="hu-HU" dirty="0" err="1" smtClean="0"/>
              <a:t>responseText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responseXML</a:t>
            </a:r>
            <a:r>
              <a:rPr lang="hu-HU" dirty="0" smtClean="0"/>
              <a:t>?</a:t>
            </a:r>
          </a:p>
          <a:p>
            <a:r>
              <a:rPr lang="hu-HU" dirty="0" smtClean="0"/>
              <a:t>SEO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cause</a:t>
            </a:r>
            <a:r>
              <a:rPr lang="hu-HU" dirty="0" smtClean="0"/>
              <a:t> </a:t>
            </a:r>
            <a:r>
              <a:rPr lang="hu-HU" dirty="0" err="1" smtClean="0"/>
              <a:t>difficulties</a:t>
            </a:r>
            <a:endParaRPr lang="hu-HU" dirty="0" smtClean="0"/>
          </a:p>
          <a:p>
            <a:r>
              <a:rPr lang="hu-HU" dirty="0" err="1" smtClean="0"/>
              <a:t>Disabled</a:t>
            </a:r>
            <a:r>
              <a:rPr lang="hu-HU" dirty="0" smtClean="0"/>
              <a:t> JS </a:t>
            </a:r>
            <a:r>
              <a:rPr lang="hu-HU" dirty="0" err="1" smtClean="0"/>
              <a:t>means</a:t>
            </a:r>
            <a:r>
              <a:rPr lang="hu-HU" dirty="0" smtClean="0"/>
              <a:t> </a:t>
            </a:r>
            <a:r>
              <a:rPr lang="hu-HU" dirty="0" err="1" smtClean="0"/>
              <a:t>disabled</a:t>
            </a:r>
            <a:r>
              <a:rPr lang="hu-HU" dirty="0" smtClean="0"/>
              <a:t> </a:t>
            </a:r>
            <a:r>
              <a:rPr lang="hu-HU" dirty="0" err="1" smtClean="0"/>
              <a:t>page</a:t>
            </a:r>
            <a:endParaRPr lang="hu-HU" dirty="0"/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Limitations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5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hu-HU" dirty="0" err="1" smtClean="0"/>
              <a:t>jQUERY</a:t>
            </a:r>
            <a:r>
              <a:rPr lang="hu-HU" dirty="0" smtClean="0"/>
              <a:t> AJAX</a:t>
            </a:r>
            <a:endParaRPr lang="hu-HU" dirty="0"/>
          </a:p>
        </p:txBody>
      </p:sp>
      <p:sp>
        <p:nvSpPr>
          <p:cNvPr id="9" name="Szöveg hely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0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Tartalom helye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err="1" smtClean="0"/>
              <a:t>Handle</a:t>
            </a:r>
            <a:r>
              <a:rPr lang="hu-HU" dirty="0" smtClean="0"/>
              <a:t> </a:t>
            </a:r>
            <a:r>
              <a:rPr lang="hu-HU" dirty="0" err="1" smtClean="0"/>
              <a:t>requests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Deferred</a:t>
            </a:r>
            <a:r>
              <a:rPr lang="hu-HU" dirty="0" smtClean="0"/>
              <a:t> </a:t>
            </a:r>
            <a:r>
              <a:rPr lang="hu-HU" dirty="0" err="1" smtClean="0"/>
              <a:t>interface</a:t>
            </a:r>
            <a:r>
              <a:rPr lang="hu-HU" dirty="0" smtClean="0"/>
              <a:t> (</a:t>
            </a:r>
            <a:r>
              <a:rPr lang="hu-HU" dirty="0" err="1" smtClean="0"/>
              <a:t>promise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Easy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interface</a:t>
            </a:r>
            <a:r>
              <a:rPr lang="hu-HU" dirty="0" smtClean="0"/>
              <a:t>, most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config</a:t>
            </a:r>
            <a:r>
              <a:rPr lang="hu-HU" dirty="0" smtClean="0"/>
              <a:t> is </a:t>
            </a:r>
            <a:r>
              <a:rPr lang="hu-HU" dirty="0" err="1" smtClean="0"/>
              <a:t>done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framework</a:t>
            </a:r>
            <a:endParaRPr lang="hu-HU" dirty="0" smtClean="0"/>
          </a:p>
          <a:p>
            <a:r>
              <a:rPr lang="hu-HU" dirty="0" err="1" smtClean="0"/>
              <a:t>Handle</a:t>
            </a:r>
            <a:r>
              <a:rPr lang="hu-HU" dirty="0" smtClean="0"/>
              <a:t> </a:t>
            </a:r>
            <a:r>
              <a:rPr lang="hu-HU" dirty="0" err="1" smtClean="0"/>
              <a:t>errors</a:t>
            </a:r>
            <a:r>
              <a:rPr lang="hu-HU" dirty="0" smtClean="0"/>
              <a:t>: </a:t>
            </a:r>
            <a:r>
              <a:rPr lang="hu-HU" dirty="0" err="1" smtClean="0"/>
              <a:t>communication</a:t>
            </a:r>
            <a:r>
              <a:rPr lang="hu-HU" dirty="0" smtClean="0"/>
              <a:t>, </a:t>
            </a:r>
            <a:r>
              <a:rPr lang="hu-HU" dirty="0" err="1" smtClean="0"/>
              <a:t>timeout</a:t>
            </a:r>
            <a:r>
              <a:rPr lang="hu-HU" dirty="0" smtClean="0"/>
              <a:t>, </a:t>
            </a:r>
            <a:r>
              <a:rPr lang="hu-HU" dirty="0" err="1" smtClean="0"/>
              <a:t>server-side</a:t>
            </a:r>
            <a:r>
              <a:rPr lang="hu-HU" dirty="0" smtClean="0"/>
              <a:t> </a:t>
            </a:r>
            <a:r>
              <a:rPr lang="hu-HU" dirty="0" err="1" smtClean="0"/>
              <a:t>errors</a:t>
            </a:r>
            <a:r>
              <a:rPr lang="hu-HU" dirty="0" smtClean="0"/>
              <a:t> (HTTP status </a:t>
            </a:r>
            <a:r>
              <a:rPr lang="hu-HU" dirty="0" err="1" smtClean="0"/>
              <a:t>codes</a:t>
            </a:r>
            <a:r>
              <a:rPr lang="hu-HU" dirty="0" smtClean="0"/>
              <a:t>?)</a:t>
            </a:r>
          </a:p>
          <a:p>
            <a:r>
              <a:rPr lang="hu-HU" dirty="0" err="1" smtClean="0"/>
              <a:t>Automatically</a:t>
            </a:r>
            <a:r>
              <a:rPr lang="hu-HU" dirty="0" smtClean="0"/>
              <a:t> </a:t>
            </a:r>
            <a:r>
              <a:rPr lang="hu-HU" dirty="0" err="1" smtClean="0"/>
              <a:t>handle</a:t>
            </a:r>
            <a:r>
              <a:rPr lang="hu-HU" dirty="0" smtClean="0"/>
              <a:t> JS, </a:t>
            </a:r>
            <a:r>
              <a:rPr lang="hu-HU" dirty="0" err="1" smtClean="0"/>
              <a:t>images</a:t>
            </a:r>
            <a:r>
              <a:rPr lang="hu-HU" dirty="0" smtClean="0"/>
              <a:t> and </a:t>
            </a:r>
            <a:r>
              <a:rPr lang="hu-HU" dirty="0" err="1" smtClean="0"/>
              <a:t>stylesheets</a:t>
            </a:r>
            <a:endParaRPr lang="hu-HU" dirty="0" smtClean="0"/>
          </a:p>
          <a:p>
            <a:r>
              <a:rPr lang="hu-HU" dirty="0" err="1" smtClean="0"/>
              <a:t>Able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JSON </a:t>
            </a:r>
            <a:r>
              <a:rPr lang="hu-HU" dirty="0" err="1" smtClean="0"/>
              <a:t>responses</a:t>
            </a:r>
            <a:endParaRPr lang="hu-HU" dirty="0" smtClean="0"/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jQuery</a:t>
            </a:r>
            <a:r>
              <a:rPr lang="hu-HU" dirty="0" smtClean="0"/>
              <a:t> AJAX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5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Tartalom helye 8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$.ajax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({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  url: "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topics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/",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: {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search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: "alfa"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hu-HU" sz="2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GET",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hu-HU" sz="2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JSON",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sz="2600" b="1" dirty="0" err="1" smtClean="0">
                <a:latin typeface="Courier New" pitchFamily="49" charset="0"/>
                <a:cs typeface="Courier New" pitchFamily="49" charset="0"/>
              </a:rPr>
              <a:t>success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console.dir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 },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600" b="1" dirty="0" err="1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jqXHR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statusCode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hu-HU" sz="2600" dirty="0" err="1" smtClean="0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hu-HU" sz="28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hu-HU" sz="2800" dirty="0" err="1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hu-HU" sz="2800" dirty="0" smtClean="0">
                <a:latin typeface="Courier New" pitchFamily="49" charset="0"/>
                <a:cs typeface="Courier New" pitchFamily="49" charset="0"/>
              </a:rPr>
              <a:t>: "+</a:t>
            </a:r>
            <a:r>
              <a:rPr lang="hu-HU" sz="2800" dirty="0" err="1" smtClean="0">
                <a:latin typeface="Courier New" pitchFamily="49" charset="0"/>
                <a:cs typeface="Courier New" pitchFamily="49" charset="0"/>
              </a:rPr>
              <a:t>statusCode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hu-HU" sz="2600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hu-HU" sz="2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jQuery</a:t>
            </a:r>
            <a:r>
              <a:rPr lang="hu-HU" dirty="0" smtClean="0"/>
              <a:t> AJAX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Tartalom helye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err="1" smtClean="0"/>
              <a:t>$.get</a:t>
            </a:r>
            <a:r>
              <a:rPr lang="hu-HU" dirty="0" smtClean="0"/>
              <a:t>( </a:t>
            </a:r>
            <a:r>
              <a:rPr lang="hu-HU" dirty="0" err="1" smtClean="0"/>
              <a:t>url</a:t>
            </a:r>
            <a:r>
              <a:rPr lang="hu-HU" dirty="0" smtClean="0"/>
              <a:t> [, </a:t>
            </a:r>
            <a:r>
              <a:rPr lang="hu-HU" dirty="0" err="1" smtClean="0"/>
              <a:t>data</a:t>
            </a:r>
            <a:r>
              <a:rPr lang="hu-HU" dirty="0" smtClean="0"/>
              <a:t>] [, </a:t>
            </a:r>
            <a:r>
              <a:rPr lang="hu-HU" dirty="0" err="1" smtClean="0"/>
              <a:t>success</a:t>
            </a:r>
            <a:r>
              <a:rPr lang="hu-HU" dirty="0" smtClean="0"/>
              <a:t>] [, </a:t>
            </a:r>
            <a:r>
              <a:rPr lang="hu-HU" dirty="0" err="1" smtClean="0"/>
              <a:t>dataType</a:t>
            </a:r>
            <a:r>
              <a:rPr lang="hu-HU" dirty="0" smtClean="0"/>
              <a:t>] )</a:t>
            </a:r>
          </a:p>
          <a:p>
            <a:r>
              <a:rPr lang="hu-HU" dirty="0" err="1" smtClean="0"/>
              <a:t>$.post</a:t>
            </a:r>
            <a:r>
              <a:rPr lang="hu-HU" dirty="0" smtClean="0"/>
              <a:t>( </a:t>
            </a:r>
            <a:r>
              <a:rPr lang="hu-HU" dirty="0" err="1" smtClean="0"/>
              <a:t>url</a:t>
            </a:r>
            <a:r>
              <a:rPr lang="hu-HU" dirty="0" smtClean="0"/>
              <a:t>, [, </a:t>
            </a:r>
            <a:r>
              <a:rPr lang="hu-HU" dirty="0" err="1" smtClean="0"/>
              <a:t>data</a:t>
            </a:r>
            <a:r>
              <a:rPr lang="hu-HU" dirty="0" smtClean="0"/>
              <a:t>] [, </a:t>
            </a:r>
            <a:r>
              <a:rPr lang="hu-HU" dirty="0" err="1" smtClean="0"/>
              <a:t>success</a:t>
            </a:r>
            <a:r>
              <a:rPr lang="hu-HU" dirty="0" smtClean="0"/>
              <a:t>] [, </a:t>
            </a:r>
            <a:r>
              <a:rPr lang="hu-HU" dirty="0" err="1" smtClean="0"/>
              <a:t>dataType</a:t>
            </a:r>
            <a:r>
              <a:rPr lang="hu-HU" dirty="0" smtClean="0"/>
              <a:t>] )</a:t>
            </a:r>
          </a:p>
          <a:p>
            <a:r>
              <a:rPr lang="hu-HU" dirty="0" err="1" smtClean="0"/>
              <a:t>$.getJSON</a:t>
            </a:r>
            <a:r>
              <a:rPr lang="hu-HU" dirty="0" smtClean="0"/>
              <a:t>( </a:t>
            </a:r>
            <a:r>
              <a:rPr lang="hu-HU" dirty="0" err="1" smtClean="0"/>
              <a:t>url</a:t>
            </a:r>
            <a:r>
              <a:rPr lang="hu-HU" dirty="0" smtClean="0"/>
              <a:t>, [, </a:t>
            </a:r>
            <a:r>
              <a:rPr lang="hu-HU" dirty="0" err="1" smtClean="0"/>
              <a:t>data</a:t>
            </a:r>
            <a:r>
              <a:rPr lang="hu-HU" dirty="0" smtClean="0"/>
              <a:t>] [, </a:t>
            </a:r>
            <a:r>
              <a:rPr lang="hu-HU" dirty="0" err="1" smtClean="0"/>
              <a:t>success</a:t>
            </a:r>
            <a:r>
              <a:rPr lang="hu-HU" dirty="0" smtClean="0"/>
              <a:t>] )</a:t>
            </a:r>
          </a:p>
          <a:p>
            <a:r>
              <a:rPr lang="hu-HU" dirty="0" err="1" smtClean="0"/>
              <a:t>$.getScript</a:t>
            </a:r>
            <a:r>
              <a:rPr lang="hu-HU" dirty="0" smtClean="0"/>
              <a:t>( </a:t>
            </a:r>
            <a:r>
              <a:rPr lang="hu-HU" dirty="0" err="1" smtClean="0"/>
              <a:t>url</a:t>
            </a:r>
            <a:r>
              <a:rPr lang="hu-HU" dirty="0" smtClean="0"/>
              <a:t>, [, </a:t>
            </a:r>
            <a:r>
              <a:rPr lang="hu-HU" dirty="0" err="1" smtClean="0"/>
              <a:t>success</a:t>
            </a:r>
            <a:r>
              <a:rPr lang="hu-HU" dirty="0" smtClean="0"/>
              <a:t>] );</a:t>
            </a:r>
          </a:p>
          <a:p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+1:</a:t>
            </a:r>
          </a:p>
          <a:p>
            <a:r>
              <a:rPr lang="hu-HU" dirty="0" smtClean="0"/>
              <a:t>.</a:t>
            </a:r>
            <a:r>
              <a:rPr lang="hu-HU" dirty="0" err="1" smtClean="0"/>
              <a:t>load</a:t>
            </a:r>
            <a:r>
              <a:rPr lang="hu-HU" dirty="0" smtClean="0"/>
              <a:t>( </a:t>
            </a:r>
            <a:r>
              <a:rPr lang="hu-HU" dirty="0" err="1" smtClean="0"/>
              <a:t>url</a:t>
            </a:r>
            <a:r>
              <a:rPr lang="hu-HU" dirty="0" smtClean="0"/>
              <a:t>, [, </a:t>
            </a:r>
            <a:r>
              <a:rPr lang="hu-HU" dirty="0" err="1" smtClean="0"/>
              <a:t>data</a:t>
            </a:r>
            <a:r>
              <a:rPr lang="hu-HU" dirty="0" smtClean="0"/>
              <a:t>] [, </a:t>
            </a:r>
            <a:r>
              <a:rPr lang="hu-HU" dirty="0" err="1" smtClean="0"/>
              <a:t>complete</a:t>
            </a:r>
            <a:r>
              <a:rPr lang="hu-HU" dirty="0" smtClean="0"/>
              <a:t>] )</a:t>
            </a:r>
          </a:p>
          <a:p>
            <a:pPr lvl="1"/>
            <a:r>
              <a:rPr lang="hu-HU" dirty="0" err="1" smtClean="0"/>
              <a:t>complete</a:t>
            </a:r>
            <a:r>
              <a:rPr lang="hu-HU" dirty="0" smtClean="0"/>
              <a:t>( </a:t>
            </a:r>
            <a:r>
              <a:rPr lang="hu-HU" dirty="0" err="1" smtClean="0"/>
              <a:t>responseText</a:t>
            </a:r>
            <a:r>
              <a:rPr lang="hu-HU" dirty="0" smtClean="0"/>
              <a:t>, </a:t>
            </a:r>
            <a:r>
              <a:rPr lang="hu-HU" dirty="0" err="1" smtClean="0"/>
              <a:t>textStatus</a:t>
            </a:r>
            <a:r>
              <a:rPr lang="hu-HU" dirty="0" smtClean="0"/>
              <a:t>, </a:t>
            </a:r>
            <a:r>
              <a:rPr lang="hu-HU" dirty="0" err="1" smtClean="0"/>
              <a:t>jqXHR</a:t>
            </a:r>
            <a:r>
              <a:rPr lang="hu-HU" dirty="0" smtClean="0"/>
              <a:t> )</a:t>
            </a:r>
          </a:p>
          <a:p>
            <a:endParaRPr lang="hu-HU" dirty="0" smtClean="0"/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Shorthands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hu-HU" dirty="0" err="1" smtClean="0"/>
              <a:t>Excercises</a:t>
            </a:r>
            <a:endParaRPr lang="hu-HU" dirty="0"/>
          </a:p>
        </p:txBody>
      </p:sp>
      <p:sp>
        <p:nvSpPr>
          <p:cNvPr id="8" name="Szöveg hely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5145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Create</a:t>
            </a:r>
            <a:r>
              <a:rPr lang="hu-HU" dirty="0" smtClean="0"/>
              <a:t> a </a:t>
            </a:r>
            <a:r>
              <a:rPr lang="hu-HU" dirty="0" err="1" smtClean="0"/>
              <a:t>template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id</a:t>
            </a:r>
            <a:r>
              <a:rPr lang="hu-HU" dirty="0"/>
              <a:t> </a:t>
            </a:r>
            <a:r>
              <a:rPr lang="hu-HU" dirty="0" err="1" smtClean="0"/>
              <a:t>topic-template</a:t>
            </a:r>
            <a:r>
              <a:rPr lang="hu-HU" dirty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/>
              <a:t>i</a:t>
            </a:r>
            <a:r>
              <a:rPr lang="hu-HU" dirty="0" err="1" smtClean="0"/>
              <a:t>ndex.html</a:t>
            </a:r>
            <a:r>
              <a:rPr lang="hu-HU" dirty="0" smtClean="0"/>
              <a:t> file</a:t>
            </a:r>
          </a:p>
          <a:p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fields</a:t>
            </a:r>
            <a:r>
              <a:rPr lang="hu-HU" dirty="0" smtClean="0"/>
              <a:t> </a:t>
            </a:r>
            <a:r>
              <a:rPr lang="hu-HU" dirty="0" err="1" smtClean="0"/>
              <a:t>described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helper</a:t>
            </a:r>
            <a:r>
              <a:rPr lang="hu-HU" dirty="0" smtClean="0"/>
              <a:t> file</a:t>
            </a:r>
            <a:endParaRPr lang="hu-HU" dirty="0" smtClean="0"/>
          </a:p>
          <a:p>
            <a:r>
              <a:rPr lang="hu-HU" dirty="0" err="1" smtClean="0"/>
              <a:t>Pre-render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template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topic-view.js</a:t>
            </a:r>
            <a:endParaRPr lang="hu-HU" dirty="0" smtClean="0"/>
          </a:p>
          <a:p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template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render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topic</a:t>
            </a:r>
            <a:endParaRPr lang="hu-HU" dirty="0" smtClean="0"/>
          </a:p>
          <a:p>
            <a:pPr lvl="1"/>
            <a:r>
              <a:rPr lang="hu-HU" dirty="0" err="1" smtClean="0"/>
              <a:t>Apply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topic</a:t>
            </a:r>
            <a:r>
              <a:rPr lang="hu-HU" dirty="0" smtClean="0"/>
              <a:t> </a:t>
            </a:r>
            <a:r>
              <a:rPr lang="hu-HU" dirty="0" err="1" smtClean="0"/>
              <a:t>elements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template</a:t>
            </a:r>
            <a:endParaRPr lang="hu-HU" dirty="0" smtClean="0"/>
          </a:p>
          <a:p>
            <a:pPr lvl="1"/>
            <a:r>
              <a:rPr lang="hu-HU" dirty="0" smtClean="0"/>
              <a:t>Add </a:t>
            </a:r>
            <a:r>
              <a:rPr lang="hu-HU" dirty="0" err="1" smtClean="0"/>
              <a:t>these</a:t>
            </a:r>
            <a:r>
              <a:rPr lang="hu-HU" dirty="0" smtClean="0"/>
              <a:t> </a:t>
            </a:r>
            <a:r>
              <a:rPr lang="hu-HU" dirty="0" err="1" smtClean="0"/>
              <a:t>elements</a:t>
            </a:r>
            <a:r>
              <a:rPr lang="hu-HU" dirty="0" smtClean="0"/>
              <a:t> </a:t>
            </a:r>
            <a:r>
              <a:rPr lang="hu-HU" dirty="0" err="1" smtClean="0"/>
              <a:t>after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form</a:t>
            </a:r>
            <a:r>
              <a:rPr lang="hu-HU" dirty="0" smtClean="0"/>
              <a:t> (</a:t>
            </a:r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article</a:t>
            </a:r>
            <a:r>
              <a:rPr lang="hu-HU" dirty="0" smtClean="0"/>
              <a:t>)</a:t>
            </a:r>
          </a:p>
          <a:p>
            <a:r>
              <a:rPr lang="hu-HU" sz="2000" i="1" dirty="0" err="1" smtClean="0"/>
              <a:t>Helper</a:t>
            </a:r>
            <a:r>
              <a:rPr lang="hu-HU" sz="2000" i="1" dirty="0" smtClean="0"/>
              <a:t> file: exc-801-topictpl.txt</a:t>
            </a:r>
            <a:endParaRPr lang="hu-HU" sz="2000" i="1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hu-HU" dirty="0" err="1" smtClean="0"/>
              <a:t>Exercise</a:t>
            </a:r>
            <a:r>
              <a:rPr lang="hu-HU" dirty="0" smtClean="0"/>
              <a:t> #1 - </a:t>
            </a:r>
            <a:r>
              <a:rPr lang="hu-HU" dirty="0" err="1" smtClean="0"/>
              <a:t>templates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err="1" smtClean="0"/>
              <a:t>Implement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getAllTopics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ajax-storage.js</a:t>
            </a:r>
            <a:r>
              <a:rPr lang="hu-HU" dirty="0" smtClean="0"/>
              <a:t> file</a:t>
            </a:r>
          </a:p>
          <a:p>
            <a:pPr lvl="1"/>
            <a:r>
              <a:rPr lang="hu-HU" dirty="0" smtClean="0"/>
              <a:t>Url: /</a:t>
            </a:r>
            <a:r>
              <a:rPr lang="hu-HU" dirty="0" err="1" smtClean="0"/>
              <a:t>forum</a:t>
            </a:r>
            <a:r>
              <a:rPr lang="hu-HU" dirty="0" smtClean="0"/>
              <a:t>/</a:t>
            </a:r>
            <a:r>
              <a:rPr lang="hu-HU" dirty="0" err="1" smtClean="0"/>
              <a:t>topics</a:t>
            </a:r>
            <a:endParaRPr lang="hu-HU" dirty="0" smtClean="0"/>
          </a:p>
          <a:p>
            <a:pPr lvl="1"/>
            <a:r>
              <a:rPr lang="hu-HU" dirty="0" err="1" smtClean="0"/>
              <a:t>Parameters</a:t>
            </a:r>
            <a:r>
              <a:rPr lang="hu-HU" dirty="0" smtClean="0"/>
              <a:t>:</a:t>
            </a:r>
          </a:p>
          <a:p>
            <a:pPr lvl="2"/>
            <a:r>
              <a:rPr lang="hu-HU" dirty="0" err="1" smtClean="0"/>
              <a:t>searchString</a:t>
            </a:r>
            <a:r>
              <a:rPr lang="hu-HU" dirty="0" smtClean="0"/>
              <a:t> (</a:t>
            </a:r>
            <a:r>
              <a:rPr lang="hu-HU" dirty="0" err="1" smtClean="0"/>
              <a:t>string</a:t>
            </a:r>
            <a:r>
              <a:rPr lang="hu-HU" dirty="0" smtClean="0"/>
              <a:t>)</a:t>
            </a:r>
            <a:endParaRPr lang="hu-HU" dirty="0"/>
          </a:p>
          <a:p>
            <a:pPr lvl="1"/>
            <a:r>
              <a:rPr lang="hu-HU" dirty="0" err="1" smtClean="0"/>
              <a:t>Response</a:t>
            </a:r>
            <a:r>
              <a:rPr lang="hu-HU" dirty="0" smtClean="0"/>
              <a:t>:</a:t>
            </a:r>
          </a:p>
          <a:p>
            <a:pPr lvl="2"/>
            <a:r>
              <a:rPr lang="hu-HU" dirty="0" err="1" smtClean="0"/>
              <a:t>Array</a:t>
            </a:r>
            <a:r>
              <a:rPr lang="hu-HU" dirty="0" smtClean="0"/>
              <a:t> of </a:t>
            </a:r>
            <a:r>
              <a:rPr lang="hu-HU" dirty="0" err="1" smtClean="0"/>
              <a:t>topic</a:t>
            </a:r>
            <a:endParaRPr lang="hu-HU" dirty="0" smtClean="0"/>
          </a:p>
          <a:p>
            <a:r>
              <a:rPr lang="hu-HU" dirty="0" err="1" smtClean="0"/>
              <a:t>Pre-process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response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return</a:t>
            </a:r>
            <a:r>
              <a:rPr lang="hu-HU" dirty="0" smtClean="0"/>
              <a:t> an </a:t>
            </a:r>
            <a:r>
              <a:rPr lang="hu-HU" dirty="0" err="1" smtClean="0"/>
              <a:t>array</a:t>
            </a:r>
            <a:r>
              <a:rPr lang="hu-HU" dirty="0" smtClean="0"/>
              <a:t> </a:t>
            </a:r>
            <a:r>
              <a:rPr lang="hu-HU" dirty="0" err="1" smtClean="0"/>
              <a:t>containing</a:t>
            </a:r>
            <a:r>
              <a:rPr lang="hu-HU" dirty="0" smtClean="0"/>
              <a:t> </a:t>
            </a:r>
            <a:r>
              <a:rPr lang="hu-HU" dirty="0" err="1" smtClean="0"/>
              <a:t>topic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endParaRPr lang="hu-HU" dirty="0" smtClean="0"/>
          </a:p>
          <a:p>
            <a:r>
              <a:rPr lang="hu-HU" dirty="0" err="1" smtClean="0"/>
              <a:t>Modify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allow</a:t>
            </a:r>
            <a:r>
              <a:rPr lang="hu-HU" dirty="0" smtClean="0"/>
              <a:t> </a:t>
            </a:r>
            <a:r>
              <a:rPr lang="hu-HU" dirty="0" err="1" smtClean="0"/>
              <a:t>only</a:t>
            </a:r>
            <a:r>
              <a:rPr lang="hu-HU" dirty="0" smtClean="0"/>
              <a:t> JSON </a:t>
            </a:r>
            <a:r>
              <a:rPr lang="hu-HU" dirty="0" err="1" smtClean="0"/>
              <a:t>response</a:t>
            </a:r>
            <a:endParaRPr lang="hu-HU" dirty="0" smtClean="0"/>
          </a:p>
          <a:p>
            <a:r>
              <a:rPr lang="hu-HU" dirty="0" smtClean="0"/>
              <a:t>Extra: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of </a:t>
            </a:r>
            <a:r>
              <a:rPr lang="hu-HU" dirty="0" err="1" smtClean="0"/>
              <a:t>any</a:t>
            </a:r>
            <a:r>
              <a:rPr lang="hu-HU" dirty="0" smtClean="0"/>
              <a:t> </a:t>
            </a:r>
            <a:r>
              <a:rPr lang="hu-HU" dirty="0" err="1" smtClean="0"/>
              <a:t>error</a:t>
            </a:r>
            <a:r>
              <a:rPr lang="hu-HU" dirty="0" smtClean="0"/>
              <a:t> display a </a:t>
            </a:r>
            <a:r>
              <a:rPr lang="hu-HU" dirty="0" err="1" smtClean="0"/>
              <a:t>message</a:t>
            </a:r>
            <a:r>
              <a:rPr lang="hu-HU" dirty="0" smtClean="0"/>
              <a:t> </a:t>
            </a:r>
            <a:r>
              <a:rPr lang="hu-HU" dirty="0" err="1" smtClean="0"/>
              <a:t>containing</a:t>
            </a:r>
            <a:r>
              <a:rPr lang="hu-HU" dirty="0" smtClean="0"/>
              <a:t> „</a:t>
            </a:r>
            <a:r>
              <a:rPr lang="hu-HU" dirty="0" err="1" smtClean="0"/>
              <a:t>Can’t</a:t>
            </a:r>
            <a:r>
              <a:rPr lang="hu-HU" dirty="0" smtClean="0"/>
              <a:t> </a:t>
            </a:r>
            <a:r>
              <a:rPr lang="hu-HU" dirty="0" err="1" smtClean="0"/>
              <a:t>load</a:t>
            </a:r>
            <a:r>
              <a:rPr lang="hu-HU" dirty="0" smtClean="0"/>
              <a:t> </a:t>
            </a:r>
            <a:r>
              <a:rPr lang="hu-HU" dirty="0" err="1" smtClean="0"/>
              <a:t>topic</a:t>
            </a:r>
            <a:r>
              <a:rPr lang="hu-HU" dirty="0" smtClean="0"/>
              <a:t> </a:t>
            </a:r>
            <a:r>
              <a:rPr lang="hu-HU" dirty="0" err="1" smtClean="0"/>
              <a:t>list</a:t>
            </a:r>
            <a:r>
              <a:rPr lang="hu-HU" dirty="0" smtClean="0"/>
              <a:t>” </a:t>
            </a: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ToastController</a:t>
            </a:r>
            <a:endParaRPr lang="hu-HU" dirty="0" smtClean="0"/>
          </a:p>
          <a:p>
            <a:r>
              <a:rPr lang="hu-HU" sz="2400" i="1" dirty="0" err="1" smtClean="0"/>
              <a:t>Helper</a:t>
            </a:r>
            <a:r>
              <a:rPr lang="hu-HU" sz="2400" i="1" dirty="0" smtClean="0"/>
              <a:t> file: exc-802-topic-list.txt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Exercise</a:t>
            </a:r>
            <a:r>
              <a:rPr lang="hu-HU" dirty="0" smtClean="0"/>
              <a:t> #2 – </a:t>
            </a:r>
            <a:r>
              <a:rPr lang="hu-HU" dirty="0" err="1" smtClean="0"/>
              <a:t>Load</a:t>
            </a:r>
            <a:r>
              <a:rPr lang="hu-HU" dirty="0" smtClean="0"/>
              <a:t> </a:t>
            </a:r>
            <a:r>
              <a:rPr lang="hu-HU" dirty="0" err="1" smtClean="0"/>
              <a:t>topic</a:t>
            </a:r>
            <a:r>
              <a:rPr lang="hu-HU" dirty="0" smtClean="0"/>
              <a:t> </a:t>
            </a:r>
            <a:r>
              <a:rPr lang="hu-HU" dirty="0" err="1" smtClean="0"/>
              <a:t>list</a:t>
            </a:r>
            <a:r>
              <a:rPr lang="hu-HU" dirty="0" smtClean="0"/>
              <a:t> </a:t>
            </a:r>
            <a:r>
              <a:rPr lang="hu-HU" dirty="0" err="1" smtClean="0"/>
              <a:t>via</a:t>
            </a:r>
            <a:r>
              <a:rPr lang="hu-HU" dirty="0" smtClean="0"/>
              <a:t> AJAX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6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Implement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createTopic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ajax-storage.js</a:t>
            </a:r>
            <a:endParaRPr lang="hu-HU" dirty="0"/>
          </a:p>
          <a:p>
            <a:pPr lvl="1"/>
            <a:r>
              <a:rPr lang="hu-HU" dirty="0" smtClean="0"/>
              <a:t>Url: /</a:t>
            </a:r>
            <a:r>
              <a:rPr lang="hu-HU" dirty="0" err="1" smtClean="0"/>
              <a:t>forum</a:t>
            </a:r>
            <a:r>
              <a:rPr lang="hu-HU" dirty="0" smtClean="0"/>
              <a:t>/</a:t>
            </a:r>
            <a:r>
              <a:rPr lang="hu-HU" dirty="0" err="1" smtClean="0"/>
              <a:t>topics</a:t>
            </a:r>
            <a:endParaRPr lang="hu-HU" dirty="0" smtClean="0"/>
          </a:p>
          <a:p>
            <a:pPr lvl="1"/>
            <a:r>
              <a:rPr lang="hu-HU" dirty="0" err="1" smtClean="0"/>
              <a:t>Parameters</a:t>
            </a:r>
            <a:r>
              <a:rPr lang="hu-HU" dirty="0" smtClean="0"/>
              <a:t>:</a:t>
            </a:r>
          </a:p>
          <a:p>
            <a:pPr lvl="2"/>
            <a:r>
              <a:rPr lang="hu-HU" dirty="0" err="1" smtClean="0"/>
              <a:t>title</a:t>
            </a:r>
            <a:r>
              <a:rPr lang="hu-HU" dirty="0" smtClean="0"/>
              <a:t>: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topic’s</a:t>
            </a:r>
            <a:r>
              <a:rPr lang="hu-HU" dirty="0" smtClean="0"/>
              <a:t> </a:t>
            </a:r>
            <a:r>
              <a:rPr lang="hu-HU" dirty="0" err="1" smtClean="0"/>
              <a:t>title</a:t>
            </a:r>
            <a:endParaRPr lang="hu-HU" dirty="0" smtClean="0"/>
          </a:p>
          <a:p>
            <a:pPr lvl="2"/>
            <a:r>
              <a:rPr lang="hu-HU" dirty="0" smtClean="0"/>
              <a:t>email: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creator’s</a:t>
            </a:r>
            <a:r>
              <a:rPr lang="hu-HU" dirty="0" smtClean="0"/>
              <a:t> </a:t>
            </a:r>
            <a:r>
              <a:rPr lang="hu-HU" dirty="0" err="1" smtClean="0"/>
              <a:t>email</a:t>
            </a:r>
            <a:r>
              <a:rPr lang="hu-HU" dirty="0" smtClean="0"/>
              <a:t> </a:t>
            </a:r>
            <a:r>
              <a:rPr lang="hu-HU" dirty="0" err="1" smtClean="0"/>
              <a:t>address</a:t>
            </a:r>
            <a:endParaRPr lang="hu-HU" dirty="0" smtClean="0"/>
          </a:p>
          <a:p>
            <a:r>
              <a:rPr lang="hu-HU" sz="2200" i="1" dirty="0" err="1" smtClean="0"/>
              <a:t>Helper</a:t>
            </a:r>
            <a:r>
              <a:rPr lang="hu-HU" sz="2200" i="1" dirty="0" smtClean="0"/>
              <a:t> file: exc-803-create-topic.txt</a:t>
            </a:r>
            <a:endParaRPr lang="en-US" sz="2200" i="1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hu-HU" dirty="0" err="1" smtClean="0"/>
              <a:t>Exercise</a:t>
            </a:r>
            <a:r>
              <a:rPr lang="hu-HU" dirty="0" smtClean="0"/>
              <a:t> #3 – </a:t>
            </a:r>
            <a:r>
              <a:rPr lang="hu-HU" dirty="0" err="1" smtClean="0"/>
              <a:t>Create</a:t>
            </a:r>
            <a:r>
              <a:rPr lang="hu-HU" dirty="0" smtClean="0"/>
              <a:t>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topic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9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err="1" smtClean="0"/>
              <a:t>Implement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getAllMessages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retrieve</a:t>
            </a:r>
            <a:r>
              <a:rPr lang="hu-HU" dirty="0" smtClean="0"/>
              <a:t> a </a:t>
            </a:r>
            <a:r>
              <a:rPr lang="hu-HU" dirty="0" err="1" smtClean="0"/>
              <a:t>topics</a:t>
            </a:r>
            <a:r>
              <a:rPr lang="hu-HU" dirty="0" smtClean="0"/>
              <a:t> </a:t>
            </a:r>
            <a:r>
              <a:rPr lang="hu-HU" dirty="0" err="1" smtClean="0"/>
              <a:t>messages</a:t>
            </a:r>
            <a:endParaRPr lang="hu-HU" dirty="0" smtClean="0"/>
          </a:p>
          <a:p>
            <a:r>
              <a:rPr lang="hu-HU" dirty="0" smtClean="0"/>
              <a:t>Url: /</a:t>
            </a:r>
            <a:r>
              <a:rPr lang="hu-HU" dirty="0" err="1" smtClean="0"/>
              <a:t>forum</a:t>
            </a:r>
            <a:r>
              <a:rPr lang="hu-HU" dirty="0" smtClean="0"/>
              <a:t>/</a:t>
            </a:r>
            <a:r>
              <a:rPr lang="hu-HU" dirty="0" err="1" smtClean="0"/>
              <a:t>topic</a:t>
            </a:r>
            <a:r>
              <a:rPr lang="hu-HU" dirty="0" smtClean="0"/>
              <a:t>/[</a:t>
            </a:r>
            <a:r>
              <a:rPr lang="hu-HU" dirty="0" err="1" smtClean="0"/>
              <a:t>topicId</a:t>
            </a:r>
            <a:r>
              <a:rPr lang="hu-HU" dirty="0" smtClean="0"/>
              <a:t>]/</a:t>
            </a:r>
            <a:r>
              <a:rPr lang="hu-HU" dirty="0" err="1" smtClean="0"/>
              <a:t>messages</a:t>
            </a:r>
            <a:endParaRPr lang="hu-HU" dirty="0" smtClean="0"/>
          </a:p>
          <a:p>
            <a:r>
              <a:rPr lang="hu-HU" dirty="0" smtClean="0"/>
              <a:t>Service </a:t>
            </a:r>
            <a:r>
              <a:rPr lang="hu-HU" dirty="0" err="1" smtClean="0"/>
              <a:t>accepts</a:t>
            </a:r>
            <a:r>
              <a:rPr lang="hu-HU" dirty="0" smtClean="0"/>
              <a:t> </a:t>
            </a:r>
            <a:r>
              <a:rPr lang="hu-HU" dirty="0" err="1" smtClean="0"/>
              <a:t>param</a:t>
            </a:r>
            <a:r>
              <a:rPr lang="hu-HU" dirty="0" smtClean="0"/>
              <a:t>: </a:t>
            </a:r>
            <a:r>
              <a:rPr lang="hu-HU" dirty="0" err="1" smtClean="0"/>
              <a:t>searchString</a:t>
            </a:r>
            <a:endParaRPr lang="hu-HU" dirty="0" smtClean="0"/>
          </a:p>
          <a:p>
            <a:r>
              <a:rPr lang="hu-HU" dirty="0" err="1" smtClean="0"/>
              <a:t>Pre-process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result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a </a:t>
            </a:r>
            <a:r>
              <a:rPr lang="hu-HU" dirty="0" err="1" smtClean="0"/>
              <a:t>then</a:t>
            </a:r>
            <a:r>
              <a:rPr lang="hu-HU" dirty="0" smtClean="0"/>
              <a:t> </a:t>
            </a:r>
            <a:r>
              <a:rPr lang="hu-HU" dirty="0" err="1" smtClean="0"/>
              <a:t>call</a:t>
            </a:r>
            <a:r>
              <a:rPr lang="hu-HU" dirty="0" smtClean="0"/>
              <a:t> and </a:t>
            </a:r>
            <a:r>
              <a:rPr lang="hu-HU" dirty="0" err="1" smtClean="0"/>
              <a:t>return</a:t>
            </a:r>
            <a:r>
              <a:rPr lang="hu-HU" dirty="0" smtClean="0"/>
              <a:t> an </a:t>
            </a:r>
            <a:r>
              <a:rPr lang="hu-HU" dirty="0" err="1" smtClean="0"/>
              <a:t>array</a:t>
            </a:r>
            <a:r>
              <a:rPr lang="hu-HU" dirty="0" smtClean="0"/>
              <a:t> </a:t>
            </a:r>
            <a:r>
              <a:rPr lang="hu-HU" dirty="0" err="1" smtClean="0"/>
              <a:t>containing</a:t>
            </a:r>
            <a:r>
              <a:rPr lang="hu-HU" dirty="0" smtClean="0"/>
              <a:t> </a:t>
            </a:r>
            <a:r>
              <a:rPr lang="hu-HU" dirty="0" err="1" smtClean="0"/>
              <a:t>Topic</a:t>
            </a:r>
            <a:r>
              <a:rPr lang="hu-HU" dirty="0" smtClean="0"/>
              <a:t> </a:t>
            </a:r>
            <a:r>
              <a:rPr lang="hu-HU" dirty="0" err="1" smtClean="0"/>
              <a:t>objects</a:t>
            </a:r>
            <a:endParaRPr lang="hu-HU" dirty="0" smtClean="0"/>
          </a:p>
          <a:p>
            <a:r>
              <a:rPr lang="hu-HU" dirty="0" smtClean="0"/>
              <a:t>Extra: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of </a:t>
            </a:r>
            <a:r>
              <a:rPr lang="hu-HU" dirty="0" err="1" smtClean="0"/>
              <a:t>any</a:t>
            </a:r>
            <a:r>
              <a:rPr lang="hu-HU" dirty="0" smtClean="0"/>
              <a:t> </a:t>
            </a:r>
            <a:r>
              <a:rPr lang="hu-HU" dirty="0" err="1" smtClean="0"/>
              <a:t>error</a:t>
            </a:r>
            <a:r>
              <a:rPr lang="hu-HU" dirty="0" smtClean="0"/>
              <a:t> display a </a:t>
            </a:r>
            <a:r>
              <a:rPr lang="hu-HU" dirty="0" err="1" smtClean="0"/>
              <a:t>toast</a:t>
            </a:r>
            <a:r>
              <a:rPr lang="hu-HU" dirty="0" smtClean="0"/>
              <a:t> </a:t>
            </a:r>
            <a:r>
              <a:rPr lang="hu-HU" dirty="0" err="1" smtClean="0"/>
              <a:t>message</a:t>
            </a:r>
            <a:r>
              <a:rPr lang="hu-HU" dirty="0" smtClean="0"/>
              <a:t> „</a:t>
            </a:r>
            <a:r>
              <a:rPr lang="hu-HU" dirty="0" err="1" smtClean="0"/>
              <a:t>Cannot</a:t>
            </a:r>
            <a:r>
              <a:rPr lang="hu-HU" dirty="0" smtClean="0"/>
              <a:t> </a:t>
            </a:r>
            <a:r>
              <a:rPr lang="hu-HU" dirty="0" err="1" smtClean="0"/>
              <a:t>fetch</a:t>
            </a:r>
            <a:r>
              <a:rPr lang="hu-HU" dirty="0" smtClean="0"/>
              <a:t> </a:t>
            </a:r>
            <a:r>
              <a:rPr lang="hu-HU" dirty="0" err="1" smtClean="0"/>
              <a:t>messages</a:t>
            </a:r>
            <a:r>
              <a:rPr lang="hu-HU" dirty="0" smtClean="0"/>
              <a:t>” and </a:t>
            </a:r>
            <a:r>
              <a:rPr lang="hu-HU" dirty="0" err="1" smtClean="0"/>
              <a:t>write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http status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console</a:t>
            </a:r>
            <a:endParaRPr lang="hu-HU" dirty="0" smtClean="0"/>
          </a:p>
          <a:p>
            <a:r>
              <a:rPr lang="hu-HU" sz="2300" i="1" dirty="0" err="1" smtClean="0"/>
              <a:t>Helper</a:t>
            </a:r>
            <a:r>
              <a:rPr lang="hu-HU" sz="2300" i="1" dirty="0" smtClean="0"/>
              <a:t> file: exc-804-get-messages.js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Exercise</a:t>
            </a:r>
            <a:r>
              <a:rPr lang="hu-HU" dirty="0" smtClean="0"/>
              <a:t> #4 – </a:t>
            </a:r>
            <a:r>
              <a:rPr lang="hu-HU" dirty="0" err="1" smtClean="0"/>
              <a:t>get</a:t>
            </a:r>
            <a:r>
              <a:rPr lang="hu-HU" dirty="0" smtClean="0"/>
              <a:t> </a:t>
            </a:r>
            <a:r>
              <a:rPr lang="hu-HU" dirty="0" err="1" smtClean="0"/>
              <a:t>topic</a:t>
            </a:r>
            <a:r>
              <a:rPr lang="hu-HU" dirty="0" smtClean="0"/>
              <a:t> </a:t>
            </a:r>
            <a:r>
              <a:rPr lang="hu-HU" dirty="0" err="1" smtClean="0"/>
              <a:t>messages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5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sz="2400" dirty="0" err="1" smtClean="0"/>
              <a:t>Templating</a:t>
            </a:r>
            <a:endParaRPr lang="hu-H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hu-HU" sz="2400" dirty="0" smtClean="0"/>
              <a:t>AJAX </a:t>
            </a:r>
            <a:r>
              <a:rPr lang="hu-HU" sz="2400" dirty="0" err="1" smtClean="0"/>
              <a:t>basics</a:t>
            </a:r>
            <a:endParaRPr lang="hu-H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hu-HU" sz="2400" dirty="0" err="1" smtClean="0"/>
              <a:t>jQuery</a:t>
            </a:r>
            <a:r>
              <a:rPr lang="hu-HU" sz="2400" dirty="0" smtClean="0"/>
              <a:t> AJAX</a:t>
            </a:r>
            <a:endParaRPr lang="hu-HU" sz="2400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Agenda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5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hu-HU" dirty="0" err="1" smtClean="0"/>
              <a:t>QUESTions</a:t>
            </a:r>
            <a:r>
              <a:rPr lang="hu-HU" dirty="0" smtClean="0"/>
              <a:t>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381000" y="2590800"/>
            <a:ext cx="8412480" cy="914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>
                <a:hlinkClick r:id="rId2"/>
              </a:rPr>
              <a:t>http://</a:t>
            </a:r>
            <a:r>
              <a:rPr lang="en-US" sz="5000" dirty="0" smtClean="0">
                <a:hlinkClick r:id="rId2"/>
              </a:rPr>
              <a:t>goo.gl/X3nbpH</a:t>
            </a:r>
            <a:endParaRPr lang="hu-HU" sz="50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Please</a:t>
            </a:r>
            <a:r>
              <a:rPr lang="hu-HU" dirty="0" smtClean="0"/>
              <a:t> </a:t>
            </a:r>
            <a:r>
              <a:rPr lang="hu-HU" dirty="0" err="1" smtClean="0"/>
              <a:t>fill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feedback</a:t>
            </a:r>
            <a:r>
              <a:rPr lang="hu-HU" dirty="0" smtClean="0"/>
              <a:t> </a:t>
            </a:r>
            <a:r>
              <a:rPr lang="hu-HU" dirty="0" err="1" smtClean="0"/>
              <a:t>form</a:t>
            </a:r>
            <a:r>
              <a:rPr lang="hu-HU" dirty="0" smtClean="0"/>
              <a:t> </a:t>
            </a:r>
            <a:r>
              <a:rPr lang="hu-HU" dirty="0" err="1" smtClean="0"/>
              <a:t>before</a:t>
            </a:r>
            <a:r>
              <a:rPr lang="hu-HU" dirty="0" smtClean="0"/>
              <a:t> </a:t>
            </a:r>
            <a:r>
              <a:rPr lang="hu-HU" dirty="0" err="1" smtClean="0"/>
              <a:t>leave</a:t>
            </a:r>
            <a:r>
              <a:rPr lang="hu-HU" dirty="0" smtClean="0"/>
              <a:t>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32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artalom helye 8"/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52441"/>
            <a:ext cx="7598718" cy="4819759"/>
          </a:xfrm>
        </p:spPr>
      </p:pic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Thank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attention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2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54217"/>
          </a:xfrm>
        </p:spPr>
        <p:txBody>
          <a:bodyPr/>
          <a:lstStyle/>
          <a:p>
            <a:r>
              <a:rPr lang="hu-HU" dirty="0" err="1" smtClean="0"/>
              <a:t>Templating</a:t>
            </a:r>
            <a:r>
              <a:rPr lang="hu-HU" dirty="0" smtClean="0"/>
              <a:t> &amp; </a:t>
            </a:r>
            <a:r>
              <a:rPr lang="hu-HU" dirty="0" err="1" smtClean="0"/>
              <a:t>Handlebars</a:t>
            </a:r>
            <a:endParaRPr lang="hu-HU" dirty="0"/>
          </a:p>
        </p:txBody>
      </p:sp>
      <p:sp>
        <p:nvSpPr>
          <p:cNvPr id="8" name="Szöveg hely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77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Tartalom helye 8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hu-HU" sz="2800" dirty="0" err="1"/>
              <a:t>Separate</a:t>
            </a:r>
            <a:r>
              <a:rPr lang="hu-HU" sz="2800" dirty="0"/>
              <a:t> </a:t>
            </a:r>
            <a:r>
              <a:rPr lang="hu-HU" sz="2800" dirty="0" err="1"/>
              <a:t>model</a:t>
            </a:r>
            <a:r>
              <a:rPr lang="hu-HU" sz="2800" dirty="0"/>
              <a:t> and </a:t>
            </a:r>
            <a:r>
              <a:rPr lang="hu-HU" sz="2800" dirty="0" err="1"/>
              <a:t>view</a:t>
            </a:r>
            <a:r>
              <a:rPr lang="hu-HU" sz="2800" dirty="0"/>
              <a:t> (MVC)</a:t>
            </a:r>
          </a:p>
          <a:p>
            <a:r>
              <a:rPr lang="hu-HU" sz="2800" dirty="0" err="1"/>
              <a:t>Keeps</a:t>
            </a:r>
            <a:r>
              <a:rPr lang="hu-HU" sz="2800" dirty="0"/>
              <a:t> </a:t>
            </a:r>
            <a:r>
              <a:rPr lang="hu-HU" sz="2800" dirty="0" err="1"/>
              <a:t>your</a:t>
            </a:r>
            <a:r>
              <a:rPr lang="hu-HU" sz="2800" dirty="0"/>
              <a:t> </a:t>
            </a:r>
            <a:r>
              <a:rPr lang="hu-HU" sz="2800" dirty="0" err="1"/>
              <a:t>code</a:t>
            </a:r>
            <a:r>
              <a:rPr lang="hu-HU" sz="2800" dirty="0"/>
              <a:t> </a:t>
            </a:r>
            <a:r>
              <a:rPr lang="hu-HU" sz="2800" dirty="0" err="1"/>
              <a:t>clean</a:t>
            </a:r>
            <a:r>
              <a:rPr lang="hu-HU" sz="2800" dirty="0"/>
              <a:t> and </a:t>
            </a:r>
            <a:r>
              <a:rPr lang="hu-HU" sz="2800" dirty="0" err="1"/>
              <a:t>make</a:t>
            </a:r>
            <a:r>
              <a:rPr lang="hu-HU" sz="2800" dirty="0"/>
              <a:t> </a:t>
            </a:r>
            <a:r>
              <a:rPr lang="hu-HU" sz="2800" dirty="0" err="1"/>
              <a:t>it</a:t>
            </a:r>
            <a:r>
              <a:rPr lang="hu-HU" sz="2800" dirty="0"/>
              <a:t> </a:t>
            </a:r>
            <a:r>
              <a:rPr lang="hu-HU" sz="2800" dirty="0" err="1"/>
              <a:t>maintanable</a:t>
            </a:r>
            <a:endParaRPr lang="hu-HU" sz="2800" dirty="0"/>
          </a:p>
          <a:p>
            <a:r>
              <a:rPr lang="hu-HU" sz="2800" dirty="0" err="1"/>
              <a:t>Restricted</a:t>
            </a:r>
            <a:r>
              <a:rPr lang="hu-HU" sz="2800" dirty="0"/>
              <a:t> </a:t>
            </a:r>
            <a:r>
              <a:rPr lang="hu-HU" sz="2800" dirty="0" err="1"/>
              <a:t>access</a:t>
            </a:r>
            <a:r>
              <a:rPr lang="hu-HU" sz="2800" dirty="0"/>
              <a:t> – display </a:t>
            </a:r>
            <a:r>
              <a:rPr lang="hu-HU" sz="2800" dirty="0" err="1"/>
              <a:t>only</a:t>
            </a:r>
            <a:r>
              <a:rPr lang="hu-HU" sz="2800" dirty="0"/>
              <a:t> </a:t>
            </a:r>
            <a:r>
              <a:rPr lang="hu-HU" sz="2800" dirty="0" err="1" smtClean="0"/>
              <a:t>without</a:t>
            </a:r>
            <a:r>
              <a:rPr lang="hu-HU" sz="2800" dirty="0" smtClean="0"/>
              <a:t> </a:t>
            </a:r>
            <a:r>
              <a:rPr lang="hu-HU" sz="2800" dirty="0" err="1" smtClean="0"/>
              <a:t>modifying</a:t>
            </a:r>
            <a:r>
              <a:rPr lang="hu-HU" sz="2800" dirty="0" smtClean="0"/>
              <a:t> </a:t>
            </a:r>
            <a:r>
              <a:rPr lang="hu-HU" sz="2800" dirty="0" err="1" smtClean="0"/>
              <a:t>the</a:t>
            </a:r>
            <a:r>
              <a:rPr lang="hu-HU" sz="2800" dirty="0" smtClean="0"/>
              <a:t> </a:t>
            </a:r>
            <a:r>
              <a:rPr lang="hu-HU" sz="2800" dirty="0" err="1" smtClean="0"/>
              <a:t>model</a:t>
            </a:r>
            <a:endParaRPr lang="hu-HU" sz="2800" dirty="0"/>
          </a:p>
          <a:p>
            <a:r>
              <a:rPr lang="hu-HU" sz="2800" dirty="0" err="1"/>
              <a:t>Minimal</a:t>
            </a:r>
            <a:r>
              <a:rPr lang="hu-HU" sz="2800" dirty="0"/>
              <a:t> </a:t>
            </a:r>
            <a:r>
              <a:rPr lang="hu-HU" sz="2800" dirty="0" err="1"/>
              <a:t>logic</a:t>
            </a:r>
            <a:r>
              <a:rPr lang="hu-HU" sz="2800" dirty="0"/>
              <a:t> </a:t>
            </a:r>
            <a:r>
              <a:rPr lang="hu-HU" sz="2800" dirty="0" err="1"/>
              <a:t>with</a:t>
            </a:r>
            <a:r>
              <a:rPr lang="hu-HU" sz="2800" dirty="0"/>
              <a:t> </a:t>
            </a:r>
            <a:r>
              <a:rPr lang="hu-HU" sz="2800" dirty="0" err="1"/>
              <a:t>embedded</a:t>
            </a:r>
            <a:r>
              <a:rPr lang="hu-HU" sz="2800" dirty="0"/>
              <a:t> </a:t>
            </a:r>
            <a:r>
              <a:rPr lang="hu-HU" sz="2800" dirty="0" err="1"/>
              <a:t>expressions</a:t>
            </a:r>
            <a:endParaRPr lang="hu-HU" sz="2800" dirty="0"/>
          </a:p>
          <a:p>
            <a:r>
              <a:rPr lang="hu-HU" sz="2800" dirty="0"/>
              <a:t>Basic </a:t>
            </a:r>
            <a:r>
              <a:rPr lang="hu-HU" sz="2800" dirty="0" err="1"/>
              <a:t>tools</a:t>
            </a:r>
            <a:r>
              <a:rPr lang="hu-HU" sz="2800" dirty="0"/>
              <a:t>:</a:t>
            </a:r>
          </a:p>
          <a:p>
            <a:pPr lvl="1"/>
            <a:r>
              <a:rPr lang="hu-HU" dirty="0" err="1"/>
              <a:t>Placeholders</a:t>
            </a:r>
            <a:endParaRPr lang="hu-HU" dirty="0"/>
          </a:p>
          <a:p>
            <a:pPr lvl="1"/>
            <a:r>
              <a:rPr lang="hu-HU" dirty="0" err="1"/>
              <a:t>Conditionals</a:t>
            </a:r>
            <a:endParaRPr lang="hu-HU" dirty="0"/>
          </a:p>
          <a:p>
            <a:pPr lvl="1"/>
            <a:r>
              <a:rPr lang="hu-HU" dirty="0" err="1"/>
              <a:t>Foreach</a:t>
            </a:r>
            <a:r>
              <a:rPr lang="hu-HU" dirty="0"/>
              <a:t> </a:t>
            </a:r>
            <a:r>
              <a:rPr lang="hu-HU" dirty="0" err="1"/>
              <a:t>data-loops</a:t>
            </a:r>
            <a:endParaRPr lang="hu-HU" dirty="0"/>
          </a:p>
          <a:p>
            <a:endParaRPr lang="hu-HU" sz="2800" dirty="0"/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Templating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Tartalom helye 8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Logic-less templates do a great job of forcing you to separate presentation from logic</a:t>
            </a:r>
          </a:p>
          <a:p>
            <a:r>
              <a:rPr lang="en-US" sz="3000" dirty="0"/>
              <a:t>Clean syntax leads to templates that are easy to build, read, and maintain</a:t>
            </a:r>
          </a:p>
          <a:p>
            <a:r>
              <a:rPr lang="en-US" sz="3000" dirty="0"/>
              <a:t>Compiled rather than interpreted templates</a:t>
            </a:r>
          </a:p>
          <a:p>
            <a:r>
              <a:rPr lang="hu-HU" sz="3000" dirty="0"/>
              <a:t>P</a:t>
            </a:r>
            <a:r>
              <a:rPr lang="en-US" sz="3000" dirty="0" err="1"/>
              <a:t>aths</a:t>
            </a:r>
            <a:r>
              <a:rPr lang="en-US" sz="3000" dirty="0"/>
              <a:t> (</a:t>
            </a:r>
            <a:r>
              <a:rPr lang="en-US" sz="3000" dirty="0" err="1"/>
              <a:t>ie</a:t>
            </a:r>
            <a:r>
              <a:rPr lang="en-US" sz="3000" dirty="0"/>
              <a:t>, reaching deep into a context object).</a:t>
            </a:r>
          </a:p>
          <a:p>
            <a:r>
              <a:rPr lang="hu-HU" sz="3000" dirty="0"/>
              <a:t>G</a:t>
            </a:r>
            <a:r>
              <a:rPr lang="en-US" sz="3000" dirty="0" err="1"/>
              <a:t>lobal</a:t>
            </a:r>
            <a:r>
              <a:rPr lang="en-US" sz="3000" dirty="0"/>
              <a:t> helpers</a:t>
            </a:r>
          </a:p>
          <a:p>
            <a:endParaRPr lang="hu-HU" sz="3000" dirty="0"/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Handlebars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8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Tartalom helye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 err="1"/>
              <a:t>Decide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want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show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is </a:t>
            </a:r>
            <a:r>
              <a:rPr lang="hu-HU" dirty="0" err="1"/>
              <a:t>needed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so</a:t>
            </a: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 err="1"/>
              <a:t>Identify</a:t>
            </a:r>
            <a:r>
              <a:rPr lang="hu-HU" dirty="0"/>
              <a:t> </a:t>
            </a:r>
            <a:r>
              <a:rPr lang="hu-HU" dirty="0" err="1"/>
              <a:t>loops</a:t>
            </a:r>
            <a:r>
              <a:rPr lang="hu-HU" dirty="0"/>
              <a:t>, </a:t>
            </a:r>
            <a:r>
              <a:rPr lang="hu-HU" dirty="0" err="1"/>
              <a:t>unique</a:t>
            </a:r>
            <a:r>
              <a:rPr lang="hu-HU" dirty="0"/>
              <a:t> </a:t>
            </a:r>
            <a:r>
              <a:rPr lang="hu-HU" dirty="0" err="1"/>
              <a:t>variables</a:t>
            </a:r>
            <a:r>
              <a:rPr lang="hu-HU" dirty="0"/>
              <a:t> and </a:t>
            </a:r>
            <a:r>
              <a:rPr lang="hu-HU" dirty="0" err="1"/>
              <a:t>conditions</a:t>
            </a: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 err="1"/>
              <a:t>Create</a:t>
            </a:r>
            <a:r>
              <a:rPr lang="hu-HU" dirty="0"/>
              <a:t> a </a:t>
            </a:r>
            <a:r>
              <a:rPr lang="hu-HU" dirty="0" err="1"/>
              <a:t>structure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demo</a:t>
            </a:r>
            <a:endParaRPr lang="hu-HU" dirty="0"/>
          </a:p>
          <a:p>
            <a:endParaRPr lang="hu-HU" dirty="0"/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create</a:t>
            </a:r>
            <a:r>
              <a:rPr lang="hu-HU" dirty="0" smtClean="0"/>
              <a:t> a </a:t>
            </a:r>
            <a:r>
              <a:rPr lang="hu-HU" dirty="0" err="1" smtClean="0"/>
              <a:t>template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1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Example</a:t>
            </a:r>
            <a:r>
              <a:rPr lang="hu-HU" dirty="0" smtClean="0"/>
              <a:t> – The Recipe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2" descr="C:\Users\Hekker\Desktop\uidev\JackieM_RecipeCards_v2_Stea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07" y="1143000"/>
            <a:ext cx="6624736" cy="467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Csoportba foglalás 10"/>
          <p:cNvGrpSpPr/>
          <p:nvPr/>
        </p:nvGrpSpPr>
        <p:grpSpPr>
          <a:xfrm>
            <a:off x="853395" y="1143000"/>
            <a:ext cx="3692280" cy="4672359"/>
            <a:chOff x="951728" y="1556792"/>
            <a:chExt cx="3692280" cy="4672359"/>
          </a:xfrm>
        </p:grpSpPr>
        <p:sp>
          <p:nvSpPr>
            <p:cNvPr id="12" name="Téglalap 11"/>
            <p:cNvSpPr/>
            <p:nvPr/>
          </p:nvSpPr>
          <p:spPr>
            <a:xfrm>
              <a:off x="1259632" y="1556792"/>
              <a:ext cx="3384376" cy="467235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Szövegdoboz 12"/>
            <p:cNvSpPr txBox="1"/>
            <p:nvPr/>
          </p:nvSpPr>
          <p:spPr>
            <a:xfrm>
              <a:off x="951728" y="2347030"/>
              <a:ext cx="759823" cy="3693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Image</a:t>
              </a:r>
              <a:endParaRPr lang="hu-HU" dirty="0"/>
            </a:p>
          </p:txBody>
        </p:sp>
      </p:grpSp>
      <p:grpSp>
        <p:nvGrpSpPr>
          <p:cNvPr id="14" name="Csoportba foglalás 13"/>
          <p:cNvGrpSpPr/>
          <p:nvPr/>
        </p:nvGrpSpPr>
        <p:grpSpPr>
          <a:xfrm>
            <a:off x="4689691" y="1359024"/>
            <a:ext cx="3579815" cy="720080"/>
            <a:chOff x="4788024" y="1772816"/>
            <a:chExt cx="3579815" cy="720080"/>
          </a:xfrm>
        </p:grpSpPr>
        <p:sp>
          <p:nvSpPr>
            <p:cNvPr id="15" name="Téglalap 14"/>
            <p:cNvSpPr/>
            <p:nvPr/>
          </p:nvSpPr>
          <p:spPr>
            <a:xfrm>
              <a:off x="4788024" y="1772816"/>
              <a:ext cx="3168352" cy="72008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Szövegdoboz 15"/>
            <p:cNvSpPr txBox="1"/>
            <p:nvPr/>
          </p:nvSpPr>
          <p:spPr>
            <a:xfrm>
              <a:off x="7772804" y="1977698"/>
              <a:ext cx="595035" cy="3693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hu-HU" dirty="0" err="1" smtClean="0"/>
                <a:t>Title</a:t>
              </a:r>
              <a:endParaRPr lang="hu-HU" dirty="0"/>
            </a:p>
          </p:txBody>
        </p:sp>
      </p:grpSp>
      <p:grpSp>
        <p:nvGrpSpPr>
          <p:cNvPr id="17" name="Csoportba foglalás 16"/>
          <p:cNvGrpSpPr/>
          <p:nvPr/>
        </p:nvGrpSpPr>
        <p:grpSpPr>
          <a:xfrm>
            <a:off x="4689691" y="2151112"/>
            <a:ext cx="4149509" cy="398063"/>
            <a:chOff x="4788024" y="2564904"/>
            <a:chExt cx="4149509" cy="398063"/>
          </a:xfrm>
        </p:grpSpPr>
        <p:sp>
          <p:nvSpPr>
            <p:cNvPr id="18" name="Téglalap 17"/>
            <p:cNvSpPr/>
            <p:nvPr/>
          </p:nvSpPr>
          <p:spPr>
            <a:xfrm>
              <a:off x="4788024" y="2564904"/>
              <a:ext cx="3168352" cy="36004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Szövegdoboz 18"/>
            <p:cNvSpPr txBox="1"/>
            <p:nvPr/>
          </p:nvSpPr>
          <p:spPr>
            <a:xfrm>
              <a:off x="7679881" y="2593635"/>
              <a:ext cx="1257652" cy="3693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hu-HU" dirty="0" err="1" smtClean="0"/>
                <a:t>Description</a:t>
              </a:r>
              <a:endParaRPr lang="hu-HU" dirty="0"/>
            </a:p>
          </p:txBody>
        </p:sp>
      </p:grpSp>
      <p:grpSp>
        <p:nvGrpSpPr>
          <p:cNvPr id="20" name="Csoportba foglalás 19"/>
          <p:cNvGrpSpPr/>
          <p:nvPr/>
        </p:nvGrpSpPr>
        <p:grpSpPr>
          <a:xfrm>
            <a:off x="5913827" y="2799184"/>
            <a:ext cx="2570227" cy="2016224"/>
            <a:chOff x="6012160" y="3212976"/>
            <a:chExt cx="2570227" cy="2016224"/>
          </a:xfrm>
        </p:grpSpPr>
        <p:sp>
          <p:nvSpPr>
            <p:cNvPr id="21" name="Téglalap 20"/>
            <p:cNvSpPr/>
            <p:nvPr/>
          </p:nvSpPr>
          <p:spPr>
            <a:xfrm>
              <a:off x="6012160" y="3212976"/>
              <a:ext cx="1944216" cy="201622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Szövegdoboz 21"/>
            <p:cNvSpPr txBox="1"/>
            <p:nvPr/>
          </p:nvSpPr>
          <p:spPr>
            <a:xfrm>
              <a:off x="7643925" y="4139788"/>
              <a:ext cx="938462" cy="3693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hu-HU" dirty="0" err="1" smtClean="0"/>
                <a:t>Method</a:t>
              </a:r>
              <a:endParaRPr lang="hu-HU" dirty="0"/>
            </a:p>
          </p:txBody>
        </p:sp>
      </p:grpSp>
      <p:grpSp>
        <p:nvGrpSpPr>
          <p:cNvPr id="23" name="Csoportba foglalás 22"/>
          <p:cNvGrpSpPr/>
          <p:nvPr/>
        </p:nvGrpSpPr>
        <p:grpSpPr>
          <a:xfrm>
            <a:off x="4599491" y="2799184"/>
            <a:ext cx="1242328" cy="2776954"/>
            <a:chOff x="4697824" y="3212976"/>
            <a:chExt cx="1242328" cy="2776954"/>
          </a:xfrm>
        </p:grpSpPr>
        <p:sp>
          <p:nvSpPr>
            <p:cNvPr id="24" name="Téglalap 23"/>
            <p:cNvSpPr/>
            <p:nvPr/>
          </p:nvSpPr>
          <p:spPr>
            <a:xfrm>
              <a:off x="4716016" y="3212976"/>
              <a:ext cx="1224136" cy="259228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Szövegdoboz 24"/>
            <p:cNvSpPr txBox="1"/>
            <p:nvPr/>
          </p:nvSpPr>
          <p:spPr>
            <a:xfrm>
              <a:off x="4697824" y="5620598"/>
              <a:ext cx="1242328" cy="3693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hu-HU" dirty="0" err="1" smtClean="0"/>
                <a:t>Ingredients</a:t>
              </a:r>
              <a:endParaRPr lang="hu-HU" dirty="0"/>
            </a:p>
          </p:txBody>
        </p:sp>
      </p:grpSp>
      <p:grpSp>
        <p:nvGrpSpPr>
          <p:cNvPr id="26" name="Csoportba foglalás 25"/>
          <p:cNvGrpSpPr/>
          <p:nvPr/>
        </p:nvGrpSpPr>
        <p:grpSpPr>
          <a:xfrm>
            <a:off x="5913827" y="4887417"/>
            <a:ext cx="2232248" cy="504056"/>
            <a:chOff x="6012160" y="5301209"/>
            <a:chExt cx="2232248" cy="504056"/>
          </a:xfrm>
        </p:grpSpPr>
        <p:sp>
          <p:nvSpPr>
            <p:cNvPr id="27" name="Téglalap 26"/>
            <p:cNvSpPr/>
            <p:nvPr/>
          </p:nvSpPr>
          <p:spPr>
            <a:xfrm>
              <a:off x="6012160" y="5301209"/>
              <a:ext cx="1944216" cy="5040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" name="Szövegdoboz 27"/>
            <p:cNvSpPr txBox="1"/>
            <p:nvPr/>
          </p:nvSpPr>
          <p:spPr>
            <a:xfrm>
              <a:off x="7772804" y="5373216"/>
              <a:ext cx="471604" cy="3693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hu-HU" dirty="0" err="1" smtClean="0"/>
                <a:t>Tip</a:t>
              </a:r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189500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Tartalom helye 8"/>
          <p:cNvSpPr>
            <a:spLocks noGrp="1"/>
          </p:cNvSpPr>
          <p:nvPr>
            <p:ph sz="quarter" idx="14"/>
          </p:nvPr>
        </p:nvSpPr>
        <p:spPr>
          <a:xfrm>
            <a:off x="228600" y="1143000"/>
            <a:ext cx="8686800" cy="4724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u-HU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hu-HU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b="1" dirty="0" err="1">
                <a:latin typeface="Courier New" pitchFamily="49" charset="0"/>
                <a:cs typeface="Courier New" pitchFamily="49" charset="0"/>
              </a:rPr>
              <a:t>title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: "</a:t>
            </a:r>
            <a:r>
              <a:rPr lang="hu-HU" dirty="0" err="1">
                <a:latin typeface="Courier New" pitchFamily="49" charset="0"/>
                <a:cs typeface="Courier New" pitchFamily="49" charset="0"/>
              </a:rPr>
              <a:t>Malaysian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>
                <a:latin typeface="Courier New" pitchFamily="49" charset="0"/>
                <a:cs typeface="Courier New" pitchFamily="49" charset="0"/>
              </a:rPr>
              <a:t>Spice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>
                <a:latin typeface="Courier New" pitchFamily="49" charset="0"/>
                <a:cs typeface="Courier New" pitchFamily="49" charset="0"/>
              </a:rPr>
              <a:t>Rubbed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 Steak &amp; </a:t>
            </a:r>
            <a:r>
              <a:rPr lang="hu-HU" dirty="0" err="1">
                <a:latin typeface="Courier New" pitchFamily="49" charset="0"/>
                <a:cs typeface="Courier New" pitchFamily="49" charset="0"/>
              </a:rPr>
              <a:t>Salad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0" indent="0">
              <a:buNone/>
            </a:pPr>
            <a:r>
              <a:rPr lang="hu-HU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b="1" dirty="0" err="1"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: "</a:t>
            </a:r>
            <a:r>
              <a:rPr lang="hu-HU" dirty="0" err="1">
                <a:latin typeface="Courier New" pitchFamily="49" charset="0"/>
                <a:cs typeface="Courier New" pitchFamily="49" charset="0"/>
              </a:rPr>
              <a:t>Give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>
                <a:latin typeface="Courier New" pitchFamily="49" charset="0"/>
                <a:cs typeface="Courier New" pitchFamily="49" charset="0"/>
              </a:rPr>
              <a:t>classic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 grilled…",</a:t>
            </a:r>
          </a:p>
          <a:p>
            <a:pPr marL="0" indent="0">
              <a:buNone/>
            </a:pPr>
            <a:r>
              <a:rPr lang="hu-HU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b="1" dirty="0" err="1">
                <a:latin typeface="Courier New" pitchFamily="49" charset="0"/>
                <a:cs typeface="Courier New" pitchFamily="49" charset="0"/>
              </a:rPr>
              <a:t>imageUrl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: "</a:t>
            </a:r>
            <a:r>
              <a:rPr lang="hu-HU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/recipe/</a:t>
            </a:r>
            <a:r>
              <a:rPr lang="hu-HU" dirty="0" err="1">
                <a:latin typeface="Courier New" pitchFamily="49" charset="0"/>
                <a:cs typeface="Courier New" pitchFamily="49" charset="0"/>
              </a:rPr>
              <a:t>malaysian-steak.jpg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0" indent="0">
              <a:buNone/>
            </a:pPr>
            <a:r>
              <a:rPr lang="hu-HU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b="1" dirty="0" err="1">
                <a:latin typeface="Courier New" pitchFamily="49" charset="0"/>
                <a:cs typeface="Courier New" pitchFamily="49" charset="0"/>
              </a:rPr>
              <a:t>ingredientsList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: [</a:t>
            </a:r>
          </a:p>
          <a:p>
            <a:pPr marL="0" indent="0">
              <a:buNone/>
            </a:pPr>
            <a:r>
              <a:rPr lang="hu-HU" dirty="0">
                <a:latin typeface="Courier New" pitchFamily="49" charset="0"/>
                <a:cs typeface="Courier New" pitchFamily="49" charset="0"/>
              </a:rPr>
              <a:t>      {</a:t>
            </a:r>
            <a:r>
              <a:rPr lang="hu-HU" b="1" dirty="0" err="1">
                <a:latin typeface="Courier New" pitchFamily="49" charset="0"/>
                <a:cs typeface="Courier New" pitchFamily="49" charset="0"/>
              </a:rPr>
              <a:t>quantity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:"400 g", </a:t>
            </a:r>
            <a:r>
              <a:rPr lang="hu-HU" b="1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:"</a:t>
            </a:r>
            <a:r>
              <a:rPr lang="hu-HU" dirty="0" err="1">
                <a:latin typeface="Courier New" pitchFamily="49" charset="0"/>
                <a:cs typeface="Courier New" pitchFamily="49" charset="0"/>
              </a:rPr>
              <a:t>rump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 steak"},</a:t>
            </a:r>
          </a:p>
          <a:p>
            <a:pPr marL="0" indent="0">
              <a:buNone/>
            </a:pPr>
            <a:r>
              <a:rPr lang="hu-HU" dirty="0">
                <a:latin typeface="Courier New" pitchFamily="49" charset="0"/>
                <a:cs typeface="Courier New" pitchFamily="49" charset="0"/>
              </a:rPr>
              <a:t>      {</a:t>
            </a:r>
            <a:r>
              <a:rPr lang="hu-HU" b="1" dirty="0" err="1">
                <a:latin typeface="Courier New" pitchFamily="49" charset="0"/>
                <a:cs typeface="Courier New" pitchFamily="49" charset="0"/>
              </a:rPr>
              <a:t>quantity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:"1/4 </a:t>
            </a:r>
            <a:r>
              <a:rPr lang="hu-HU" dirty="0" err="1">
                <a:latin typeface="Courier New" pitchFamily="49" charset="0"/>
                <a:cs typeface="Courier New" pitchFamily="49" charset="0"/>
              </a:rPr>
              <a:t>cup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hu-HU" b="1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:"</a:t>
            </a:r>
            <a:r>
              <a:rPr lang="hu-HU" dirty="0" err="1">
                <a:latin typeface="Courier New" pitchFamily="49" charset="0"/>
                <a:cs typeface="Courier New" pitchFamily="49" charset="0"/>
              </a:rPr>
              <a:t>oil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"},</a:t>
            </a:r>
          </a:p>
          <a:p>
            <a:pPr marL="0" indent="0">
              <a:buNone/>
            </a:pPr>
            <a:r>
              <a:rPr lang="hu-HU" dirty="0">
                <a:latin typeface="Courier New" pitchFamily="49" charset="0"/>
                <a:cs typeface="Courier New" pitchFamily="49" charset="0"/>
              </a:rPr>
              <a:t>   ],</a:t>
            </a:r>
          </a:p>
          <a:p>
            <a:pPr marL="0" indent="0">
              <a:buNone/>
            </a:pPr>
            <a:r>
              <a:rPr lang="hu-HU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b="1" dirty="0" err="1">
                <a:latin typeface="Courier New" pitchFamily="49" charset="0"/>
                <a:cs typeface="Courier New" pitchFamily="49" charset="0"/>
              </a:rPr>
              <a:t>stepList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: ["</a:t>
            </a:r>
            <a:r>
              <a:rPr lang="hu-HU" dirty="0" err="1">
                <a:latin typeface="Courier New" pitchFamily="49" charset="0"/>
                <a:cs typeface="Courier New" pitchFamily="49" charset="0"/>
              </a:rPr>
              <a:t>Rub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>
                <a:latin typeface="Courier New" pitchFamily="49" charset="0"/>
                <a:cs typeface="Courier New" pitchFamily="49" charset="0"/>
              </a:rPr>
              <a:t>both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…", "</a:t>
            </a:r>
            <a:r>
              <a:rPr lang="hu-HU" dirty="0" err="1">
                <a:latin typeface="Courier New" pitchFamily="49" charset="0"/>
                <a:cs typeface="Courier New" pitchFamily="49" charset="0"/>
              </a:rPr>
              <a:t>Brush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 steak…",…],</a:t>
            </a:r>
          </a:p>
          <a:p>
            <a:pPr marL="0" indent="0">
              <a:buNone/>
            </a:pPr>
            <a:r>
              <a:rPr lang="hu-HU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b="1" dirty="0" err="1">
                <a:latin typeface="Courier New" pitchFamily="49" charset="0"/>
                <a:cs typeface="Courier New" pitchFamily="49" charset="0"/>
              </a:rPr>
              <a:t>tip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: "</a:t>
            </a:r>
            <a:r>
              <a:rPr lang="hu-HU" dirty="0" err="1">
                <a:latin typeface="Courier New" pitchFamily="49" charset="0"/>
                <a:cs typeface="Courier New" pitchFamily="49" charset="0"/>
              </a:rPr>
              <a:t>meat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 curry </a:t>
            </a:r>
            <a:r>
              <a:rPr lang="hu-HU" dirty="0" err="1">
                <a:latin typeface="Courier New" pitchFamily="49" charset="0"/>
                <a:cs typeface="Courier New" pitchFamily="49" charset="0"/>
              </a:rPr>
              <a:t>powder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…"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Example</a:t>
            </a:r>
            <a:r>
              <a:rPr lang="hu-HU" dirty="0" smtClean="0"/>
              <a:t> – a </a:t>
            </a:r>
            <a:r>
              <a:rPr lang="hu-HU" dirty="0" err="1" smtClean="0"/>
              <a:t>possible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structure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25DE4A0B917640A570D089B0696C69" ma:contentTypeVersion="0" ma:contentTypeDescription="Create a new document." ma:contentTypeScope="" ma:versionID="dc1ce0fb8abab260a99cd3762f1fc74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389d1f0a791081171bb3912d47a25c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8" nillable="true" ma:displayName="Exempt from Policy" ma:hidden="true" ma:internalName="_dlc_Exempt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PolicyAudit" staticId="0x0101|937198175" UniqueId="d329426c-7041-45f9-b42b-920388110da7">
      <p:Name>Auditing</p:Name>
      <p:Description>Audits user actions on documents and list items to the Audit Log.</p:Description>
      <p:CustomData>
        <Audit>
          <View/>
        </Audit>
      </p:CustomData>
    </p:PolicyItem>
  </p:PolicyItems>
</p:Policy>
</file>

<file path=customXml/item3.xml><?xml version="1.0" encoding="utf-8"?>
<?mso-contentType ?>
<spe:Receivers xmlns:spe="http://schemas.microsoft.com/sharepoint/events">
  <Receiver>
    <Name>Policy Auditing</Name>
    <Synchronization>Synchronous</Synchronization>
    <Type>10001</Type>
    <SequenceNumber>1100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10002</Type>
    <SequenceNumber>1101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10004</Type>
    <SequenceNumber>1102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10006</Type>
    <SequenceNumber>1103</SequenceNumber>
    <Assembly>Microsoft.Office.Policy, Version=14.0.0.0, Culture=neutral, PublicKeyToken=71e9bce111e9429c</Assembly>
    <Class>Microsoft.Office.RecordsManagement.Internal.AuditHandler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9BD210-102D-4A08-BE53-79CC4B0DE8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1F2AE8-79B1-4F0A-AA12-C0E23124D5EF}">
  <ds:schemaRefs>
    <ds:schemaRef ds:uri="office.server.policy"/>
  </ds:schemaRefs>
</ds:datastoreItem>
</file>

<file path=customXml/itemProps3.xml><?xml version="1.0" encoding="utf-8"?>
<ds:datastoreItem xmlns:ds="http://schemas.openxmlformats.org/officeDocument/2006/customXml" ds:itemID="{BE0A25E3-76D8-4FEE-87FD-FF67F15E669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FCBC71B-0FB3-4447-9531-7FE1AB439102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schemas.microsoft.com/sharepoint/v3"/>
    <ds:schemaRef ds:uri="http://schemas.openxmlformats.org/package/2006/metadata/core-properties"/>
    <ds:schemaRef ds:uri="http://purl.org/dc/elements/1.1/"/>
  </ds:schemaRefs>
</ds:datastoreItem>
</file>

<file path=customXml/itemProps5.xml><?xml version="1.0" encoding="utf-8"?>
<ds:datastoreItem xmlns:ds="http://schemas.openxmlformats.org/officeDocument/2006/customXml" ds:itemID="{B61B4BD3-5B4B-464D-A719-A001F9E8D6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48602</TotalTime>
  <Words>1175</Words>
  <Application>Microsoft Office PowerPoint</Application>
  <PresentationFormat>On-screen Show (4:3)</PresentationFormat>
  <Paragraphs>274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 New</vt:lpstr>
      <vt:lpstr>Franklin Gothic Book</vt:lpstr>
      <vt:lpstr>Franklin Gothic Medium</vt:lpstr>
      <vt:lpstr>epam-ppt-cover</vt:lpstr>
      <vt:lpstr>epam-ppt-light</vt:lpstr>
      <vt:lpstr>Javascript Templating, AJAX basics</vt:lpstr>
      <vt:lpstr>Training overview</vt:lpstr>
      <vt:lpstr>Agenda</vt:lpstr>
      <vt:lpstr>Templating &amp; Handlebars</vt:lpstr>
      <vt:lpstr>Templating</vt:lpstr>
      <vt:lpstr>Handlebars</vt:lpstr>
      <vt:lpstr>How to create a template?</vt:lpstr>
      <vt:lpstr>Example – The Recipe</vt:lpstr>
      <vt:lpstr>Example – a possible data structure</vt:lpstr>
      <vt:lpstr>Example – HTML represantation</vt:lpstr>
      <vt:lpstr>Example – the code</vt:lpstr>
      <vt:lpstr>AJAX basics</vt:lpstr>
      <vt:lpstr>Synchronous web communication</vt:lpstr>
      <vt:lpstr>Synchronous web communication</vt:lpstr>
      <vt:lpstr>AJAX</vt:lpstr>
      <vt:lpstr>Asynchronous web communication</vt:lpstr>
      <vt:lpstr>Core concept</vt:lpstr>
      <vt:lpstr>A typical AJAX request</vt:lpstr>
      <vt:lpstr>JS code</vt:lpstr>
      <vt:lpstr>Limitations</vt:lpstr>
      <vt:lpstr>jQUERY AJAX</vt:lpstr>
      <vt:lpstr>jQuery AJAX</vt:lpstr>
      <vt:lpstr>jQuery AJAX</vt:lpstr>
      <vt:lpstr>Shorthands</vt:lpstr>
      <vt:lpstr>Excercises</vt:lpstr>
      <vt:lpstr>Exercise #1 - templates</vt:lpstr>
      <vt:lpstr>Exercise #2 – Load topic list via AJAX</vt:lpstr>
      <vt:lpstr>Exercise #3 – Create new topic</vt:lpstr>
      <vt:lpstr>Exercise #4 – get topic messages</vt:lpstr>
      <vt:lpstr>QUESTions?</vt:lpstr>
      <vt:lpstr>Please fill in this feedback form before leave!</vt:lpstr>
      <vt:lpstr>Thank you for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Nikolai Chesalin</dc:creator>
  <cp:lastModifiedBy>Jozsef Gal</cp:lastModifiedBy>
  <cp:revision>1410</cp:revision>
  <cp:lastPrinted>2012-02-27T18:53:02Z</cp:lastPrinted>
  <dcterms:created xsi:type="dcterms:W3CDTF">2011-09-13T23:33:50Z</dcterms:created>
  <dcterms:modified xsi:type="dcterms:W3CDTF">2015-03-26T16:04:51Z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0x0101006525DE4A0B917640A570D089B0696C69</vt:lpwstr>
  </property>
  <property fmtid="{D5CDD505-2E9C-101B-9397-08002B2CF9AE}" pid="3" name="ImportRevision">
    <vt:lpwstr>635259237000000000</vt:lpwstr>
  </property>
</Properties>
</file>