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4"/>
  </p:sldMasterIdLst>
  <p:notesMasterIdLst>
    <p:notesMasterId r:id="rId47"/>
  </p:notesMasterIdLst>
  <p:handoutMasterIdLst>
    <p:handoutMasterId r:id="rId4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6" r:id="rId43"/>
    <p:sldId id="294" r:id="rId44"/>
    <p:sldId id="295" r:id="rId45"/>
    <p:sldId id="297" r:id="rId4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1A9CB0"/>
    <a:srgbClr val="666666"/>
    <a:srgbClr val="B22746"/>
    <a:srgbClr val="A3C644"/>
    <a:srgbClr val="E6E6E6"/>
    <a:srgbClr val="CCCCCC"/>
    <a:srgbClr val="999999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8" autoAdjust="0"/>
    <p:restoredTop sz="80319" autoAdjust="0"/>
  </p:normalViewPr>
  <p:slideViewPr>
    <p:cSldViewPr snapToGrid="0">
      <p:cViewPr varScale="1">
        <p:scale>
          <a:sx n="91" d="100"/>
          <a:sy n="91" d="100"/>
        </p:scale>
        <p:origin x="1026" y="7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99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02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3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5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9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03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67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3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4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1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42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5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59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0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96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02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0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08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27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530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2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43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$(function () 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AppController.init</a:t>
            </a:r>
            <a:r>
              <a:rPr lang="en-US" dirty="0" smtClean="0"/>
              <a:t>();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TopicController.init</a:t>
            </a:r>
            <a:r>
              <a:rPr lang="en-US" dirty="0" smtClean="0"/>
              <a:t>();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console.log("App started.");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ToastController.show</a:t>
            </a:r>
            <a:r>
              <a:rPr lang="en-US" dirty="0" smtClean="0"/>
              <a:t>(</a:t>
            </a:r>
            <a:r>
              <a:rPr lang="en-US" dirty="0" err="1" smtClean="0"/>
              <a:t>ToastController.type.SUCCESS</a:t>
            </a:r>
            <a:r>
              <a:rPr lang="en-US" dirty="0" smtClean="0"/>
              <a:t>, "App started.");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3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0" i="0" dirty="0" smtClean="0">
                <a:latin typeface="Lucida Console" panose="020B0609040504020204" pitchFamily="49" charset="0"/>
              </a:rPr>
              <a:t>        </a:t>
            </a:r>
            <a:r>
              <a:rPr lang="en-US" b="0" i="0" dirty="0" smtClean="0">
                <a:latin typeface="Lucida Console" panose="020B0609040504020204" pitchFamily="49" charset="0"/>
              </a:rPr>
              <a:t> </a:t>
            </a:r>
            <a:r>
              <a:rPr lang="en-US" b="0" i="0" dirty="0" err="1" smtClean="0">
                <a:latin typeface="Lucida Console" panose="020B0609040504020204" pitchFamily="49" charset="0"/>
              </a:rPr>
              <a:t>var</a:t>
            </a:r>
            <a:r>
              <a:rPr lang="en-US" b="0" i="0" dirty="0" smtClean="0">
                <a:latin typeface="Lucida Console" panose="020B0609040504020204" pitchFamily="49" charset="0"/>
              </a:rPr>
              <a:t> </a:t>
            </a:r>
            <a:r>
              <a:rPr lang="en-US" b="0" i="0" dirty="0" err="1" smtClean="0">
                <a:latin typeface="Lucida Console" panose="020B0609040504020204" pitchFamily="49" charset="0"/>
              </a:rPr>
              <a:t>sear11chFormInput</a:t>
            </a:r>
            <a:r>
              <a:rPr lang="en-US" b="0" i="0" dirty="0" smtClean="0">
                <a:latin typeface="Lucida Console" panose="020B0609040504020204" pitchFamily="49" charset="0"/>
              </a:rPr>
              <a:t> = $('#search-form').find('input');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 smtClean="0">
              <a:latin typeface="Lucida Console" panose="020B0609040504020204" pitchFamily="49" charset="0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latin typeface="Lucida Console" panose="020B0609040504020204" pitchFamily="49" charset="0"/>
              </a:rPr>
              <a:t>        // When clicked on search in small view: Hide logo and expand input field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latin typeface="Lucida Console" panose="020B0609040504020204" pitchFamily="49" charset="0"/>
              </a:rPr>
              <a:t>        </a:t>
            </a:r>
            <a:r>
              <a:rPr lang="en-US" b="0" i="0" dirty="0" err="1" smtClean="0">
                <a:latin typeface="Lucida Console" panose="020B0609040504020204" pitchFamily="49" charset="0"/>
              </a:rPr>
              <a:t>searchFormInput.on</a:t>
            </a:r>
            <a:r>
              <a:rPr lang="en-US" b="0" i="0" dirty="0" smtClean="0">
                <a:latin typeface="Lucida Console" panose="020B0609040504020204" pitchFamily="49" charset="0"/>
              </a:rPr>
              <a:t>('focus', function(){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latin typeface="Lucida Console" panose="020B0609040504020204" pitchFamily="49" charset="0"/>
              </a:rPr>
              <a:t>            $('header .logo').</a:t>
            </a:r>
            <a:r>
              <a:rPr lang="en-US" b="0" i="0" dirty="0" err="1" smtClean="0">
                <a:latin typeface="Lucida Console" panose="020B0609040504020204" pitchFamily="49" charset="0"/>
              </a:rPr>
              <a:t>addClass</a:t>
            </a:r>
            <a:r>
              <a:rPr lang="en-US" b="0" i="0" dirty="0" smtClean="0">
                <a:latin typeface="Lucida Console" panose="020B0609040504020204" pitchFamily="49" charset="0"/>
              </a:rPr>
              <a:t>('hide-on-small-screen');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latin typeface="Lucida Console" panose="020B0609040504020204" pitchFamily="49" charset="0"/>
              </a:rPr>
              <a:t>            </a:t>
            </a:r>
            <a:r>
              <a:rPr lang="en-US" b="0" i="0" dirty="0" err="1" smtClean="0">
                <a:latin typeface="Lucida Console" panose="020B0609040504020204" pitchFamily="49" charset="0"/>
              </a:rPr>
              <a:t>searchFormInput.parent</a:t>
            </a:r>
            <a:r>
              <a:rPr lang="en-US" b="0" i="0" dirty="0" smtClean="0">
                <a:latin typeface="Lucida Console" panose="020B0609040504020204" pitchFamily="49" charset="0"/>
              </a:rPr>
              <a:t>().</a:t>
            </a:r>
            <a:r>
              <a:rPr lang="en-US" b="0" i="0" dirty="0" err="1" smtClean="0">
                <a:latin typeface="Lucida Console" panose="020B0609040504020204" pitchFamily="49" charset="0"/>
              </a:rPr>
              <a:t>addClass</a:t>
            </a:r>
            <a:r>
              <a:rPr lang="en-US" b="0" i="0" dirty="0" smtClean="0">
                <a:latin typeface="Lucida Console" panose="020B0609040504020204" pitchFamily="49" charset="0"/>
              </a:rPr>
              <a:t>('focused').end().</a:t>
            </a:r>
            <a:r>
              <a:rPr lang="en-US" b="0" i="0" dirty="0" err="1" smtClean="0">
                <a:latin typeface="Lucida Console" panose="020B0609040504020204" pitchFamily="49" charset="0"/>
              </a:rPr>
              <a:t>addClass</a:t>
            </a:r>
            <a:r>
              <a:rPr lang="en-US" b="0" i="0" dirty="0" smtClean="0">
                <a:latin typeface="Lucida Console" panose="020B0609040504020204" pitchFamily="49" charset="0"/>
              </a:rPr>
              <a:t>('focused');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latin typeface="Lucida Console" panose="020B0609040504020204" pitchFamily="49" charset="0"/>
              </a:rPr>
              <a:t>        });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 smtClean="0">
              <a:latin typeface="Lucida Console" panose="020B0609040504020204" pitchFamily="49" charset="0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latin typeface="Lucida Console" panose="020B0609040504020204" pitchFamily="49" charset="0"/>
              </a:rPr>
              <a:t>        // When clicked outside of search in small view: Show logo and collapse input field.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latin typeface="Lucida Console" panose="020B0609040504020204" pitchFamily="49" charset="0"/>
              </a:rPr>
              <a:t>        // It preserves the field expanded if the field is not empty.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latin typeface="Lucida Console" panose="020B0609040504020204" pitchFamily="49" charset="0"/>
              </a:rPr>
              <a:t>        </a:t>
            </a:r>
            <a:r>
              <a:rPr lang="en-US" b="0" i="0" dirty="0" err="1" smtClean="0">
                <a:latin typeface="Lucida Console" panose="020B0609040504020204" pitchFamily="49" charset="0"/>
              </a:rPr>
              <a:t>searchFormInput.on</a:t>
            </a:r>
            <a:r>
              <a:rPr lang="en-US" b="0" i="0" dirty="0" smtClean="0">
                <a:latin typeface="Lucida Console" panose="020B0609040504020204" pitchFamily="49" charset="0"/>
              </a:rPr>
              <a:t>('blur', function(){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latin typeface="Lucida Console" panose="020B0609040504020204" pitchFamily="49" charset="0"/>
              </a:rPr>
              <a:t>            if (</a:t>
            </a:r>
            <a:r>
              <a:rPr lang="en-US" b="0" i="0" dirty="0" err="1" smtClean="0">
                <a:latin typeface="Lucida Console" panose="020B0609040504020204" pitchFamily="49" charset="0"/>
              </a:rPr>
              <a:t>searchFormInput.val</a:t>
            </a:r>
            <a:r>
              <a:rPr lang="en-US" b="0" i="0" dirty="0" smtClean="0">
                <a:latin typeface="Lucida Console" panose="020B0609040504020204" pitchFamily="49" charset="0"/>
              </a:rPr>
              <a:t>().trim().length === 0) 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latin typeface="Lucida Console" panose="020B0609040504020204" pitchFamily="49" charset="0"/>
              </a:rPr>
              <a:t>                $('header .logo').</a:t>
            </a:r>
            <a:r>
              <a:rPr lang="en-US" b="0" i="0" dirty="0" err="1" smtClean="0">
                <a:latin typeface="Lucida Console" panose="020B0609040504020204" pitchFamily="49" charset="0"/>
              </a:rPr>
              <a:t>removeClass</a:t>
            </a:r>
            <a:r>
              <a:rPr lang="en-US" b="0" i="0" dirty="0" smtClean="0">
                <a:latin typeface="Lucida Console" panose="020B0609040504020204" pitchFamily="49" charset="0"/>
              </a:rPr>
              <a:t>('hide-on-small-screen');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latin typeface="Lucida Console" panose="020B0609040504020204" pitchFamily="49" charset="0"/>
              </a:rPr>
              <a:t>                </a:t>
            </a:r>
            <a:r>
              <a:rPr lang="en-US" b="0" i="0" dirty="0" err="1" smtClean="0">
                <a:latin typeface="Lucida Console" panose="020B0609040504020204" pitchFamily="49" charset="0"/>
              </a:rPr>
              <a:t>searchFormInput.parent</a:t>
            </a:r>
            <a:r>
              <a:rPr lang="en-US" b="0" i="0" dirty="0" smtClean="0">
                <a:latin typeface="Lucida Console" panose="020B0609040504020204" pitchFamily="49" charset="0"/>
              </a:rPr>
              <a:t>().</a:t>
            </a:r>
            <a:r>
              <a:rPr lang="en-US" b="0" i="0" dirty="0" err="1" smtClean="0">
                <a:latin typeface="Lucida Console" panose="020B0609040504020204" pitchFamily="49" charset="0"/>
              </a:rPr>
              <a:t>removeClass</a:t>
            </a:r>
            <a:r>
              <a:rPr lang="en-US" b="0" i="0" dirty="0" smtClean="0">
                <a:latin typeface="Lucida Console" panose="020B0609040504020204" pitchFamily="49" charset="0"/>
              </a:rPr>
              <a:t>('focused').end().</a:t>
            </a:r>
            <a:r>
              <a:rPr lang="en-US" b="0" i="0" dirty="0" err="1" smtClean="0">
                <a:latin typeface="Lucida Console" panose="020B0609040504020204" pitchFamily="49" charset="0"/>
              </a:rPr>
              <a:t>removeClass</a:t>
            </a:r>
            <a:r>
              <a:rPr lang="en-US" b="0" i="0" dirty="0" smtClean="0">
                <a:latin typeface="Lucida Console" panose="020B0609040504020204" pitchFamily="49" charset="0"/>
              </a:rPr>
              <a:t>('focused');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latin typeface="Lucida Console" panose="020B0609040504020204" pitchFamily="49" charset="0"/>
              </a:rPr>
              <a:t>            }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latin typeface="Lucida Console" panose="020B0609040504020204" pitchFamily="49" charset="0"/>
              </a:rPr>
              <a:t>        });</a:t>
            </a:r>
            <a:endParaRPr lang="en-US" b="0" i="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897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/**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Shows a new toast with the given type, message.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If it's shown calls the done callback.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@private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{string} type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{string} </a:t>
            </a:r>
            <a:r>
              <a:rPr lang="en-US" dirty="0" err="1" smtClean="0"/>
              <a:t>msg</a:t>
            </a:r>
            <a:endParaRPr lang="en-US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{function} [done]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*/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ToastController.showToast</a:t>
            </a:r>
            <a:r>
              <a:rPr lang="en-US" dirty="0" smtClean="0"/>
              <a:t> = function (type, </a:t>
            </a:r>
            <a:r>
              <a:rPr lang="en-US" dirty="0" err="1" smtClean="0"/>
              <a:t>msg</a:t>
            </a:r>
            <a:r>
              <a:rPr lang="en-US" dirty="0" smtClean="0"/>
              <a:t>, done) 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$(".toast")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.</a:t>
            </a:r>
            <a:r>
              <a:rPr lang="en-US" dirty="0" err="1" smtClean="0"/>
              <a:t>removeClass</a:t>
            </a:r>
            <a:r>
              <a:rPr lang="en-US" dirty="0" smtClean="0"/>
              <a:t>()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.</a:t>
            </a:r>
            <a:r>
              <a:rPr lang="en-US" dirty="0" err="1" smtClean="0"/>
              <a:t>addClass</a:t>
            </a:r>
            <a:r>
              <a:rPr lang="en-US" dirty="0" smtClean="0"/>
              <a:t>("toast")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.</a:t>
            </a:r>
            <a:r>
              <a:rPr lang="en-US" dirty="0" err="1" smtClean="0"/>
              <a:t>addClass</a:t>
            </a:r>
            <a:r>
              <a:rPr lang="en-US" dirty="0" smtClean="0"/>
              <a:t>(type)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.html(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.</a:t>
            </a:r>
            <a:r>
              <a:rPr lang="en-US" dirty="0" err="1" smtClean="0"/>
              <a:t>fadeIn</a:t>
            </a:r>
            <a:r>
              <a:rPr lang="en-US" dirty="0" smtClean="0"/>
              <a:t>('fast', done);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/**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Hides the current toast, than calls the done callback.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@private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{function} [done]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*/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ToastController.hideToast</a:t>
            </a:r>
            <a:r>
              <a:rPr lang="en-US" dirty="0" smtClean="0"/>
              <a:t> = function (done) 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$(".toast").</a:t>
            </a:r>
            <a:r>
              <a:rPr lang="en-US" dirty="0" err="1" smtClean="0"/>
              <a:t>fadeOut</a:t>
            </a:r>
            <a:r>
              <a:rPr lang="en-US" dirty="0" smtClean="0"/>
              <a:t>('fast', done);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6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dirty="0" err="1" smtClean="0">
                <a:effectLst/>
              </a:rPr>
              <a:t>TopicView</a:t>
            </a:r>
            <a:r>
              <a:rPr lang="hu-HU" altLang="hu-HU" dirty="0" err="1" smtClean="0"/>
              <a:t>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renderContainer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altLang="hu-HU" dirty="0" smtClean="0"/>
              <a:t>() {</a:t>
            </a:r>
            <a:br>
              <a:rPr lang="hu-HU" altLang="hu-HU" dirty="0" smtClean="0"/>
            </a:br>
            <a:r>
              <a:rPr lang="hu-HU" altLang="hu-HU" dirty="0" smtClean="0"/>
              <a:t>    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'#main-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hu-HU" altLang="hu-HU" dirty="0" smtClean="0"/>
              <a:t>).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hu-HU" altLang="hu-HU" dirty="0" smtClean="0"/>
              <a:t>(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getTopicContainer</a:t>
            </a:r>
            <a:r>
              <a:rPr lang="hu-HU" altLang="hu-HU" dirty="0" smtClean="0"/>
              <a:t>())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$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'#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topics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hu-HU" altLang="hu-HU" dirty="0" smtClean="0"/>
              <a:t>).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hu-HU" altLang="hu-HU" dirty="0" smtClean="0"/>
              <a:t>()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dirty="0" smtClean="0"/>
              <a:t>}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dirty="0" err="1" smtClean="0">
                <a:effectLst/>
              </a:rPr>
              <a:t>getTopicContainer</a:t>
            </a:r>
            <a:r>
              <a:rPr lang="hu-HU" altLang="hu-HU" dirty="0" smtClean="0"/>
              <a:t> 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hu-HU" altLang="hu-HU" dirty="0" smtClean="0"/>
              <a:t>() {</a:t>
            </a:r>
            <a:br>
              <a:rPr lang="hu-HU" altLang="hu-HU" dirty="0" smtClean="0"/>
            </a:br>
            <a:r>
              <a:rPr lang="hu-HU" altLang="hu-HU" dirty="0" smtClean="0"/>
              <a:t>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'&lt;main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clearfix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topics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"&gt;'</a:t>
            </a:r>
            <a:r>
              <a:rPr lang="hu-HU" altLang="hu-HU" dirty="0" smtClean="0"/>
              <a:t>)</a:t>
            </a:r>
            <a:br>
              <a:rPr lang="hu-HU" altLang="hu-HU" dirty="0" smtClean="0"/>
            </a:br>
            <a:r>
              <a:rPr lang="hu-HU" altLang="hu-HU" dirty="0" smtClean="0"/>
              <a:t>        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topics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hu-HU" altLang="hu-HU" dirty="0" smtClean="0"/>
              <a:t>)</a:t>
            </a:r>
            <a:br>
              <a:rPr lang="hu-HU" altLang="hu-HU" dirty="0" smtClean="0"/>
            </a:br>
            <a:r>
              <a:rPr lang="hu-HU" altLang="hu-HU" dirty="0" smtClean="0"/>
              <a:t>        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hu-HU" altLang="hu-HU" dirty="0" smtClean="0"/>
              <a:t>(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getTopicForm</a:t>
            </a:r>
            <a:r>
              <a:rPr lang="hu-HU" altLang="hu-HU" dirty="0" smtClean="0"/>
              <a:t>())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dirty="0" smtClean="0"/>
              <a:t>}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dirty="0" err="1" smtClean="0">
                <a:effectLst/>
              </a:rPr>
              <a:t>getTopicForm</a:t>
            </a:r>
            <a:r>
              <a:rPr lang="hu-HU" altLang="hu-HU" dirty="0" smtClean="0"/>
              <a:t> 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hu-HU" altLang="hu-HU" dirty="0" smtClean="0"/>
              <a:t>() {</a:t>
            </a:r>
            <a:br>
              <a:rPr lang="hu-HU" altLang="hu-HU" dirty="0" smtClean="0"/>
            </a:br>
            <a:r>
              <a:rPr lang="hu-HU" altLang="hu-HU" dirty="0" smtClean="0"/>
              <a:t>    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$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$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'&lt;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&gt;'</a:t>
            </a:r>
            <a:r>
              <a:rPr lang="hu-HU" altLang="hu-HU" dirty="0" smtClean="0"/>
              <a:t>).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hu-HU" altLang="hu-HU" dirty="0" smtClean="0"/>
              <a:t>({</a:t>
            </a:r>
            <a:br>
              <a:rPr lang="hu-HU" altLang="hu-HU" dirty="0" smtClean="0"/>
            </a:br>
            <a:r>
              <a:rPr lang="hu-HU" altLang="hu-HU" dirty="0" smtClean="0"/>
              <a:t>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\'s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here...',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tabindex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hu-HU" altLang="hu-HU" dirty="0" smtClean="0"/>
              <a:t>})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$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$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'&lt;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&gt;'</a:t>
            </a:r>
            <a:r>
              <a:rPr lang="hu-HU" altLang="hu-HU" dirty="0" smtClean="0"/>
              <a:t>).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hu-HU" altLang="hu-HU" dirty="0" smtClean="0"/>
              <a:t>(</a:t>
            </a:r>
            <a:br>
              <a:rPr lang="hu-HU" altLang="hu-HU" dirty="0" smtClean="0"/>
            </a:br>
            <a:r>
              <a:rPr lang="hu-HU" altLang="hu-HU" dirty="0" smtClean="0"/>
              <a:t>        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'&lt;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&gt;'</a:t>
            </a:r>
            <a:r>
              <a:rPr lang="hu-HU" altLang="hu-HU" dirty="0" smtClean="0"/>
              <a:t>).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hu-HU" altLang="hu-HU" dirty="0" smtClean="0"/>
              <a:t>({</a:t>
            </a:r>
            <a:br>
              <a:rPr lang="hu-HU" altLang="hu-HU" dirty="0" smtClean="0"/>
            </a:br>
            <a:r>
              <a:rPr lang="hu-HU" altLang="hu-HU" dirty="0" smtClean="0"/>
              <a:t>    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tabindex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hu-HU" altLang="hu-HU" dirty="0" smtClean="0"/>
              <a:t>}).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addClass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submit-button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hu-HU" altLang="hu-HU" dirty="0" smtClean="0"/>
              <a:t>).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'Add'</a:t>
            </a:r>
            <a:r>
              <a:rPr lang="hu-HU" altLang="hu-HU" dirty="0" smtClean="0"/>
              <a:t>)</a:t>
            </a:r>
            <a:br>
              <a:rPr lang="hu-HU" altLang="hu-HU" dirty="0" smtClean="0"/>
            </a:br>
            <a:r>
              <a:rPr lang="hu-HU" altLang="hu-HU" dirty="0" smtClean="0"/>
              <a:t>    )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$input = $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'&lt;input&gt;'</a:t>
            </a:r>
            <a:r>
              <a:rPr lang="hu-HU" altLang="hu-HU" dirty="0" smtClean="0"/>
              <a:t>).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hu-HU" altLang="hu-HU" dirty="0" smtClean="0"/>
              <a:t>({</a:t>
            </a:r>
            <a:br>
              <a:rPr lang="hu-HU" altLang="hu-HU" dirty="0" smtClean="0"/>
            </a:br>
            <a:r>
              <a:rPr lang="hu-HU" altLang="hu-HU" dirty="0" smtClean="0"/>
              <a:t>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'email',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'email',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email here...',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tabindex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2,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-email'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hu-HU" altLang="hu-HU" dirty="0" smtClean="0"/>
              <a:t>}).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addClass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-email'</a:t>
            </a:r>
            <a:r>
              <a:rPr lang="hu-HU" altLang="hu-HU" dirty="0" smtClean="0"/>
              <a:t>)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$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$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'&lt;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&gt;'</a:t>
            </a:r>
            <a:r>
              <a:rPr lang="hu-HU" altLang="hu-HU" dirty="0" smtClean="0"/>
              <a:t>)</a:t>
            </a:r>
            <a:br>
              <a:rPr lang="hu-HU" altLang="hu-HU" dirty="0" smtClean="0"/>
            </a:br>
            <a:r>
              <a:rPr lang="hu-HU" altLang="hu-HU" dirty="0" smtClean="0"/>
              <a:t>        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addClass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new-topic-form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hu-HU" altLang="hu-HU" dirty="0" smtClean="0"/>
              <a:t>)</a:t>
            </a:r>
            <a:br>
              <a:rPr lang="hu-HU" altLang="hu-HU" dirty="0" smtClean="0"/>
            </a:br>
            <a:r>
              <a:rPr lang="hu-HU" altLang="hu-HU" dirty="0" smtClean="0"/>
              <a:t>        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addClass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hu-HU" altLang="hu-HU" dirty="0" smtClean="0"/>
              <a:t>)</a:t>
            </a:r>
            <a:br>
              <a:rPr lang="hu-HU" altLang="hu-HU" dirty="0" smtClean="0"/>
            </a:br>
            <a:r>
              <a:rPr lang="hu-HU" altLang="hu-HU" dirty="0" smtClean="0"/>
              <a:t>        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new-topic-form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hu-HU" altLang="hu-HU" dirty="0" smtClean="0"/>
              <a:t>)</a:t>
            </a:r>
            <a:br>
              <a:rPr lang="hu-HU" altLang="hu-HU" dirty="0" smtClean="0"/>
            </a:br>
            <a:r>
              <a:rPr lang="hu-HU" altLang="hu-HU" dirty="0" smtClean="0"/>
              <a:t>        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hu-HU" altLang="hu-HU" dirty="0" smtClean="0"/>
              <a:t>)</a:t>
            </a:r>
            <a:br>
              <a:rPr lang="hu-HU" altLang="hu-HU" dirty="0" smtClean="0"/>
            </a:br>
            <a:r>
              <a:rPr lang="hu-HU" altLang="hu-HU" dirty="0" smtClean="0"/>
              <a:t>        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hu-HU" altLang="hu-HU" dirty="0" smtClean="0"/>
              <a:t>(</a:t>
            </a:r>
            <a:br>
              <a:rPr lang="hu-HU" altLang="hu-HU" dirty="0" smtClean="0"/>
            </a:br>
            <a:r>
              <a:rPr lang="hu-HU" altLang="hu-HU" dirty="0" smtClean="0"/>
              <a:t>        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'&lt;div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="input-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"&gt;'</a:t>
            </a:r>
            <a:r>
              <a:rPr lang="hu-HU" altLang="hu-HU" dirty="0" smtClean="0"/>
              <a:t>)</a:t>
            </a:r>
            <a:br>
              <a:rPr lang="hu-HU" altLang="hu-HU" dirty="0" smtClean="0"/>
            </a:br>
            <a:r>
              <a:rPr lang="hu-HU" altLang="hu-HU" dirty="0" smtClean="0"/>
              <a:t>            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$input</a:t>
            </a:r>
            <a:r>
              <a:rPr lang="hu-HU" altLang="hu-HU" dirty="0" smtClean="0"/>
              <a:t>)</a:t>
            </a:r>
            <a:br>
              <a:rPr lang="hu-HU" altLang="hu-HU" dirty="0" smtClean="0"/>
            </a:br>
            <a:r>
              <a:rPr lang="hu-HU" altLang="hu-HU" dirty="0" smtClean="0"/>
              <a:t>            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  <a:r>
              <a:rPr lang="hu-HU" altLang="hu-HU" dirty="0" smtClean="0"/>
              <a:t>)</a:t>
            </a:r>
            <a:br>
              <a:rPr lang="hu-HU" altLang="hu-HU" dirty="0" smtClean="0"/>
            </a:br>
            <a:r>
              <a:rPr lang="hu-HU" altLang="hu-HU" dirty="0" smtClean="0"/>
              <a:t>    )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'&lt;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"&gt;'</a:t>
            </a:r>
            <a:r>
              <a:rPr lang="hu-HU" altLang="hu-HU" dirty="0" smtClean="0"/>
              <a:t>).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hu-HU" altLang="hu-HU" dirty="0" smtClean="0"/>
              <a:t>)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dirty="0" smtClean="0"/>
              <a:t>}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22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98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fetchTopics</a:t>
            </a:r>
            <a:r>
              <a:rPr lang="en-US" dirty="0" smtClean="0"/>
              <a:t> = function() 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Storage.getAllTopics</a:t>
            </a:r>
            <a:r>
              <a:rPr lang="en-US" dirty="0" smtClean="0"/>
              <a:t>(</a:t>
            </a:r>
            <a:r>
              <a:rPr lang="en-US" dirty="0" err="1" smtClean="0"/>
              <a:t>searchString</a:t>
            </a:r>
            <a:r>
              <a:rPr lang="en-US" dirty="0" smtClean="0"/>
              <a:t>).then(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function (topics) 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TopicController.topics</a:t>
            </a:r>
            <a:r>
              <a:rPr lang="en-US" dirty="0" smtClean="0"/>
              <a:t> = topics;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TopicView.clearAndRenderTopics</a:t>
            </a:r>
            <a:r>
              <a:rPr lang="en-US" dirty="0" smtClean="0"/>
              <a:t>(topics);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},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function () 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console.log("Topic fetch failed", arguments);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}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};</a:t>
            </a: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topicsByPhrase</a:t>
            </a:r>
            <a:r>
              <a:rPr lang="hu-HU" altLang="hu-HU" dirty="0" smtClean="0"/>
              <a:t>() {</a:t>
            </a:r>
            <a:br>
              <a:rPr lang="hu-HU" altLang="hu-HU" dirty="0" smtClean="0"/>
            </a:br>
            <a:r>
              <a:rPr lang="hu-HU" altLang="hu-HU" dirty="0" smtClean="0"/>
              <a:t>    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altLang="hu-HU" dirty="0" smtClean="0"/>
              <a:t>[]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altLang="hu-HU" dirty="0" smtClean="0"/>
              <a:t>(</a:t>
            </a:r>
            <a:r>
              <a:rPr lang="hu-HU" altLang="hu-HU" dirty="0" err="1" smtClean="0"/>
              <a:t>searchString</a:t>
            </a:r>
            <a:r>
              <a:rPr lang="hu-HU" altLang="hu-HU" dirty="0" smtClean="0"/>
              <a:t>) {</a:t>
            </a:r>
            <a:br>
              <a:rPr lang="hu-HU" altLang="hu-HU" dirty="0" smtClean="0"/>
            </a:br>
            <a:r>
              <a:rPr lang="hu-HU" altLang="hu-HU" dirty="0" smtClean="0"/>
              <a:t>        </a:t>
            </a:r>
            <a:r>
              <a:rPr lang="hu-HU" altLang="hu-HU" dirty="0" err="1" smtClean="0"/>
              <a:t>searchString</a:t>
            </a:r>
            <a:r>
              <a:rPr lang="hu-HU" altLang="hu-HU" dirty="0" smtClean="0"/>
              <a:t> 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hu-HU" altLang="hu-HU" dirty="0" err="1" smtClean="0"/>
              <a:t>searchString.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toLocaleLowerCase</a:t>
            </a:r>
            <a:r>
              <a:rPr lang="hu-HU" altLang="hu-HU" dirty="0" smtClean="0"/>
              <a:t>()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altLang="hu-HU" dirty="0" smtClean="0"/>
              <a:t>(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i = 0; i &lt; </a:t>
            </a:r>
            <a:r>
              <a:rPr lang="hu-HU" altLang="hu-HU" sz="9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topics</a:t>
            </a:r>
            <a:r>
              <a:rPr lang="hu-HU" altLang="hu-HU" dirty="0" err="1" smtClean="0"/>
              <a:t>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i++</a:t>
            </a:r>
            <a:r>
              <a:rPr lang="hu-HU" altLang="hu-HU" dirty="0" smtClean="0"/>
              <a:t>) {</a:t>
            </a:r>
            <a:br>
              <a:rPr lang="hu-HU" altLang="hu-HU" dirty="0" smtClean="0"/>
            </a:br>
            <a:r>
              <a:rPr lang="hu-HU" altLang="hu-HU" dirty="0" smtClean="0"/>
              <a:t>    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altLang="hu-HU" dirty="0" smtClean="0"/>
              <a:t>(</a:t>
            </a:r>
            <a:r>
              <a:rPr lang="hu-HU" altLang="hu-HU" sz="9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topics</a:t>
            </a:r>
            <a:r>
              <a:rPr lang="hu-HU" altLang="hu-HU" dirty="0" smtClean="0"/>
              <a:t>[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hu-HU" altLang="hu-HU" dirty="0" smtClean="0"/>
              <a:t>].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hu-HU" altLang="hu-HU" dirty="0" err="1" smtClean="0"/>
              <a:t>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toLocaleLowerCase</a:t>
            </a:r>
            <a:r>
              <a:rPr lang="hu-HU" altLang="hu-HU" dirty="0" smtClean="0"/>
              <a:t>().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indexOf</a:t>
            </a:r>
            <a:r>
              <a:rPr lang="hu-HU" altLang="hu-HU" dirty="0" smtClean="0"/>
              <a:t>(</a:t>
            </a:r>
            <a:r>
              <a:rPr lang="hu-HU" altLang="hu-HU" dirty="0" err="1" smtClean="0"/>
              <a:t>searchString</a:t>
            </a:r>
            <a:r>
              <a:rPr lang="hu-HU" altLang="hu-HU" dirty="0" smtClean="0"/>
              <a:t>) 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!= -1</a:t>
            </a:r>
            <a:r>
              <a:rPr lang="hu-HU" altLang="hu-HU" dirty="0" smtClean="0"/>
              <a:t>) {</a:t>
            </a:r>
            <a:br>
              <a:rPr lang="hu-HU" altLang="hu-HU" dirty="0" smtClean="0"/>
            </a:br>
            <a:r>
              <a:rPr lang="hu-HU" altLang="hu-HU" dirty="0" smtClean="0"/>
              <a:t>        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hu-HU" altLang="hu-HU" dirty="0" err="1" smtClean="0"/>
              <a:t>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hu-HU" altLang="hu-HU" dirty="0" smtClean="0"/>
              <a:t>(</a:t>
            </a:r>
            <a:r>
              <a:rPr lang="hu-HU" altLang="hu-HU" sz="9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topics</a:t>
            </a:r>
            <a:r>
              <a:rPr lang="hu-HU" altLang="hu-HU" dirty="0" smtClean="0"/>
              <a:t>[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hu-HU" altLang="hu-HU" dirty="0" smtClean="0"/>
              <a:t>])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hu-HU" altLang="hu-HU" dirty="0" smtClean="0"/>
              <a:t>}</a:t>
            </a:r>
            <a:br>
              <a:rPr lang="hu-HU" altLang="hu-HU" dirty="0" smtClean="0"/>
            </a:br>
            <a:r>
              <a:rPr lang="hu-HU" altLang="hu-HU" dirty="0" smtClean="0"/>
              <a:t>        }</a:t>
            </a:r>
            <a:br>
              <a:rPr lang="hu-HU" altLang="hu-HU" dirty="0" smtClean="0"/>
            </a:br>
            <a:r>
              <a:rPr lang="hu-HU" altLang="hu-HU" dirty="0" smtClean="0"/>
              <a:t>    }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altLang="hu-HU" dirty="0" smtClean="0"/>
              <a:t>{</a:t>
            </a:r>
            <a:br>
              <a:rPr lang="hu-HU" altLang="hu-HU" dirty="0" smtClean="0"/>
            </a:br>
            <a:r>
              <a:rPr lang="hu-HU" altLang="hu-HU" dirty="0" smtClean="0"/>
              <a:t>    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altLang="hu-HU" sz="9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topics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hu-HU" altLang="hu-HU" dirty="0" smtClean="0"/>
              <a:t>}</a:t>
            </a:r>
            <a:br>
              <a:rPr lang="hu-HU" altLang="hu-HU" dirty="0" smtClean="0"/>
            </a:br>
            <a:r>
              <a:rPr lang="hu-HU" altLang="hu-HU" dirty="0" smtClean="0"/>
              <a:t>    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deferred</a:t>
            </a:r>
            <a:r>
              <a:rPr lang="hu-HU" altLang="hu-HU" dirty="0" err="1" smtClean="0"/>
              <a:t>.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</a:t>
            </a:r>
            <a:r>
              <a:rPr lang="hu-HU" altLang="hu-HU" dirty="0" smtClean="0"/>
              <a:t>(</a:t>
            </a:r>
            <a:r>
              <a:rPr lang="hu-HU" altLang="hu-HU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hu-HU" altLang="hu-HU" dirty="0" smtClean="0"/>
              <a:t>)</a:t>
            </a:r>
            <a: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hu-HU" altLang="hu-H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altLang="hu-HU" dirty="0" smtClean="0"/>
              <a:t>}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Type something in the search bar handler</a:t>
            </a:r>
            <a:b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dirty="0" smtClean="0"/>
              <a:t>(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'#search-form'</a:t>
            </a:r>
            <a:r>
              <a:rPr lang="en-US" dirty="0" smtClean="0"/>
              <a:t>).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US" dirty="0" smtClean="0"/>
              <a:t>(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'input', function </a:t>
            </a:r>
            <a:r>
              <a:rPr lang="en-US" dirty="0" smtClean="0"/>
              <a:t>(e)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searchValue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$</a:t>
            </a:r>
            <a:r>
              <a:rPr lang="en-US" dirty="0" smtClean="0"/>
              <a:t>(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smtClean="0"/>
              <a:t>).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dirty="0" smtClean="0"/>
              <a:t>()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Delay the search, so it won't be executed while the use is typing.</a:t>
            </a:r>
            <a:b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clearTimeout</a:t>
            </a:r>
            <a:r>
              <a:rPr lang="en-US" dirty="0" smtClean="0"/>
              <a:t>(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dirty="0" smtClean="0"/>
              <a:t>(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smtClean="0"/>
              <a:t>).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dirty="0" smtClean="0"/>
              <a:t>(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"timeout"</a:t>
            </a:r>
            <a:r>
              <a:rPr lang="en-US" dirty="0" smtClean="0"/>
              <a:t>))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$</a:t>
            </a:r>
            <a:r>
              <a:rPr lang="en-US" dirty="0" smtClean="0"/>
              <a:t>(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smtClean="0"/>
              <a:t>).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dirty="0" smtClean="0"/>
              <a:t>(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"timeout",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dirty="0" smtClean="0"/>
              <a:t>(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9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searchString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searchValue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fetchTopics</a:t>
            </a:r>
            <a:r>
              <a:rPr lang="en-US" dirty="0" smtClean="0"/>
              <a:t>()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300</a:t>
            </a:r>
            <a:r>
              <a:rPr lang="en-US" dirty="0" smtClean="0"/>
              <a:t>))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err="1" smtClean="0"/>
              <a:t>e.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preventDefault</a:t>
            </a:r>
            <a:r>
              <a:rPr lang="en-US" dirty="0" smtClean="0"/>
              <a:t>()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})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hu-HU" altLang="hu-HU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/**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Creates new topic element.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@private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{</a:t>
            </a:r>
            <a:r>
              <a:rPr lang="en-US" dirty="0" err="1" smtClean="0"/>
              <a:t>Topic|Object</a:t>
            </a:r>
            <a:r>
              <a:rPr lang="en-US" dirty="0" smtClean="0"/>
              <a:t>} topic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@returns {jQuery}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*/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getTopicElement</a:t>
            </a:r>
            <a:r>
              <a:rPr lang="en-US" dirty="0" smtClean="0"/>
              <a:t> = function(topic) 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return $('&lt;article class="tile topic"&gt;')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.append(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$('&lt;a&gt;').</a:t>
            </a:r>
            <a:r>
              <a:rPr lang="en-US" dirty="0" err="1" smtClean="0"/>
              <a:t>attr</a:t>
            </a:r>
            <a:r>
              <a:rPr lang="en-US" dirty="0" smtClean="0"/>
              <a:t>('</a:t>
            </a:r>
            <a:r>
              <a:rPr lang="en-US" dirty="0" err="1" smtClean="0"/>
              <a:t>href</a:t>
            </a:r>
            <a:r>
              <a:rPr lang="en-US" dirty="0" smtClean="0"/>
              <a:t>', '#/topics/' + topic.id).append(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$('&lt;div class="content"&gt;').html(</a:t>
            </a:r>
            <a:r>
              <a:rPr lang="en-US" dirty="0" err="1" smtClean="0"/>
              <a:t>topic.title</a:t>
            </a:r>
            <a:r>
              <a:rPr lang="en-US" dirty="0" smtClean="0"/>
              <a:t>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).append(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View.tileInfo</a:t>
            </a:r>
            <a:r>
              <a:rPr lang="en-US" dirty="0" smtClean="0"/>
              <a:t>(</a:t>
            </a:r>
            <a:r>
              <a:rPr lang="en-US" dirty="0" err="1" smtClean="0"/>
              <a:t>topic.creationDate</a:t>
            </a:r>
            <a:r>
              <a:rPr lang="en-US" dirty="0" smtClean="0"/>
              <a:t>, </a:t>
            </a:r>
            <a:r>
              <a:rPr lang="en-US" dirty="0" err="1" smtClean="0"/>
              <a:t>topic.creationTime</a:t>
            </a:r>
            <a:r>
              <a:rPr lang="en-US" dirty="0" smtClean="0"/>
              <a:t>, </a:t>
            </a:r>
            <a:r>
              <a:rPr lang="en-US" dirty="0" err="1" smtClean="0"/>
              <a:t>topic.email</a:t>
            </a:r>
            <a:r>
              <a:rPr lang="en-US" dirty="0" smtClean="0"/>
              <a:t>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};</a:t>
            </a: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TopicView.clearAndRenderTopics</a:t>
            </a:r>
            <a:r>
              <a:rPr lang="en-US" dirty="0" smtClean="0"/>
              <a:t> = function (topics) 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topicsEl</a:t>
            </a:r>
            <a:r>
              <a:rPr lang="en-US" dirty="0" smtClean="0"/>
              <a:t> = $('#topics');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topicsEl.find</a:t>
            </a:r>
            <a:r>
              <a:rPr lang="en-US" dirty="0" smtClean="0"/>
              <a:t>('</a:t>
            </a:r>
            <a:r>
              <a:rPr lang="en-US" dirty="0" err="1" smtClean="0"/>
              <a:t>article:not</a:t>
            </a:r>
            <a:r>
              <a:rPr lang="en-US" dirty="0" smtClean="0"/>
              <a:t>(:first)').remove();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TopicView.renderTopics</a:t>
            </a:r>
            <a:r>
              <a:rPr lang="en-US" dirty="0" smtClean="0"/>
              <a:t>(topics, </a:t>
            </a:r>
            <a:r>
              <a:rPr lang="en-US" dirty="0" err="1" smtClean="0"/>
              <a:t>topicsEl</a:t>
            </a:r>
            <a:r>
              <a:rPr lang="en-US" dirty="0" smtClean="0"/>
              <a:t>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};</a:t>
            </a: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/**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Appends all topics to the root message element.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@private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{Array.&lt;</a:t>
            </a:r>
            <a:r>
              <a:rPr lang="en-US" dirty="0" err="1" smtClean="0"/>
              <a:t>Topic|Object</a:t>
            </a:r>
            <a:r>
              <a:rPr lang="en-US" dirty="0" smtClean="0"/>
              <a:t>&gt;} topics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{jQuery} </a:t>
            </a:r>
            <a:r>
              <a:rPr lang="en-US" dirty="0" err="1" smtClean="0"/>
              <a:t>topicsEl</a:t>
            </a:r>
            <a:endParaRPr lang="en-US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*/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TopicView.renderTopics</a:t>
            </a:r>
            <a:r>
              <a:rPr lang="en-US" dirty="0" smtClean="0"/>
              <a:t> = function(topics, </a:t>
            </a:r>
            <a:r>
              <a:rPr lang="en-US" dirty="0" err="1" smtClean="0"/>
              <a:t>topicsEl</a:t>
            </a:r>
            <a:r>
              <a:rPr lang="en-US" dirty="0" smtClean="0"/>
              <a:t>) 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topics.forEach</a:t>
            </a:r>
            <a:r>
              <a:rPr lang="en-US" dirty="0" smtClean="0"/>
              <a:t>(function (topic) 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newTopicEl</a:t>
            </a:r>
            <a:r>
              <a:rPr lang="en-US" dirty="0" smtClean="0"/>
              <a:t> = </a:t>
            </a:r>
            <a:r>
              <a:rPr lang="en-US" dirty="0" err="1" smtClean="0"/>
              <a:t>getTopicElement</a:t>
            </a:r>
            <a:r>
              <a:rPr lang="en-US" dirty="0" smtClean="0"/>
              <a:t>(topic);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topicsEl.find</a:t>
            </a:r>
            <a:r>
              <a:rPr lang="en-US" dirty="0" smtClean="0"/>
              <a:t>('</a:t>
            </a:r>
            <a:r>
              <a:rPr lang="en-US" dirty="0" err="1" smtClean="0"/>
              <a:t>article:last</a:t>
            </a:r>
            <a:r>
              <a:rPr lang="en-US" dirty="0" smtClean="0"/>
              <a:t>').after(</a:t>
            </a:r>
            <a:r>
              <a:rPr lang="en-US" dirty="0" err="1" smtClean="0"/>
              <a:t>newTopicEl</a:t>
            </a:r>
            <a:r>
              <a:rPr lang="en-US" dirty="0" smtClean="0"/>
              <a:t>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});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7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View = { };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/**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Returns a tile info element with given data.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{string} date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{string} time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{string} email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@returns {jQuery}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*/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View.tileInfo</a:t>
            </a:r>
            <a:r>
              <a:rPr lang="en-US" dirty="0" smtClean="0"/>
              <a:t> = function (date, time, email) 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$info = $('&lt;div class="info"&gt;');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$</a:t>
            </a:r>
            <a:r>
              <a:rPr lang="en-US" dirty="0" err="1" smtClean="0"/>
              <a:t>info.append</a:t>
            </a:r>
            <a:r>
              <a:rPr lang="en-US" dirty="0" smtClean="0"/>
              <a:t>(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$('&lt;div class="date-time"&gt;').append(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$('&lt;div class="date"&gt;')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    .html(date)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    .prepend(</a:t>
            </a:r>
            <a:r>
              <a:rPr lang="en-US" dirty="0" err="1" smtClean="0"/>
              <a:t>View.sprite</a:t>
            </a:r>
            <a:r>
              <a:rPr lang="en-US" dirty="0" smtClean="0"/>
              <a:t>('calendar'))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).append(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$('&lt;div class="time"&gt;')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    .html(time)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    .prepend(</a:t>
            </a:r>
            <a:r>
              <a:rPr lang="en-US" dirty="0" err="1" smtClean="0"/>
              <a:t>View.sprite</a:t>
            </a:r>
            <a:r>
              <a:rPr lang="en-US" dirty="0" smtClean="0"/>
              <a:t>('clock'))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).append(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$('&lt;div class="email"&gt;')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.</a:t>
            </a:r>
            <a:r>
              <a:rPr lang="en-US" dirty="0" err="1" smtClean="0"/>
              <a:t>attr</a:t>
            </a:r>
            <a:r>
              <a:rPr lang="en-US" dirty="0" smtClean="0"/>
              <a:t>('title', email)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.html(email)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.prepend(</a:t>
            </a:r>
            <a:r>
              <a:rPr lang="en-US" dirty="0" err="1" smtClean="0"/>
              <a:t>View.sprite</a:t>
            </a:r>
            <a:r>
              <a:rPr lang="en-US" dirty="0" smtClean="0"/>
              <a:t>('at'))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return $info;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},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/**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Returns a sprite element with given type.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{string} type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@returns {jQuery}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*/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View.sprite</a:t>
            </a:r>
            <a:r>
              <a:rPr lang="en-US" dirty="0" smtClean="0"/>
              <a:t> = function (type) {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return $('&lt;span class="sprite"&gt;').</a:t>
            </a:r>
            <a:r>
              <a:rPr lang="en-US" dirty="0" err="1" smtClean="0"/>
              <a:t>addClass</a:t>
            </a:r>
            <a:r>
              <a:rPr lang="en-US" dirty="0" smtClean="0"/>
              <a:t>(type);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2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061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altLang="hu-HU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3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 numCol="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 numCol="1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 numCol="1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 numCol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 numCol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numCol="1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 numCol="1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 numCol="1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 numCol="1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 numCol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numCol="1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numCol="1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numCol="1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numCol="1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numCol="1" rtlCol="0">
            <a:normAutofit/>
          </a:bodyPr>
          <a:lstStyle>
            <a:lvl1pPr marL="130302" marR="0" indent="-130302" algn="l" defTabSz="3429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numCol="1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numCol="1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numCol="1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numCol="1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selector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mbed.plnkr.co/1df1Luj8YfMJSj04476B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pa.ms/jqueryuites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pa.ms/jquerydom" TargetMode="External"/><Relationship Id="rId4" Type="http://schemas.openxmlformats.org/officeDocument/2006/relationships/hyperlink" Target="https://embed.plnkr.co/01RcaXmXbs3HW8zW9XAA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aja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/slides/ch10-ajax_xml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jquery.ajax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jquery.ajax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w3schools.com/jquery/" TargetMode="External"/><Relationship Id="rId4" Type="http://schemas.openxmlformats.org/officeDocument/2006/relationships/hyperlink" Target="https://jquery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query.com/using-jquery-core/avoid-conflicts-other-librari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2916531"/>
            <a:ext cx="7925321" cy="463204"/>
          </a:xfrm>
        </p:spPr>
        <p:txBody>
          <a:bodyPr numCol="1"/>
          <a:lstStyle/>
          <a:p>
            <a:r>
              <a:rPr lang="en-US" sz="3200" noProof="0" dirty="0" smtClean="0"/>
              <a:t>jQuery DOM manipulation, AJAX, MVC</a:t>
            </a:r>
            <a:endParaRPr lang="en-US" sz="3200" noProof="0" dirty="0">
              <a:latin typeface="Arial Black" panose="020B0A040201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 numCol="1"/>
          <a:lstStyle/>
          <a:p>
            <a:r>
              <a:rPr lang="en-US" b="1" noProof="0" dirty="0" smtClean="0">
                <a:latin typeface="Arial "/>
                <a:ea typeface="Source Sans Pro" panose="020B0503030403020204" pitchFamily="34" charset="0"/>
              </a:rPr>
              <a:t>DÁNIEL KOÓS</a:t>
            </a:r>
            <a:endParaRPr lang="en-US" b="1" noProof="0" dirty="0">
              <a:latin typeface="Arial "/>
              <a:ea typeface="Source Sans Pro" panose="020B0503030403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 numCol="1">
            <a:normAutofit lnSpcReduction="10000"/>
          </a:bodyPr>
          <a:lstStyle/>
          <a:p>
            <a:r>
              <a:rPr lang="en-US" noProof="0" dirty="0" smtClean="0">
                <a:latin typeface="Trebuchet MS"/>
                <a:cs typeface="Trebuchet MS"/>
              </a:rPr>
              <a:t>OCTOBER 13, 2016</a:t>
            </a:r>
            <a:endParaRPr lang="en-US" noProof="0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jQuery Selectors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jQuery object: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jQuery node identification: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070264" y="2307819"/>
            <a:ext cx="750411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 elem = $("#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");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selector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elem = 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");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selector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hu-HU" alt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elems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$("#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p");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group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selector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elems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$("#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&gt; h1.special:not(.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)");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complex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selector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hu-HU" alt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elems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$("div p", "#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");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context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selector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3" y="1496232"/>
            <a:ext cx="75041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selector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endParaRPr lang="hu-HU" alt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0" y="4401276"/>
            <a:ext cx="4184159" cy="27699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https://api.jquery.com/category/selectors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/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DOM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manipulation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AJAX 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AJAX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MVC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6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DOM Manipulation and Traversal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Examples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496232"/>
            <a:ext cx="750411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button.continue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...");</a:t>
            </a:r>
          </a:p>
          <a:p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$("a").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("test");</a:t>
            </a:r>
          </a:p>
          <a:p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$("div p", "#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hide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p:first"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).html(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"New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&lt;strong&gt;first&lt;/strong&gt; paragraph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!" 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0" y="4218394"/>
            <a:ext cx="4269117" cy="461665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https://embed.plnkr.co/1df1Luj8YfMJSj04476B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/</a:t>
            </a:r>
            <a:endParaRPr lang="hu-HU" altLang="hu-HU" sz="1200" dirty="0" smtClean="0">
              <a:latin typeface="Consolas" panose="020B0609020204030204" pitchFamily="49" charset="0"/>
            </a:endParaRPr>
          </a:p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4"/>
              </a:rPr>
              <a:t>https://</a:t>
            </a:r>
            <a:r>
              <a:rPr lang="hu-HU" altLang="hu-HU" sz="1200" dirty="0" smtClean="0">
                <a:latin typeface="Consolas" panose="020B0609020204030204" pitchFamily="49" charset="0"/>
                <a:hlinkClick r:id="rId4"/>
              </a:rPr>
              <a:t>epa.ms/jqueryuitest</a:t>
            </a:r>
            <a:r>
              <a:rPr lang="hu-HU" altLang="hu-HU" sz="1200" dirty="0" smtClean="0">
                <a:latin typeface="Consolas" panose="020B0609020204030204" pitchFamily="49" charset="0"/>
              </a:rPr>
              <a:t> 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JavaScript vs. jQuery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Examples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496232"/>
            <a:ext cx="750411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Hides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an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with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hu-HU" altLang="hu-HU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textbox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style.display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"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none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";</a:t>
            </a:r>
          </a:p>
          <a:p>
            <a:endParaRPr lang="hu-HU" altLang="hu-HU" dirty="0" smtClean="0">
              <a:solidFill>
                <a:srgbClr val="1A9CB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$("#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</a:rPr>
              <a:t>textbox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").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</a:rPr>
              <a:t>hide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();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1070264" y="2600507"/>
            <a:ext cx="750411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Creates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an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&lt;h1&gt; tag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with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hu-HU" altLang="hu-HU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text"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and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"h1-id"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 h1 = 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("h1");</a:t>
            </a: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h1.innerHTML = "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text";</a:t>
            </a: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h1.id = "h1-id";</a:t>
            </a: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document.getElementsByTagName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("body")[0].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appendChild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(h1);</a:t>
            </a:r>
          </a:p>
          <a:p>
            <a:endParaRPr lang="hu-HU" alt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$("body").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</a:rPr>
              <a:t>append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hu-HU" altLang="hu-HU" dirty="0">
                <a:solidFill>
                  <a:srgbClr val="1A9CB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   $("&lt;h1 /&gt;", { 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</a:rPr>
              <a:t>html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: "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</a:rPr>
              <a:t>my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 text", 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</a:rPr>
              <a:t>id</a:t>
            </a:r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: "h1-id" })</a:t>
            </a:r>
          </a:p>
          <a:p>
            <a:r>
              <a:rPr lang="hu-HU" altLang="hu-HU" dirty="0" smtClean="0">
                <a:solidFill>
                  <a:srgbClr val="1A9CB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1A9CB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DOM Manipulation – Selectors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496232"/>
            <a:ext cx="750411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cl1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b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="cl2"&gt;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bar&lt;/div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$(".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cl1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79376" y="3154950"/>
            <a:ext cx="616194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smtClean="0"/>
              <a:t>Output</a:t>
            </a:r>
          </a:p>
        </p:txBody>
      </p:sp>
      <p:sp>
        <p:nvSpPr>
          <p:cNvPr id="9" name="Téglalap 8"/>
          <p:cNvSpPr/>
          <p:nvPr/>
        </p:nvSpPr>
        <p:spPr>
          <a:xfrm>
            <a:off x="1429773" y="3154950"/>
            <a:ext cx="7144602" cy="652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pPr lvl="1" indent="0">
              <a:lnSpc>
                <a:spcPct val="130000"/>
              </a:lnSpc>
              <a:buClr>
                <a:schemeClr val="accent2"/>
              </a:buClr>
              <a:buNone/>
            </a:pPr>
            <a:r>
              <a:rPr lang="hu-HU" altLang="hu-HU" dirty="0" err="1" smtClean="0">
                <a:cs typeface="Trebuchet MS"/>
              </a:rPr>
              <a:t>lorem</a:t>
            </a:r>
            <a:endParaRPr lang="hu-HU" altLang="hu-HU" dirty="0" smtClean="0">
              <a:cs typeface="Trebuchet MS"/>
            </a:endParaRPr>
          </a:p>
          <a:p>
            <a:pPr lvl="1" indent="0">
              <a:lnSpc>
                <a:spcPct val="130000"/>
              </a:lnSpc>
              <a:buClr>
                <a:schemeClr val="accent2"/>
              </a:buClr>
              <a:buNone/>
            </a:pPr>
            <a:r>
              <a:rPr lang="hu-HU" altLang="hu-HU" dirty="0" smtClean="0">
                <a:cs typeface="Trebuchet MS"/>
              </a:rPr>
              <a:t>bar</a:t>
            </a:r>
            <a:endParaRPr lang="hu-HU" altLang="hu-HU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15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DOM Manipulation – Selectors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496232"/>
            <a:ext cx="750411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="cl1 </a:t>
            </a:r>
            <a:r>
              <a:rPr lang="hu-HU" altLang="hu-HU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b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="cl2"&gt;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dolor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="cl3 </a:t>
            </a:r>
            <a:r>
              <a:rPr lang="hu-HU" altLang="hu-HU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"&gt;bar&lt;/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$(".</a:t>
            </a:r>
            <a:r>
              <a:rPr lang="hu-HU" altLang="hu-HU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79376" y="3154950"/>
            <a:ext cx="616194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smtClean="0"/>
              <a:t>Output</a:t>
            </a:r>
          </a:p>
        </p:txBody>
      </p:sp>
      <p:sp>
        <p:nvSpPr>
          <p:cNvPr id="9" name="Téglalap 8"/>
          <p:cNvSpPr/>
          <p:nvPr/>
        </p:nvSpPr>
        <p:spPr>
          <a:xfrm>
            <a:off x="1429773" y="3154950"/>
            <a:ext cx="7144602" cy="932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pPr lvl="1" indent="0">
              <a:lnSpc>
                <a:spcPct val="130000"/>
              </a:lnSpc>
              <a:buClr>
                <a:schemeClr val="accent2"/>
              </a:buClr>
              <a:buNone/>
            </a:pPr>
            <a:r>
              <a:rPr lang="hu-HU" altLang="hu-HU" dirty="0" err="1" smtClean="0">
                <a:cs typeface="Trebuchet MS"/>
              </a:rPr>
              <a:t>lorem</a:t>
            </a:r>
            <a:endParaRPr lang="hu-HU" altLang="hu-HU" dirty="0" smtClean="0">
              <a:cs typeface="Trebuchet MS"/>
            </a:endParaRPr>
          </a:p>
          <a:p>
            <a:pPr lvl="1" indent="0">
              <a:lnSpc>
                <a:spcPct val="130000"/>
              </a:lnSpc>
              <a:buClr>
                <a:schemeClr val="accent2"/>
              </a:buClr>
              <a:buNone/>
            </a:pPr>
            <a:r>
              <a:rPr lang="hu-HU" altLang="hu-HU" dirty="0" err="1" smtClean="0">
                <a:cs typeface="Trebuchet MS"/>
              </a:rPr>
              <a:t>dolor</a:t>
            </a:r>
            <a:endParaRPr lang="hu-HU" altLang="hu-HU" dirty="0" smtClean="0">
              <a:cs typeface="Trebuchet MS"/>
            </a:endParaRPr>
          </a:p>
          <a:p>
            <a:pPr lvl="1" indent="0">
              <a:lnSpc>
                <a:spcPct val="130000"/>
              </a:lnSpc>
              <a:buClr>
                <a:schemeClr val="accent2"/>
              </a:buClr>
              <a:buNone/>
            </a:pPr>
            <a:r>
              <a:rPr lang="hu-HU" altLang="hu-HU" dirty="0" err="1" smtClean="0">
                <a:cs typeface="Trebuchet MS"/>
              </a:rPr>
              <a:t>lorem</a:t>
            </a:r>
            <a:endParaRPr lang="hu-HU" altLang="hu-HU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592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DOM Manipulation – Selectors and Chaining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496232"/>
            <a:ext cx="750411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="cl1 </a:t>
            </a:r>
            <a:r>
              <a:rPr lang="hu-HU" altLang="hu-HU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b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="cl2"&gt;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dolor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="cl3 </a:t>
            </a:r>
            <a:r>
              <a:rPr lang="hu-HU" altLang="hu-HU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"&gt;bar&lt;/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$(".</a:t>
            </a:r>
            <a:r>
              <a:rPr lang="hu-HU" altLang="hu-HU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79376" y="3154950"/>
            <a:ext cx="587340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err="1" smtClean="0"/>
              <a:t>Result</a:t>
            </a:r>
            <a:endParaRPr lang="hu-HU" altLang="hu-HU" dirty="0" smtClean="0"/>
          </a:p>
        </p:txBody>
      </p:sp>
      <p:sp>
        <p:nvSpPr>
          <p:cNvPr id="10" name="Téglalap 9"/>
          <p:cNvSpPr/>
          <p:nvPr/>
        </p:nvSpPr>
        <p:spPr>
          <a:xfrm>
            <a:off x="1070264" y="3537304"/>
            <a:ext cx="750411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="cl1 </a:t>
            </a:r>
            <a:r>
              <a:rPr lang="hu-HU" altLang="hu-HU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1A9C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  <a:b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="cl2"&gt;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dolor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="cl3 </a:t>
            </a:r>
            <a:r>
              <a:rPr lang="hu-HU" altLang="hu-HU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 smtClean="0">
                <a:solidFill>
                  <a:srgbClr val="1A9C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6391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DOM Traversal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Examples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496232"/>
            <a:ext cx="750411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$("div").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$("div").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$("div").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("*");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44" y="2826821"/>
            <a:ext cx="4018808" cy="1894581"/>
          </a:xfrm>
          <a:prstGeom prst="rect">
            <a:avLst/>
          </a:prstGeom>
        </p:spPr>
      </p:pic>
      <p:sp>
        <p:nvSpPr>
          <p:cNvPr id="10" name="Téglalap 6"/>
          <p:cNvSpPr/>
          <p:nvPr/>
        </p:nvSpPr>
        <p:spPr>
          <a:xfrm>
            <a:off x="0" y="4218394"/>
            <a:ext cx="4269117" cy="461665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4"/>
              </a:rPr>
              <a:t>https://embed.plnkr.co/01RcaXmXbs3HW8zW9XAA</a:t>
            </a:r>
            <a:r>
              <a:rPr lang="hu-HU" altLang="hu-HU" sz="1200" dirty="0" smtClean="0">
                <a:latin typeface="Consolas" panose="020B0609020204030204" pitchFamily="49" charset="0"/>
                <a:hlinkClick r:id="rId4"/>
              </a:rPr>
              <a:t>/</a:t>
            </a:r>
            <a:endParaRPr lang="hu-HU" altLang="hu-HU" sz="1200" dirty="0" smtClean="0">
              <a:latin typeface="Consolas" panose="020B0609020204030204" pitchFamily="49" charset="0"/>
              <a:hlinkClick r:id="rId5"/>
            </a:endParaRPr>
          </a:p>
          <a:p>
            <a:pPr lvl="1"/>
            <a:r>
              <a:rPr lang="hu-HU" altLang="hu-HU" sz="1200" dirty="0" smtClean="0">
                <a:latin typeface="Consolas" panose="020B0609020204030204" pitchFamily="49" charset="0"/>
                <a:hlinkClick r:id="rId5"/>
              </a:rPr>
              <a:t>https</a:t>
            </a:r>
            <a:r>
              <a:rPr lang="hu-HU" altLang="hu-HU" sz="1200" dirty="0">
                <a:latin typeface="Consolas" panose="020B0609020204030204" pitchFamily="49" charset="0"/>
                <a:hlinkClick r:id="rId5"/>
              </a:rPr>
              <a:t>://</a:t>
            </a:r>
            <a:r>
              <a:rPr lang="hu-HU" altLang="hu-HU" sz="1200" dirty="0" smtClean="0">
                <a:latin typeface="Consolas" panose="020B0609020204030204" pitchFamily="49" charset="0"/>
                <a:hlinkClick r:id="rId5"/>
              </a:rPr>
              <a:t>epa.ms/jquerydom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jQuery DOM insertion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</a:t>
            </a:r>
            <a:r>
              <a:rPr lang="en-US" noProof="0" dirty="0" smtClean="0">
                <a:cs typeface="Trebuchet MS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783080" y="1183812"/>
            <a:ext cx="6791293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&lt;div&gt;Lorem ipsum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$('div')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.append('&lt;span&gt;1. Append&lt;/span&gt;')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.prepend('&lt;span&gt;2. Prepend&lt;/span&gt;')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.before('&lt;span&gt;3. Before&lt;/span&gt;')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.after('&lt;span&gt;4. After&lt;/span&gt;');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79376" y="3048270"/>
            <a:ext cx="616194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smtClean="0"/>
              <a:t>Output</a:t>
            </a:r>
          </a:p>
        </p:txBody>
      </p:sp>
      <p:sp>
        <p:nvSpPr>
          <p:cNvPr id="10" name="Téglalap 9"/>
          <p:cNvSpPr/>
          <p:nvPr/>
        </p:nvSpPr>
        <p:spPr>
          <a:xfrm>
            <a:off x="1429773" y="3048270"/>
            <a:ext cx="7144602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&gt;3.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&gt;2.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Prepend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Lorem ipsum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&gt;1.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&gt;4.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jQuery DOM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manipulation</a:t>
              </a: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 and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traversal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AJAX </a:t>
              </a:r>
              <a:r>
                <a:rPr lang="hu-HU" altLang="hu-HU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AJAX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MVC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53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DOM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manipulation</a:t>
              </a: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and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traversal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AJAX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AJAX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MVC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9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Synchronous web communication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73" y="3756660"/>
            <a:ext cx="8339328" cy="705612"/>
          </a:xfrm>
        </p:spPr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The user must wait while new pages are loading.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The typical communication pattern used in web pages (click, wait, refresh)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0" y="4401276"/>
            <a:ext cx="3164649" cy="27699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http://www.w3schools.com/ajax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/</a:t>
            </a:r>
            <a:r>
              <a:rPr lang="hu-HU" altLang="hu-HU" sz="1200" dirty="0" smtClean="0">
                <a:latin typeface="Consolas" panose="020B0609020204030204" pitchFamily="49" charset="0"/>
              </a:rPr>
              <a:t> 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  <p:pic>
        <p:nvPicPr>
          <p:cNvPr id="7" name="Tartalom hely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25" y="915830"/>
            <a:ext cx="5136515" cy="26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What is AJAX?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AJAX = Asynchronous JavaScript and XML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Downloads data from a server in the background 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Allows to update a page dynamically without keeping the user waiting 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Aids in the creation of rich, user-friendly web sites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Fights against</a:t>
            </a:r>
          </a:p>
          <a:p>
            <a:pPr marL="771526" lvl="1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slowness/lack of responsiveness</a:t>
            </a:r>
          </a:p>
          <a:p>
            <a:pPr marL="771526" lvl="1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lack of user-friendliness</a:t>
            </a:r>
          </a:p>
          <a:p>
            <a:pPr marL="771526" lvl="1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jarring nature of (click, wait, refresh) pattern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81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Asynchronous web communication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0" y="4401276"/>
            <a:ext cx="5968301" cy="27699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http://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www.webstepbook.com/supplements/slides/ch10-ajax_xml.pdf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  <p:pic>
        <p:nvPicPr>
          <p:cNvPr id="9" name="Tartalom hely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49" y="1269723"/>
            <a:ext cx="4702175" cy="26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Core AJAX Concepts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The </a:t>
            </a:r>
            <a:r>
              <a:rPr lang="en-US" noProof="0" dirty="0" err="1" smtClean="0"/>
              <a:t>XMLHttpRequest</a:t>
            </a:r>
            <a:r>
              <a:rPr lang="en-US" noProof="0" dirty="0" smtClean="0"/>
              <a:t> (XHR) JavaScript object can fetch files from a web server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All modern browsers support the </a:t>
            </a:r>
            <a:r>
              <a:rPr lang="en-US" noProof="0" dirty="0" err="1" smtClean="0"/>
              <a:t>XMLHttpRequest</a:t>
            </a:r>
            <a:r>
              <a:rPr lang="en-US" noProof="0" dirty="0" smtClean="0"/>
              <a:t> object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The </a:t>
            </a:r>
            <a:r>
              <a:rPr lang="en-US" noProof="0" dirty="0" err="1" smtClean="0"/>
              <a:t>XMLHttpRequest</a:t>
            </a:r>
            <a:r>
              <a:rPr lang="en-US" noProof="0" dirty="0" smtClean="0"/>
              <a:t> object is used to exchange data with a server asynchronously (in the background, transparent to the user). This allows the user to update parts of a web page dynamically without reloading the whole page.</a:t>
            </a:r>
            <a:endParaRPr lang="en-US" noProof="0" dirty="0" smtClean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84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A typical AJAX request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73" y="1078992"/>
            <a:ext cx="4112847" cy="3675888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r>
              <a:rPr lang="en-US" noProof="0" dirty="0" smtClean="0">
                <a:cs typeface="Trebuchet MS"/>
              </a:rPr>
              <a:t>User clicks, which invokes an event handler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r>
              <a:rPr lang="en-US" noProof="0" dirty="0" smtClean="0">
                <a:cs typeface="Trebuchet MS"/>
              </a:rPr>
              <a:t>The event handler creates an XHR request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r>
              <a:rPr lang="en-US" noProof="0" dirty="0" smtClean="0">
                <a:cs typeface="Trebuchet MS"/>
              </a:rPr>
              <a:t>The XHR object calls a service/requests a document from the server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r>
              <a:rPr lang="en-US" noProof="0" dirty="0" smtClean="0">
                <a:cs typeface="Trebuchet MS"/>
              </a:rPr>
              <a:t>The server retrieves appropriate data and sends them back to</a:t>
            </a:r>
            <a:r>
              <a:rPr lang="hu-HU" altLang="hu-HU" noProof="0" dirty="0" smtClean="0">
                <a:cs typeface="Trebuchet MS"/>
              </a:rPr>
              <a:t> </a:t>
            </a:r>
            <a:r>
              <a:rPr lang="hu-HU" altLang="hu-HU" noProof="0" dirty="0" err="1" smtClean="0">
                <a:cs typeface="Trebuchet MS"/>
              </a:rPr>
              <a:t>the</a:t>
            </a:r>
            <a:r>
              <a:rPr lang="en-US" noProof="0" dirty="0" smtClean="0">
                <a:cs typeface="Trebuchet MS"/>
              </a:rPr>
              <a:t> client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r>
              <a:rPr lang="en-US" noProof="0" dirty="0" err="1" smtClean="0"/>
              <a:t>XMLHttpRequest</a:t>
            </a:r>
            <a:r>
              <a:rPr lang="en-US" noProof="0" dirty="0" smtClean="0"/>
              <a:t> fires an event to indicate that data have arrived and calls the callback function</a:t>
            </a:r>
            <a:endParaRPr lang="en-US" noProof="0" dirty="0" smtClean="0">
              <a:cs typeface="Trebuchet MS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r>
              <a:rPr lang="en-US" noProof="0" dirty="0" smtClean="0"/>
              <a:t>The callback event handler processes the data and displays them in a specific part of the web page (defined in the handler function)</a:t>
            </a:r>
            <a:endParaRPr lang="en-US" noProof="0" dirty="0" smtClean="0">
              <a:cs typeface="Trebuchet MS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endParaRPr lang="en-US" noProof="0" dirty="0" smtClean="0">
              <a:cs typeface="Trebuchet MS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AutoNum type="arabicPeriod"/>
            </a:pPr>
            <a:endParaRPr lang="en-US" noProof="0" dirty="0" smtClean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5" name="Tartalom hely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0" y="1493520"/>
            <a:ext cx="4417681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Constructing an </a:t>
            </a:r>
            <a:r>
              <a:rPr lang="en-US" noProof="0" dirty="0" err="1" smtClean="0"/>
              <a:t>XMLHttpRequest</a:t>
            </a:r>
            <a:endParaRPr lang="en-US" noProof="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Example</a:t>
            </a:r>
            <a:r>
              <a:rPr lang="en-US" noProof="0" dirty="0" smtClean="0">
                <a:cs typeface="Trebuchet MS"/>
              </a:rPr>
              <a:t>:</a:t>
            </a:r>
            <a:endParaRPr lang="en-US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790700" y="1175567"/>
            <a:ext cx="6783674" cy="3339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ajax.onreadystatechange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0: request not initialized 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1: server connection established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2: request received 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3: processing request 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4: request finished and response is ready</a:t>
            </a:r>
            <a:endParaRPr lang="hu-HU" altLang="hu-H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ajax.readyState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4)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ajax.status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ajax.responseText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ajax.open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url,true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ajax.send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jQuery DOM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manipulation</a:t>
              </a: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 and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traversal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AJAX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AJAX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MVC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jQuery AJAX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b="1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b="1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b="1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b="1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Settings:</a:t>
            </a:r>
            <a:endParaRPr lang="en-US" noProof="0" dirty="0" smtClean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061892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ajax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[, 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7" name="Téglalap 6"/>
          <p:cNvSpPr/>
          <p:nvPr/>
        </p:nvSpPr>
        <p:spPr>
          <a:xfrm>
            <a:off x="0" y="4401276"/>
            <a:ext cx="3589444" cy="27699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https://</a:t>
            </a:r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api.jquery.com/jquery.ajax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/</a:t>
            </a:r>
            <a:r>
              <a:rPr lang="hu-HU" altLang="hu-HU" sz="1200" dirty="0" smtClean="0">
                <a:latin typeface="Consolas" panose="020B0609020204030204" pitchFamily="49" charset="0"/>
              </a:rPr>
              <a:t> 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1070264" y="1532436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ajax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1" name="Téglalap 10"/>
          <p:cNvSpPr/>
          <p:nvPr/>
        </p:nvSpPr>
        <p:spPr>
          <a:xfrm>
            <a:off x="2225040" y="2209517"/>
            <a:ext cx="634933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accepts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beforeSend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contentType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jQuery AJAX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b="1" noProof="0" dirty="0" smtClean="0">
                <a:cs typeface="Trebuchet MS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061892"/>
            <a:ext cx="7504110" cy="3441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url: 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/",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"alfa"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"GET",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"JSON",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altLang="hu-HU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console.dir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},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altLang="hu-HU" b="1" dirty="0" err="1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jqXHR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statusCode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console.log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 +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statusCode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062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jQuery AJAX Shorthand Methods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These methods perform the most common types of Ajax requests in a shorter code.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070264" y="1656252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[, data ] [, success ] [,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 )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1070264" y="2126796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jQuery.post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[, data ] [, success ] [,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1070264" y="2597340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jQuery.getJSON(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[,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] [,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] 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u-HU" alt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1070264" y="3067884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>
                <a:solidFill>
                  <a:srgbClr val="000000"/>
                </a:solidFill>
                <a:latin typeface="Consolas" panose="020B0609020204030204" pitchFamily="49" charset="0"/>
              </a:rPr>
              <a:t>jQuery.getScript( url [, success ] )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0" y="4401276"/>
            <a:ext cx="3589444" cy="27699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https://</a:t>
            </a:r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api.jquery.com/jquery.ajax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/</a:t>
            </a:r>
            <a:r>
              <a:rPr lang="hu-HU" altLang="hu-HU" sz="1200" dirty="0" smtClean="0">
                <a:latin typeface="Consolas" panose="020B0609020204030204" pitchFamily="49" charset="0"/>
              </a:rPr>
              <a:t> 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1070264" y="3827988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load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[,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] [,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] )</a:t>
            </a:r>
            <a:endParaRPr lang="hu-HU" alt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</a:t>
              </a:r>
              <a:r>
                <a:rPr lang="hu-HU" altLang="hu-HU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jQuery DOM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manipulation</a:t>
              </a: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 and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traversal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AJAX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AJAX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MVC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16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90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jQuery DOM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manipulation</a:t>
              </a:r>
              <a:r>
                <a:rPr lang="hu-HU" altLang="hu-HU" sz="1500" dirty="0">
                  <a:solidFill>
                    <a:srgbClr val="444444"/>
                  </a:solidFill>
                  <a:cs typeface="Trebuchet MS"/>
                </a:rPr>
                <a:t> and </a:t>
              </a:r>
              <a:r>
                <a:rPr lang="hu-HU" altLang="hu-HU" sz="1500" dirty="0" err="1">
                  <a:solidFill>
                    <a:srgbClr val="444444"/>
                  </a:solidFill>
                  <a:cs typeface="Trebuchet MS"/>
                </a:rPr>
                <a:t>traversal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AJAX </a:t>
              </a:r>
              <a:r>
                <a:rPr lang="hu-HU" altLang="hu-HU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jQuery AJAX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2"/>
              <a:ext cx="6730999" cy="430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hu-HU" altLang="hu-HU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MVC</a:t>
              </a:r>
              <a:endParaRPr lang="en-US" sz="1500" b="1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numCol="1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52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What is MVC?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MVC (Model – View – Controller) is a software architectural pattern that separates domain/application/business logic from the rest of the UI.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MVC divides an application into three interconnected layers:</a:t>
            </a:r>
          </a:p>
          <a:p>
            <a:pPr marL="1614488" indent="-1614488">
              <a:lnSpc>
                <a:spcPct val="130000"/>
              </a:lnSpc>
              <a:buClr>
                <a:schemeClr val="accent2"/>
              </a:buClr>
            </a:pPr>
            <a:endParaRPr lang="en-US" noProof="0" dirty="0" smtClean="0"/>
          </a:p>
          <a:p>
            <a:pPr marL="1701800" indent="-985838">
              <a:lnSpc>
                <a:spcPct val="130000"/>
              </a:lnSpc>
              <a:buClr>
                <a:schemeClr val="accent2"/>
              </a:buClr>
            </a:pPr>
            <a:r>
              <a:rPr lang="en-US" b="1" noProof="0" dirty="0" smtClean="0"/>
              <a:t>Model</a:t>
            </a:r>
            <a:r>
              <a:rPr lang="en-US" noProof="0" dirty="0" smtClean="0">
                <a:cs typeface="Trebuchet MS"/>
              </a:rPr>
              <a:t>:	It stores and manages fundamental data and the behavior of the application based on requests from the controller and how it is displayed in the view. </a:t>
            </a:r>
            <a:r>
              <a:rPr lang="en-US" noProof="0" dirty="0" smtClean="0">
                <a:solidFill>
                  <a:srgbClr val="1A9CB0"/>
                </a:solidFill>
                <a:cs typeface="Trebuchet MS"/>
              </a:rPr>
              <a:t>(How can we represent application data?)</a:t>
            </a:r>
          </a:p>
          <a:p>
            <a:pPr marL="1701800" indent="-985838">
              <a:lnSpc>
                <a:spcPct val="130000"/>
              </a:lnSpc>
              <a:buClr>
                <a:schemeClr val="accent2"/>
              </a:buClr>
            </a:pPr>
            <a:r>
              <a:rPr lang="en-US" b="1" noProof="0" dirty="0" smtClean="0">
                <a:cs typeface="Trebuchet MS"/>
              </a:rPr>
              <a:t>View</a:t>
            </a:r>
            <a:r>
              <a:rPr lang="en-US" noProof="0" dirty="0" smtClean="0">
                <a:cs typeface="Trebuchet MS"/>
              </a:rPr>
              <a:t>:	It provides the UI part of the application. Renders data from the model based on the changes of the model. </a:t>
            </a:r>
            <a:r>
              <a:rPr lang="en-US" noProof="0" dirty="0" smtClean="0">
                <a:solidFill>
                  <a:srgbClr val="1A9CB0"/>
                </a:solidFill>
                <a:cs typeface="Trebuchet MS"/>
              </a:rPr>
              <a:t>(How can I render the result?)</a:t>
            </a:r>
          </a:p>
          <a:p>
            <a:pPr marL="1701800" indent="-985838">
              <a:lnSpc>
                <a:spcPct val="130000"/>
              </a:lnSpc>
              <a:buClr>
                <a:schemeClr val="accent2"/>
              </a:buClr>
            </a:pPr>
            <a:r>
              <a:rPr lang="en-US" b="1" noProof="0" dirty="0" smtClean="0">
                <a:cs typeface="Trebuchet MS"/>
              </a:rPr>
              <a:t>Controller</a:t>
            </a:r>
            <a:r>
              <a:rPr lang="en-US" noProof="0" dirty="0" smtClean="0">
                <a:cs typeface="Trebuchet MS"/>
              </a:rPr>
              <a:t>:	It receives user input and makes calls to model objects and to the view to perform appropriate actions. </a:t>
            </a:r>
            <a:r>
              <a:rPr lang="en-US" noProof="0" dirty="0" smtClean="0">
                <a:solidFill>
                  <a:srgbClr val="1A9CB0"/>
                </a:solidFill>
                <a:cs typeface="Trebuchet MS"/>
              </a:rPr>
              <a:t>(What am I doing?)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165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MVC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5" name="Content Placeholder 4" descr="500px-MVC-Process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4284" y="1079500"/>
            <a:ext cx="3075420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Why MVC?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Clarity of design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Easier to implement and maintain codebase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Easier to test separate parts of the application</a:t>
            </a:r>
          </a:p>
          <a:p>
            <a:pPr marL="342900" lvl="2" indent="0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1300" noProof="0" dirty="0" smtClean="0">
              <a:cs typeface="Trebuchet MS"/>
            </a:endParaRP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Modularity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Changes in one layer don’t affect the others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Helps in concurrent development</a:t>
            </a:r>
          </a:p>
          <a:p>
            <a:pPr marL="342900" lvl="2" indent="0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1300" noProof="0" dirty="0" smtClean="0">
              <a:cs typeface="Trebuchet MS"/>
            </a:endParaRP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Each component has one responsibility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SRP: Single Responsibility Principle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DRY: Don’t Repeat Yourself</a:t>
            </a:r>
          </a:p>
          <a:p>
            <a:pPr marL="342900" lvl="2" indent="0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1300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817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2969871"/>
            <a:ext cx="7925321" cy="432000"/>
          </a:xfrm>
          <a:effectLst>
            <a:reflection blurRad="6350" stA="50000" endA="300" endPos="55000" dir="5400000" sy="-100000" algn="bl" rotWithShape="0"/>
          </a:effectLst>
        </p:spPr>
        <p:txBody>
          <a:bodyPr numCol="1"/>
          <a:lstStyle/>
          <a:p>
            <a:r>
              <a:rPr lang="en-US" noProof="0" dirty="0" smtClean="0">
                <a:solidFill>
                  <a:srgbClr val="464547"/>
                </a:solidFill>
              </a:rPr>
              <a:t>EXERCISES</a:t>
            </a:r>
            <a:endParaRPr lang="en-US" noProof="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Use MVC to build our app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Controllers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err="1" smtClean="0">
                <a:cs typeface="Trebuchet MS"/>
              </a:rPr>
              <a:t>AppController</a:t>
            </a:r>
            <a:endParaRPr lang="en-US" sz="1300" noProof="0" dirty="0" smtClean="0">
              <a:cs typeface="Trebuchet MS"/>
            </a:endParaRP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err="1" smtClean="0">
                <a:cs typeface="Trebuchet MS"/>
              </a:rPr>
              <a:t>MessageController</a:t>
            </a:r>
            <a:endParaRPr lang="en-US" sz="1300" noProof="0" dirty="0" smtClean="0">
              <a:cs typeface="Trebuchet MS"/>
            </a:endParaRP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err="1" smtClean="0">
                <a:cs typeface="Trebuchet MS"/>
              </a:rPr>
              <a:t>ToastController</a:t>
            </a:r>
            <a:endParaRPr lang="en-US" sz="1300" noProof="0" dirty="0" smtClean="0">
              <a:cs typeface="Trebuchet MS"/>
            </a:endParaRP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err="1" smtClean="0">
                <a:cs typeface="Trebuchet MS"/>
              </a:rPr>
              <a:t>TopicController</a:t>
            </a:r>
            <a:endParaRPr lang="en-US" sz="1300" noProof="0" dirty="0" smtClean="0">
              <a:cs typeface="Trebuchet MS"/>
            </a:endParaRP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Views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err="1" smtClean="0">
                <a:cs typeface="Trebuchet MS"/>
              </a:rPr>
              <a:t>MessageView</a:t>
            </a:r>
            <a:endParaRPr lang="en-US" sz="1300" noProof="0" dirty="0" smtClean="0">
              <a:cs typeface="Trebuchet MS"/>
            </a:endParaRP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err="1" smtClean="0">
                <a:cs typeface="Trebuchet MS"/>
              </a:rPr>
              <a:t>TopicView</a:t>
            </a:r>
            <a:endParaRPr lang="en-US" sz="1300" noProof="0" dirty="0" smtClean="0">
              <a:cs typeface="Trebuchet MS"/>
            </a:endParaRP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Common</a:t>
            </a: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Storage</a:t>
            </a: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Bootstrap</a:t>
            </a:r>
          </a:p>
          <a:p>
            <a:pPr marL="342900" lvl="2" indent="0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1300" noProof="0" dirty="0" smtClean="0">
              <a:cs typeface="Trebuchet MS"/>
            </a:endParaRPr>
          </a:p>
          <a:p>
            <a:pPr marL="342900" lvl="2" indent="0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1300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5463540" y="1108638"/>
            <a:ext cx="3098721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app-controller.js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topic-controller.js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message-controller.js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app-controller.js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entity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message-view.js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	topic-view.js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bootstrap.js</a:t>
            </a:r>
          </a:p>
          <a:p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	storage.js</a:t>
            </a:r>
          </a:p>
        </p:txBody>
      </p:sp>
    </p:spTree>
    <p:extLst>
      <p:ext uri="{BB962C8B-B14F-4D97-AF65-F5344CB8AC3E}">
        <p14:creationId xmlns:p14="http://schemas.microsoft.com/office/powerpoint/2010/main" val="1497875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Search Input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On the search-form input 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focus</a:t>
            </a:r>
            <a:r>
              <a:rPr lang="en-US" noProof="0" dirty="0" smtClean="0">
                <a:cs typeface="Trebuchet MS"/>
              </a:rPr>
              <a:t> event: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Add the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hide-on-small-screen</a:t>
            </a:r>
            <a:r>
              <a:rPr lang="en-US" sz="1300" noProof="0" dirty="0" smtClean="0">
                <a:cs typeface="Trebuchet MS"/>
              </a:rPr>
              <a:t> class to the logo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Add the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focused</a:t>
            </a:r>
            <a:r>
              <a:rPr lang="en-US" sz="1300" noProof="0" dirty="0" smtClean="0">
                <a:cs typeface="Trebuchet MS"/>
              </a:rPr>
              <a:t> class to the search form (try to avoid using an ID)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endParaRPr lang="en-US" sz="1300" noProof="0" dirty="0" smtClean="0">
              <a:cs typeface="Trebuchet MS"/>
            </a:endParaRPr>
          </a:p>
          <a:p>
            <a:pPr marL="214313" lvl="1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On the search-form input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blur</a:t>
            </a:r>
            <a:r>
              <a:rPr lang="en-US" sz="1400" noProof="0" dirty="0" smtClean="0">
                <a:cs typeface="Trebuchet MS"/>
              </a:rPr>
              <a:t> event: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Remove the previously added classes when the input field is empty</a:t>
            </a:r>
          </a:p>
          <a:p>
            <a:pPr marL="771526" lvl="1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sz="1400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4114800" y="4217598"/>
            <a:ext cx="44474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/app-controller.js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Toast Messages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Show/hide toast messages with a fading effect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Implement the 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showToast</a:t>
            </a:r>
            <a:r>
              <a:rPr lang="en-US" sz="1400" noProof="0" dirty="0" smtClean="0">
                <a:cs typeface="Trebuchet MS"/>
              </a:rPr>
              <a:t> and 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hideToast</a:t>
            </a:r>
            <a:r>
              <a:rPr lang="en-US" sz="1400" noProof="0" dirty="0" smtClean="0">
                <a:cs typeface="Trebuchet MS"/>
              </a:rPr>
              <a:t> methods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Display a toast message when the app </a:t>
            </a:r>
            <a:r>
              <a:rPr lang="hu-HU" altLang="hu-HU" noProof="0" dirty="0" smtClean="0">
                <a:cs typeface="Trebuchet MS"/>
              </a:rPr>
              <a:t>is </a:t>
            </a:r>
            <a:r>
              <a:rPr lang="hu-HU" altLang="hu-HU" noProof="0" dirty="0" err="1" smtClean="0">
                <a:cs typeface="Trebuchet MS"/>
              </a:rPr>
              <a:t>loaded</a:t>
            </a:r>
            <a:r>
              <a:rPr lang="hu-HU" altLang="hu-HU" noProof="0" dirty="0" smtClean="0">
                <a:cs typeface="Trebuchet MS"/>
              </a:rPr>
              <a:t> </a:t>
            </a:r>
            <a:r>
              <a:rPr lang="en-US" noProof="0" dirty="0" smtClean="0">
                <a:cs typeface="Trebuchet MS"/>
              </a:rPr>
              <a:t>loaded</a:t>
            </a:r>
            <a:r>
              <a:rPr lang="hu-HU" altLang="hu-HU" noProof="0" dirty="0" smtClean="0">
                <a:cs typeface="Trebuchet MS"/>
              </a:rPr>
              <a:t> </a:t>
            </a:r>
            <a:r>
              <a:rPr lang="en-US" dirty="0" smtClean="0">
                <a:cs typeface="Trebuchet MS"/>
              </a:rPr>
              <a:t>successfully</a:t>
            </a:r>
            <a:endParaRPr lang="en-US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Display an error message if an error happens when fetching topics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sz="1400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Hints:</a:t>
            </a:r>
            <a:endParaRPr lang="en-US" sz="1400" noProof="0" dirty="0" smtClean="0">
              <a:cs typeface="Trebuchet MS"/>
            </a:endParaRP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Use the given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300" noProof="0" dirty="0" smtClean="0">
                <a:cs typeface="Trebuchet MS"/>
              </a:rPr>
              <a:t> class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Two types of toast messages are supported: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sz="1300" noProof="0" dirty="0" smtClean="0">
                <a:cs typeface="Trebuchet MS"/>
              </a:rPr>
              <a:t>,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Use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fadeIn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fadeOut</a:t>
            </a:r>
            <a:r>
              <a:rPr lang="en-US" sz="1300" noProof="0" dirty="0" smtClean="0">
                <a:cs typeface="Trebuchet MS"/>
              </a:rPr>
              <a:t> for animation</a:t>
            </a:r>
            <a:endParaRPr lang="en-US" sz="1300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4008120" y="4011858"/>
            <a:ext cx="455414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/toast-controller.js</a:t>
            </a:r>
          </a:p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/topic-controller.js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Topics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Render the topic container. Display the form without fetching data into it.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400" noProof="0" dirty="0" smtClean="0">
                <a:cs typeface="Trebuchet MS"/>
              </a:rPr>
              <a:t>Wrap the form inside an 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en-US" sz="1400" noProof="0" dirty="0" smtClean="0">
                <a:cs typeface="Trebuchet MS"/>
              </a:rPr>
              <a:t> element with 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tile form</a:t>
            </a:r>
            <a:r>
              <a:rPr lang="en-US" sz="1400" noProof="0" dirty="0" smtClean="0">
                <a:cs typeface="Trebuchet MS"/>
              </a:rPr>
              <a:t> classes.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sz="1400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Hints: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Implement methods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renderContainer</a:t>
            </a:r>
            <a:r>
              <a:rPr lang="en-US" sz="1300" noProof="0" dirty="0" smtClean="0">
                <a:cs typeface="Trebuchet MS"/>
              </a:rPr>
              <a:t>,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getTopicContainer</a:t>
            </a:r>
            <a:r>
              <a:rPr lang="en-US" sz="1300" noProof="0" dirty="0" smtClean="0">
                <a:cs typeface="Trebuchet MS"/>
              </a:rPr>
              <a:t>,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getTopicForm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#topics</a:t>
            </a:r>
            <a:r>
              <a:rPr lang="en-US" sz="1300" noProof="0" dirty="0" smtClean="0">
                <a:cs typeface="Trebuchet MS"/>
              </a:rPr>
              <a:t> is not visible by default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The topic form contains a </a:t>
            </a:r>
            <a:r>
              <a:rPr lang="en-US" sz="1300" noProof="0" dirty="0" err="1" smtClean="0">
                <a:cs typeface="Trebuchet MS"/>
              </a:rPr>
              <a:t>textarea</a:t>
            </a:r>
            <a:r>
              <a:rPr lang="en-US" sz="1300" noProof="0" dirty="0" smtClean="0">
                <a:cs typeface="Trebuchet MS"/>
              </a:rPr>
              <a:t>, an input field and a submit button.</a:t>
            </a:r>
            <a:endParaRPr lang="en-US" sz="1300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4023360" y="4049433"/>
            <a:ext cx="453890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/topic-controller.js</a:t>
            </a:r>
          </a:p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/topic-view.js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hu-HU" dirty="0" smtClean="0"/>
              <a:t>HTML </a:t>
            </a:r>
            <a:r>
              <a:rPr lang="hu-HU" dirty="0" err="1" smtClean="0"/>
              <a:t>Sample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Container</a:t>
            </a:r>
            <a:endParaRPr lang="en-US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070264" y="1061892"/>
            <a:ext cx="7504110" cy="3683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&lt;main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clearfix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new-topic-form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new-topic-form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="..."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="1"&gt;&lt;/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&lt;div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="input-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  &lt;input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="email"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="email"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="..."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="2"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topic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-email"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topic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-email"&gt;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="3"             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submit-button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"&gt;Add&lt;/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22851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What is jQuery?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latin typeface="Trebuchet MS"/>
                <a:cs typeface="Trebuchet MS"/>
              </a:rPr>
              <a:t>A fast, lightweight, "write less, do more", free JavaScript library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/>
              <a:t>The purpose of jQuery is to make the usage of JavaScript much easier</a:t>
            </a:r>
            <a:endParaRPr lang="en-US" noProof="0" dirty="0" smtClean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Simplifies DOM traversal and manipulation, event handling, animation and AJAX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jQuery runs in all the major browsers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jQuery is one of the most popular, easy to learn and most extendable JavaScript frameworks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48" y="3775972"/>
            <a:ext cx="3324153" cy="844889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>
          <a:xfrm>
            <a:off x="0" y="4213901"/>
            <a:ext cx="3249608" cy="461665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 smtClean="0">
                <a:latin typeface="Consolas" panose="020B0609020204030204" pitchFamily="49" charset="0"/>
                <a:hlinkClick r:id="rId4"/>
              </a:rPr>
              <a:t>https://</a:t>
            </a:r>
            <a:r>
              <a:rPr lang="hu-HU" altLang="hu-HU" sz="1200" dirty="0">
                <a:latin typeface="Consolas" panose="020B0609020204030204" pitchFamily="49" charset="0"/>
                <a:hlinkClick r:id="rId4"/>
              </a:rPr>
              <a:t>jquery.com</a:t>
            </a:r>
            <a:r>
              <a:rPr lang="hu-HU" altLang="hu-HU" sz="1200" dirty="0" smtClean="0">
                <a:latin typeface="Consolas" panose="020B0609020204030204" pitchFamily="49" charset="0"/>
                <a:hlinkClick r:id="rId4"/>
              </a:rPr>
              <a:t>/</a:t>
            </a:r>
            <a:endParaRPr lang="hu-HU" altLang="hu-HU" sz="1200" dirty="0" smtClean="0">
              <a:latin typeface="Consolas" panose="020B0609020204030204" pitchFamily="49" charset="0"/>
            </a:endParaRPr>
          </a:p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5"/>
              </a:rPr>
              <a:t>http://www.w3schools.com/jquery</a:t>
            </a:r>
            <a:r>
              <a:rPr lang="hu-HU" altLang="hu-HU" sz="1200" dirty="0" smtClean="0">
                <a:latin typeface="Consolas" panose="020B0609020204030204" pitchFamily="49" charset="0"/>
                <a:hlinkClick r:id="rId5"/>
              </a:rPr>
              <a:t>/</a:t>
            </a:r>
            <a:endParaRPr lang="hu-HU" altLang="hu-HU" sz="1200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Load topics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Fetch topics (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fetchTopics</a:t>
            </a:r>
            <a:r>
              <a:rPr lang="en-US" noProof="0" dirty="0" smtClean="0">
                <a:cs typeface="Trebuchet MS"/>
              </a:rPr>
              <a:t> method) from a JSON file (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topics.json</a:t>
            </a:r>
            <a:r>
              <a:rPr lang="en-US" noProof="0" dirty="0" smtClean="0">
                <a:cs typeface="Trebuchet MS"/>
              </a:rPr>
              <a:t>).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300" noProof="0" dirty="0" smtClean="0">
                <a:cs typeface="Trebuchet MS"/>
              </a:rPr>
              <a:t>Implement the 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topicsByPhrase</a:t>
            </a:r>
            <a:r>
              <a:rPr lang="en-US" sz="1300" noProof="0" dirty="0" smtClean="0">
                <a:cs typeface="Trebuchet MS"/>
              </a:rPr>
              <a:t> method which uses a search string for finding topics. Bind it to the key up event of the input field in the search form.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300" noProof="0" dirty="0" smtClean="0">
                <a:cs typeface="Trebuchet MS"/>
              </a:rPr>
              <a:t>To render implement the 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clearAndRenderTopics</a:t>
            </a:r>
            <a:r>
              <a:rPr lang="en-US" sz="1300" noProof="0" dirty="0" smtClean="0">
                <a:cs typeface="Trebuchet MS"/>
              </a:rPr>
              <a:t> method.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sz="1300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300" noProof="0" dirty="0" smtClean="0">
                <a:cs typeface="Trebuchet MS"/>
              </a:rPr>
              <a:t>Hints: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Use the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defer</a:t>
            </a:r>
            <a:r>
              <a:rPr lang="en-US" sz="1300" noProof="0" dirty="0" smtClean="0">
                <a:cs typeface="Trebuchet MS"/>
              </a:rPr>
              <a:t> object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Implement the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clearAndRenderTopics</a:t>
            </a:r>
            <a:r>
              <a:rPr lang="en-US" sz="1300" noProof="0" dirty="0" smtClean="0">
                <a:cs typeface="Trebuchet MS"/>
              </a:rPr>
              <a:t>,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renderTopics</a:t>
            </a:r>
            <a:r>
              <a:rPr lang="en-US" sz="1300" noProof="0" dirty="0" smtClean="0">
                <a:cs typeface="Trebuchet MS"/>
              </a:rPr>
              <a:t>,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getTopicElement</a:t>
            </a:r>
            <a:r>
              <a:rPr lang="en-US" sz="1300" noProof="0" dirty="0" smtClean="0">
                <a:cs typeface="Trebuchet MS"/>
              </a:rPr>
              <a:t> methods</a:t>
            </a:r>
            <a:endParaRPr lang="en-US" sz="1300" b="1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4023360" y="4028413"/>
            <a:ext cx="453890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/topic-controller.js</a:t>
            </a:r>
          </a:p>
          <a:p>
            <a:r>
              <a:rPr lang="hu-HU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/memory-storage.js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Topic information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Implement the 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sprite</a:t>
            </a:r>
            <a:r>
              <a:rPr lang="en-US" noProof="0" dirty="0" smtClean="0">
                <a:cs typeface="Trebuchet MS"/>
              </a:rPr>
              <a:t> and 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tileInfo</a:t>
            </a:r>
            <a:r>
              <a:rPr lang="en-US" noProof="0" dirty="0" smtClean="0">
                <a:cs typeface="Trebuchet MS"/>
              </a:rPr>
              <a:t> methods for rendering additional information of the topic.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sz="1300" b="1" noProof="0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300" noProof="0" dirty="0" smtClean="0">
                <a:cs typeface="Trebuchet MS"/>
              </a:rPr>
              <a:t>Hints: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Implement these two methods in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view.js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300" noProof="0" dirty="0" smtClean="0">
                <a:cs typeface="Trebuchet MS"/>
              </a:rPr>
              <a:t>Info tags contain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1300" noProof="0" dirty="0" smtClean="0">
                <a:cs typeface="Trebuchet MS"/>
              </a:rPr>
              <a:t>,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date-time</a:t>
            </a:r>
            <a:r>
              <a:rPr lang="en-US" sz="1300" noProof="0" dirty="0" smtClean="0">
                <a:cs typeface="Trebuchet MS"/>
              </a:rPr>
              <a:t> and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en-US" sz="1300" noProof="0" dirty="0" smtClean="0">
                <a:cs typeface="Trebuchet MS"/>
              </a:rPr>
              <a:t> fields</a:t>
            </a:r>
          </a:p>
          <a:p>
            <a:pPr marL="514350" lvl="2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endParaRPr lang="en-US" sz="1300" noProof="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5539740" y="4217598"/>
            <a:ext cx="302252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alt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/view.js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hu-HU" dirty="0" smtClean="0"/>
              <a:t>HTML </a:t>
            </a:r>
            <a:r>
              <a:rPr lang="hu-HU" dirty="0" err="1" smtClean="0"/>
              <a:t>Sample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smtClean="0"/>
              <a:t>Tiles</a:t>
            </a:r>
            <a:endParaRPr lang="en-US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070264" y="1061892"/>
            <a:ext cx="7504110" cy="3441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&lt;article class="tile topic"&gt;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&lt;a </a:t>
            </a:r>
            <a:r>
              <a:rPr lang="en-US" alt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="#/topics/1"&gt;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&lt;div class="content"&gt;Cats&lt;/div&gt;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&lt;/a&gt;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&lt;div class="info"&gt;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&lt;div class="date-time"&gt;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&lt;div class="date</a:t>
            </a:r>
            <a:r>
              <a:rPr lang="en-US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span class="</a:t>
            </a:r>
            <a:r>
              <a:rPr lang="en-US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sprite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"&gt;&lt;/span&gt;2015.03.23&lt;/div&gt;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  &lt;div class="time"&gt;&lt;span class="sprite clock"&gt;&lt;/span&gt;04:24&lt;/div&gt;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  &lt;div class="email" title="example@example.com</a:t>
            </a:r>
            <a:r>
              <a:rPr lang="en-US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hu-HU" alt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hu-HU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span class="sprite at"&gt;&lt;/span&gt;example@example.com&lt;/div&gt;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hu-HU" dirty="0"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  <a:endParaRPr lang="hu-HU" alt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jQuery basics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We cannot use the DOM before the page has been constructed. jQuery gives us a more compatible approach to achieve this.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noProof="0" dirty="0" smtClean="0">
                <a:cs typeface="Trebuchet MS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80542" y="1808874"/>
            <a:ext cx="1101905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smtClean="0"/>
              <a:t>The DOM </a:t>
            </a:r>
            <a:r>
              <a:rPr lang="hu-HU" altLang="hu-HU" dirty="0" err="1" smtClean="0"/>
              <a:t>way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679376" y="2826101"/>
            <a:ext cx="2164695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smtClean="0"/>
              <a:t>The </a:t>
            </a:r>
            <a:r>
              <a:rPr lang="hu-HU" altLang="hu-HU" dirty="0" err="1" smtClean="0"/>
              <a:t>direct</a:t>
            </a:r>
            <a:r>
              <a:rPr lang="hu-HU" altLang="hu-HU" dirty="0" smtClean="0"/>
              <a:t> jQuery </a:t>
            </a:r>
            <a:r>
              <a:rPr lang="hu-HU" altLang="hu-HU" dirty="0" err="1" smtClean="0"/>
              <a:t>translation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79376" y="3829516"/>
            <a:ext cx="1230145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smtClean="0"/>
              <a:t>The jQuery </a:t>
            </a:r>
            <a:r>
              <a:rPr lang="hu-HU" altLang="hu-HU" dirty="0" err="1" smtClean="0"/>
              <a:t>way</a:t>
            </a:r>
            <a:endParaRPr lang="en-US" dirty="0"/>
          </a:p>
        </p:txBody>
      </p:sp>
      <p:sp>
        <p:nvSpPr>
          <p:cNvPr id="3" name="Téglalap 2"/>
          <p:cNvSpPr/>
          <p:nvPr/>
        </p:nvSpPr>
        <p:spPr>
          <a:xfrm>
            <a:off x="1070263" y="2152041"/>
            <a:ext cx="75041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window.onload = 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Your jQuery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code goes here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*/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dirty="0"/>
          </a:p>
        </p:txBody>
      </p:sp>
      <p:sp>
        <p:nvSpPr>
          <p:cNvPr id="12" name="Téglalap 11"/>
          <p:cNvSpPr/>
          <p:nvPr/>
        </p:nvSpPr>
        <p:spPr>
          <a:xfrm>
            <a:off x="1070264" y="3163682"/>
            <a:ext cx="7504111" cy="316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ready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Your jQuery code goes here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*/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  <a:endParaRPr lang="en-US" dirty="0"/>
          </a:p>
        </p:txBody>
      </p:sp>
      <p:sp>
        <p:nvSpPr>
          <p:cNvPr id="13" name="Téglalap 12"/>
          <p:cNvSpPr/>
          <p:nvPr/>
        </p:nvSpPr>
        <p:spPr>
          <a:xfrm>
            <a:off x="1070265" y="4168573"/>
            <a:ext cx="7504110" cy="316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hu-HU" alt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Your jQuery code goes here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*/</a:t>
            </a:r>
            <a:r>
              <a:rPr lang="hu-HU" alt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Avoid conflicts with other libraries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jQuery provides some techniques to avoid conflicting namespaces when you use other libraries (e.g. prototype.js) alongside jQuery.</a:t>
            </a:r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noProof="0" dirty="0" smtClean="0">
                <a:cs typeface="Trebuchet MS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80542" y="1808874"/>
            <a:ext cx="144975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err="1" smtClean="0"/>
              <a:t>Create</a:t>
            </a:r>
            <a:r>
              <a:rPr lang="hu-HU" altLang="hu-HU" dirty="0" smtClean="0"/>
              <a:t> a </a:t>
            </a:r>
            <a:r>
              <a:rPr lang="hu-HU" altLang="hu-HU" dirty="0" err="1" smtClean="0"/>
              <a:t>new</a:t>
            </a:r>
            <a:r>
              <a:rPr lang="hu-HU" altLang="hu-HU" dirty="0" smtClean="0"/>
              <a:t> alias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679376" y="2826101"/>
            <a:ext cx="4024179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err="1" smtClean="0"/>
              <a:t>Use</a:t>
            </a:r>
            <a:r>
              <a:rPr lang="hu-HU" altLang="hu-HU" dirty="0" smtClean="0"/>
              <a:t> an </a:t>
            </a:r>
            <a:r>
              <a:rPr lang="hu-HU" altLang="hu-HU" dirty="0" err="1" smtClean="0"/>
              <a:t>Immediately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Invoked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Function</a:t>
            </a:r>
            <a:r>
              <a:rPr lang="hu-HU" altLang="hu-HU" dirty="0" smtClean="0"/>
              <a:t> Expression (IIFE)</a:t>
            </a:r>
            <a:endParaRPr lang="en-US" dirty="0"/>
          </a:p>
        </p:txBody>
      </p:sp>
      <p:sp>
        <p:nvSpPr>
          <p:cNvPr id="3" name="Téglalap 2"/>
          <p:cNvSpPr/>
          <p:nvPr/>
        </p:nvSpPr>
        <p:spPr>
          <a:xfrm>
            <a:off x="1070264" y="2152041"/>
            <a:ext cx="750411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var $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jq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alt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jQuery.noConflict</a:t>
            </a:r>
            <a:r>
              <a:rPr lang="hu-HU" altLang="hu-HU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12" name="Téglalap 11"/>
          <p:cNvSpPr/>
          <p:nvPr/>
        </p:nvSpPr>
        <p:spPr>
          <a:xfrm>
            <a:off x="1070265" y="3163682"/>
            <a:ext cx="750411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jQuery.noConflict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($)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Your jQuery code</a:t>
            </a:r>
            <a:r>
              <a:rPr lang="hu-HU" altLang="hu-H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hu-HU" alt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goes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here,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using 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})(jQuery);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Avoid conflicts with other libraries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noProof="0" dirty="0" smtClean="0">
                <a:cs typeface="Trebuchet MS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79376" y="1082463"/>
            <a:ext cx="4287071" cy="27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err="1" smtClean="0"/>
              <a:t>Pass</a:t>
            </a:r>
            <a:r>
              <a:rPr lang="hu-HU" altLang="hu-HU" dirty="0" smtClean="0"/>
              <a:t> an </a:t>
            </a:r>
            <a:r>
              <a:rPr lang="hu-HU" altLang="hu-HU" dirty="0" err="1" smtClean="0"/>
              <a:t>argument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to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the</a:t>
            </a:r>
            <a:r>
              <a:rPr lang="hu-HU" altLang="hu-HU" dirty="0" smtClean="0"/>
              <a:t> </a:t>
            </a:r>
            <a:r>
              <a:rPr lang="hu-HU" altLang="hu-HU" sz="1050" b="1" dirty="0" err="1" smtClean="0">
                <a:latin typeface="Consolas" panose="020B0609020204030204" pitchFamily="49" charset="0"/>
              </a:rPr>
              <a:t>jQuery</a:t>
            </a:r>
            <a:r>
              <a:rPr lang="hu-HU" altLang="hu-HU" sz="1050" b="1" dirty="0" smtClean="0">
                <a:latin typeface="Consolas" panose="020B0609020204030204" pitchFamily="49" charset="0"/>
              </a:rPr>
              <a:t>(</a:t>
            </a:r>
            <a:r>
              <a:rPr lang="hu-HU" altLang="hu-HU" sz="1050" b="1" dirty="0" err="1" smtClean="0">
                <a:latin typeface="Consolas" panose="020B0609020204030204" pitchFamily="49" charset="0"/>
              </a:rPr>
              <a:t>document</a:t>
            </a:r>
            <a:r>
              <a:rPr lang="hu-HU" altLang="hu-HU" sz="1050" b="1" dirty="0" smtClean="0">
                <a:latin typeface="Consolas" panose="020B0609020204030204" pitchFamily="49" charset="0"/>
              </a:rPr>
              <a:t>).</a:t>
            </a:r>
            <a:r>
              <a:rPr lang="hu-HU" altLang="hu-HU" sz="1050" b="1" dirty="0" err="1" smtClean="0">
                <a:latin typeface="Consolas" panose="020B0609020204030204" pitchFamily="49" charset="0"/>
              </a:rPr>
              <a:t>ready</a:t>
            </a:r>
            <a:r>
              <a:rPr lang="hu-HU" altLang="hu-HU" sz="1050" b="1" dirty="0" smtClean="0">
                <a:latin typeface="Consolas" panose="020B0609020204030204" pitchFamily="49" charset="0"/>
              </a:rPr>
              <a:t>()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function</a:t>
            </a:r>
            <a:endParaRPr lang="en-US" dirty="0"/>
          </a:p>
        </p:txBody>
      </p:sp>
      <p:sp>
        <p:nvSpPr>
          <p:cNvPr id="13" name="Téglalap 12"/>
          <p:cNvSpPr/>
          <p:nvPr/>
        </p:nvSpPr>
        <p:spPr>
          <a:xfrm>
            <a:off x="1070265" y="1425367"/>
            <a:ext cx="750411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jQuery(document).ready(function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($)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// Your jQuery code </a:t>
            </a:r>
            <a:r>
              <a:rPr lang="hu-HU" altLang="hu-HU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goes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here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using $ to refer to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jQuery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1070264" y="3181436"/>
            <a:ext cx="750411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jQuery(function($){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Your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jQuery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code </a:t>
            </a:r>
            <a:r>
              <a:rPr lang="hu-HU" altLang="hu-HU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goes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here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using</a:t>
            </a:r>
            <a:r>
              <a:rPr lang="hu-HU" altLang="hu-H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$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679376" y="2840179"/>
            <a:ext cx="4242187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numCol="1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dirty="0" err="1" smtClean="0"/>
              <a:t>Using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the</a:t>
            </a:r>
            <a:r>
              <a:rPr lang="hu-HU" altLang="hu-HU" dirty="0" smtClean="0"/>
              <a:t> more </a:t>
            </a:r>
            <a:r>
              <a:rPr lang="hu-HU" altLang="hu-HU" dirty="0" err="1" smtClean="0"/>
              <a:t>concise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syntax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for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the</a:t>
            </a:r>
            <a:r>
              <a:rPr lang="hu-HU" altLang="hu-HU" dirty="0" smtClean="0"/>
              <a:t> DOM </a:t>
            </a:r>
            <a:r>
              <a:rPr lang="hu-HU" altLang="hu-HU" dirty="0" err="1" smtClean="0"/>
              <a:t>ready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function</a:t>
            </a:r>
            <a:endParaRPr lang="en-US" dirty="0"/>
          </a:p>
        </p:txBody>
      </p:sp>
      <p:sp>
        <p:nvSpPr>
          <p:cNvPr id="16" name="Téglalap 15"/>
          <p:cNvSpPr/>
          <p:nvPr/>
        </p:nvSpPr>
        <p:spPr>
          <a:xfrm>
            <a:off x="0" y="4401276"/>
            <a:ext cx="6987810" cy="27699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1"/>
            <a:r>
              <a:rPr lang="hu-HU" altLang="hu-HU" sz="1200" dirty="0">
                <a:latin typeface="Consolas" panose="020B0609020204030204" pitchFamily="49" charset="0"/>
                <a:hlinkClick r:id="rId3"/>
              </a:rPr>
              <a:t>https://learn.jquery.com/using-jquery-core/avoid-conflicts-other-libraries</a:t>
            </a:r>
            <a:r>
              <a:rPr lang="hu-HU" altLang="hu-HU" sz="1200" dirty="0" smtClean="0">
                <a:latin typeface="Consolas" panose="020B0609020204030204" pitchFamily="49" charset="0"/>
                <a:hlinkClick r:id="rId3"/>
              </a:rPr>
              <a:t>/</a:t>
            </a:r>
            <a:endParaRPr lang="hu-HU" altLang="hu-H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Aspects of the DOM and jQuery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Identification</a:t>
            </a:r>
            <a:r>
              <a:rPr lang="en-US" noProof="0" dirty="0" smtClean="0">
                <a:cs typeface="Trebuchet MS"/>
              </a:rPr>
              <a:t>: 		How can I obtain a reference to the node that I want?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Traversal</a:t>
            </a:r>
            <a:r>
              <a:rPr lang="en-US" noProof="0" dirty="0" smtClean="0">
                <a:cs typeface="Trebuchet MS"/>
              </a:rPr>
              <a:t>: 			How can I move around the DOM tree?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Node Manipulation</a:t>
            </a:r>
            <a:r>
              <a:rPr lang="en-US" noProof="0" dirty="0" smtClean="0">
                <a:cs typeface="Trebuchet MS"/>
              </a:rPr>
              <a:t>: 	How can I get or set aspects of a DOM node?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 noProof="0" dirty="0" smtClean="0">
                <a:cs typeface="Trebuchet MS"/>
              </a:rPr>
              <a:t>Tree Manipulation</a:t>
            </a:r>
            <a:r>
              <a:rPr lang="en-US" noProof="0" dirty="0" smtClean="0">
                <a:cs typeface="Trebuchet MS"/>
              </a:rPr>
              <a:t>: 	How can I change the structure of the page?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endParaRPr lang="en-US" noProof="0" dirty="0" smtClean="0">
              <a:cs typeface="Trebuchet MS"/>
            </a:endParaRPr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noProof="0" dirty="0" smtClean="0">
                <a:cs typeface="Trebuchet MS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3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US" noProof="0" dirty="0" smtClean="0"/>
              <a:t>Selectors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Selectors are used to access and manipulate DOM elements.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You can pass the class or the ID of the desired element as a parameter.</a:t>
            </a:r>
          </a:p>
          <a:p>
            <a:pPr marL="214313" indent="-214313">
              <a:lnSpc>
                <a:spcPct val="13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noProof="0" dirty="0" smtClean="0">
                <a:cs typeface="Trebuchet MS"/>
              </a:rPr>
              <a:t>This is the "Query" in jQuery, a query on the DOM which returns a </a:t>
            </a:r>
            <a:r>
              <a:rPr lang="en-US" b="1" noProof="0" dirty="0" smtClean="0">
                <a:cs typeface="Trebuchet MS"/>
              </a:rPr>
              <a:t>collection</a:t>
            </a:r>
            <a:r>
              <a:rPr lang="en-US" noProof="0" dirty="0" smtClean="0">
                <a:cs typeface="Trebuchet MS"/>
              </a:rPr>
              <a:t> of selected elements as a result which can be manipulated.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numCol="1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31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_Color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B8BA0"/>
    </a:accent3>
    <a:accent4>
      <a:srgbClr val="A3C644"/>
    </a:accent4>
    <a:accent5>
      <a:srgbClr val="7F993A"/>
    </a:accent5>
    <a:accent6>
      <a:srgbClr val="B22746"/>
    </a:accent6>
    <a:hlink>
      <a:srgbClr val="32B6CE"/>
    </a:hlink>
    <a:folHlink>
      <a:srgbClr val="1B8A9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29561</TotalTime>
  <Words>2515</Words>
  <Application>Microsoft Office PowerPoint</Application>
  <PresentationFormat>Diavetítés a képernyőre (16:9 oldalarány)</PresentationFormat>
  <Paragraphs>620</Paragraphs>
  <Slides>42</Slides>
  <Notes>40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52" baseType="lpstr">
      <vt:lpstr>Arial</vt:lpstr>
      <vt:lpstr>Arial </vt:lpstr>
      <vt:lpstr>Arial Black</vt:lpstr>
      <vt:lpstr>Calibri</vt:lpstr>
      <vt:lpstr>Consolas</vt:lpstr>
      <vt:lpstr>Lucida Console</vt:lpstr>
      <vt:lpstr>Lucida Grande</vt:lpstr>
      <vt:lpstr>Source Sans Pro</vt:lpstr>
      <vt:lpstr>Trebuchet MS</vt:lpstr>
      <vt:lpstr>Cover Slides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Koós Dániel</cp:lastModifiedBy>
  <cp:revision>1198</cp:revision>
  <cp:lastPrinted>2014-07-09T13:30:36Z</cp:lastPrinted>
  <dcterms:created xsi:type="dcterms:W3CDTF">2014-07-08T13:27:24Z</dcterms:created>
  <dcterms:modified xsi:type="dcterms:W3CDTF">2016-10-11T11:37:05Z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