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62"/>
  </p:notesMasterIdLst>
  <p:handoutMasterIdLst>
    <p:handoutMasterId r:id="rId63"/>
  </p:handoutMasterIdLst>
  <p:sldIdLst>
    <p:sldId id="448" r:id="rId5"/>
    <p:sldId id="468" r:id="rId6"/>
    <p:sldId id="469" r:id="rId7"/>
    <p:sldId id="271" r:id="rId8"/>
    <p:sldId id="470" r:id="rId9"/>
    <p:sldId id="471" r:id="rId10"/>
    <p:sldId id="529" r:id="rId11"/>
    <p:sldId id="552" r:id="rId12"/>
    <p:sldId id="540" r:id="rId13"/>
    <p:sldId id="551" r:id="rId14"/>
    <p:sldId id="539" r:id="rId15"/>
    <p:sldId id="541" r:id="rId16"/>
    <p:sldId id="553" r:id="rId17"/>
    <p:sldId id="554" r:id="rId18"/>
    <p:sldId id="555" r:id="rId19"/>
    <p:sldId id="556" r:id="rId20"/>
    <p:sldId id="557" r:id="rId21"/>
    <p:sldId id="558" r:id="rId22"/>
    <p:sldId id="559" r:id="rId23"/>
    <p:sldId id="560" r:id="rId24"/>
    <p:sldId id="561" r:id="rId25"/>
    <p:sldId id="562" r:id="rId26"/>
    <p:sldId id="563" r:id="rId27"/>
    <p:sldId id="579" r:id="rId28"/>
    <p:sldId id="564" r:id="rId29"/>
    <p:sldId id="581" r:id="rId30"/>
    <p:sldId id="565" r:id="rId31"/>
    <p:sldId id="582" r:id="rId32"/>
    <p:sldId id="566" r:id="rId33"/>
    <p:sldId id="567" r:id="rId34"/>
    <p:sldId id="568" r:id="rId35"/>
    <p:sldId id="569" r:id="rId36"/>
    <p:sldId id="570" r:id="rId37"/>
    <p:sldId id="580" r:id="rId38"/>
    <p:sldId id="571" r:id="rId39"/>
    <p:sldId id="572" r:id="rId40"/>
    <p:sldId id="583" r:id="rId41"/>
    <p:sldId id="573" r:id="rId42"/>
    <p:sldId id="574" r:id="rId43"/>
    <p:sldId id="576" r:id="rId44"/>
    <p:sldId id="577" r:id="rId45"/>
    <p:sldId id="578" r:id="rId46"/>
    <p:sldId id="530" r:id="rId47"/>
    <p:sldId id="476" r:id="rId48"/>
    <p:sldId id="533" r:id="rId49"/>
    <p:sldId id="536" r:id="rId50"/>
    <p:sldId id="537" r:id="rId51"/>
    <p:sldId id="535" r:id="rId52"/>
    <p:sldId id="543" r:id="rId53"/>
    <p:sldId id="544" r:id="rId54"/>
    <p:sldId id="545" r:id="rId55"/>
    <p:sldId id="546" r:id="rId56"/>
    <p:sldId id="547" r:id="rId57"/>
    <p:sldId id="548" r:id="rId58"/>
    <p:sldId id="549" r:id="rId59"/>
    <p:sldId id="507" r:id="rId60"/>
    <p:sldId id="508" r:id="rId61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Zoltan Makranczi" initials="ZM" lastIdx="26" clrIdx="2">
    <p:extLst>
      <p:ext uri="{19B8F6BF-5375-455C-9EA6-DF929625EA0E}">
        <p15:presenceInfo xmlns:p15="http://schemas.microsoft.com/office/powerpoint/2012/main" userId="S-1-5-21-2448406460-2828086590-2809017384-7816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0349" autoAdjust="0"/>
  </p:normalViewPr>
  <p:slideViewPr>
    <p:cSldViewPr snapToGrid="0">
      <p:cViewPr varScale="1">
        <p:scale>
          <a:sx n="122" d="100"/>
          <a:sy n="122" d="100"/>
        </p:scale>
        <p:origin x="1092" y="9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-11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10/11/2016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99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30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44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23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87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 box-sizing</a:t>
            </a:r>
            <a:r>
              <a:rPr lang="hu-HU" baseline="0" dirty="0" smtClean="0"/>
              <a:t> property azt mondja meg, hogy a szélesség és a magasság property értékeket az elemnek magában kell-e foglalnia.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u-HU" baseline="0" dirty="0" smtClean="0"/>
              <a:t>Content box: a padding-ot és a border-t a szélességen és a magásságon FELÜL alkalmazza (az értékek összeadódnak)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u-HU" baseline="0" dirty="0" smtClean="0"/>
              <a:t>Border box: a szélességet és a magasságot úgy számolja ki, hogy a padding-ot és a border-t magában foglalja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48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88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19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Elmozgatja az elemet</a:t>
            </a:r>
            <a:r>
              <a:rPr lang="hu-HU" baseline="0" dirty="0" smtClean="0"/>
              <a:t> a természetes pozíciójából (horizontálisan és vertikálisan is tudjuk mozgatni az elemet).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0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dirty="0" smtClean="0"/>
              <a:t>Az elemet kiveszi a normal flow-ból!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A float property horizontálisan mozgatja el az elemet a természetes pozíciójából.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Nagyon</a:t>
            </a:r>
            <a:r>
              <a:rPr lang="hu-HU" baseline="0" dirty="0" smtClean="0"/>
              <a:t> fontos, hogy f</a:t>
            </a:r>
            <a:r>
              <a:rPr lang="hu-HU" dirty="0" smtClean="0"/>
              <a:t>loat-olás</a:t>
            </a:r>
            <a:r>
              <a:rPr lang="hu-HU" baseline="0" dirty="0" smtClean="0"/>
              <a:t> esetében az elem a tartalma szélességét veszi fel!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Mivel az elem kikerül a normal flow-ból, így már nem fogja felvenni a szülő elem magasságát, ezért szükség van „clear”-elésre.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75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Ahogy az ábrán</a:t>
            </a:r>
            <a:r>
              <a:rPr lang="hu-HU" baseline="0" dirty="0" smtClean="0"/>
              <a:t> is látható, az elemek float-olva vannak, így már nem veszik fel a szülő elem magasságát!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53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02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probléma</a:t>
            </a:r>
            <a:r>
              <a:rPr lang="hu-HU" baseline="0" dirty="0" smtClean="0"/>
              <a:t> ezzel a megoldással, hogy a DOM-ba egy új elemet kellett tennünk (div.clearfix). Régi, CSS2-es megoldás.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09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Ez már egy CSS3-as megoldás,</a:t>
            </a:r>
            <a:r>
              <a:rPr lang="hu-HU" baseline="0" dirty="0" smtClean="0"/>
              <a:t> pseudo-element segítségével.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16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kedvenc megoldásom:</a:t>
            </a:r>
            <a:r>
              <a:rPr lang="hu-HU" baseline="0" dirty="0" smtClean="0"/>
              <a:t> .clearfix class. Teljesen újrahasznosítható, keretrendszerekben mindig találkozhatunk vele.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42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Ahogy az ábrán is látható, „clear”-elés után</a:t>
            </a:r>
            <a:r>
              <a:rPr lang="hu-HU" baseline="0" dirty="0" smtClean="0"/>
              <a:t> már a szülő elem felvette a float-olt elemek magasságát.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57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baseline="0" dirty="0" smtClean="0"/>
              <a:t>Static: az elem természetes pozíciója a document flow-ban.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Relative: az elem a természetes pozíciójához viszonyítva lesz pozicionálva.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Absolute: az elem a legközelebb parent offset-hez viszonyítva lesz pozicionálva, ha nincs ilyen elem, akkor pedig a body elemhez viszonyítva.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Fixed: a böngésző ablakhoz viszonyítva lesz pozicionálva az elem, scroll-ozástól függetlenül.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7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03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07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-</a:t>
            </a:r>
            <a:r>
              <a:rPr lang="hu-HU" baseline="0" dirty="0" smtClean="0"/>
              <a:t>   Amikor több selector illeszkedik ugyanarra az elementre, a specificity határozza meg, hogy melyik szabály lesz alkalmazva a browser által.</a:t>
            </a:r>
            <a:endParaRPr lang="hu-HU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u-HU" baseline="0" dirty="0" smtClean="0"/>
              <a:t>A specificity az oka, ami mi miatt a szabályok nem alkalmazódnak, hiába gondolod azt.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u-HU" baseline="0" dirty="0" smtClean="0"/>
              <a:t>Négy kategória határozza meg a specificity-t: inline style, ID selector, class és attribútum selectorok, valamint element selectorok.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u-HU" baseline="0" dirty="0" smtClean="0"/>
              <a:t>Minden selectornak megvan a saját helye a specificity hierarchiában.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u-HU" baseline="0" dirty="0" smtClean="0"/>
              <a:t>Minél specifikusabb egy selector, a specificity értéke annál magasabb lesz.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u-HU" baseline="0" dirty="0" smtClean="0"/>
              <a:t>Ha kettő (vagy több) selector illik ugyanarra az elementre, az a selector lesz alkalmazva, amelyiknek magasabb a specificity értéke.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u-HU" baseline="0" dirty="0" smtClean="0"/>
              <a:t>Ha a selectoroknak megegyezik a specificity értéke, az utoljára deklarált szabály lesz érvényes. (Ezért fontos a specificity hierarchia)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hu-H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11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dirty="0" smtClean="0"/>
              <a:t>Ne használd az !important kulcsszót!</a:t>
            </a:r>
            <a:r>
              <a:rPr lang="hu-HU" baseline="0" dirty="0" smtClean="0"/>
              <a:t> Ha használnod kell, az azt jelenti, hogy valamit rosszul csinálsz.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Az inline style-nak van a legmagasabb specificity-je, ez felülír minden szabályt.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Az ID selectorok specificity-je magasabb, mint a class vagy attribútum selector-oké.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A class selectorok specificity-je magasabb, mint az element selector-oké.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Az univerzális selector-nak van a legkisebb specificity értéke.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5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Ugyanazon</a:t>
            </a:r>
            <a:r>
              <a:rPr lang="hu-HU" baseline="0" dirty="0" smtClean="0"/>
              <a:t> típus selector ismétlése nem fogja felülírni egy erősebb típusú selector specificity-jét. (pl. 101 class selector nem lesz erősebb, mint egy ID selector [összeadásos számolás])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5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443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3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52" r:id="rId5"/>
    <p:sldLayoutId id="2147483753" r:id="rId6"/>
    <p:sldLayoutId id="2147483711" r:id="rId7"/>
    <p:sldLayoutId id="2147483749" r:id="rId8"/>
    <p:sldLayoutId id="2147483754" r:id="rId9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2445683"/>
            <a:ext cx="7910390" cy="770980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  <a:ea typeface="Source Sans Pro" panose="020B0503030403020204" pitchFamily="34" charset="0"/>
              </a:rPr>
              <a:t>CSS</a:t>
            </a:r>
          </a:p>
          <a:p>
            <a:r>
              <a:rPr lang="en-US" sz="1600" dirty="0" smtClean="0">
                <a:latin typeface="Arial Black" panose="020B0A04020102020204" pitchFamily="34" charset="0"/>
                <a:ea typeface="Source Sans Pro" panose="020B0503030403020204" pitchFamily="34" charset="0"/>
              </a:rPr>
              <a:t>(syntax, selectors,</a:t>
            </a:r>
            <a:r>
              <a:rPr lang="hu-HU" sz="1600" dirty="0" smtClean="0">
                <a:latin typeface="Arial Black" panose="020B0A04020102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>
                <a:latin typeface="Arial Black" panose="020B0A04020102020204" pitchFamily="34" charset="0"/>
                <a:ea typeface="Source Sans Pro" panose="020B0503030403020204" pitchFamily="34" charset="0"/>
              </a:rPr>
              <a:t>box </a:t>
            </a:r>
            <a:r>
              <a:rPr lang="en-US" sz="1600" dirty="0" smtClean="0">
                <a:latin typeface="Arial Black" panose="020B0A04020102020204" pitchFamily="34" charset="0"/>
                <a:ea typeface="Source Sans Pro" panose="020B0503030403020204" pitchFamily="34" charset="0"/>
              </a:rPr>
              <a:t>model</a:t>
            </a:r>
            <a:r>
              <a:rPr lang="hu-HU" sz="1600" dirty="0" smtClean="0">
                <a:latin typeface="Arial Black" panose="020B0A04020102020204" pitchFamily="34" charset="0"/>
                <a:ea typeface="Source Sans Pro" panose="020B0503030403020204" pitchFamily="34" charset="0"/>
              </a:rPr>
              <a:t>, </a:t>
            </a:r>
            <a:r>
              <a:rPr lang="en-US" sz="1600" dirty="0">
                <a:latin typeface="Arial Black" panose="020B0A04020102020204" pitchFamily="34" charset="0"/>
                <a:ea typeface="Source Sans Pro" panose="020B0503030403020204" pitchFamily="34" charset="0"/>
              </a:rPr>
              <a:t>positioning / </a:t>
            </a:r>
            <a:r>
              <a:rPr lang="en-US" sz="1600" dirty="0" smtClean="0">
                <a:latin typeface="Arial Black" panose="020B0A04020102020204" pitchFamily="34" charset="0"/>
                <a:ea typeface="Source Sans Pro" panose="020B0503030403020204" pitchFamily="34" charset="0"/>
              </a:rPr>
              <a:t>layouts</a:t>
            </a:r>
            <a:r>
              <a:rPr lang="hu-HU" sz="1600" dirty="0" smtClean="0">
                <a:latin typeface="Arial Black" panose="020B0A04020102020204" pitchFamily="34" charset="0"/>
                <a:ea typeface="Source Sans Pro" panose="020B0503030403020204" pitchFamily="34" charset="0"/>
              </a:rPr>
              <a:t>,</a:t>
            </a:r>
            <a:r>
              <a:rPr lang="en-US" sz="1600" dirty="0" smtClean="0">
                <a:latin typeface="Arial Black" panose="020B0A04020102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>
                <a:latin typeface="Arial Black" panose="020B0A04020102020204" pitchFamily="34" charset="0"/>
                <a:ea typeface="Source Sans Pro" panose="020B0503030403020204" pitchFamily="34" charset="0"/>
              </a:rPr>
              <a:t>media </a:t>
            </a:r>
            <a:r>
              <a:rPr lang="en-US" sz="1600" dirty="0" smtClean="0">
                <a:latin typeface="Arial Black" panose="020B0A04020102020204" pitchFamily="34" charset="0"/>
                <a:ea typeface="Source Sans Pro" panose="020B0503030403020204" pitchFamily="34" charset="0"/>
              </a:rPr>
              <a:t>queries</a:t>
            </a:r>
            <a:r>
              <a:rPr lang="hu-HU" sz="1600" dirty="0" smtClean="0">
                <a:latin typeface="Arial Black" panose="020B0A04020102020204" pitchFamily="34" charset="0"/>
                <a:ea typeface="Source Sans Pro" panose="020B0503030403020204" pitchFamily="34" charset="0"/>
              </a:rPr>
              <a:t>, SASS</a:t>
            </a:r>
            <a:r>
              <a:rPr lang="en-US" sz="1600" dirty="0" smtClean="0">
                <a:latin typeface="Arial Black" panose="020B0A04020102020204" pitchFamily="34" charset="0"/>
                <a:ea typeface="Source Sans Pro" panose="020B0503030403020204" pitchFamily="34" charset="0"/>
              </a:rPr>
              <a:t>)</a:t>
            </a:r>
            <a:endParaRPr lang="en-US" sz="1600" dirty="0">
              <a:latin typeface="Arial Black" panose="020B0A04020102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>
                <a:latin typeface="Arial "/>
                <a:ea typeface="Source Sans Pro" panose="020B0503030403020204" pitchFamily="34" charset="0"/>
              </a:rPr>
              <a:t>BALÁZS PETRÓ</a:t>
            </a:r>
            <a:endParaRPr lang="en-US" b="1" dirty="0">
              <a:latin typeface="Arial "/>
              <a:ea typeface="Source Sans Pro" panose="020B0503030403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OCTOBER 11, 2016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 Some Math! - Solutions</a:t>
            </a:r>
            <a:endParaRPr lang="en-US" dirty="0"/>
          </a:p>
        </p:txBody>
      </p:sp>
      <p:sp>
        <p:nvSpPr>
          <p:cNvPr id="5" name="Rectangle 1"/>
          <p:cNvSpPr/>
          <p:nvPr/>
        </p:nvSpPr>
        <p:spPr>
          <a:xfrm>
            <a:off x="340963" y="1296000"/>
            <a:ext cx="24022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200" dirty="0" smtClean="0"/>
              <a:t>*</a:t>
            </a:r>
          </a:p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200" dirty="0" smtClean="0"/>
              <a:t>li</a:t>
            </a:r>
          </a:p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200" dirty="0" smtClean="0"/>
              <a:t>li:first-line</a:t>
            </a:r>
          </a:p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200" dirty="0" smtClean="0"/>
              <a:t>ul li</a:t>
            </a:r>
          </a:p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200" dirty="0" smtClean="0"/>
              <a:t>ul </a:t>
            </a:r>
            <a:r>
              <a:rPr lang="en-US" sz="1200" dirty="0" smtClean="0"/>
              <a:t>ol+li</a:t>
            </a:r>
            <a:endParaRPr lang="en-US" sz="1200" dirty="0" smtClean="0"/>
          </a:p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200" dirty="0" smtClean="0"/>
              <a:t>h1 + *[</a:t>
            </a:r>
            <a:r>
              <a:rPr lang="en-US" sz="1200" dirty="0" smtClean="0"/>
              <a:t>rel</a:t>
            </a:r>
            <a:r>
              <a:rPr lang="en-US" sz="1200" dirty="0" smtClean="0"/>
              <a:t>=up]</a:t>
            </a:r>
          </a:p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200" dirty="0" smtClean="0"/>
              <a:t>ul </a:t>
            </a:r>
            <a:r>
              <a:rPr lang="en-US" sz="1200" dirty="0" smtClean="0"/>
              <a:t>ol</a:t>
            </a:r>
            <a:r>
              <a:rPr lang="en-US" sz="1200" dirty="0" smtClean="0"/>
              <a:t> </a:t>
            </a:r>
            <a:r>
              <a:rPr lang="en-US" sz="1200" dirty="0" smtClean="0"/>
              <a:t>li.red</a:t>
            </a:r>
            <a:endParaRPr lang="en-US" sz="1200" dirty="0" smtClean="0"/>
          </a:p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200" dirty="0" smtClean="0"/>
              <a:t>li.red.level</a:t>
            </a:r>
            <a:endParaRPr lang="en-US" sz="1200" dirty="0" smtClean="0"/>
          </a:p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200" dirty="0" smtClean="0"/>
              <a:t>style=””</a:t>
            </a:r>
          </a:p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hu-HU" sz="1200" dirty="0"/>
              <a:t>p</a:t>
            </a:r>
            <a:endParaRPr lang="en-US" sz="1200" dirty="0" smtClean="0"/>
          </a:p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200" dirty="0" smtClean="0"/>
              <a:t>div p</a:t>
            </a:r>
          </a:p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200" dirty="0" smtClean="0"/>
              <a:t>.my-class</a:t>
            </a:r>
          </a:p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200" dirty="0" smtClean="0"/>
              <a:t>div p.my-class</a:t>
            </a:r>
          </a:p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200" dirty="0" smtClean="0"/>
              <a:t>#my-id</a:t>
            </a:r>
          </a:p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200" dirty="0" smtClean="0"/>
              <a:t>body #my-id .my-class p</a:t>
            </a:r>
          </a:p>
        </p:txBody>
      </p:sp>
      <p:sp>
        <p:nvSpPr>
          <p:cNvPr id="4" name="Rectangle 1"/>
          <p:cNvSpPr/>
          <p:nvPr/>
        </p:nvSpPr>
        <p:spPr>
          <a:xfrm>
            <a:off x="2969846" y="1296000"/>
            <a:ext cx="59355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en-US" sz="1200" dirty="0" smtClean="0"/>
              <a:t>0</a:t>
            </a:r>
            <a:r>
              <a:rPr lang="hu-HU" sz="1200" dirty="0" smtClean="0"/>
              <a:t>, 0, 0, 0</a:t>
            </a:r>
            <a:endParaRPr lang="en-US" sz="1200" dirty="0" smtClean="0"/>
          </a:p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hu-HU" sz="1200" dirty="0" smtClean="0"/>
              <a:t>0, 0, 0, 1 </a:t>
            </a:r>
            <a:r>
              <a:rPr lang="en-US" sz="1200" dirty="0" smtClean="0"/>
              <a:t>(one element)</a:t>
            </a:r>
          </a:p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hu-HU" sz="1200" dirty="0" smtClean="0"/>
              <a:t>0, 0, 0, 2</a:t>
            </a:r>
            <a:r>
              <a:rPr lang="en-US" sz="1200" dirty="0" smtClean="0"/>
              <a:t> (one element, one pseudo-element)</a:t>
            </a:r>
          </a:p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hu-HU" sz="1200" dirty="0" smtClean="0"/>
              <a:t>0, 0, 0, 2</a:t>
            </a:r>
            <a:r>
              <a:rPr lang="en-US" sz="1200" dirty="0" smtClean="0"/>
              <a:t> (two elements)</a:t>
            </a:r>
          </a:p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hu-HU" sz="1200" dirty="0" smtClean="0"/>
              <a:t>0, 0, 0, 3</a:t>
            </a:r>
            <a:r>
              <a:rPr lang="en-US" sz="1200" dirty="0" smtClean="0"/>
              <a:t> (three elements)</a:t>
            </a:r>
          </a:p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hu-HU" sz="1200" dirty="0" smtClean="0"/>
              <a:t>0, 0, 1, 1</a:t>
            </a:r>
            <a:r>
              <a:rPr lang="en-US" sz="1200" dirty="0" smtClean="0"/>
              <a:t> (one attribute, one element)</a:t>
            </a:r>
          </a:p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hu-HU" sz="1200" dirty="0" smtClean="0"/>
              <a:t>0, 0, 1, 3</a:t>
            </a:r>
            <a:r>
              <a:rPr lang="en-US" sz="1200" dirty="0" smtClean="0"/>
              <a:t> (one class, three elements)</a:t>
            </a:r>
          </a:p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hu-HU" sz="1200" dirty="0" smtClean="0"/>
              <a:t>0, 0, 2, 1</a:t>
            </a:r>
            <a:r>
              <a:rPr lang="en-US" sz="1200" dirty="0" smtClean="0"/>
              <a:t> (two classes, one element)</a:t>
            </a:r>
          </a:p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hu-HU" sz="1200" dirty="0" smtClean="0"/>
              <a:t>1, 0, 0, 0</a:t>
            </a:r>
            <a:r>
              <a:rPr lang="en-US" sz="1200" dirty="0" smtClean="0"/>
              <a:t> (one inline styling)</a:t>
            </a:r>
          </a:p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hu-HU" sz="1200" dirty="0" smtClean="0"/>
              <a:t>0, 0, 0, 1</a:t>
            </a:r>
            <a:r>
              <a:rPr lang="en-US" sz="1200" dirty="0" smtClean="0"/>
              <a:t> (one HTML selector)</a:t>
            </a:r>
          </a:p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hu-HU" sz="1200" dirty="0" smtClean="0"/>
              <a:t>0, 0, 0, 2</a:t>
            </a:r>
            <a:r>
              <a:rPr lang="en-US" sz="1200" dirty="0" smtClean="0"/>
              <a:t> (two HTML selectors)</a:t>
            </a:r>
          </a:p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hu-HU" sz="1200" dirty="0" smtClean="0"/>
              <a:t>0, 0, 1, 0</a:t>
            </a:r>
            <a:r>
              <a:rPr lang="en-US" sz="1200" dirty="0" smtClean="0"/>
              <a:t> (one class selector)</a:t>
            </a:r>
          </a:p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hu-HU" sz="1200" dirty="0" smtClean="0"/>
              <a:t>0, 0, 1, 2</a:t>
            </a:r>
            <a:r>
              <a:rPr lang="en-US" sz="1200" dirty="0" smtClean="0"/>
              <a:t> (two HTML selectors and a class selector)</a:t>
            </a:r>
          </a:p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hu-HU" sz="1200" dirty="0" smtClean="0"/>
              <a:t>0, 1, 0, 0</a:t>
            </a:r>
            <a:r>
              <a:rPr lang="en-US" sz="1200" dirty="0" smtClean="0"/>
              <a:t> (one id selector)</a:t>
            </a:r>
          </a:p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hu-HU" sz="1200" dirty="0" smtClean="0"/>
              <a:t>0, 1, 1, 2</a:t>
            </a:r>
            <a:r>
              <a:rPr lang="en-US" sz="1200" dirty="0" smtClean="0"/>
              <a:t> (HTML selector, id selector, class selector, HTML selector; 1+100+10+1)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26151" y="1062893"/>
            <a:ext cx="5779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a</a:t>
            </a:r>
            <a:r>
              <a:rPr lang="hu-HU" sz="1200" dirty="0" smtClean="0"/>
              <a:t>, b, c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794123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b="1" dirty="0"/>
              <a:t>(a – ID, b - classes, attributes &amp; pseudo-classes, c - </a:t>
            </a:r>
            <a:r>
              <a:rPr lang="hu-HU" sz="1200" b="1" dirty="0" smtClean="0"/>
              <a:t>elements </a:t>
            </a:r>
            <a:r>
              <a:rPr lang="hu-HU" sz="1200" b="1" dirty="0"/>
              <a:t>&amp; pseudo-elements)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1070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One Thing to Always Keep in Mind!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3661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Selectors are processed </a:t>
            </a:r>
            <a:r>
              <a:rPr lang="en-US" b="1" u="sng" cap="all" dirty="0" smtClean="0"/>
              <a:t>from right to left</a:t>
            </a:r>
            <a:r>
              <a:rPr lang="en-US" dirty="0" smtClean="0"/>
              <a:t>, </a:t>
            </a:r>
            <a:r>
              <a:rPr lang="en-US" b="1" u="sng" cap="all" dirty="0" smtClean="0"/>
              <a:t>not left to right</a:t>
            </a:r>
            <a:r>
              <a:rPr lang="en-US" dirty="0" smtClean="0"/>
              <a:t>!</a:t>
            </a:r>
            <a:endParaRPr lang="hu-HU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42000" y="2793539"/>
            <a:ext cx="84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The reasion is simple: </a:t>
            </a:r>
            <a:r>
              <a:rPr lang="en-US" dirty="0"/>
              <a:t>the browser is looking at most of the selectors it's considering </a:t>
            </a:r>
            <a:r>
              <a:rPr lang="en-US" i="1" dirty="0"/>
              <a:t>don't</a:t>
            </a:r>
            <a:r>
              <a:rPr lang="en-US" dirty="0"/>
              <a:t> match the element in </a:t>
            </a:r>
            <a:r>
              <a:rPr lang="en-US" dirty="0" smtClean="0"/>
              <a:t>question</a:t>
            </a:r>
            <a:r>
              <a:rPr lang="hu-H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3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57781" y="1124734"/>
            <a:ext cx="4122263" cy="348437"/>
            <a:chOff x="448467" y="1385345"/>
            <a:chExt cx="5496350" cy="464582"/>
          </a:xfrm>
        </p:grpSpPr>
        <p:sp>
          <p:nvSpPr>
            <p:cNvPr id="30" name="TextBox 29"/>
            <p:cNvSpPr txBox="1"/>
            <p:nvPr/>
          </p:nvSpPr>
          <p:spPr>
            <a:xfrm>
              <a:off x="991818" y="141758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CSS syntax, selectors and specificity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0439" y="1427190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57781" y="1641386"/>
            <a:ext cx="4122263" cy="348437"/>
            <a:chOff x="448467" y="2074215"/>
            <a:chExt cx="5496350" cy="464582"/>
          </a:xfrm>
        </p:grpSpPr>
        <p:sp>
          <p:nvSpPr>
            <p:cNvPr id="35" name="TextBox 34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Box Model</a:t>
              </a:r>
              <a:endParaRPr lang="en-US" sz="1500" b="1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40" name="TextBox 39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Positioning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357781" y="2674691"/>
            <a:ext cx="5455763" cy="348437"/>
            <a:chOff x="448467" y="3451955"/>
            <a:chExt cx="7274350" cy="464582"/>
          </a:xfrm>
        </p:grpSpPr>
        <p:sp>
          <p:nvSpPr>
            <p:cNvPr id="45" name="TextBox 44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Media Queries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57781" y="3191344"/>
            <a:ext cx="5455763" cy="348437"/>
            <a:chOff x="448467" y="4140826"/>
            <a:chExt cx="7274350" cy="464582"/>
          </a:xfrm>
        </p:grpSpPr>
        <p:sp>
          <p:nvSpPr>
            <p:cNvPr id="50" name="TextBox 49"/>
            <p:cNvSpPr txBox="1"/>
            <p:nvPr/>
          </p:nvSpPr>
          <p:spPr>
            <a:xfrm>
              <a:off x="991818" y="4173062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SASS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55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42000" y="1079898"/>
            <a:ext cx="3810584" cy="3383280"/>
          </a:xfrm>
        </p:spPr>
        <p:txBody>
          <a:bodyPr>
            <a:noAutofit/>
          </a:bodyPr>
          <a:lstStyle/>
          <a:p>
            <a:pPr marL="230188" indent="-230188"/>
            <a:r>
              <a:rPr lang="en-US" sz="1400" dirty="0" smtClean="0"/>
              <a:t>The </a:t>
            </a:r>
            <a:r>
              <a:rPr lang="en-US" sz="1400" b="1" dirty="0" smtClean="0"/>
              <a:t>box model</a:t>
            </a:r>
            <a:r>
              <a:rPr lang="en-US" sz="1400" dirty="0" smtClean="0"/>
              <a:t> is the specification that defines how a </a:t>
            </a:r>
            <a:r>
              <a:rPr lang="en-US" sz="1400" b="1" dirty="0" smtClean="0"/>
              <a:t>box</a:t>
            </a:r>
            <a:r>
              <a:rPr lang="en-US" sz="1400" dirty="0" smtClean="0"/>
              <a:t> and it’s attributes relate to each other.</a:t>
            </a:r>
            <a:br>
              <a:rPr lang="en-US" sz="1400" dirty="0" smtClean="0"/>
            </a:br>
            <a:endParaRPr lang="en-US" sz="1400" dirty="0" smtClean="0"/>
          </a:p>
          <a:p>
            <a:pPr marL="230188" indent="-230188"/>
            <a:r>
              <a:rPr lang="en-US" sz="1400" dirty="0" smtClean="0"/>
              <a:t>Consists of:</a:t>
            </a:r>
          </a:p>
          <a:p>
            <a:pPr lvl="1">
              <a:buClr>
                <a:schemeClr val="tx1"/>
              </a:buClr>
            </a:pPr>
            <a:r>
              <a:rPr lang="en-US" sz="1400" dirty="0"/>
              <a:t>width, height</a:t>
            </a:r>
            <a:endParaRPr lang="en-US" sz="1400" dirty="0" smtClean="0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hu-HU" sz="1400" dirty="0" smtClean="0">
                <a:latin typeface="+mj-lt"/>
              </a:rPr>
              <a:t>margin</a:t>
            </a:r>
            <a:endParaRPr lang="en-US" sz="1400" dirty="0" smtClean="0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sz="1400" dirty="0" smtClean="0">
                <a:latin typeface="+mj-lt"/>
              </a:rPr>
              <a:t>padding</a:t>
            </a:r>
          </a:p>
          <a:p>
            <a:pPr lvl="1">
              <a:buClr>
                <a:schemeClr val="tx1"/>
              </a:buClr>
            </a:pPr>
            <a:r>
              <a:rPr lang="hu-HU" sz="1400" dirty="0" smtClean="0">
                <a:latin typeface="+mj-lt"/>
              </a:rPr>
              <a:t>border</a:t>
            </a:r>
            <a:endParaRPr lang="en-US" sz="1400" dirty="0">
              <a:latin typeface="+mj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Understanding Box Model</a:t>
            </a:r>
            <a:endParaRPr lang="en-US" dirty="0"/>
          </a:p>
        </p:txBody>
      </p:sp>
      <p:pic>
        <p:nvPicPr>
          <p:cNvPr id="6" name="Content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684" y="1211943"/>
            <a:ext cx="4661429" cy="3107619"/>
          </a:xfrm>
        </p:spPr>
      </p:pic>
    </p:spTree>
    <p:extLst>
      <p:ext uri="{BB962C8B-B14F-4D97-AF65-F5344CB8AC3E}">
        <p14:creationId xmlns:p14="http://schemas.microsoft.com/office/powerpoint/2010/main" val="379039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42000" y="1079898"/>
            <a:ext cx="3810584" cy="3383280"/>
          </a:xfrm>
        </p:spPr>
        <p:txBody>
          <a:bodyPr>
            <a:noAutofit/>
          </a:bodyPr>
          <a:lstStyle/>
          <a:p>
            <a:pPr marL="230188" indent="-230188"/>
            <a:r>
              <a:rPr lang="en-US" sz="1400" dirty="0" smtClean="0"/>
              <a:t>In it’s simplest form:</a:t>
            </a:r>
            <a:endParaRPr lang="en-US" sz="1400" dirty="0">
              <a:solidFill>
                <a:srgbClr val="A52A2A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Box Model in 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304" y="822960"/>
            <a:ext cx="4216718" cy="37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9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42000" y="1079898"/>
            <a:ext cx="3810584" cy="3383280"/>
          </a:xfrm>
        </p:spPr>
        <p:txBody>
          <a:bodyPr>
            <a:noAutofit/>
          </a:bodyPr>
          <a:lstStyle/>
          <a:p>
            <a:pPr marL="230188" indent="-230188"/>
            <a:r>
              <a:rPr lang="en-US" sz="1400" dirty="0" smtClean="0"/>
              <a:t>Let’s see it with </a:t>
            </a:r>
            <a:r>
              <a:rPr lang="en-US" sz="1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margin</a:t>
            </a:r>
            <a:r>
              <a:rPr lang="en-US" sz="1400" dirty="0" smtClean="0"/>
              <a:t>:</a:t>
            </a:r>
            <a:endParaRPr lang="en-US" sz="1400" dirty="0">
              <a:solidFill>
                <a:srgbClr val="A52A2A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Box Model in Action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016" y="822960"/>
            <a:ext cx="4234815" cy="37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42000" y="1079898"/>
            <a:ext cx="3810584" cy="3383280"/>
          </a:xfrm>
        </p:spPr>
        <p:txBody>
          <a:bodyPr>
            <a:noAutofit/>
          </a:bodyPr>
          <a:lstStyle/>
          <a:p>
            <a:pPr marL="230188" indent="-230188"/>
            <a:r>
              <a:rPr lang="en-US" sz="1400" dirty="0" smtClean="0"/>
              <a:t>Add some </a:t>
            </a:r>
            <a:r>
              <a:rPr lang="en-US" sz="1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padding</a:t>
            </a:r>
            <a:r>
              <a:rPr lang="en-US" sz="1400" dirty="0" smtClean="0"/>
              <a:t>:</a:t>
            </a:r>
            <a:endParaRPr lang="en-US" sz="1400" dirty="0">
              <a:solidFill>
                <a:srgbClr val="A52A2A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Box Model in Action</a:t>
            </a:r>
            <a:endParaRPr 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016" y="822960"/>
            <a:ext cx="4252913" cy="387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9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42000" y="1079898"/>
            <a:ext cx="3810584" cy="3383280"/>
          </a:xfrm>
        </p:spPr>
        <p:txBody>
          <a:bodyPr>
            <a:noAutofit/>
          </a:bodyPr>
          <a:lstStyle/>
          <a:p>
            <a:pPr marL="230188" indent="-230188"/>
            <a:r>
              <a:rPr lang="en-US" sz="1400" dirty="0" smtClean="0"/>
              <a:t>And some </a:t>
            </a:r>
            <a:r>
              <a:rPr lang="en-US" sz="1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border</a:t>
            </a:r>
            <a:r>
              <a:rPr lang="en-US" sz="1400" dirty="0" smtClean="0"/>
              <a:t>:</a:t>
            </a:r>
            <a:endParaRPr lang="en-US" sz="1400" dirty="0">
              <a:solidFill>
                <a:srgbClr val="A52A2A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Box Model in Action</a:t>
            </a:r>
            <a:endParaRPr 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016" y="822960"/>
            <a:ext cx="4216718" cy="392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6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42000" y="1440000"/>
            <a:ext cx="8339328" cy="1030926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>
                <a:cs typeface="Trebuchet MS"/>
              </a:rPr>
              <a:t>The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padding</a:t>
            </a:r>
            <a:r>
              <a:rPr lang="en-US" dirty="0" smtClean="0">
                <a:solidFill>
                  <a:schemeClr val="accent2"/>
                </a:solidFill>
                <a:cs typeface="Trebuchet MS"/>
              </a:rPr>
              <a:t> </a:t>
            </a:r>
            <a:r>
              <a:rPr lang="en-US" dirty="0" smtClean="0">
                <a:cs typeface="Trebuchet MS"/>
              </a:rPr>
              <a:t>and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border</a:t>
            </a:r>
            <a:r>
              <a:rPr lang="en-US" dirty="0" smtClean="0">
                <a:solidFill>
                  <a:schemeClr val="accent2"/>
                </a:solidFill>
                <a:cs typeface="Trebuchet MS"/>
              </a:rPr>
              <a:t> </a:t>
            </a:r>
            <a:r>
              <a:rPr lang="en-US" dirty="0" smtClean="0">
                <a:cs typeface="Trebuchet MS"/>
              </a:rPr>
              <a:t>are added to the width, not included in it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>
                <a:cs typeface="Trebuchet MS"/>
              </a:rPr>
              <a:t>Can you think of any problems which may arise?</a:t>
            </a:r>
            <a:endParaRPr lang="en-US" dirty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64" cy="30437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1090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42000" y="1078992"/>
            <a:ext cx="3900213" cy="1250551"/>
          </a:xfrm>
        </p:spPr>
        <p:txBody>
          <a:bodyPr>
            <a:norm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&lt;section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b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&lt;article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blog-post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"&gt;…&lt;/article&gt;</a:t>
            </a:r>
            <a:b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&lt;/section&gt;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64" cy="30437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065486" y="1078992"/>
            <a:ext cx="3530600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342900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.container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background-color: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#A3C644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padding: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20px 0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width: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500px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margin: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auto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.blog-post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width: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100%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background-color: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#39C2D7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padding: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6px 10px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4"/>
            <a:ext cx="4122263" cy="348437"/>
            <a:chOff x="448467" y="1385345"/>
            <a:chExt cx="5496350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8" y="141758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CSS syntax, selectors and specificity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90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1386"/>
            <a:ext cx="4122263" cy="348437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Box Model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Positioning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57781" y="2674691"/>
            <a:ext cx="5455763" cy="348437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Media Queries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57781" y="3191344"/>
            <a:ext cx="5455763" cy="348437"/>
            <a:chOff x="448467" y="4140826"/>
            <a:chExt cx="7274350" cy="464582"/>
          </a:xfrm>
        </p:grpSpPr>
        <p:sp>
          <p:nvSpPr>
            <p:cNvPr id="29" name="TextBox 28"/>
            <p:cNvSpPr txBox="1"/>
            <p:nvPr/>
          </p:nvSpPr>
          <p:spPr>
            <a:xfrm>
              <a:off x="991818" y="4173062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SASS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899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Result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64" cy="30437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2233612"/>
            <a:ext cx="4953000" cy="6762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2414658">
            <a:off x="5827485" y="1710769"/>
            <a:ext cx="1084191" cy="53702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18700563">
            <a:off x="5945397" y="2945488"/>
            <a:ext cx="1084191" cy="53702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20656787">
            <a:off x="5553512" y="2429506"/>
            <a:ext cx="1084191" cy="53702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42000" y="1078992"/>
            <a:ext cx="8339328" cy="3383280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>
                <a:cs typeface="Trebuchet MS"/>
              </a:rPr>
              <a:t>CSS3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box-sizing</a:t>
            </a:r>
            <a:r>
              <a:rPr lang="en-US" dirty="0" smtClean="0">
                <a:cs typeface="Trebuchet MS"/>
              </a:rPr>
              <a:t> property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Used to tell the browser what the sizing properties (width and height) should include</a:t>
            </a:r>
            <a:endParaRPr lang="en-US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>
                <a:cs typeface="Trebuchet MS"/>
              </a:rPr>
              <a:t>Values:</a:t>
            </a:r>
          </a:p>
          <a:p>
            <a:pPr marL="771526" lvl="1">
              <a:lnSpc>
                <a:spcPct val="13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content-box</a:t>
            </a:r>
            <a:r>
              <a:rPr lang="en-US" dirty="0" smtClean="0">
                <a:cs typeface="Trebuchet MS"/>
              </a:rPr>
              <a:t> (default)</a:t>
            </a:r>
          </a:p>
          <a:p>
            <a:pPr marL="1071563" lvl="2">
              <a:lnSpc>
                <a:spcPct val="130000"/>
              </a:lnSpc>
              <a:buClr>
                <a:schemeClr val="tx1"/>
              </a:buClr>
            </a:pPr>
            <a:r>
              <a:rPr lang="en-US" dirty="0" smtClean="0">
                <a:cs typeface="Courier New" panose="02070309020205020404" pitchFamily="49" charset="0"/>
              </a:rPr>
              <a:t>applies the padding and border properties </a:t>
            </a:r>
            <a:r>
              <a:rPr lang="en-US" b="1" dirty="0" smtClean="0">
                <a:cs typeface="Courier New" panose="02070309020205020404" pitchFamily="49" charset="0"/>
              </a:rPr>
              <a:t>on top of</a:t>
            </a:r>
            <a:r>
              <a:rPr lang="en-US" dirty="0" smtClean="0">
                <a:cs typeface="Courier New" panose="02070309020205020404" pitchFamily="49" charset="0"/>
              </a:rPr>
              <a:t> the width and height</a:t>
            </a:r>
            <a:endParaRPr lang="en-US" dirty="0" smtClean="0">
              <a:cs typeface="Trebuchet MS"/>
            </a:endParaRPr>
          </a:p>
          <a:p>
            <a:pPr marL="771526" lvl="1">
              <a:lnSpc>
                <a:spcPct val="13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border-box</a:t>
            </a:r>
          </a:p>
          <a:p>
            <a:pPr marL="1071563" lvl="2">
              <a:lnSpc>
                <a:spcPct val="130000"/>
              </a:lnSpc>
              <a:buClr>
                <a:schemeClr val="tx1"/>
              </a:buClr>
            </a:pPr>
            <a:r>
              <a:rPr lang="en-US" dirty="0" smtClean="0">
                <a:cs typeface="Courier New" panose="02070309020205020404" pitchFamily="49" charset="0"/>
              </a:rPr>
              <a:t>applies the width and height including the padding and border</a:t>
            </a:r>
          </a:p>
          <a:p>
            <a:pPr marL="771526" lvl="1">
              <a:lnSpc>
                <a:spcPct val="130000"/>
              </a:lnSpc>
              <a:buClr>
                <a:schemeClr val="tx1"/>
              </a:buClr>
              <a:buFont typeface="Arial"/>
              <a:buChar char="•"/>
            </a:pP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64" cy="30437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4316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42000" y="846000"/>
            <a:ext cx="8339328" cy="70206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>
                <a:cs typeface="Trebuchet MS"/>
              </a:rPr>
              <a:t>In general it’s best to use</a:t>
            </a:r>
            <a:r>
              <a:rPr lang="hu-HU" dirty="0" smtClean="0">
                <a:cs typeface="Trebuchet MS"/>
              </a:rPr>
              <a:t> something CSS reset library (eg. normalize.css)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hu-HU" dirty="0" smtClean="0">
                <a:cs typeface="Trebuchet MS"/>
              </a:rPr>
              <a:t>Or you can use a very lightweight solution for this issue:</a:t>
            </a:r>
            <a:endParaRPr lang="en-US" dirty="0" smtClean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64" cy="3277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000" y="1694548"/>
            <a:ext cx="4572000" cy="14927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-webkit-box-sizing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border-box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-moz-box-sizing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border-box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box-sizing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border-box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1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57781" y="1124734"/>
            <a:ext cx="4122263" cy="348437"/>
            <a:chOff x="448467" y="1385345"/>
            <a:chExt cx="5496350" cy="464582"/>
          </a:xfrm>
        </p:grpSpPr>
        <p:sp>
          <p:nvSpPr>
            <p:cNvPr id="30" name="TextBox 29"/>
            <p:cNvSpPr txBox="1"/>
            <p:nvPr/>
          </p:nvSpPr>
          <p:spPr>
            <a:xfrm>
              <a:off x="991818" y="141758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CSS syntax, selectors and specificity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0439" y="1427190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57781" y="1641386"/>
            <a:ext cx="4122263" cy="348437"/>
            <a:chOff x="448467" y="2074215"/>
            <a:chExt cx="5496350" cy="464582"/>
          </a:xfrm>
        </p:grpSpPr>
        <p:sp>
          <p:nvSpPr>
            <p:cNvPr id="35" name="TextBox 34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Box Model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40" name="TextBox 39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Positioning</a:t>
              </a:r>
              <a:endParaRPr lang="en-US" sz="1500" b="1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357781" y="2674691"/>
            <a:ext cx="5455763" cy="348437"/>
            <a:chOff x="448467" y="3451955"/>
            <a:chExt cx="7274350" cy="464582"/>
          </a:xfrm>
        </p:grpSpPr>
        <p:sp>
          <p:nvSpPr>
            <p:cNvPr id="45" name="TextBox 44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Media Queries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57781" y="3191344"/>
            <a:ext cx="5455763" cy="348437"/>
            <a:chOff x="448467" y="4140826"/>
            <a:chExt cx="7274350" cy="464582"/>
          </a:xfrm>
        </p:grpSpPr>
        <p:sp>
          <p:nvSpPr>
            <p:cNvPr id="50" name="TextBox 49"/>
            <p:cNvSpPr txBox="1"/>
            <p:nvPr/>
          </p:nvSpPr>
          <p:spPr>
            <a:xfrm>
              <a:off x="991818" y="4173062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SASS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366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 smtClean="0"/>
              <a:t>Positioning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976923"/>
            <a:ext cx="4572000" cy="354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69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methods do we have?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42000" y="846000"/>
            <a:ext cx="8424000" cy="3383280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>
                <a:latin typeface="+mj-lt"/>
              </a:rPr>
              <a:t>margin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>
                <a:latin typeface="+mj-lt"/>
              </a:rPr>
              <a:t>float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>
                <a:latin typeface="+mj-lt"/>
              </a:rPr>
              <a:t>position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64" cy="30437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581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 smtClean="0"/>
              <a:t>Positioning Methods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7781" y="1124734"/>
            <a:ext cx="4122263" cy="348437"/>
            <a:chOff x="448467" y="1385345"/>
            <a:chExt cx="5496350" cy="464582"/>
          </a:xfrm>
        </p:grpSpPr>
        <p:sp>
          <p:nvSpPr>
            <p:cNvPr id="5" name="TextBox 4"/>
            <p:cNvSpPr txBox="1"/>
            <p:nvPr/>
          </p:nvSpPr>
          <p:spPr>
            <a:xfrm>
              <a:off x="991818" y="141758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margin</a:t>
              </a:r>
              <a:endParaRPr lang="en-US" sz="1500" b="1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70439" y="1427190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357781" y="1641386"/>
            <a:ext cx="4122263" cy="348437"/>
            <a:chOff x="448467" y="2074215"/>
            <a:chExt cx="5496350" cy="464582"/>
          </a:xfrm>
        </p:grpSpPr>
        <p:sp>
          <p:nvSpPr>
            <p:cNvPr id="10" name="TextBox 9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float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15" name="TextBox 14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position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894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454" y="1473712"/>
            <a:ext cx="4521228" cy="2601174"/>
          </a:xfrm>
          <a:prstGeom prst="rect">
            <a:avLst/>
          </a:prstGeom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42000" y="1079898"/>
            <a:ext cx="3810584" cy="3938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Moves the element away from its ”natural” position.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6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 smtClean="0"/>
              <a:t>Positioning Methods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7781" y="1124734"/>
            <a:ext cx="4122263" cy="348437"/>
            <a:chOff x="448467" y="1385345"/>
            <a:chExt cx="5496350" cy="464582"/>
          </a:xfrm>
        </p:grpSpPr>
        <p:sp>
          <p:nvSpPr>
            <p:cNvPr id="5" name="TextBox 4"/>
            <p:cNvSpPr txBox="1"/>
            <p:nvPr/>
          </p:nvSpPr>
          <p:spPr>
            <a:xfrm>
              <a:off x="991818" y="141758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margin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70439" y="1427190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357781" y="1641386"/>
            <a:ext cx="4122263" cy="348437"/>
            <a:chOff x="448467" y="2074215"/>
            <a:chExt cx="5496350" cy="464582"/>
          </a:xfrm>
        </p:grpSpPr>
        <p:sp>
          <p:nvSpPr>
            <p:cNvPr id="10" name="TextBox 9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float</a:t>
              </a:r>
              <a:endParaRPr lang="en-US" sz="1500" b="1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15" name="TextBox 14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position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30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42000" y="846000"/>
            <a:ext cx="8424000" cy="3383280"/>
          </a:xfrm>
        </p:spPr>
        <p:txBody>
          <a:bodyPr>
            <a:noAutofit/>
          </a:bodyPr>
          <a:lstStyle/>
          <a:p>
            <a:pPr marL="230188" indent="-230188"/>
            <a:r>
              <a:rPr lang="en-US" sz="1400" dirty="0"/>
              <a:t>The element will be </a:t>
            </a:r>
            <a:r>
              <a:rPr lang="en-US" sz="1400" b="1" dirty="0"/>
              <a:t>taken out</a:t>
            </a:r>
            <a:r>
              <a:rPr lang="en-US" sz="1400" dirty="0"/>
              <a:t> of the normal flow</a:t>
            </a:r>
          </a:p>
          <a:p>
            <a:pPr marL="230188" indent="-230188"/>
            <a:r>
              <a:rPr lang="en-US" sz="1400" dirty="0" smtClean="0"/>
              <a:t>Floating </a:t>
            </a:r>
            <a:r>
              <a:rPr lang="en-US" sz="1400" dirty="0" smtClean="0"/>
              <a:t>an element means, moving an element horizontally to the furthermost position</a:t>
            </a:r>
          </a:p>
          <a:p>
            <a:pPr marL="230188" indent="-230188"/>
            <a:r>
              <a:rPr lang="en-US" sz="1400" dirty="0" smtClean="0"/>
              <a:t>Elements will use only the space they need (e.g. block-level elements </a:t>
            </a:r>
            <a:r>
              <a:rPr lang="en-US" sz="1400" b="1" dirty="0" smtClean="0"/>
              <a:t>will NOT take up</a:t>
            </a:r>
            <a:r>
              <a:rPr lang="en-US" sz="1400" dirty="0" smtClean="0"/>
              <a:t> the space horizontally)</a:t>
            </a:r>
          </a:p>
          <a:p>
            <a:pPr marL="230188" indent="-230188"/>
            <a:r>
              <a:rPr lang="en-US" sz="1400" dirty="0" smtClean="0"/>
              <a:t>As </a:t>
            </a:r>
            <a:r>
              <a:rPr lang="en-US" sz="1400" dirty="0" smtClean="0"/>
              <a:t>they are taken out, the parent containers </a:t>
            </a:r>
            <a:r>
              <a:rPr lang="en-US" sz="1400" b="1" dirty="0" smtClean="0"/>
              <a:t>will NOT adapt</a:t>
            </a:r>
            <a:r>
              <a:rPr lang="en-US" sz="1400" dirty="0" smtClean="0"/>
              <a:t> to the floated elements’ height</a:t>
            </a:r>
          </a:p>
          <a:p>
            <a:pPr marL="230188" indent="-230188"/>
            <a:r>
              <a:rPr lang="en-US" sz="1400" dirty="0" smtClean="0"/>
              <a:t>Thus needs to be </a:t>
            </a:r>
            <a:r>
              <a:rPr lang="en-US" sz="1400" b="1" dirty="0" smtClean="0"/>
              <a:t>cleared</a:t>
            </a:r>
            <a:endParaRPr lang="en-US" sz="1400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9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57781" y="1124734"/>
            <a:ext cx="4122263" cy="348437"/>
            <a:chOff x="448467" y="1385345"/>
            <a:chExt cx="5496350" cy="464582"/>
          </a:xfrm>
        </p:grpSpPr>
        <p:sp>
          <p:nvSpPr>
            <p:cNvPr id="38" name="TextBox 37"/>
            <p:cNvSpPr txBox="1"/>
            <p:nvPr/>
          </p:nvSpPr>
          <p:spPr>
            <a:xfrm>
              <a:off x="991818" y="141758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CSS syntax, selectors and specificity</a:t>
              </a:r>
              <a:endParaRPr lang="en-US" sz="1500" b="1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0439" y="1427190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357781" y="1641386"/>
            <a:ext cx="4122263" cy="348437"/>
            <a:chOff x="448467" y="2074215"/>
            <a:chExt cx="5496350" cy="464582"/>
          </a:xfrm>
        </p:grpSpPr>
        <p:sp>
          <p:nvSpPr>
            <p:cNvPr id="43" name="TextBox 42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Box Model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64" name="TextBox 63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Positioning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357781" y="2674691"/>
            <a:ext cx="5455763" cy="348437"/>
            <a:chOff x="448467" y="3451955"/>
            <a:chExt cx="7274350" cy="464582"/>
          </a:xfrm>
        </p:grpSpPr>
        <p:sp>
          <p:nvSpPr>
            <p:cNvPr id="69" name="TextBox 68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Media Queries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357781" y="3191344"/>
            <a:ext cx="5455763" cy="348437"/>
            <a:chOff x="448467" y="4140826"/>
            <a:chExt cx="7274350" cy="464582"/>
          </a:xfrm>
        </p:grpSpPr>
        <p:sp>
          <p:nvSpPr>
            <p:cNvPr id="74" name="TextBox 73"/>
            <p:cNvSpPr txBox="1"/>
            <p:nvPr/>
          </p:nvSpPr>
          <p:spPr>
            <a:xfrm>
              <a:off x="991818" y="4173062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SASS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75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397001" y="3221564"/>
            <a:ext cx="4847491" cy="3483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/>
              <a:t>It’s recommended to set the width of floated elements!</a:t>
            </a:r>
            <a:endParaRPr lang="en-US" sz="1400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Float in CSS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20624" y="3263392"/>
            <a:ext cx="539250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HINT: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1444392"/>
            <a:ext cx="4572000" cy="9325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 | right | none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 | right | both | none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99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Float in CSS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295281" y="1046842"/>
            <a:ext cx="984885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float: right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879309" y="1076877"/>
            <a:ext cx="914353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float: left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867" y="1479452"/>
            <a:ext cx="3193420" cy="3201096"/>
          </a:xfrm>
          <a:prstGeom prst="rect">
            <a:avLst/>
          </a:prstGeom>
        </p:spPr>
      </p:pic>
      <p:pic>
        <p:nvPicPr>
          <p:cNvPr id="11" name="Content Placeholder 1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685800" y="1435608"/>
            <a:ext cx="3202106" cy="323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1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42000" y="846000"/>
            <a:ext cx="8424000" cy="3383280"/>
          </a:xfrm>
        </p:spPr>
        <p:txBody>
          <a:bodyPr>
            <a:noAutofit/>
          </a:bodyPr>
          <a:lstStyle/>
          <a:p>
            <a:pPr marL="230188" indent="-230188"/>
            <a:r>
              <a:rPr lang="en-US" sz="1400" dirty="0" smtClean="0"/>
              <a:t>If the container’s height is not set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				Clear the float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Problems with float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076" y="2057400"/>
            <a:ext cx="4105848" cy="115268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4044107">
            <a:off x="5872827" y="2345057"/>
            <a:ext cx="1084191" cy="53702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33234" y="3386562"/>
            <a:ext cx="93198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SOLUTION: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4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Clearing the float</a:t>
            </a:r>
            <a:r>
              <a:rPr lang="hu-HU" dirty="0" smtClean="0"/>
              <a:t> – With an Extra Element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20624" y="1124712"/>
            <a:ext cx="888705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METHOD 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44545" y="1707961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&lt;div class="container"&gt;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&lt;div class="floated"&gt;&lt;/div&gt;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&lt;div class="floated"&gt;&lt;/div&gt;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&lt;div class="clearfix"&gt;&lt;/div&gt;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.floated { float: left; }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.clearfix { clear: both;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8708" y="1097983"/>
            <a:ext cx="3837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 element whose purpose is clearing</a:t>
            </a:r>
          </a:p>
        </p:txBody>
      </p:sp>
    </p:spTree>
    <p:extLst>
      <p:ext uri="{BB962C8B-B14F-4D97-AF65-F5344CB8AC3E}">
        <p14:creationId xmlns:p14="http://schemas.microsoft.com/office/powerpoint/2010/main" val="377037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Clearing the float</a:t>
            </a:r>
            <a:r>
              <a:rPr lang="hu-HU" dirty="0"/>
              <a:t> – With </a:t>
            </a:r>
            <a:r>
              <a:rPr lang="hu-HU" dirty="0" smtClean="0"/>
              <a:t>a Pseudo Element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20624" y="1124712"/>
            <a:ext cx="888705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METHOD </a:t>
            </a:r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78708" y="1097983"/>
            <a:ext cx="3837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pseudo </a:t>
            </a:r>
            <a:r>
              <a:rPr lang="en-US" dirty="0" smtClean="0"/>
              <a:t>element </a:t>
            </a:r>
            <a:r>
              <a:rPr lang="en-US" dirty="0"/>
              <a:t>after the container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250461" y="1621290"/>
            <a:ext cx="313742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.container:after {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content: "";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visibility: hidden;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display: block;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height: 0;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clear: both;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5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Clearing the float</a:t>
            </a:r>
            <a:r>
              <a:rPr lang="hu-HU" dirty="0"/>
              <a:t> – </a:t>
            </a:r>
            <a:r>
              <a:rPr lang="hu-HU" dirty="0" smtClean="0"/>
              <a:t>With .clearfix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20624" y="1124712"/>
            <a:ext cx="888705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METHOD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78708" y="1097983"/>
            <a:ext cx="3837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Use .clearfix class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50461" y="1621290"/>
            <a:ext cx="313742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clearfix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::after 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content: "";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display: table;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clear: both;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81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60363" y="1079898"/>
            <a:ext cx="8355465" cy="3383280"/>
          </a:xfrm>
        </p:spPr>
        <p:txBody>
          <a:bodyPr>
            <a:noAutofit/>
          </a:bodyPr>
          <a:lstStyle/>
          <a:p>
            <a:pPr marL="230188" indent="-230188"/>
            <a:r>
              <a:rPr lang="en-US" sz="1400" dirty="0" smtClean="0"/>
              <a:t>If the container’s height is not set and we’re clearing the float using any technique from the previous slide:</a:t>
            </a:r>
            <a:endParaRPr lang="en-US" sz="1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Clearing in action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786" y="2047788"/>
            <a:ext cx="4134427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 smtClean="0"/>
              <a:t>Positioning Methods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7781" y="1124734"/>
            <a:ext cx="4122263" cy="348437"/>
            <a:chOff x="448467" y="1385345"/>
            <a:chExt cx="5496350" cy="464582"/>
          </a:xfrm>
        </p:grpSpPr>
        <p:sp>
          <p:nvSpPr>
            <p:cNvPr id="5" name="TextBox 4"/>
            <p:cNvSpPr txBox="1"/>
            <p:nvPr/>
          </p:nvSpPr>
          <p:spPr>
            <a:xfrm>
              <a:off x="991818" y="141758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margin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70439" y="1427190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357781" y="1641386"/>
            <a:ext cx="4122263" cy="348437"/>
            <a:chOff x="448467" y="2074215"/>
            <a:chExt cx="5496350" cy="464582"/>
          </a:xfrm>
        </p:grpSpPr>
        <p:sp>
          <p:nvSpPr>
            <p:cNvPr id="10" name="TextBox 9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float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15" name="TextBox 14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position</a:t>
              </a:r>
              <a:endParaRPr lang="en-US" sz="1500" b="1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960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CSS Position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82057" y="1273849"/>
            <a:ext cx="5979886" cy="347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 smtClean="0"/>
              <a:t> (default)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relative | absolute | fixed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4" y="1079898"/>
            <a:ext cx="1686150" cy="3383280"/>
          </a:xfrm>
        </p:spPr>
        <p:txBody>
          <a:bodyPr>
            <a:normAutofit/>
          </a:bodyPr>
          <a:lstStyle/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pPr marL="230188" indent="-230188"/>
            <a:r>
              <a:rPr lang="en-US" sz="1400" dirty="0" smtClean="0"/>
              <a:t>Properties:</a:t>
            </a:r>
          </a:p>
          <a:p>
            <a:pPr lvl="1">
              <a:buClr>
                <a:schemeClr val="tx1"/>
              </a:buClr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</a:p>
          <a:p>
            <a:pPr lvl="1">
              <a:buClr>
                <a:schemeClr val="tx1"/>
              </a:buClr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</a:p>
          <a:p>
            <a:pPr lvl="1">
              <a:buClr>
                <a:schemeClr val="tx1"/>
              </a:buClr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</a:p>
          <a:p>
            <a:pPr lvl="1">
              <a:buClr>
                <a:schemeClr val="tx1"/>
              </a:buClr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</a:p>
          <a:p>
            <a:pPr lvl="1">
              <a:buClr>
                <a:schemeClr val="tx1"/>
              </a:buClr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z-index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1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60363" y="1079898"/>
            <a:ext cx="8355465" cy="1718010"/>
          </a:xfrm>
        </p:spPr>
        <p:txBody>
          <a:bodyPr>
            <a:noAutofit/>
          </a:bodyPr>
          <a:lstStyle/>
          <a:p>
            <a:pPr marL="230188" indent="-230188"/>
            <a:r>
              <a:rPr lang="en-US" sz="1400" dirty="0" smtClean="0"/>
              <a:t>Default: 	</a:t>
            </a:r>
            <a:r>
              <a:rPr lang="en-US" sz="14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</a:p>
          <a:p>
            <a:pPr lvl="1"/>
            <a:r>
              <a:rPr lang="en-US" sz="1400" dirty="0" smtClean="0"/>
              <a:t>Position the element to </a:t>
            </a:r>
            <a:r>
              <a:rPr lang="en-US" sz="1400" dirty="0" smtClean="0"/>
              <a:t>it</a:t>
            </a:r>
            <a:r>
              <a:rPr lang="hu-HU" sz="1400" dirty="0" smtClean="0"/>
              <a:t>’</a:t>
            </a:r>
            <a:r>
              <a:rPr lang="en-US" sz="1400" dirty="0" smtClean="0"/>
              <a:t>s </a:t>
            </a:r>
            <a:r>
              <a:rPr lang="en-US" sz="1400" dirty="0" smtClean="0"/>
              <a:t>natural place, in the normal document flow</a:t>
            </a:r>
          </a:p>
          <a:p>
            <a:pPr marL="130302" lvl="1" indent="-130302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endParaRPr lang="en-US" sz="1400" dirty="0" smtClean="0"/>
          </a:p>
          <a:p>
            <a:pPr marL="230188" lvl="1" indent="-230188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sz="1400" dirty="0" smtClean="0"/>
              <a:t>Offset: 	</a:t>
            </a:r>
            <a:r>
              <a:rPr lang="en-US" sz="14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relative | absolute | fixed</a:t>
            </a:r>
            <a:endParaRPr lang="en-US" sz="1400" dirty="0" smtClean="0"/>
          </a:p>
          <a:p>
            <a:pPr lvl="1"/>
            <a:r>
              <a:rPr lang="en-US" sz="1400" dirty="0" smtClean="0"/>
              <a:t>Creates a positioning context</a:t>
            </a:r>
            <a:endParaRPr lang="hu-HU" sz="1400" dirty="0" smtClean="0"/>
          </a:p>
          <a:p>
            <a:pPr marL="342900" lvl="1" indent="0">
              <a:buNone/>
            </a:pPr>
            <a:endParaRPr lang="en-US" sz="1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6" name="Rectangle 1"/>
          <p:cNvSpPr/>
          <p:nvPr/>
        </p:nvSpPr>
        <p:spPr>
          <a:xfrm>
            <a:off x="291828" y="3178290"/>
            <a:ext cx="8424000" cy="110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hu-HU" dirty="0"/>
              <a:t>r</a:t>
            </a:r>
            <a:r>
              <a:rPr lang="hu-HU" dirty="0" smtClean="0"/>
              <a:t>elative: </a:t>
            </a:r>
            <a:r>
              <a:rPr lang="en-US" dirty="0"/>
              <a:t>element is positioned relative to its normal </a:t>
            </a:r>
            <a:r>
              <a:rPr lang="en-US" dirty="0" smtClean="0"/>
              <a:t>position</a:t>
            </a:r>
            <a:endParaRPr lang="hu-HU" dirty="0" smtClean="0"/>
          </a:p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hu-HU" dirty="0"/>
              <a:t>a</a:t>
            </a:r>
            <a:r>
              <a:rPr lang="hu-HU" dirty="0" smtClean="0"/>
              <a:t>bsolute: </a:t>
            </a:r>
            <a:r>
              <a:rPr lang="en-US" dirty="0"/>
              <a:t>element is positioned relative to the first offset parent</a:t>
            </a:r>
            <a:endParaRPr lang="hu-HU" dirty="0" smtClean="0"/>
          </a:p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hu-HU" dirty="0" smtClean="0"/>
              <a:t>fixed</a:t>
            </a:r>
            <a:r>
              <a:rPr lang="hu-HU" dirty="0"/>
              <a:t>: element </a:t>
            </a:r>
            <a:r>
              <a:rPr lang="en-US" dirty="0"/>
              <a:t>is positioned relative to the browser window and will not move even if the window is scrolled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720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CSS?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2473" y="1078992"/>
            <a:ext cx="8339328" cy="951390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CSS stands for Cascading Style Sheets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>
                <a:cs typeface="Trebuchet MS"/>
              </a:rPr>
              <a:t>A </a:t>
            </a:r>
            <a:r>
              <a:rPr lang="en-US" dirty="0" smtClean="0">
                <a:latin typeface="+mj-lt"/>
                <a:cs typeface="Trebuchet MS"/>
              </a:rPr>
              <a:t>markup</a:t>
            </a:r>
            <a:r>
              <a:rPr lang="en-US" dirty="0" smtClean="0">
                <a:cs typeface="Trebuchet MS"/>
              </a:rPr>
              <a:t> language that describes the presentation of a document (eg. HTML).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>
                <a:cs typeface="Trebuchet MS"/>
              </a:rPr>
              <a:t>Describes elements how to be displayed on screen, paper or other media.</a:t>
            </a:r>
          </a:p>
          <a:p>
            <a:pPr>
              <a:lnSpc>
                <a:spcPct val="130000"/>
              </a:lnSpc>
            </a:pPr>
            <a:endParaRPr lang="en-US" dirty="0" smtClean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64" cy="3277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78795" y="2752192"/>
            <a:ext cx="60641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link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rel=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"stylesheet"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"text/css"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href=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"styles.css"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8795" y="325518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&lt;style&gt;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h1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color: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 blue;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margin-top: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 32px;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&lt;/style&gt;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78795" y="4149986"/>
            <a:ext cx="6505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style=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"color:blue;margin-top:32px;"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This is a heading.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418148" y="2303742"/>
            <a:ext cx="1110540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BE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2473" y="2687559"/>
            <a:ext cx="1176215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>
                <a:cs typeface="Trebuchet MS"/>
              </a:rPr>
              <a:t>External</a:t>
            </a:r>
            <a:endParaRPr lang="en-US" dirty="0"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2473" y="3420416"/>
            <a:ext cx="1176215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>
                <a:cs typeface="Trebuchet MS"/>
              </a:rPr>
              <a:t>Internal</a:t>
            </a:r>
            <a:endParaRPr lang="en-US" dirty="0"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2473" y="4117669"/>
            <a:ext cx="1176215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>
                <a:cs typeface="Trebuchet MS"/>
              </a:rPr>
              <a:t>Inline</a:t>
            </a:r>
            <a:endParaRPr lang="en-US" dirty="0"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57781" y="1124734"/>
            <a:ext cx="4122263" cy="348437"/>
            <a:chOff x="448467" y="1385345"/>
            <a:chExt cx="5496350" cy="464582"/>
          </a:xfrm>
        </p:grpSpPr>
        <p:sp>
          <p:nvSpPr>
            <p:cNvPr id="30" name="TextBox 29"/>
            <p:cNvSpPr txBox="1"/>
            <p:nvPr/>
          </p:nvSpPr>
          <p:spPr>
            <a:xfrm>
              <a:off x="991818" y="141758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CSS syntax, selectors and specificity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0439" y="1427190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57781" y="1641386"/>
            <a:ext cx="4122263" cy="348437"/>
            <a:chOff x="448467" y="2074215"/>
            <a:chExt cx="5496350" cy="464582"/>
          </a:xfrm>
        </p:grpSpPr>
        <p:sp>
          <p:nvSpPr>
            <p:cNvPr id="35" name="TextBox 34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Box Model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40" name="TextBox 39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Positioning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357781" y="2674691"/>
            <a:ext cx="5455763" cy="348437"/>
            <a:chOff x="448467" y="3451955"/>
            <a:chExt cx="7274350" cy="464582"/>
          </a:xfrm>
        </p:grpSpPr>
        <p:sp>
          <p:nvSpPr>
            <p:cNvPr id="45" name="TextBox 44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Media Queries</a:t>
              </a:r>
              <a:endParaRPr lang="en-US" sz="1500" b="1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57781" y="3191344"/>
            <a:ext cx="5455763" cy="348437"/>
            <a:chOff x="448467" y="4140826"/>
            <a:chExt cx="7274350" cy="464582"/>
          </a:xfrm>
        </p:grpSpPr>
        <p:sp>
          <p:nvSpPr>
            <p:cNvPr id="50" name="TextBox 49"/>
            <p:cNvSpPr txBox="1"/>
            <p:nvPr/>
          </p:nvSpPr>
          <p:spPr>
            <a:xfrm>
              <a:off x="991818" y="4173062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SASS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267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media query?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42000" y="1044000"/>
            <a:ext cx="8424000" cy="3383280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>
                <a:cs typeface="Trebuchet MS"/>
              </a:rPr>
              <a:t>A media query consists of a media type and at least one expression that limits the stylesheets' scope by using media features, such as width, height and color.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>
                <a:cs typeface="Trebuchet MS"/>
              </a:rPr>
              <a:t>Logical operators: 	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and</a:t>
            </a:r>
            <a:r>
              <a:rPr lang="en-US" dirty="0" smtClean="0">
                <a:cs typeface="Trebuchet MS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cs typeface="Trebuchet MS"/>
              </a:rPr>
              <a:t>(or),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not</a:t>
            </a:r>
            <a:r>
              <a:rPr lang="en-US" dirty="0" smtClean="0">
                <a:cs typeface="Trebuchet MS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only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>
                <a:cs typeface="Trebuchet MS"/>
              </a:rPr>
              <a:t>Media features: 	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max-width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|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min-height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max-height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|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aspect-ratio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|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resolution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min-resolution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max-resolution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64" cy="30437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7157" y="1794633"/>
            <a:ext cx="5620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@media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max-width: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 600px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and 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orientation: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 portrait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&lt;block of CSS properties&gt;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9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57781" y="1124734"/>
            <a:ext cx="4122263" cy="348437"/>
            <a:chOff x="448467" y="1385345"/>
            <a:chExt cx="5496350" cy="464582"/>
          </a:xfrm>
        </p:grpSpPr>
        <p:sp>
          <p:nvSpPr>
            <p:cNvPr id="30" name="TextBox 29"/>
            <p:cNvSpPr txBox="1"/>
            <p:nvPr/>
          </p:nvSpPr>
          <p:spPr>
            <a:xfrm>
              <a:off x="991818" y="141758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CSS syntax, selectors and specificity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0439" y="1427190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57781" y="1641386"/>
            <a:ext cx="4122263" cy="348437"/>
            <a:chOff x="448467" y="2074215"/>
            <a:chExt cx="5496350" cy="464582"/>
          </a:xfrm>
        </p:grpSpPr>
        <p:sp>
          <p:nvSpPr>
            <p:cNvPr id="35" name="TextBox 34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Box Model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40" name="TextBox 39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Positioning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357781" y="2674691"/>
            <a:ext cx="5455763" cy="348437"/>
            <a:chOff x="448467" y="3451955"/>
            <a:chExt cx="7274350" cy="464582"/>
          </a:xfrm>
        </p:grpSpPr>
        <p:sp>
          <p:nvSpPr>
            <p:cNvPr id="45" name="TextBox 44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Media Queries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57781" y="3191344"/>
            <a:ext cx="5455763" cy="348437"/>
            <a:chOff x="448467" y="4140826"/>
            <a:chExt cx="7274350" cy="464582"/>
          </a:xfrm>
        </p:grpSpPr>
        <p:sp>
          <p:nvSpPr>
            <p:cNvPr id="50" name="TextBox 49"/>
            <p:cNvSpPr txBox="1"/>
            <p:nvPr/>
          </p:nvSpPr>
          <p:spPr>
            <a:xfrm>
              <a:off x="991818" y="4173062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SASS</a:t>
              </a:r>
              <a:endParaRPr lang="en-US" sz="1500" b="1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152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SASS?</a:t>
            </a:r>
            <a:endParaRPr lang="en-US" dirty="0"/>
          </a:p>
        </p:txBody>
      </p:sp>
      <p:pic>
        <p:nvPicPr>
          <p:cNvPr id="3" name="Picture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39" y="1415581"/>
            <a:ext cx="3103948" cy="23261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25440" y="1415581"/>
            <a:ext cx="4537022" cy="94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188" indent="-230188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SASS is a CSS pre-processor</a:t>
            </a:r>
          </a:p>
          <a:p>
            <a:pPr marL="230188" indent="-230188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The name stands for Syntactically Awesome Style 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0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SASS Features</a:t>
            </a:r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267747" y="947554"/>
            <a:ext cx="901529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40148" y="947554"/>
            <a:ext cx="7459976" cy="2028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188" indent="-230188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Variables</a:t>
            </a:r>
          </a:p>
          <a:p>
            <a:pPr marL="230188" indent="-230188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Data Types</a:t>
            </a:r>
          </a:p>
          <a:p>
            <a:pPr marL="230188" indent="-230188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Interpolation</a:t>
            </a:r>
          </a:p>
          <a:p>
            <a:pPr marL="230188" indent="-230188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Operations</a:t>
            </a:r>
          </a:p>
          <a:p>
            <a:pPr marL="230188" indent="-230188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Nesting</a:t>
            </a:r>
          </a:p>
          <a:p>
            <a:pPr marL="230188" indent="-230188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Directives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73546" y="2981758"/>
            <a:ext cx="7304734" cy="1357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188" indent="-230188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Rule directives (@import, @extend)</a:t>
            </a:r>
          </a:p>
          <a:p>
            <a:pPr marL="230188" indent="-230188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Mixin directives (@mixin, @include)</a:t>
            </a:r>
          </a:p>
          <a:p>
            <a:pPr marL="230188" indent="-230188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Control directives (@if, @for, @each, @while)</a:t>
            </a:r>
          </a:p>
          <a:p>
            <a:pPr marL="230188" indent="-230188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Function directives (@function)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2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Variables &amp; Data Types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000" y="846835"/>
            <a:ext cx="842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// These variables are global variables because they are defined out of a block!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$images-path: ”../assets/images”; // String variable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$animals: (”dog”, ”cat”, ”bird”, ”cow”); // List variable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$languages: (en: ”English”, hu: ”Hungarian”); // Map variable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$background-color: #ccc; // Color variable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.post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$my-module-width: 96%; // This variable is accessible only in this block!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// Here we can use this variable because it's in the global 'scope'!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background-color: $background-color; 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width: $my-module-width;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000" y="844062"/>
            <a:ext cx="84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also use variables in selectors, property names and property values using #{} interpolation syntax.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2000" y="1580575"/>
            <a:ext cx="8424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$attr: border;</a:t>
            </a:r>
          </a:p>
          <a:p>
            <a:r>
              <a:rPr lang="en-US" dirty="0" smtClean="0"/>
              <a:t>$background-image: ”landscape.jpg”;</a:t>
            </a:r>
          </a:p>
          <a:p>
            <a:r>
              <a:rPr lang="en-US" dirty="0" smtClean="0"/>
              <a:t>$name: foo;</a:t>
            </a:r>
          </a:p>
          <a:p>
            <a:endParaRPr lang="en-US" dirty="0" smtClean="0"/>
          </a:p>
          <a:p>
            <a:r>
              <a:rPr lang="en-US" dirty="0" smtClean="0"/>
              <a:t>.#{$name} { // Interpolation in selector.</a:t>
            </a:r>
          </a:p>
          <a:p>
            <a:pPr lvl="1"/>
            <a:r>
              <a:rPr lang="en-US" dirty="0" smtClean="0"/>
              <a:t>background: "assets/images/#{$background-image}"; // Interpolation in property value.</a:t>
            </a:r>
          </a:p>
          <a:p>
            <a:pPr lvl="1"/>
            <a:r>
              <a:rPr lang="en-US" dirty="0" smtClean="0"/>
              <a:t>border: 1px solid;</a:t>
            </a:r>
          </a:p>
          <a:p>
            <a:pPr lvl="1"/>
            <a:r>
              <a:rPr lang="en-US" dirty="0" smtClean="0"/>
              <a:t>display: block;</a:t>
            </a:r>
          </a:p>
          <a:p>
            <a:pPr lvl="1"/>
            <a:r>
              <a:rPr lang="en-US" dirty="0" smtClean="0"/>
              <a:t>width: 100%;</a:t>
            </a:r>
          </a:p>
          <a:p>
            <a:pPr lvl="1"/>
            <a:r>
              <a:rPr lang="en-US" dirty="0" smtClean="0"/>
              <a:t>#{$attr}-color: blue; // Interpolation in property name.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1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TextBox 5"/>
          <p:cNvSpPr txBox="1"/>
          <p:nvPr/>
        </p:nvSpPr>
        <p:spPr>
          <a:xfrm>
            <a:off x="342000" y="844062"/>
            <a:ext cx="842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.my-class {</a:t>
            </a:r>
          </a:p>
          <a:p>
            <a:r>
              <a:rPr lang="en-US" dirty="0" smtClean="0"/>
              <a:t>	border: (4px / 2) solid; // 2px solid</a:t>
            </a:r>
          </a:p>
          <a:p>
            <a:r>
              <a:rPr lang="en-US" dirty="0" smtClean="0"/>
              <a:t>	height: 50px + 10px; // 60px</a:t>
            </a:r>
          </a:p>
          <a:p>
            <a:r>
              <a:rPr lang="en-US" dirty="0" smtClean="0"/>
              <a:t>	padding: 54px - 2px; // 52px</a:t>
            </a:r>
          </a:p>
          <a:p>
            <a:r>
              <a:rPr lang="en-US" dirty="0" smtClean="0"/>
              <a:t>	width: 100px * 2; // 200px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2000" y="1358376"/>
            <a:ext cx="8424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.panel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 rules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.panel-heading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// rules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smtClean="0">
                <a:latin typeface="Consolas" panose="020B0609020204030204" pitchFamily="49" charset="0"/>
              </a:rPr>
              <a:t>.panel-title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// rules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.panel-body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// rules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.panel-footer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// rules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000" y="846000"/>
            <a:ext cx="84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SASS</a:t>
            </a:r>
            <a:r>
              <a:rPr lang="en-US" dirty="0" smtClean="0"/>
              <a:t> lets you nest your CSS selectors in a way that follows the same visual hierarchy of your HTML.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79164" y="1789944"/>
            <a:ext cx="510264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.panel { // rules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.panel .panel-heading { // rules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.panel .panel-heading .panel-title { // rules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.panel .panel-body { // rules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.panel .panel-footer { // rules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679164" y="1358376"/>
            <a:ext cx="1932260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compiled SCSS code: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7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42000" y="846000"/>
            <a:ext cx="8424000" cy="3585092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@import "partials/variables"; // Imports the _variables.scss file.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.box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	background: $box-bg-color;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	border: 1px solid $box-border-color;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	color: $box-text-color;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	display: block;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	padding: 5px;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.fixed-width-box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	@extend .box; // Extends the rules of .box class.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	width: 90%;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	@media (max-width: 400px) { // Media query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		width: 96%;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	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Rule 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6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 &amp; Selectors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>
                <a:cs typeface="Trebuchet MS"/>
              </a:rPr>
              <a:t>elements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>
                <a:cs typeface="Trebuchet MS"/>
              </a:rPr>
              <a:t>IDs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>
                <a:cs typeface="Trebuchet MS"/>
              </a:rPr>
              <a:t>classes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>
                <a:cs typeface="Trebuchet MS"/>
              </a:rPr>
              <a:t>pseudo </a:t>
            </a:r>
            <a:r>
              <a:rPr lang="en-US" dirty="0" smtClean="0">
                <a:cs typeface="Trebuchet MS"/>
              </a:rPr>
              <a:t>classes</a:t>
            </a:r>
            <a:endParaRPr lang="hu-HU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>
                <a:cs typeface="Trebuchet MS"/>
              </a:rPr>
              <a:t>pseudo elements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dirty="0" smtClean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64" cy="3277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420623" y="1078992"/>
            <a:ext cx="1900545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0623" y="1374496"/>
            <a:ext cx="82711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&lt;selector&gt;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&lt;property1&gt;: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 &lt;value1&gt;;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&lt;property2&gt;: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 &lt;value2&gt;;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420624" y="2501392"/>
            <a:ext cx="1900544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78339" y="2880677"/>
            <a:ext cx="45576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body, p, h1, article, input, section, nav, 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478339" y="3136351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#my-element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25158" y="3392074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.my-element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24604" y="3635711"/>
            <a:ext cx="6048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:hover, :active, :visited, :first-child, :checked, :focus, 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:nth-child(n), :not(), …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424604" y="4147108"/>
            <a:ext cx="6346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::first-line, ::first-letter, ::before, ::after, ::selection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3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42000" y="910800"/>
            <a:ext cx="3667292" cy="3554095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@import "mixins/alert";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.alert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	border: 1px solid;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	margin-bottom: 10px;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	padding: 10px;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.alert-danger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	@include alert(#f2dede, #ebccd1, #a94442);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.alert-info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	@include alert(#d9edf7, #bce8f1, #31708f);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.alert-success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	@include alert(#dff0d8, #d6e9c6, #3c763d);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Mixin Directives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09292" y="910800"/>
            <a:ext cx="5017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@mixin alert-variant($bg-color, $border-color, $text-color) {</a:t>
            </a:r>
          </a:p>
          <a:p>
            <a:r>
              <a:rPr lang="en-US" sz="1200" dirty="0"/>
              <a:t>    background-color: $bg-color;</a:t>
            </a:r>
          </a:p>
          <a:p>
            <a:r>
              <a:rPr lang="en-US" sz="1200" dirty="0"/>
              <a:t>    border-color: $border-color;</a:t>
            </a:r>
          </a:p>
          <a:p>
            <a:r>
              <a:rPr lang="en-US" sz="1200" dirty="0"/>
              <a:t>    color: $text-color;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32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42000" y="846000"/>
            <a:ext cx="8424000" cy="562922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400" dirty="0" smtClean="0"/>
              <a:t>$use-background: false;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 smtClean="0"/>
              <a:t>$use-border: true;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Control Directives - @if</a:t>
            </a:r>
            <a:endParaRPr lang="en-US" dirty="0"/>
          </a:p>
        </p:txBody>
      </p:sp>
      <p:sp>
        <p:nvSpPr>
          <p:cNvPr id="5" name="Téglalap 4"/>
          <p:cNvSpPr/>
          <p:nvPr/>
        </p:nvSpPr>
        <p:spPr>
          <a:xfrm>
            <a:off x="4212675" y="1668989"/>
            <a:ext cx="282069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.my-class-2 {</a:t>
            </a:r>
          </a:p>
          <a:p>
            <a:r>
              <a:rPr lang="en-US" dirty="0" smtClean="0"/>
              <a:t>	@if ($use-background) {</a:t>
            </a:r>
          </a:p>
          <a:p>
            <a:r>
              <a:rPr lang="en-US" dirty="0" smtClean="0"/>
              <a:t>		background: #f5f5f5;</a:t>
            </a:r>
          </a:p>
          <a:p>
            <a:r>
              <a:rPr lang="en-US" dirty="0" smtClean="0"/>
              <a:t>	} </a:t>
            </a:r>
          </a:p>
          <a:p>
            <a:r>
              <a:rPr lang="en-US" dirty="0" smtClean="0"/>
              <a:t>	border: 1px solid #f5f5f5;</a:t>
            </a:r>
          </a:p>
          <a:p>
            <a:r>
              <a:rPr lang="en-US" dirty="0" smtClean="0"/>
              <a:t>	color: #333;</a:t>
            </a:r>
          </a:p>
          <a:p>
            <a:r>
              <a:rPr lang="en-US" dirty="0" smtClean="0"/>
              <a:t>	display: block;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églalap 5"/>
          <p:cNvSpPr/>
          <p:nvPr/>
        </p:nvSpPr>
        <p:spPr>
          <a:xfrm>
            <a:off x="342000" y="1673972"/>
            <a:ext cx="320424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.my-class-1 {</a:t>
            </a:r>
          </a:p>
          <a:p>
            <a:r>
              <a:rPr lang="en-US" dirty="0" smtClean="0"/>
              <a:t>	@if $use-border {</a:t>
            </a:r>
          </a:p>
          <a:p>
            <a:r>
              <a:rPr lang="en-US" dirty="0" smtClean="0"/>
              <a:t>		border: 1px solid #000;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color: #000;</a:t>
            </a:r>
          </a:p>
          <a:p>
            <a:r>
              <a:rPr lang="en-US" dirty="0" smtClean="0"/>
              <a:t>	display: block;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1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42000" y="846000"/>
            <a:ext cx="8424000" cy="338328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$animals: ("dog", "cat", "bird", "cow");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@each $animal in $animals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	.photo-#{$animal}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		background: url("assets/images/#{$animal}.png") no-repeat;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	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Control Directives - @each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1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42000" y="846000"/>
            <a:ext cx="8424000" cy="338328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@for $i from 1 through 10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	.width-#{$i * 10}-percent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		width: percentage($i / 10);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	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Control Directives - @for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42000" y="846000"/>
            <a:ext cx="8424000" cy="338328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hu-HU" dirty="0"/>
              <a:t>$step: 1</a:t>
            </a:r>
            <a:r>
              <a:rPr lang="hu-HU" dirty="0" smtClean="0"/>
              <a:t>;</a:t>
            </a:r>
          </a:p>
          <a:p>
            <a:pPr marL="0" indent="0">
              <a:spcAft>
                <a:spcPts val="0"/>
              </a:spcAft>
              <a:buNone/>
            </a:pPr>
            <a:endParaRPr lang="hu-HU" dirty="0"/>
          </a:p>
          <a:p>
            <a:pPr marL="0" indent="0">
              <a:spcAft>
                <a:spcPts val="0"/>
              </a:spcAft>
              <a:buNone/>
            </a:pPr>
            <a:r>
              <a:rPr lang="hu-HU" dirty="0" smtClean="0"/>
              <a:t>@</a:t>
            </a:r>
            <a:r>
              <a:rPr lang="hu-HU" dirty="0"/>
              <a:t>while ($step &lt;= 20) </a:t>
            </a:r>
            <a:r>
              <a:rPr lang="hu-HU" dirty="0" smtClean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dirty="0"/>
              <a:t>	</a:t>
            </a:r>
            <a:r>
              <a:rPr lang="hu-HU" dirty="0" smtClean="0"/>
              <a:t>$</a:t>
            </a:r>
            <a:r>
              <a:rPr lang="hu-HU" dirty="0"/>
              <a:t>value: 5 * $step</a:t>
            </a:r>
            <a:r>
              <a:rPr lang="hu-HU" dirty="0" smtClean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dirty="0"/>
              <a:t>	</a:t>
            </a:r>
            <a:r>
              <a:rPr lang="hu-HU" dirty="0" smtClean="0"/>
              <a:t>.</a:t>
            </a:r>
            <a:r>
              <a:rPr lang="hu-HU" dirty="0"/>
              <a:t>width-#{$value}-pixels </a:t>
            </a:r>
            <a:r>
              <a:rPr lang="hu-HU" dirty="0" smtClean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dirty="0"/>
              <a:t>	</a:t>
            </a:r>
            <a:r>
              <a:rPr lang="hu-HU" dirty="0" smtClean="0"/>
              <a:t>	width</a:t>
            </a:r>
            <a:r>
              <a:rPr lang="hu-HU" dirty="0"/>
              <a:t>: #{$value}px</a:t>
            </a:r>
            <a:r>
              <a:rPr lang="hu-HU" dirty="0" smtClean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dirty="0"/>
              <a:t>	</a:t>
            </a:r>
            <a:r>
              <a:rPr lang="hu-HU" dirty="0" smtClean="0"/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dirty="0"/>
              <a:t>	</a:t>
            </a:r>
            <a:r>
              <a:rPr lang="hu-HU" dirty="0" smtClean="0"/>
              <a:t>$</a:t>
            </a:r>
            <a:r>
              <a:rPr lang="hu-HU" dirty="0"/>
              <a:t>step: $step + 1</a:t>
            </a:r>
            <a:r>
              <a:rPr lang="hu-HU" dirty="0" smtClean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dirty="0" smtClean="0"/>
              <a:t>}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Control Directives - </a:t>
            </a:r>
            <a:r>
              <a:rPr lang="hu-HU" dirty="0" smtClean="0"/>
              <a:t>@while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9316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42000" y="846000"/>
            <a:ext cx="8424000" cy="338328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@function pow($base, $exponents)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	$raised: 1;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	@for $i from 1 through $exponents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		$raised: $raised * $base;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	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	@return $raised;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Function 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42000" y="846000"/>
            <a:ext cx="8424000" cy="2718379"/>
          </a:xfrm>
        </p:spPr>
        <p:txBody>
          <a:bodyPr>
            <a:noAutofit/>
          </a:bodyPr>
          <a:lstStyle/>
          <a:p>
            <a:pPr marL="230188" indent="-230188"/>
            <a:r>
              <a:rPr lang="en-US" sz="1400" dirty="0" smtClean="0"/>
              <a:t>Don’t write too specific rules, follow the „Inception Rule”</a:t>
            </a:r>
          </a:p>
          <a:p>
            <a:pPr marL="230188" indent="-230188">
              <a:spcAft>
                <a:spcPts val="600"/>
              </a:spcAft>
            </a:pPr>
            <a:r>
              <a:rPr lang="en-US" sz="1400" dirty="0" smtClean="0"/>
              <a:t>Write modular code</a:t>
            </a:r>
          </a:p>
          <a:p>
            <a:pPr marL="230188" indent="-230188"/>
            <a:r>
              <a:rPr lang="en-US" sz="1400" dirty="0" smtClean="0"/>
              <a:t>Organize your code into separated files</a:t>
            </a:r>
          </a:p>
          <a:p>
            <a:pPr marL="230188" indent="-230188"/>
            <a:r>
              <a:rPr lang="en-US" sz="1400" dirty="0" smtClean="0"/>
              <a:t>Avoid inheritance, use </a:t>
            </a:r>
            <a:r>
              <a:rPr lang="en-US" sz="1400" dirty="0" smtClean="0"/>
              <a:t>mixins</a:t>
            </a:r>
            <a:r>
              <a:rPr lang="en-US" sz="1400" dirty="0" smtClean="0"/>
              <a:t> instead</a:t>
            </a:r>
          </a:p>
          <a:p>
            <a:pPr marL="230188" indent="-230188"/>
            <a:r>
              <a:rPr lang="en-US" sz="1400" dirty="0" smtClean="0"/>
              <a:t>Use CSS </a:t>
            </a:r>
            <a:r>
              <a:rPr lang="en-US" sz="1400" dirty="0" smtClean="0"/>
              <a:t>minifier</a:t>
            </a:r>
            <a:r>
              <a:rPr lang="en-US" sz="1400" dirty="0" smtClean="0"/>
              <a:t>/compressor tools</a:t>
            </a:r>
          </a:p>
          <a:p>
            <a:pPr marL="230188" indent="-230188"/>
            <a:r>
              <a:rPr lang="en-US" sz="1400" dirty="0" smtClean="0"/>
              <a:t>Use </a:t>
            </a:r>
            <a:r>
              <a:rPr lang="en-US" sz="1400" dirty="0" smtClean="0"/>
              <a:t>autoprefixer</a:t>
            </a:r>
            <a:endParaRPr lang="en-US" sz="1400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Optimize Your Code</a:t>
            </a:r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281089" y="3600000"/>
            <a:ext cx="8359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“Hey, computers are faster now! and also the internet download speeds are better!”</a:t>
            </a:r>
          </a:p>
          <a:p>
            <a:r>
              <a:rPr lang="en-US" i="1" dirty="0" smtClean="0"/>
              <a:t>User who hates Front-End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9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72404" y="3947727"/>
            <a:ext cx="3355599" cy="647100"/>
          </a:xfrm>
        </p:spPr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0364" y="1079898"/>
            <a:ext cx="8424000" cy="3383280"/>
          </a:xfrm>
        </p:spPr>
        <p:txBody>
          <a:bodyPr>
            <a:noAutofit/>
          </a:bodyPr>
          <a:lstStyle/>
          <a:p>
            <a:r>
              <a:rPr lang="en-US" sz="1300" dirty="0" smtClean="0"/>
              <a:t>When multiple selectors match the same element, this determines which CSS rule is applied by the browser.</a:t>
            </a:r>
          </a:p>
          <a:p>
            <a:r>
              <a:rPr lang="en-US" sz="1300" dirty="0" smtClean="0"/>
              <a:t>Specificity is the reason why your CSS rules don’t apply to some elements, although you think they should.</a:t>
            </a:r>
          </a:p>
          <a:p>
            <a:r>
              <a:rPr lang="en-US" sz="1300" dirty="0" smtClean="0"/>
              <a:t>There are four distinct categories which define the specificity level of a given selector: inline styles, IDs, classes+attributes and elements.</a:t>
            </a:r>
            <a:endParaRPr lang="hu-HU" sz="1300" dirty="0" smtClean="0"/>
          </a:p>
          <a:p>
            <a:r>
              <a:rPr lang="en-US" sz="1300" dirty="0" smtClean="0"/>
              <a:t>Every selector has it’s </a:t>
            </a:r>
            <a:r>
              <a:rPr lang="hu-HU" sz="1300" dirty="0" smtClean="0"/>
              <a:t>own </a:t>
            </a:r>
            <a:r>
              <a:rPr lang="en-US" sz="1300" dirty="0" smtClean="0"/>
              <a:t>place in the specificity hierarchy.</a:t>
            </a:r>
          </a:p>
          <a:p>
            <a:r>
              <a:rPr lang="en-US" sz="1300" dirty="0" smtClean="0"/>
              <a:t>Rules with more specific selectors have a greater specificity. (Try to avoid them, write modular CSS instead.)</a:t>
            </a:r>
          </a:p>
          <a:p>
            <a:r>
              <a:rPr lang="en-US" sz="1300" dirty="0" smtClean="0"/>
              <a:t>If two selectors apply to the same element, the one with higher specificity wins.</a:t>
            </a:r>
          </a:p>
          <a:p>
            <a:r>
              <a:rPr lang="en-US" sz="1300" dirty="0" smtClean="0"/>
              <a:t>When selectors have an equal specificity value, the rule, that’s declared last wins.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Selector Specificity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64" cy="3277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4654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300" dirty="0"/>
              <a:t>Do not use !important keyword! If you have to use it, that means you do something wrong.</a:t>
            </a:r>
            <a:endParaRPr lang="hu-HU" sz="1300" dirty="0"/>
          </a:p>
          <a:p>
            <a:r>
              <a:rPr lang="en-US" sz="1300" dirty="0"/>
              <a:t>The </a:t>
            </a:r>
            <a:r>
              <a:rPr lang="hu-HU" sz="1300" dirty="0" smtClean="0"/>
              <a:t>inline</a:t>
            </a:r>
            <a:r>
              <a:rPr lang="en-US" sz="1300" dirty="0" smtClean="0"/>
              <a:t> </a:t>
            </a:r>
            <a:r>
              <a:rPr lang="en-US" sz="1300" dirty="0"/>
              <a:t>style sheet has the greatest specificity, this overrides every other rules.</a:t>
            </a:r>
            <a:endParaRPr lang="hu-HU" sz="1300" dirty="0"/>
          </a:p>
          <a:p>
            <a:r>
              <a:rPr lang="en-US" sz="1300" dirty="0"/>
              <a:t>ID selectors have a higher specificity than attribute selectors.</a:t>
            </a:r>
          </a:p>
          <a:p>
            <a:r>
              <a:rPr lang="en-US" sz="1300" dirty="0"/>
              <a:t>A class selector beats any number of element selectors.</a:t>
            </a:r>
            <a:endParaRPr lang="hu-HU" sz="1300" dirty="0"/>
          </a:p>
          <a:p>
            <a:r>
              <a:rPr lang="hu-HU" sz="1300" dirty="0"/>
              <a:t>The universal selector (*) has the lowest specificity.</a:t>
            </a:r>
            <a:endParaRPr lang="en-US" sz="1300" dirty="0"/>
          </a:p>
          <a:p>
            <a:r>
              <a:rPr lang="en-US" sz="1300" dirty="0"/>
              <a:t>You can calculate CSS specificity</a:t>
            </a:r>
            <a:r>
              <a:rPr lang="en-US" sz="1300" dirty="0" smtClean="0"/>
              <a:t>.</a:t>
            </a:r>
            <a:endParaRPr lang="hu-HU" sz="13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Selector Specificity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1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0364" y="1079898"/>
            <a:ext cx="7040806" cy="3383280"/>
          </a:xfrm>
        </p:spPr>
        <p:txBody>
          <a:bodyPr/>
          <a:lstStyle/>
          <a:p>
            <a:r>
              <a:rPr lang="en-US" dirty="0" smtClean="0"/>
              <a:t>Count the number of ID selectors in the selector</a:t>
            </a:r>
          </a:p>
          <a:p>
            <a:r>
              <a:rPr lang="en-US" dirty="0" smtClean="0"/>
              <a:t>Count the number of class selectors, attributes selectors, and pseudo-classes in the selector</a:t>
            </a:r>
          </a:p>
          <a:p>
            <a:r>
              <a:rPr lang="en-US" dirty="0" smtClean="0"/>
              <a:t>Count the number of type selectors and pseudo-elements in the selector</a:t>
            </a:r>
          </a:p>
          <a:p>
            <a:r>
              <a:rPr lang="en-US" dirty="0" smtClean="0"/>
              <a:t>Ignore the universal selector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 Some Math!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01170" y="1079898"/>
            <a:ext cx="1273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200" b="1" dirty="0" smtClean="0"/>
              <a:t>(= a)</a:t>
            </a:r>
          </a:p>
          <a:p>
            <a:pPr>
              <a:spcAft>
                <a:spcPts val="1200"/>
              </a:spcAft>
            </a:pPr>
            <a:r>
              <a:rPr lang="en-US" sz="1200" b="1" dirty="0" smtClean="0"/>
              <a:t>(= b)</a:t>
            </a:r>
          </a:p>
          <a:p>
            <a:pPr>
              <a:spcAft>
                <a:spcPts val="1200"/>
              </a:spcAft>
            </a:pPr>
            <a:r>
              <a:rPr lang="en-US" sz="1200" b="1" dirty="0" smtClean="0"/>
              <a:t>(= c)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100325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Repeated occurrences of the same simple selector are allowed and do increase specificity!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1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 Some Math! - Excercises</a:t>
            </a:r>
            <a:endParaRPr lang="en-US" dirty="0"/>
          </a:p>
        </p:txBody>
      </p:sp>
      <p:sp>
        <p:nvSpPr>
          <p:cNvPr id="5" name="Rectangle 1"/>
          <p:cNvSpPr/>
          <p:nvPr/>
        </p:nvSpPr>
        <p:spPr>
          <a:xfrm>
            <a:off x="340963" y="1296000"/>
            <a:ext cx="842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200" dirty="0" smtClean="0"/>
              <a:t>*</a:t>
            </a:r>
          </a:p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200" dirty="0" smtClean="0"/>
              <a:t>li</a:t>
            </a:r>
          </a:p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200" dirty="0" smtClean="0"/>
              <a:t>li:first-line</a:t>
            </a:r>
          </a:p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200" dirty="0" smtClean="0"/>
              <a:t>ul li</a:t>
            </a:r>
          </a:p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200" dirty="0" smtClean="0"/>
              <a:t>ul ol+li</a:t>
            </a:r>
          </a:p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200" dirty="0" smtClean="0"/>
              <a:t>h1 + *[rel=up]</a:t>
            </a:r>
          </a:p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200" dirty="0" smtClean="0"/>
              <a:t>ul ol li.red</a:t>
            </a:r>
          </a:p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200" dirty="0" smtClean="0"/>
              <a:t>li.red.level</a:t>
            </a:r>
          </a:p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200" dirty="0" smtClean="0"/>
              <a:t>style=””</a:t>
            </a:r>
          </a:p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200" dirty="0" smtClean="0"/>
              <a:t>p</a:t>
            </a:r>
          </a:p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200" dirty="0" smtClean="0"/>
              <a:t>div p</a:t>
            </a:r>
          </a:p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200" dirty="0" smtClean="0"/>
              <a:t>.my-class</a:t>
            </a:r>
          </a:p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200" dirty="0" smtClean="0"/>
              <a:t>div p.my-class</a:t>
            </a:r>
          </a:p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200" dirty="0" smtClean="0"/>
              <a:t>#my-id</a:t>
            </a:r>
          </a:p>
          <a:p>
            <a:pPr marL="230188" indent="-230188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200" dirty="0" smtClean="0"/>
              <a:t>body #my-id .my-class 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6151" y="1062893"/>
            <a:ext cx="5779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a</a:t>
            </a:r>
            <a:r>
              <a:rPr lang="hu-HU" sz="1200" dirty="0" smtClean="0"/>
              <a:t>, b, c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794123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b="1" dirty="0"/>
              <a:t>(a – ID, b - classes, attributes &amp; pseudo-classes, c - </a:t>
            </a:r>
            <a:r>
              <a:rPr lang="hu-HU" sz="1200" b="1" dirty="0" smtClean="0"/>
              <a:t>elements </a:t>
            </a:r>
            <a:r>
              <a:rPr lang="hu-HU" sz="1200" b="1" dirty="0"/>
              <a:t>&amp; pseudo-elements)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9764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31534</TotalTime>
  <Words>2348</Words>
  <Application>Microsoft Office PowerPoint</Application>
  <PresentationFormat>On-screen Show (16:9)</PresentationFormat>
  <Paragraphs>550</Paragraphs>
  <Slides>57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Arial </vt:lpstr>
      <vt:lpstr>Arial Black</vt:lpstr>
      <vt:lpstr>Calibri</vt:lpstr>
      <vt:lpstr>Consolas</vt:lpstr>
      <vt:lpstr>Courier New</vt:lpstr>
      <vt:lpstr>Lucida Grande</vt:lpstr>
      <vt:lpstr>Source Sans Pro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Balazs Petro</cp:lastModifiedBy>
  <cp:revision>1823</cp:revision>
  <cp:lastPrinted>2014-07-09T13:30:36Z</cp:lastPrinted>
  <dcterms:created xsi:type="dcterms:W3CDTF">2014-07-08T13:27:24Z</dcterms:created>
  <dcterms:modified xsi:type="dcterms:W3CDTF">2016-10-11T14:14:45Z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