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41"/>
  </p:notesMasterIdLst>
  <p:handoutMasterIdLst>
    <p:handoutMasterId r:id="rId42"/>
  </p:handoutMasterIdLst>
  <p:sldIdLst>
    <p:sldId id="449" r:id="rId6"/>
    <p:sldId id="271" r:id="rId7"/>
    <p:sldId id="453" r:id="rId8"/>
    <p:sldId id="458" r:id="rId9"/>
    <p:sldId id="490" r:id="rId10"/>
    <p:sldId id="459" r:id="rId11"/>
    <p:sldId id="461" r:id="rId12"/>
    <p:sldId id="489" r:id="rId13"/>
    <p:sldId id="460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3" r:id="rId23"/>
    <p:sldId id="475" r:id="rId24"/>
    <p:sldId id="476" r:id="rId25"/>
    <p:sldId id="477" r:id="rId26"/>
    <p:sldId id="486" r:id="rId27"/>
    <p:sldId id="478" r:id="rId28"/>
    <p:sldId id="479" r:id="rId29"/>
    <p:sldId id="480" r:id="rId30"/>
    <p:sldId id="481" r:id="rId31"/>
    <p:sldId id="482" r:id="rId32"/>
    <p:sldId id="483" r:id="rId33"/>
    <p:sldId id="484" r:id="rId34"/>
    <p:sldId id="485" r:id="rId35"/>
    <p:sldId id="470" r:id="rId36"/>
    <p:sldId id="471" r:id="rId37"/>
    <p:sldId id="472" r:id="rId38"/>
    <p:sldId id="487" r:id="rId39"/>
    <p:sldId id="488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2FC2D9"/>
    <a:srgbClr val="666666"/>
    <a:srgbClr val="B22746"/>
    <a:srgbClr val="A3C644"/>
    <a:srgbClr val="E6E6E6"/>
    <a:srgbClr val="CCCCCC"/>
    <a:srgbClr val="99999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7" autoAdjust="0"/>
    <p:restoredTop sz="96719" autoAdjust="0"/>
  </p:normalViewPr>
  <p:slideViewPr>
    <p:cSldViewPr snapToGrid="0">
      <p:cViewPr varScale="1">
        <p:scale>
          <a:sx n="115" d="100"/>
          <a:sy n="115" d="100"/>
        </p:scale>
        <p:origin x="1578" y="10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szikszail/epam-ui-training-2016-autumn" TargetMode="External"/><Relationship Id="rId2" Type="http://schemas.openxmlformats.org/officeDocument/2006/relationships/hyperlink" Target="mailto:johndoe@example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szikszail/epam-ui-training-2016-autumn" TargetMode="External"/><Relationship Id="rId2" Type="http://schemas.openxmlformats.org/officeDocument/2006/relationships/hyperlink" Target="http://www.gitla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  <a:noFill/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58719" y="1954555"/>
            <a:ext cx="6910388" cy="249921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 smtClean="0"/>
              <a:t>Introduction, environment setup, HTTP, HTML document structure, HTML5 </a:t>
            </a:r>
            <a:endParaRPr lang="en-US" sz="3600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  <p:sp>
        <p:nvSpPr>
          <p:cNvPr id="9" name="Szöveg helye 8"/>
          <p:cNvSpPr>
            <a:spLocks noGrp="1"/>
          </p:cNvSpPr>
          <p:nvPr>
            <p:ph type="body" sz="quarter" idx="16"/>
          </p:nvPr>
        </p:nvSpPr>
        <p:spPr>
          <a:xfrm>
            <a:off x="631825" y="4682068"/>
            <a:ext cx="6488113" cy="3749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hu-HU" smtClean="0"/>
              <a:t>UI Training 2016 – Lesson 1</a:t>
            </a:r>
            <a:endParaRPr lang="en-US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7"/>
          </p:nvPr>
        </p:nvSpPr>
        <p:spPr>
          <a:xfrm>
            <a:off x="174812" y="6296678"/>
            <a:ext cx="3649662" cy="373063"/>
          </a:xfrm>
        </p:spPr>
        <p:txBody>
          <a:bodyPr/>
          <a:lstStyle/>
          <a:p>
            <a:r>
              <a:rPr lang="hu-HU" smtClean="0"/>
              <a:t>Ádám Soltész – Software Engineer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42000">
              <a:spcBef>
                <a:spcPts val="1000"/>
              </a:spcBef>
              <a:buFont typeface="+mj-lt"/>
              <a:buAutoNum type="arabicPeriod" startAt="4"/>
            </a:pPr>
            <a:r>
              <a:rPr lang="en-US" sz="1800" dirty="0" smtClean="0"/>
              <a:t> Tell your </a:t>
            </a:r>
            <a:r>
              <a:rPr lang="hu-HU" sz="1800" dirty="0" smtClean="0"/>
              <a:t>git </a:t>
            </a:r>
            <a:r>
              <a:rPr lang="en-US" sz="1800" dirty="0" smtClean="0"/>
              <a:t>command who you are</a:t>
            </a:r>
            <a:br>
              <a:rPr lang="en-US" sz="1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git config --global user.name "John Doe"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git config --global user.email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johndoe@example.com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000">
              <a:spcBef>
                <a:spcPts val="1000"/>
              </a:spcBef>
              <a:buFont typeface="+mj-lt"/>
              <a:buAutoNum type="arabicPeriod" startAt="4"/>
            </a:pPr>
            <a:endParaRPr lang="en-US" dirty="0" smtClean="0"/>
          </a:p>
          <a:p>
            <a:pPr indent="-342000">
              <a:spcBef>
                <a:spcPts val="1000"/>
              </a:spcBef>
              <a:buFont typeface="+mj-lt"/>
              <a:buAutoNum type="arabicPeriod" startAt="4"/>
            </a:pPr>
            <a:r>
              <a:rPr lang="en-US" dirty="0" smtClean="0"/>
              <a:t> </a:t>
            </a:r>
            <a:r>
              <a:rPr lang="en-US" sz="1800" dirty="0" smtClean="0"/>
              <a:t>Clone training source code from </a:t>
            </a: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gitlab.com/szikszail/epam-ui-training-2016-autumn</a:t>
            </a:r>
            <a:r>
              <a:rPr lang="en-US" sz="1800" dirty="0" smtClean="0"/>
              <a:t> and go into the folder that is created as the result of cloning.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git clone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https://gitlab.com/szikszail/epam-ui-training-2016-autumn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epam-ui-training-2016-autumn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smtClean="0"/>
              <a:t>Git setup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00" indent="-342900">
              <a:spcBef>
                <a:spcPts val="1000"/>
              </a:spcBef>
              <a:buFont typeface="+mj-lt"/>
              <a:buAutoNum type="arabicPeriod" startAt="6"/>
            </a:pPr>
            <a:r>
              <a:rPr lang="hu-HU" sz="1800" dirty="0" smtClean="0"/>
              <a:t> </a:t>
            </a:r>
            <a:r>
              <a:rPr lang="en-US" sz="1800" dirty="0" smtClean="0"/>
              <a:t>Switch to the branch that contains the files for the current day. On the first lesson it is called lesson-1.</a:t>
            </a:r>
            <a:r>
              <a:rPr lang="hu-HU" sz="1800" dirty="0" smtClean="0"/>
              <a:t/>
            </a:r>
            <a:br>
              <a:rPr lang="hu-HU" sz="1800" dirty="0" smtClean="0"/>
            </a:br>
            <a:r>
              <a:rPr lang="hu-HU" sz="1800" dirty="0" smtClean="0"/>
              <a:t/>
            </a:r>
            <a:br>
              <a:rPr lang="hu-HU" sz="1800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git checkout lesson-1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000">
              <a:spcBef>
                <a:spcPts val="1000"/>
              </a:spcBef>
              <a:buFont typeface="+mj-lt"/>
              <a:buAutoNum type="arabicPeriod" startAt="6"/>
            </a:pPr>
            <a:endParaRPr lang="hu-HU" dirty="0" smtClean="0"/>
          </a:p>
          <a:p>
            <a:pPr indent="-342000">
              <a:spcBef>
                <a:spcPts val="1000"/>
              </a:spcBef>
              <a:buFont typeface="+mj-lt"/>
              <a:buAutoNum type="arabicPeriod" startAt="6"/>
            </a:pPr>
            <a:r>
              <a:rPr lang="en-US" sz="1800" dirty="0" smtClean="0"/>
              <a:t>Create a remote that points to your own repository.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git remote add origin-own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gitlab.com/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/epam-ui-training-2016-autumn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-john-doe</a:t>
            </a:r>
            <a:endParaRPr lang="hu-H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000"/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smtClean="0"/>
              <a:t>Git setup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000">
              <a:spcBef>
                <a:spcPts val="1000"/>
              </a:spcBef>
              <a:buFont typeface="+mj-lt"/>
              <a:buAutoNum type="arabicPeriod" startAt="7"/>
            </a:pPr>
            <a:r>
              <a:rPr lang="en-US" sz="1800" smtClean="0"/>
              <a:t>Push this branch to your own repository.</a:t>
            </a:r>
            <a:r>
              <a:rPr lang="hu-HU" smtClean="0"/>
              <a:t/>
            </a:r>
            <a:br>
              <a:rPr lang="hu-HU" smtClean="0"/>
            </a:br>
            <a:r>
              <a:rPr lang="hu-HU" smtClean="0"/>
              <a:t/>
            </a:r>
            <a:br>
              <a:rPr lang="hu-HU" smtClean="0"/>
            </a:br>
            <a:r>
              <a:rPr lang="hu-HU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$ git push origin-own lesson-1</a:t>
            </a:r>
          </a:p>
          <a:p>
            <a:pPr indent="-342000">
              <a:spcBef>
                <a:spcPts val="1000"/>
              </a:spcBef>
              <a:buFont typeface="+mj-lt"/>
              <a:buAutoNum type="arabicPeriod" startAt="7"/>
            </a:pPr>
            <a:endParaRPr lang="hu-HU" sz="12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000">
              <a:buFont typeface="+mj-lt"/>
              <a:buAutoNum type="arabicPeriod" startAt="7"/>
            </a:pPr>
            <a:r>
              <a:rPr lang="en-US" sz="1800" smtClean="0"/>
              <a:t>You can </a:t>
            </a:r>
            <a:r>
              <a:rPr lang="hu-HU" sz="1800" smtClean="0"/>
              <a:t>start working.</a:t>
            </a:r>
          </a:p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smtClean="0"/>
              <a:t>Git setup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quarter" idx="17"/>
          </p:nvPr>
        </p:nvSpPr>
        <p:spPr>
          <a:xfrm>
            <a:off x="866629" y="3276170"/>
            <a:ext cx="839782" cy="284693"/>
          </a:xfrm>
        </p:spPr>
        <p:txBody>
          <a:bodyPr/>
          <a:lstStyle/>
          <a:p>
            <a:r>
              <a:rPr lang="hu-HU" smtClean="0"/>
              <a:t>PART 4</a:t>
            </a:r>
            <a:endParaRPr lang="en-US" smtClean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8"/>
          </p:nvPr>
        </p:nvSpPr>
        <p:spPr>
          <a:xfrm>
            <a:off x="872405" y="3831947"/>
            <a:ext cx="2102179" cy="647100"/>
          </a:xfrm>
        </p:spPr>
        <p:txBody>
          <a:bodyPr/>
          <a:lstStyle/>
          <a:p>
            <a:r>
              <a:rPr lang="hu-HU" smtClean="0"/>
              <a:t>TOOLS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Chrome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Git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Node</a:t>
            </a:r>
            <a:r>
              <a:rPr lang="hu-HU" sz="2000" dirty="0" smtClean="0"/>
              <a:t> </a:t>
            </a:r>
            <a:r>
              <a:rPr lang="hu-HU" sz="2000" dirty="0" smtClean="0"/>
              <a:t>JS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Bower</a:t>
            </a:r>
            <a:endParaRPr lang="hu-HU" sz="2000" dirty="0" smtClean="0"/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Gulp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WebStorm</a:t>
            </a:r>
            <a:endParaRPr lang="hu-HU" sz="2000" dirty="0" smtClean="0"/>
          </a:p>
          <a:p>
            <a:endParaRPr lang="hu-HU" sz="1800" dirty="0" smtClean="0"/>
          </a:p>
          <a:p>
            <a:r>
              <a:rPr lang="en-US" dirty="0" smtClean="0"/>
              <a:t>PDF about these tools can be found in the </a:t>
            </a:r>
            <a:r>
              <a:rPr lang="hu-HU" dirty="0" smtClean="0"/>
              <a:t>lesson-1 </a:t>
            </a:r>
            <a:r>
              <a:rPr lang="en-US" dirty="0" smtClean="0"/>
              <a:t>branch of the repository</a:t>
            </a:r>
            <a:r>
              <a:rPr lang="hu-HU" dirty="0" smtClean="0"/>
              <a:t> (</a:t>
            </a:r>
            <a:r>
              <a:rPr lang="hu-HU" dirty="0" smtClean="0">
                <a:solidFill>
                  <a:schemeClr val="accent2">
                    <a:lumMod val="50000"/>
                  </a:schemeClr>
                </a:solidFill>
              </a:rPr>
              <a:t>https://git.assembla.com/epam-ui-2016.git</a:t>
            </a:r>
            <a:r>
              <a:rPr lang="hu-HU" dirty="0" smtClean="0"/>
              <a:t>)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en-US" dirty="0" smtClean="0"/>
              <a:t>The slides for the first lesson are also available there.</a:t>
            </a:r>
          </a:p>
          <a:p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smtClean="0"/>
              <a:t>Tools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quarter" idx="17"/>
          </p:nvPr>
        </p:nvSpPr>
        <p:spPr>
          <a:xfrm>
            <a:off x="866629" y="3276170"/>
            <a:ext cx="839782" cy="284693"/>
          </a:xfrm>
        </p:spPr>
        <p:txBody>
          <a:bodyPr/>
          <a:lstStyle/>
          <a:p>
            <a:r>
              <a:rPr lang="hu-HU" smtClean="0"/>
              <a:t>PART 5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8"/>
          </p:nvPr>
        </p:nvSpPr>
        <p:spPr>
          <a:xfrm>
            <a:off x="872405" y="3831947"/>
            <a:ext cx="1740541" cy="647100"/>
          </a:xfrm>
        </p:spPr>
        <p:txBody>
          <a:bodyPr/>
          <a:lstStyle/>
          <a:p>
            <a:r>
              <a:rPr lang="hu-HU" smtClean="0"/>
              <a:t>HTTP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HyperText Transfer Protocol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Foundation of data communication on the web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Request-response protocol</a:t>
            </a:r>
            <a:endParaRPr lang="hu-HU" sz="2000" dirty="0" smtClean="0"/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Header, body</a:t>
            </a:r>
            <a:endParaRPr lang="en-US" sz="2000" dirty="0" smtClean="0"/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Stateless</a:t>
            </a:r>
            <a:endParaRPr lang="hu-HU" sz="2000" dirty="0" smtClean="0"/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Caching resources</a:t>
            </a:r>
            <a:endParaRPr lang="hu-HU" sz="2000" dirty="0" smtClean="0"/>
          </a:p>
          <a:p>
            <a:pPr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/>
              <a:t>ETag, Last-modified</a:t>
            </a:r>
            <a:endParaRPr lang="en-US" sz="2000" dirty="0" smtClean="0"/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HTTP 1.0 vs. HTTP 1.1</a:t>
            </a:r>
          </a:p>
          <a:p>
            <a:pPr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Connection reuse</a:t>
            </a:r>
          </a:p>
          <a:p>
            <a:pPr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700" dirty="0" smtClean="0"/>
              <a:t>OPTIONS request method</a:t>
            </a:r>
            <a:endParaRPr lang="en-US" sz="1700" dirty="0" smtClean="0"/>
          </a:p>
          <a:p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smtClean="0"/>
              <a:t>HTTP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smtClean="0"/>
              <a:t>200 OK</a:t>
            </a:r>
            <a:endParaRPr lang="hu-HU" sz="2000" smtClean="0"/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smtClean="0"/>
              <a:t>302 </a:t>
            </a:r>
            <a:r>
              <a:rPr lang="en-US" sz="2000" smtClean="0"/>
              <a:t>Found</a:t>
            </a:r>
            <a:r>
              <a:rPr lang="hu-HU" sz="2000" smtClean="0"/>
              <a:t> (redirect)</a:t>
            </a:r>
            <a:endParaRPr lang="en-US" sz="2000" smtClean="0"/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smtClean="0"/>
              <a:t>304 Not Modified</a:t>
            </a:r>
            <a:endParaRPr lang="hu-HU" sz="2000" smtClean="0"/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smtClean="0"/>
              <a:t>400 Bad Request</a:t>
            </a:r>
            <a:endParaRPr lang="hu-HU" sz="2000" smtClean="0"/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smtClean="0"/>
              <a:t>404 Not Found</a:t>
            </a:r>
            <a:endParaRPr lang="hu-HU" sz="2000" smtClean="0"/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smtClean="0"/>
              <a:t>500 Internal Server Error</a:t>
            </a:r>
            <a:endParaRPr lang="hu-HU" sz="2000" smtClean="0"/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smtClean="0"/>
              <a:t>503 Service Unavailable</a:t>
            </a:r>
          </a:p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smtClean="0"/>
              <a:t>HTTP Status codes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6"/>
          </p:nvPr>
        </p:nvSpPr>
        <p:spPr>
          <a:xfrm>
            <a:off x="872405" y="4479647"/>
            <a:ext cx="5455661" cy="647100"/>
          </a:xfrm>
        </p:spPr>
        <p:txBody>
          <a:bodyPr/>
          <a:lstStyle/>
          <a:p>
            <a:r>
              <a:rPr lang="hu-HU" smtClean="0"/>
              <a:t>BASIC STRUCTURE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7"/>
          </p:nvPr>
        </p:nvSpPr>
        <p:spPr>
          <a:xfrm>
            <a:off x="866629" y="3276170"/>
            <a:ext cx="839782" cy="284693"/>
          </a:xfrm>
        </p:spPr>
        <p:txBody>
          <a:bodyPr/>
          <a:lstStyle/>
          <a:p>
            <a:r>
              <a:rPr lang="hu-HU" smtClean="0"/>
              <a:t>PART 6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8"/>
          </p:nvPr>
        </p:nvSpPr>
        <p:spPr>
          <a:xfrm>
            <a:off x="872405" y="3831947"/>
            <a:ext cx="1820691" cy="647100"/>
          </a:xfrm>
        </p:spPr>
        <p:txBody>
          <a:bodyPr/>
          <a:lstStyle/>
          <a:p>
            <a:r>
              <a:rPr lang="hu-HU" smtClean="0"/>
              <a:t>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&lt;!DOCTYPE html&gt;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&lt;html&gt;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&lt;head&gt;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This is the 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age 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itle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&lt;/title&gt;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&lt;/head&gt;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&lt;body&gt;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First heading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&lt;/h1&gt;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&lt;p&gt;My first paragraph.&lt;/p&gt;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&lt;/body&gt;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smtClean="0"/>
              <a:t>HTML (</a:t>
            </a:r>
            <a:r>
              <a:rPr lang="en-US" smtClean="0"/>
              <a:t>Hyper Text Markup Language</a:t>
            </a:r>
            <a:r>
              <a:rPr lang="hu-HU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hu-HU" smtClean="0"/>
              <a:t>Lesson 1 overview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464547"/>
                </a:solidFill>
              </a:rPr>
              <a:t>Training overview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 smtClean="0"/>
              <a:t>Demonstration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 smtClean="0"/>
              <a:t>Git and setup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 smtClean="0"/>
              <a:t>Tools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 smtClean="0"/>
              <a:t>HTTP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 smtClean="0"/>
              <a:t>HTML basic structure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 smtClean="0"/>
              <a:t>HTML 5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 smtClean="0"/>
              <a:t>Chrome Developer Toolbar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 smtClean="0"/>
              <a:t>Exercise</a:t>
            </a:r>
          </a:p>
          <a:p>
            <a:pPr marL="342900" indent="-342900">
              <a:buFont typeface="+mj-lt"/>
              <a:buAutoNum type="arabicPeriod"/>
            </a:pPr>
            <a:endParaRPr lang="hu-HU" sz="2400" dirty="0" smtClean="0"/>
          </a:p>
          <a:p>
            <a:pPr marL="342900" lvl="0" indent="-342900"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&lt;!DOCTYPE </a:t>
            </a:r>
            <a:r>
              <a:rPr lang="hu-HU" sz="2000" dirty="0" err="1" smtClean="0"/>
              <a:t>html</a:t>
            </a:r>
            <a:r>
              <a:rPr lang="hu-HU" sz="2000" dirty="0" smtClean="0"/>
              <a:t>&gt;</a:t>
            </a:r>
          </a:p>
          <a:p>
            <a:pPr lvl="1"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dirty="0" smtClean="0"/>
              <a:t>I</a:t>
            </a:r>
            <a:r>
              <a:rPr lang="en-US" dirty="0" err="1" smtClean="0"/>
              <a:t>nforms</a:t>
            </a:r>
            <a:r>
              <a:rPr lang="en-US" dirty="0" smtClean="0"/>
              <a:t> the browser which version of HTML you used to write the document. </a:t>
            </a:r>
            <a:endParaRPr lang="hu-HU" dirty="0" smtClean="0"/>
          </a:p>
          <a:p>
            <a:pPr lvl="1"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Doctype is a declaration, not a tag</a:t>
            </a:r>
            <a:r>
              <a:rPr lang="hu-HU" dirty="0" smtClean="0"/>
              <a:t>.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&lt;</a:t>
            </a:r>
            <a:r>
              <a:rPr lang="hu-HU" sz="2000" dirty="0" err="1" smtClean="0"/>
              <a:t>html</a:t>
            </a:r>
            <a:r>
              <a:rPr lang="hu-HU" sz="2000" dirty="0" smtClean="0"/>
              <a:t>&gt;</a:t>
            </a:r>
          </a:p>
          <a:p>
            <a:pPr lvl="1"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dirty="0" smtClean="0"/>
              <a:t>R</a:t>
            </a:r>
            <a:r>
              <a:rPr lang="en-US" dirty="0" err="1" smtClean="0"/>
              <a:t>epresents</a:t>
            </a:r>
            <a:r>
              <a:rPr lang="en-US" dirty="0" smtClean="0"/>
              <a:t> the root of an HTML document. All other elements must be descendants of this element.</a:t>
            </a:r>
            <a:endParaRPr lang="hu-HU" sz="2000" dirty="0" smtClean="0"/>
          </a:p>
          <a:p>
            <a:pPr lvl="1" indent="-342000">
              <a:lnSpc>
                <a:spcPct val="150000"/>
              </a:lnSpc>
              <a:buFont typeface="Arial" pitchFamily="34" charset="0"/>
              <a:buChar char="•"/>
            </a:pPr>
            <a:endParaRPr lang="hu-HU" dirty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smtClean="0"/>
              <a:t>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smtClean="0"/>
              <a:t>&lt;head&gt;</a:t>
            </a:r>
          </a:p>
          <a:p>
            <a:pPr lvl="1"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mtClean="0"/>
              <a:t>P</a:t>
            </a:r>
            <a:r>
              <a:rPr lang="en-US" smtClean="0"/>
              <a:t>rovides general information (metadata) about the document, including its title and links to/definitions of scripts and style sheets.</a:t>
            </a:r>
            <a:endParaRPr lang="hu-HU" sz="2000" smtClean="0"/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smtClean="0"/>
              <a:t>&lt;body&gt;</a:t>
            </a:r>
          </a:p>
          <a:p>
            <a:pPr lvl="1"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mtClean="0"/>
              <a:t>R</a:t>
            </a:r>
            <a:r>
              <a:rPr lang="en-US" smtClean="0"/>
              <a:t>epresents the content of an HTML document.</a:t>
            </a:r>
            <a:endParaRPr lang="hu-HU" smtClean="0"/>
          </a:p>
          <a:p>
            <a:pPr lvl="1"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en-US" smtClean="0"/>
              <a:t>There can be only one</a:t>
            </a:r>
            <a:r>
              <a:rPr lang="hu-HU" smtClean="0"/>
              <a:t> </a:t>
            </a:r>
            <a:r>
              <a:rPr lang="en-US" smtClean="0"/>
              <a:t>&lt;body&gt; element in a document.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 smtClean="0"/>
              <a:t>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&lt;h1&gt;…&lt;h6&gt;</a:t>
            </a:r>
            <a:endParaRPr lang="hu-HU" dirty="0" smtClean="0"/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&lt;p&gt;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&lt;a&gt;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&lt;</a:t>
            </a:r>
            <a:r>
              <a:rPr lang="hu-HU" sz="2000" dirty="0" err="1" smtClean="0"/>
              <a:t>span</a:t>
            </a:r>
            <a:r>
              <a:rPr lang="hu-HU" sz="2000" dirty="0" smtClean="0"/>
              <a:t>&gt;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&lt;</a:t>
            </a:r>
            <a:r>
              <a:rPr lang="hu-HU" sz="2000" dirty="0" err="1" smtClean="0"/>
              <a:t>div</a:t>
            </a:r>
            <a:r>
              <a:rPr lang="hu-HU" sz="2000" dirty="0" smtClean="0"/>
              <a:t>&gt;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&lt;ul&gt; &lt;ol&gt; &lt;</a:t>
            </a:r>
            <a:r>
              <a:rPr lang="hu-HU" sz="2000" dirty="0" err="1" smtClean="0"/>
              <a:t>li</a:t>
            </a:r>
            <a:r>
              <a:rPr lang="hu-HU" sz="2000" dirty="0" smtClean="0"/>
              <a:t>&gt;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&lt;</a:t>
            </a:r>
            <a:r>
              <a:rPr lang="hu-HU" sz="2000" dirty="0" err="1" smtClean="0"/>
              <a:t>img</a:t>
            </a:r>
            <a:r>
              <a:rPr lang="hu-HU" sz="2000" dirty="0" smtClean="0"/>
              <a:t>&gt;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&lt;</a:t>
            </a:r>
            <a:r>
              <a:rPr lang="hu-HU" sz="2000" dirty="0" err="1" smtClean="0"/>
              <a:t>form</a:t>
            </a:r>
            <a:r>
              <a:rPr lang="hu-HU" sz="2000" dirty="0" smtClean="0"/>
              <a:t>&gt;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&lt;i&gt; &lt;</a:t>
            </a:r>
            <a:r>
              <a:rPr lang="hu-HU" sz="2000" dirty="0" err="1" smtClean="0"/>
              <a:t>em</a:t>
            </a:r>
            <a:r>
              <a:rPr lang="hu-HU" sz="2000" dirty="0" smtClean="0"/>
              <a:t>&gt;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&lt;b&gt; &lt;</a:t>
            </a:r>
            <a:r>
              <a:rPr lang="hu-HU" sz="2000" dirty="0" err="1" smtClean="0"/>
              <a:t>strong</a:t>
            </a:r>
            <a:r>
              <a:rPr lang="hu-HU" sz="2000" dirty="0" smtClean="0"/>
              <a:t>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 err="1" smtClean="0"/>
              <a:t>Some</a:t>
            </a:r>
            <a:r>
              <a:rPr lang="hu-HU" dirty="0" smtClean="0"/>
              <a:t> </a:t>
            </a:r>
            <a:r>
              <a:rPr lang="hu-HU" dirty="0" err="1" smtClean="0"/>
              <a:t>common</a:t>
            </a:r>
            <a:r>
              <a:rPr lang="hu-HU" dirty="0" smtClean="0"/>
              <a:t> HTML </a:t>
            </a:r>
            <a:r>
              <a:rPr lang="hu-HU" dirty="0" err="1" smtClean="0"/>
              <a:t>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17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quarter" idx="17"/>
          </p:nvPr>
        </p:nvSpPr>
        <p:spPr>
          <a:xfrm>
            <a:off x="866629" y="3276170"/>
            <a:ext cx="839782" cy="284693"/>
          </a:xfrm>
        </p:spPr>
        <p:txBody>
          <a:bodyPr/>
          <a:lstStyle/>
          <a:p>
            <a:r>
              <a:rPr lang="hu-HU" smtClean="0"/>
              <a:t>PART 7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8"/>
          </p:nvPr>
        </p:nvSpPr>
        <p:spPr>
          <a:xfrm>
            <a:off x="872405" y="3831947"/>
            <a:ext cx="2146100" cy="647100"/>
          </a:xfrm>
        </p:spPr>
        <p:txBody>
          <a:bodyPr/>
          <a:lstStyle/>
          <a:p>
            <a:r>
              <a:rPr lang="hu-HU" smtClean="0"/>
              <a:t>HTML5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smtClean="0"/>
              <a:t>&lt;!DOCTYPE html&gt;</a:t>
            </a:r>
          </a:p>
          <a:p>
            <a:pPr lvl="1"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mtClean="0"/>
              <a:t>Before HTML 5: more complex doctypes, various versions, DTDs.</a:t>
            </a:r>
          </a:p>
          <a:p>
            <a:pPr lvl="1"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mtClean="0"/>
              <a:t>HTML 5: No version or DTD specification needed, specification costantly evolves, browsers should always be up to date.</a:t>
            </a:r>
          </a:p>
          <a:p>
            <a:pPr lvl="1"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mtClean="0"/>
              <a:t>Probably there won’t be an HTML 6.</a:t>
            </a:r>
          </a:p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smtClean="0"/>
              <a:t>The HTML5 doctype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HTML4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endParaRPr lang="hu-HU" sz="2000" dirty="0" smtClean="0"/>
          </a:p>
          <a:p>
            <a:pPr fontAlgn="base">
              <a:lnSpc>
                <a:spcPct val="15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="stylesheet" type="text/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href="style.css" /&gt;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="script.js"&gt;&lt;/script&gt;</a:t>
            </a:r>
          </a:p>
          <a:p>
            <a:pPr>
              <a:lnSpc>
                <a:spcPct val="150000"/>
              </a:lnSpc>
            </a:pPr>
            <a:endParaRPr lang="hu-HU" dirty="0" smtClean="0"/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HTML5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endParaRPr lang="hu-HU" sz="2000" dirty="0" smtClean="0"/>
          </a:p>
          <a:p>
            <a:pPr fontAlgn="base">
              <a:lnSpc>
                <a:spcPct val="15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="stylesheet" href="style.css" /&gt;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="script.js"&gt;&lt;/script&gt;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smtClean="0"/>
              <a:t>Simplified &lt;script&gt; and &lt;link&gt; tags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smtClean="0"/>
              <a:t>&lt;section&gt;</a:t>
            </a:r>
          </a:p>
          <a:p>
            <a:pPr lvl="1"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mtClean="0"/>
              <a:t>„</a:t>
            </a:r>
            <a:r>
              <a:rPr lang="en-US" smtClean="0"/>
              <a:t>The section element represents a generic section of a document or application. A section, in this context, is a thematic grouping of content, typically with a heading.</a:t>
            </a:r>
            <a:r>
              <a:rPr lang="hu-HU" smtClean="0"/>
              <a:t>”</a:t>
            </a:r>
          </a:p>
          <a:p>
            <a:pPr lvl="1"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mtClean="0"/>
              <a:t>C</a:t>
            </a:r>
            <a:r>
              <a:rPr lang="en-US" smtClean="0"/>
              <a:t>ontain</a:t>
            </a:r>
            <a:r>
              <a:rPr lang="hu-HU" smtClean="0"/>
              <a:t>s</a:t>
            </a:r>
            <a:r>
              <a:rPr lang="en-US" smtClean="0"/>
              <a:t> related information grouped under a generic heading.</a:t>
            </a:r>
            <a:endParaRPr lang="hu-HU" smtClean="0"/>
          </a:p>
          <a:p>
            <a:pPr lvl="1"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mtClean="0"/>
              <a:t>Similar to newspaper sections (sports, real-estate etc.)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endParaRPr lang="hu-HU" sz="2000" smtClean="0"/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endParaRPr lang="hu-HU" sz="2000" smtClean="0"/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endParaRPr lang="en-US" sz="200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smtClean="0"/>
              <a:t>Semantic structure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smtClean="0"/>
              <a:t>&lt;</a:t>
            </a:r>
            <a:r>
              <a:rPr lang="en-US" sz="2000" smtClean="0"/>
              <a:t>article</a:t>
            </a:r>
            <a:r>
              <a:rPr lang="hu-HU" sz="2000" smtClean="0"/>
              <a:t>&gt;</a:t>
            </a:r>
          </a:p>
          <a:p>
            <a:pPr lvl="1"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mtClean="0"/>
              <a:t>„R</a:t>
            </a:r>
            <a:r>
              <a:rPr lang="en-US" smtClean="0"/>
              <a:t>epresents a self-contained composition in a document, page, application, or site and that is, in principle, independently distributable or reusable, e.g. in syndication.</a:t>
            </a:r>
            <a:r>
              <a:rPr lang="hu-HU" smtClean="0"/>
              <a:t>”</a:t>
            </a:r>
          </a:p>
          <a:p>
            <a:pPr lvl="1"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mtClean="0"/>
              <a:t>Newspaper analogy: individual items in the sport section are articles.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endParaRPr lang="hu-HU" sz="2000" smtClean="0"/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mtClean="0"/>
              <a:t>Regular &lt;div&gt; should be used when we only wrap the element in a tag for styling.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smtClean="0"/>
              <a:t>Semantic structure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&lt;header&gt;</a:t>
            </a:r>
          </a:p>
          <a:p>
            <a:pPr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/>
              <a:t>R</a:t>
            </a:r>
            <a:r>
              <a:rPr lang="en-US" dirty="0" err="1" smtClean="0"/>
              <a:t>epresents</a:t>
            </a:r>
            <a:r>
              <a:rPr lang="en-US" dirty="0" smtClean="0"/>
              <a:t> a group of introductory or navigational aids. It may contain some heading elements but also other elements like a logo, wrapped section's header, a search form, and so on.</a:t>
            </a:r>
            <a:endParaRPr lang="hu-HU" dirty="0" smtClean="0"/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&lt;footer&gt;</a:t>
            </a:r>
          </a:p>
          <a:p>
            <a:pPr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/>
              <a:t>R</a:t>
            </a:r>
            <a:r>
              <a:rPr lang="en-US" dirty="0" err="1" smtClean="0"/>
              <a:t>epresents</a:t>
            </a:r>
            <a:r>
              <a:rPr lang="en-US" dirty="0" smtClean="0"/>
              <a:t> a footer for its nearest sectioning content or sectioning root element. A footer typically contains information about the author of the section, copyright data or links to related documents.</a:t>
            </a:r>
            <a:endParaRPr lang="hu-HU" dirty="0" smtClean="0"/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&lt;nav&gt;</a:t>
            </a:r>
          </a:p>
          <a:p>
            <a:pPr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700" dirty="0" smtClean="0"/>
              <a:t>R</a:t>
            </a:r>
            <a:r>
              <a:rPr lang="en-US" sz="1700" dirty="0" err="1" smtClean="0"/>
              <a:t>epresents</a:t>
            </a:r>
            <a:r>
              <a:rPr lang="en-US" sz="1700" dirty="0" smtClean="0"/>
              <a:t> a section of a page that links to other pages or to parts within the page</a:t>
            </a:r>
            <a:r>
              <a:rPr lang="hu-HU" sz="1700" dirty="0" smtClean="0"/>
              <a:t>.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smtClean="0"/>
              <a:t>Semantic structure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Instead of text input for everything, special input types can be used.</a:t>
            </a:r>
          </a:p>
          <a:p>
            <a:pPr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/>
              <a:t>search</a:t>
            </a:r>
          </a:p>
          <a:p>
            <a:pPr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/>
              <a:t>email</a:t>
            </a:r>
          </a:p>
          <a:p>
            <a:pPr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/>
              <a:t>url</a:t>
            </a:r>
          </a:p>
          <a:p>
            <a:pPr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/>
              <a:t>tel</a:t>
            </a:r>
          </a:p>
          <a:p>
            <a:pPr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/>
              <a:t>number</a:t>
            </a:r>
          </a:p>
          <a:p>
            <a:pPr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/>
              <a:t>range</a:t>
            </a:r>
          </a:p>
          <a:p>
            <a:pPr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/>
              <a:t>date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Browser dependent design.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dirty="0" smtClean="0"/>
              <a:t>Really handy on mobile devices. </a:t>
            </a:r>
          </a:p>
          <a:p>
            <a:pPr lvl="1" indent="-342000">
              <a:lnSpc>
                <a:spcPct val="150000"/>
              </a:lnSpc>
              <a:buFont typeface="Arial" pitchFamily="34" charset="0"/>
              <a:buChar char="•"/>
            </a:pPr>
            <a:endParaRPr lang="hu-HU" sz="2000" dirty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smtClean="0"/>
              <a:t>New input types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2405" y="3831947"/>
            <a:ext cx="6036140" cy="647100"/>
          </a:xfrm>
        </p:spPr>
        <p:txBody>
          <a:bodyPr/>
          <a:lstStyle/>
          <a:p>
            <a:r>
              <a:rPr lang="hu-HU" smtClean="0"/>
              <a:t>Training Overview</a:t>
            </a:r>
            <a:endParaRPr lang="en-US"/>
          </a:p>
        </p:txBody>
      </p:sp>
      <p:sp>
        <p:nvSpPr>
          <p:cNvPr id="9" name="Szöveg helye 3"/>
          <p:cNvSpPr>
            <a:spLocks noGrp="1"/>
          </p:cNvSpPr>
          <p:nvPr>
            <p:ph type="body" sz="quarter" idx="17"/>
          </p:nvPr>
        </p:nvSpPr>
        <p:spPr>
          <a:xfrm>
            <a:off x="866629" y="3276170"/>
            <a:ext cx="839782" cy="284693"/>
          </a:xfrm>
        </p:spPr>
        <p:txBody>
          <a:bodyPr/>
          <a:lstStyle/>
          <a:p>
            <a:r>
              <a:rPr lang="hu-HU" smtClean="0"/>
              <a:t>PART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smtClean="0"/>
              <a:t>Canvas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smtClean="0"/>
              <a:t>Audio and video tags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smtClean="0"/>
              <a:t>Editable HTML5 content (contenteditable attribute)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hu-HU" sz="2000" smtClean="0"/>
              <a:t>Etc.</a:t>
            </a:r>
            <a:endParaRPr lang="en-US" sz="200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smtClean="0"/>
              <a:t>Other goodies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6"/>
          </p:nvPr>
        </p:nvSpPr>
        <p:spPr>
          <a:xfrm>
            <a:off x="872405" y="4479647"/>
            <a:ext cx="6306214" cy="647100"/>
          </a:xfrm>
        </p:spPr>
        <p:txBody>
          <a:bodyPr/>
          <a:lstStyle/>
          <a:p>
            <a:r>
              <a:rPr lang="hu-HU" smtClean="0"/>
              <a:t>DEVELOPER TOOLBAR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7"/>
          </p:nvPr>
        </p:nvSpPr>
        <p:spPr>
          <a:xfrm>
            <a:off x="866629" y="3276170"/>
            <a:ext cx="839782" cy="284693"/>
          </a:xfrm>
        </p:spPr>
        <p:txBody>
          <a:bodyPr/>
          <a:lstStyle/>
          <a:p>
            <a:r>
              <a:rPr lang="hu-HU" smtClean="0"/>
              <a:t>PART 8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8"/>
          </p:nvPr>
        </p:nvSpPr>
        <p:spPr>
          <a:xfrm>
            <a:off x="872405" y="3831947"/>
            <a:ext cx="2649123" cy="647100"/>
          </a:xfrm>
        </p:spPr>
        <p:txBody>
          <a:bodyPr/>
          <a:lstStyle/>
          <a:p>
            <a:r>
              <a:rPr lang="hu-HU" smtClean="0"/>
              <a:t>CHROME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Open it using F12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See HTTP requests</a:t>
            </a:r>
          </a:p>
          <a:p>
            <a:pPr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Click on the Network tab to see all requests.</a:t>
            </a:r>
          </a:p>
          <a:p>
            <a:pPr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Click on an individual request to see it’s details.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Try out small code fragments</a:t>
            </a:r>
          </a:p>
          <a:p>
            <a:pPr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Click on the Console tab.</a:t>
            </a:r>
          </a:p>
          <a:p>
            <a:pPr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You can run arbit</a:t>
            </a:r>
            <a:r>
              <a:rPr lang="hu-HU" dirty="0" smtClean="0"/>
              <a:t>r</a:t>
            </a:r>
            <a:r>
              <a:rPr lang="en-US" dirty="0" smtClean="0"/>
              <a:t>ary JavaScript code here.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Chrome Developer Toolbar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Make on the fly HTML/CSS modifications.</a:t>
            </a:r>
          </a:p>
          <a:p>
            <a:pPr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Click on the Elements tab</a:t>
            </a:r>
            <a:r>
              <a:rPr lang="hu-HU" dirty="0" smtClean="0"/>
              <a:t>.</a:t>
            </a:r>
            <a:endParaRPr lang="en-US" dirty="0" smtClean="0"/>
          </a:p>
          <a:p>
            <a:pPr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On the </a:t>
            </a:r>
            <a:r>
              <a:rPr lang="hu-HU" dirty="0" smtClean="0"/>
              <a:t>left </a:t>
            </a:r>
            <a:r>
              <a:rPr lang="en-US" dirty="0" smtClean="0"/>
              <a:t>you can see the HTML source.</a:t>
            </a:r>
          </a:p>
          <a:p>
            <a:pPr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On the </a:t>
            </a:r>
            <a:r>
              <a:rPr lang="hu-HU" dirty="0" smtClean="0"/>
              <a:t>right </a:t>
            </a:r>
            <a:r>
              <a:rPr lang="en-US" dirty="0" smtClean="0"/>
              <a:t>you can see the CSS rules that are in effect.</a:t>
            </a:r>
          </a:p>
          <a:p>
            <a:pPr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Both can be changed on the fly.</a:t>
            </a:r>
          </a:p>
          <a:p>
            <a:pPr indent="-3420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Emulate mobile devices to test responsive design.</a:t>
            </a:r>
          </a:p>
          <a:p>
            <a:pPr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Click on the phone icon in the top-left corner.</a:t>
            </a:r>
          </a:p>
          <a:p>
            <a:pPr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You can select the device and the network speed.</a:t>
            </a:r>
          </a:p>
          <a:p>
            <a:pPr indent="-34200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Chrome Developer Toolbar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quarter" idx="17"/>
          </p:nvPr>
        </p:nvSpPr>
        <p:spPr>
          <a:xfrm>
            <a:off x="866629" y="3276170"/>
            <a:ext cx="839782" cy="284693"/>
          </a:xfrm>
        </p:spPr>
        <p:txBody>
          <a:bodyPr/>
          <a:lstStyle/>
          <a:p>
            <a:r>
              <a:rPr lang="hu-HU" smtClean="0"/>
              <a:t>PART 9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8"/>
          </p:nvPr>
        </p:nvSpPr>
        <p:spPr>
          <a:xfrm>
            <a:off x="872405" y="3831947"/>
            <a:ext cx="3002938" cy="647100"/>
          </a:xfrm>
        </p:spPr>
        <p:txBody>
          <a:bodyPr/>
          <a:lstStyle/>
          <a:p>
            <a:r>
              <a:rPr lang="hu-HU" smtClean="0"/>
              <a:t>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5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Create a basic structure with doctype, html, head, body.</a:t>
            </a:r>
          </a:p>
          <a:p>
            <a:pPr marL="115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The head should contain a page title and set the encoding to UTF-8.</a:t>
            </a:r>
          </a:p>
          <a:p>
            <a:pPr marL="115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Add elements for the main parts of the app (header, main, footer).</a:t>
            </a:r>
          </a:p>
          <a:p>
            <a:pPr marL="115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The header should contain a link</a:t>
            </a:r>
            <a:r>
              <a:rPr lang="hu-HU" sz="2000" dirty="0" smtClean="0"/>
              <a:t> (to index.html)</a:t>
            </a:r>
            <a:r>
              <a:rPr lang="en-US" sz="2000" dirty="0" smtClean="0"/>
              <a:t> with the app</a:t>
            </a:r>
            <a:r>
              <a:rPr lang="hu-HU" sz="2000" dirty="0" smtClean="0"/>
              <a:t>'</a:t>
            </a:r>
            <a:r>
              <a:rPr lang="en-US" sz="2000" dirty="0" smtClean="0"/>
              <a:t>s name</a:t>
            </a:r>
            <a:r>
              <a:rPr lang="hu-HU" sz="2000" dirty="0" smtClean="0"/>
              <a:t>. The link should be</a:t>
            </a:r>
            <a:r>
              <a:rPr lang="en-US" sz="2000" dirty="0" smtClean="0"/>
              <a:t> inside a div that has the class "content".</a:t>
            </a:r>
          </a:p>
          <a:p>
            <a:pPr marL="115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The main content (section) should contain </a:t>
            </a:r>
          </a:p>
          <a:p>
            <a:pPr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form with a textarea</a:t>
            </a:r>
            <a:r>
              <a:rPr lang="hu-HU" dirty="0" smtClean="0"/>
              <a:t>, </a:t>
            </a:r>
            <a:r>
              <a:rPr lang="en-US" dirty="0" smtClean="0"/>
              <a:t>an email field and a submit button,</a:t>
            </a:r>
          </a:p>
          <a:p>
            <a:pPr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empty article elements</a:t>
            </a:r>
            <a:r>
              <a:rPr lang="en-US" dirty="0" smtClean="0"/>
              <a:t> </a:t>
            </a:r>
            <a:r>
              <a:rPr lang="en-US" dirty="0"/>
              <a:t>(with class "topic</a:t>
            </a:r>
            <a:r>
              <a:rPr lang="en-US" dirty="0" smtClean="0"/>
              <a:t>") </a:t>
            </a:r>
            <a:r>
              <a:rPr lang="en-US" dirty="0" smtClean="0"/>
              <a:t>for the topics</a:t>
            </a:r>
            <a:r>
              <a:rPr lang="hu-HU" dirty="0" smtClean="0"/>
              <a:t>.</a:t>
            </a:r>
            <a:endParaRPr lang="en-US" dirty="0" smtClean="0"/>
          </a:p>
          <a:p>
            <a:pPr marL="115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The footer should contain a placeholder for the </a:t>
            </a:r>
            <a:r>
              <a:rPr lang="hu-HU" sz="2000" dirty="0" smtClean="0"/>
              <a:t>EPAM </a:t>
            </a:r>
            <a:r>
              <a:rPr lang="en-US" sz="2000" dirty="0" smtClean="0"/>
              <a:t>logo, and the copyright information.</a:t>
            </a:r>
          </a:p>
          <a:p>
            <a:pPr lvl="1" indent="-34200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 smtClean="0"/>
              <a:t>Create the basic HTML structure of the app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Introduction to the training, Environment setup and structure/tasks, HTML (HTTP/Browser, HTML document layout, HTML </a:t>
            </a:r>
            <a:r>
              <a:rPr lang="en-US" sz="2000" dirty="0" smtClean="0"/>
              <a:t>5</a:t>
            </a:r>
            <a:r>
              <a:rPr lang="hu-HU" sz="2000" dirty="0" smtClean="0"/>
              <a:t> </a:t>
            </a:r>
            <a:r>
              <a:rPr lang="hu-HU" sz="2000" dirty="0" err="1" smtClean="0"/>
              <a:t>elements</a:t>
            </a:r>
            <a:r>
              <a:rPr lang="hu-HU" sz="2000" dirty="0" smtClean="0"/>
              <a:t>)</a:t>
            </a:r>
            <a:endParaRPr lang="hu-HU" sz="19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CSS (syntax, selectors, box model/positioning/layouts, media queries), </a:t>
            </a:r>
            <a:r>
              <a:rPr lang="en-US" sz="2000" dirty="0" smtClean="0"/>
              <a:t>SCSS</a:t>
            </a:r>
            <a:endParaRPr lang="hu-HU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JavaScript language and DOM Events (JS types, control structures, functions/callback, scopes/hoisting, JSON, timers; DOM events</a:t>
            </a:r>
            <a:r>
              <a:rPr lang="en-US" sz="2000" dirty="0" smtClean="0"/>
              <a:t>)</a:t>
            </a:r>
            <a:endParaRPr lang="hu-HU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jQuery DOM manipulation, AJAX, </a:t>
            </a:r>
            <a:r>
              <a:rPr lang="en-US" sz="2000" dirty="0" smtClean="0"/>
              <a:t>MVC</a:t>
            </a:r>
            <a:endParaRPr lang="hu-HU" sz="200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smtClean="0"/>
              <a:t>Training overview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sz="2000" dirty="0" smtClean="0"/>
              <a:t>Objects (fields, methods), Factory methods </a:t>
            </a:r>
            <a:endParaRPr lang="hu-HU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fr-FR" sz="2000" dirty="0" smtClean="0"/>
              <a:t>Modules</a:t>
            </a:r>
            <a:r>
              <a:rPr lang="fr-FR" sz="2000" dirty="0"/>
              <a:t>, Classes (constructor), Inheritance (prototype)</a:t>
            </a:r>
            <a:endParaRPr lang="hu-HU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sz="2000" dirty="0" smtClean="0"/>
              <a:t>Publish-subscribe</a:t>
            </a:r>
            <a:r>
              <a:rPr lang="en-US" sz="2000" dirty="0"/>
              <a:t>, </a:t>
            </a:r>
            <a:r>
              <a:rPr lang="en-US" sz="2000" dirty="0" smtClean="0"/>
              <a:t>Promises</a:t>
            </a:r>
            <a:endParaRPr lang="hu-HU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sz="2000" dirty="0" smtClean="0"/>
              <a:t>AngularJS </a:t>
            </a:r>
            <a:r>
              <a:rPr lang="en-US" sz="2000" dirty="0"/>
              <a:t>(templating with binding, basic event handling, UI logic in controller, business login in service)</a:t>
            </a:r>
          </a:p>
          <a:p>
            <a:pPr marL="342900" indent="-342900">
              <a:buFont typeface="+mj-lt"/>
              <a:buAutoNum type="arabicPeriod" startAt="5"/>
            </a:pPr>
            <a:endParaRPr lang="hu-HU" sz="200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smtClean="0"/>
              <a:t>Training overview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quarter" idx="17"/>
          </p:nvPr>
        </p:nvSpPr>
        <p:spPr>
          <a:xfrm>
            <a:off x="866629" y="3276170"/>
            <a:ext cx="839782" cy="284693"/>
          </a:xfrm>
        </p:spPr>
        <p:txBody>
          <a:bodyPr/>
          <a:lstStyle/>
          <a:p>
            <a:r>
              <a:rPr lang="hu-HU" smtClean="0"/>
              <a:t>PART 2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8"/>
          </p:nvPr>
        </p:nvSpPr>
        <p:spPr>
          <a:xfrm>
            <a:off x="872405" y="3831947"/>
            <a:ext cx="5060488" cy="647100"/>
          </a:xfrm>
        </p:spPr>
        <p:txBody>
          <a:bodyPr/>
          <a:lstStyle/>
          <a:p>
            <a:r>
              <a:rPr lang="hu-HU" smtClean="0"/>
              <a:t>Demonstration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 helye 3"/>
          <p:cNvSpPr>
            <a:spLocks noGrp="1"/>
          </p:cNvSpPr>
          <p:nvPr>
            <p:ph type="body" sz="quarter" idx="17"/>
          </p:nvPr>
        </p:nvSpPr>
        <p:spPr>
          <a:xfrm>
            <a:off x="866629" y="3276170"/>
            <a:ext cx="839782" cy="284693"/>
          </a:xfrm>
        </p:spPr>
        <p:txBody>
          <a:bodyPr/>
          <a:lstStyle/>
          <a:p>
            <a:r>
              <a:rPr lang="hu-HU" smtClean="0"/>
              <a:t>PART 3</a:t>
            </a:r>
            <a:endParaRPr lang="en-US"/>
          </a:p>
        </p:txBody>
      </p:sp>
      <p:sp>
        <p:nvSpPr>
          <p:cNvPr id="9" name="Szöveg helye 4"/>
          <p:cNvSpPr>
            <a:spLocks noGrp="1"/>
          </p:cNvSpPr>
          <p:nvPr>
            <p:ph type="body" sz="quarter" idx="18"/>
          </p:nvPr>
        </p:nvSpPr>
        <p:spPr>
          <a:xfrm>
            <a:off x="872405" y="3831947"/>
            <a:ext cx="4526560" cy="647100"/>
          </a:xfrm>
        </p:spPr>
        <p:txBody>
          <a:bodyPr/>
          <a:lstStyle/>
          <a:p>
            <a:r>
              <a:rPr lang="hu-HU" smtClean="0"/>
              <a:t>Git AND setup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800" dirty="0" smtClean="0"/>
              <a:t>Distributed version control system.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800" dirty="0" smtClean="0"/>
              <a:t>What is stored about files?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800" dirty="0" smtClean="0"/>
              <a:t>Where is the version history stored?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800" dirty="0" smtClean="0"/>
              <a:t>Commit workflow (add, commit, push).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800" dirty="0" smtClean="0"/>
              <a:t>Branches, checkout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800" dirty="0" smtClean="0"/>
              <a:t>Cloning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sz="1800" dirty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smtClean="0"/>
              <a:t>About git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800" dirty="0" smtClean="0"/>
              <a:t>Create a </a:t>
            </a:r>
            <a:r>
              <a:rPr lang="en-US" sz="1800" dirty="0" smtClean="0">
                <a:hlinkClick r:id="rId2"/>
              </a:rPr>
              <a:t>http://www.gitlab.com</a:t>
            </a:r>
            <a:r>
              <a:rPr lang="en-US" sz="1800" dirty="0" smtClean="0"/>
              <a:t> account. </a:t>
            </a:r>
          </a:p>
          <a:p>
            <a:pPr marL="108585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Choose a username that contains your real name.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800" dirty="0" smtClean="0"/>
              <a:t>Instructor adds you with read permissions to the</a:t>
            </a:r>
            <a:r>
              <a:rPr lang="hu-HU" sz="1800" dirty="0" smtClean="0"/>
              <a:t>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gitlab.com/szikszail/epam-ui-training-2016-autumn</a:t>
            </a:r>
            <a:r>
              <a:rPr lang="hu-HU" sz="1800" dirty="0" smtClean="0"/>
              <a:t> </a:t>
            </a:r>
            <a:r>
              <a:rPr lang="en-US" sz="1800" dirty="0" smtClean="0"/>
              <a:t> repository.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800" dirty="0" smtClean="0"/>
              <a:t>Create a new </a:t>
            </a:r>
            <a:r>
              <a:rPr lang="hu-HU" sz="1800" dirty="0" smtClean="0"/>
              <a:t>git</a:t>
            </a:r>
            <a:r>
              <a:rPr lang="en-US" sz="1800" dirty="0" smtClean="0"/>
              <a:t> </a:t>
            </a:r>
            <a:r>
              <a:rPr lang="en-US" sz="1800" dirty="0" smtClean="0"/>
              <a:t>repository in </a:t>
            </a:r>
            <a:r>
              <a:rPr lang="hu-HU" sz="1800" dirty="0" smtClean="0"/>
              <a:t>GitLab</a:t>
            </a:r>
            <a:r>
              <a:rPr lang="en-US" sz="1800" dirty="0" smtClean="0"/>
              <a:t>. </a:t>
            </a:r>
            <a:endParaRPr lang="en-US" sz="1800" dirty="0" smtClean="0"/>
          </a:p>
          <a:p>
            <a:pPr marL="108585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Let's suppose we created a repository named </a:t>
            </a:r>
            <a:r>
              <a:rPr lang="en-US" b="1" dirty="0"/>
              <a:t>epam-ui-training-2016-autumn-john-doe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smtClean="0"/>
              <a:t>Git setup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purl.org/dc/elements/1.1/"/>
    <ds:schemaRef ds:uri="http://schemas.microsoft.com/sharepoint/v3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26274</TotalTime>
  <Words>1071</Words>
  <Application>Microsoft Office PowerPoint</Application>
  <PresentationFormat>On-screen Show (4:3)</PresentationFormat>
  <Paragraphs>198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ＭＳ Ｐゴシック</vt:lpstr>
      <vt:lpstr>Arial</vt:lpstr>
      <vt:lpstr>Arial Black</vt:lpstr>
      <vt:lpstr>Calibri</vt:lpstr>
      <vt:lpstr>Courier New</vt:lpstr>
      <vt:lpstr>Lucida Grande</vt:lpstr>
      <vt:lpstr>Trebuchet MS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Adam Soltesz</cp:lastModifiedBy>
  <cp:revision>1030</cp:revision>
  <cp:lastPrinted>2014-07-09T13:30:36Z</cp:lastPrinted>
  <dcterms:created xsi:type="dcterms:W3CDTF">2014-07-08T13:27:24Z</dcterms:created>
  <dcterms:modified xsi:type="dcterms:W3CDTF">2016-10-07T07:24:29Z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