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B6705A-9007-4A83-9EF6-B743A31F09AB}">
  <a:tblStyle styleId="{1EB6705A-9007-4A83-9EF6-B743A31F09A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6bf2dce52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6bf2dce52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papers received all three badges.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6bf2dce52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6bf2dce52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PIGEON: A High Throughput Framework for Private Inference of Neural Networks using Secure Multiparty Computation</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rPr lang="en" sz="1000">
                <a:solidFill>
                  <a:schemeClr val="dk1"/>
                </a:solidFill>
              </a:rPr>
              <a:t>Pigeon </a:t>
            </a:r>
            <a:r>
              <a:rPr lang="en">
                <a:solidFill>
                  <a:schemeClr val="dk1"/>
                </a:solidFill>
              </a:rPr>
              <a:t>is a great example of an artifact that is both useful to reproduce the main results of the paper </a:t>
            </a:r>
            <a:r>
              <a:rPr i="1" lang="en">
                <a:solidFill>
                  <a:schemeClr val="dk1"/>
                </a:solidFill>
              </a:rPr>
              <a:t>and </a:t>
            </a:r>
            <a:r>
              <a:rPr lang="en">
                <a:solidFill>
                  <a:schemeClr val="dk1"/>
                </a:solidFill>
              </a:rPr>
              <a:t>is extensible for further development. The authors of this paper have also submitted code for other components of their High Performance MPC library for artifact review at PETS, and we hope that this library will be useful for the community in the future.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6bf2dce52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6bf2dce52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6bf2dce52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6bf2dce52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6bf543217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6bf543217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measurement.network</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6bf2dce5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6bf2dce5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6bf2dce52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6bf2dce52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6bf2dce52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6bf2dce52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6bf2dce52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6bf2dce52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6bf2dce52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6bf2dce52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bf2dce52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bf2dce52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6bf2dce5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6bf2dce5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6bf2dce5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6bf2dce5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6bf2dce52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6bf2dce52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6bf2dce52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6bf2dce52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6c028d6de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6c028d6de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d8c60f9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d8c60f9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6bf54321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6bf54321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see the number of artifacts submitted per round here — for the first three rounds, we had a low load of around 20 artifacts. For the last round, we had double that, of around 40 artifacts. We reviewed a total of 98 artifacts this year. We want to accept every artifact that is submitted.</a:t>
            </a:r>
            <a:endParaRPr/>
          </a:p>
          <a:p>
            <a:pPr indent="0" lvl="0" marL="0" rtl="0" algn="l">
              <a:spcBef>
                <a:spcPts val="0"/>
              </a:spcBef>
              <a:spcAft>
                <a:spcPts val="0"/>
              </a:spcAft>
              <a:buNone/>
            </a:pPr>
            <a:r>
              <a:rPr lang="en"/>
              <a:t>In 2024, going by the PETS proceedings, we had a total of 64 badges awarded, so we’ve seen a significant increase  to 94 artifacts.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6bf2dce52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6bf2dce52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the number of artifacts accepted under each of the three combinations of the three badges — Available, the Available &amp; Functional, the Available, Functional &amp; Reproduced. </a:t>
            </a:r>
            <a:endParaRPr/>
          </a:p>
          <a:p>
            <a:pPr indent="0" lvl="0" marL="0" rtl="0" algn="l">
              <a:spcBef>
                <a:spcPts val="0"/>
              </a:spcBef>
              <a:spcAft>
                <a:spcPts val="0"/>
              </a:spcAft>
              <a:buNone/>
            </a:pPr>
            <a:r>
              <a:rPr lang="en"/>
              <a:t>In the last year, we did not run into any cases of the Functional and Reproduced badges without the Available badge.</a:t>
            </a:r>
            <a:endParaRPr/>
          </a:p>
          <a:p>
            <a:pPr indent="0" lvl="0" marL="0" rtl="0" algn="l">
              <a:spcBef>
                <a:spcPts val="0"/>
              </a:spcBef>
              <a:spcAft>
                <a:spcPts val="0"/>
              </a:spcAft>
              <a:buNone/>
            </a:pPr>
            <a:r>
              <a:rPr lang="en"/>
              <a:t>Ten artifacts have yet to be accepted; nearly all of these artifacts are going for the Available, Functional &amp; Reproduced badge. If you’re an author from one of those artifacts, keep an eye out on your Artifact HotCRP emails. </a:t>
            </a:r>
            <a:endParaRPr/>
          </a:p>
          <a:p>
            <a:pPr indent="0" lvl="0" marL="0" rtl="0" algn="l">
              <a:spcBef>
                <a:spcPts val="0"/>
              </a:spcBef>
              <a:spcAft>
                <a:spcPts val="0"/>
              </a:spcAft>
              <a:buNone/>
            </a:pPr>
            <a:r>
              <a:rPr lang="en"/>
              <a:t>So most artifacts did aim for and receive all three badges; the second most popular category would be just the Available badge and the last category is the Available &amp; Functional badges.</a:t>
            </a:r>
            <a:endParaRPr/>
          </a:p>
          <a:p>
            <a:pPr indent="0" lvl="0" marL="0" rtl="0" algn="l">
              <a:spcBef>
                <a:spcPts val="0"/>
              </a:spcBef>
              <a:spcAft>
                <a:spcPts val="0"/>
              </a:spcAft>
              <a:buClr>
                <a:schemeClr val="dk1"/>
              </a:buClr>
              <a:buSzPts val="1100"/>
              <a:buFont typeface="Arial"/>
              <a:buNone/>
            </a:pPr>
            <a:r>
              <a:rPr lang="en">
                <a:solidFill>
                  <a:schemeClr val="dk1"/>
                </a:solidFill>
              </a:rPr>
              <a:t>In 2024, going by our proceedings website, we had 28 Available and 36 Reproduced badges.</a:t>
            </a:r>
            <a:endParaRPr>
              <a:solidFill>
                <a:schemeClr val="dk1"/>
              </a:solidFill>
            </a:endParaRPr>
          </a:p>
          <a:p>
            <a:pPr indent="0" lvl="0" marL="0" rtl="0" algn="l">
              <a:spcBef>
                <a:spcPts val="0"/>
              </a:spcBef>
              <a:spcAft>
                <a:spcPts val="0"/>
              </a:spcAft>
              <a:buNone/>
            </a:pPr>
            <a:r>
              <a:rPr lang="en"/>
              <a:t>So in comparison to 2024, we have more artifacts as I mentioned earlier, and the “Functional” badge has served its purpose.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6bf543217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6bf543217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see a variation in the number of artifacts that are going for each category of badges by the round number. </a:t>
            </a:r>
            <a:endParaRPr/>
          </a:p>
          <a:p>
            <a:pPr indent="0" lvl="0" marL="0" rtl="0" algn="l">
              <a:spcBef>
                <a:spcPts val="0"/>
              </a:spcBef>
              <a:spcAft>
                <a:spcPts val="0"/>
              </a:spcAft>
              <a:buNone/>
            </a:pPr>
            <a:r>
              <a:rPr lang="en"/>
              <a:t>I should note that the O category refers to artifacts that are yet to be accepted.</a:t>
            </a:r>
            <a:endParaRPr/>
          </a:p>
          <a:p>
            <a:pPr indent="0" lvl="0" marL="0" rtl="0" algn="l">
              <a:spcBef>
                <a:spcPts val="0"/>
              </a:spcBef>
              <a:spcAft>
                <a:spcPts val="0"/>
              </a:spcAft>
              <a:buNone/>
            </a:pPr>
            <a:r>
              <a:rPr lang="en"/>
              <a:t>We find that the Artifact badge suddenly becomes rather popular in the last round, as people are scramming to meet the deadlines and prepare for the conference. </a:t>
            </a:r>
            <a:endParaRPr/>
          </a:p>
          <a:p>
            <a:pPr indent="0" lvl="0" marL="0" rtl="0" algn="l">
              <a:spcBef>
                <a:spcPts val="0"/>
              </a:spcBef>
              <a:spcAft>
                <a:spcPts val="0"/>
              </a:spcAft>
              <a:buNone/>
            </a:pPr>
            <a:r>
              <a:rPr lang="en"/>
              <a:t>We have a lot of artifacts — between 10 and 20, counting the non-accepted ones — going for all three badges in the initial and final rounds. </a:t>
            </a:r>
            <a:endParaRPr/>
          </a:p>
          <a:p>
            <a:pPr indent="0" lvl="0" marL="0" rtl="0" algn="l">
              <a:spcBef>
                <a:spcPts val="0"/>
              </a:spcBef>
              <a:spcAft>
                <a:spcPts val="0"/>
              </a:spcAft>
              <a:buNone/>
            </a:pPr>
            <a:r>
              <a:rPr lang="en"/>
              <a:t>We plan to use this data to assign reviewers for the next cycle.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6dac4858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6dac4858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6bf543217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6bf543217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Currently, the artifact submission deadline is 3 weeks after the paper acceptance notification for that round. But in practice, we have waited until we receive the list of papers from the “Revise” decision as well from the PC chairs, so each round is delayed to 4-5 weeks from the initial set of acceptance notifications. This backloads the last round and we had 40 artifacts in the last round, which was difficult to manage. The plan for the next year is to make the artifact HotCRP instance available at this 3 week period, and the authors whose revisions will be accepted will have one week less to prepare their artifacts, but they also have the option for submitting to the next round — for rounds 1 to 3 at least.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 also had non-responsive reviewers — so this includes both reviewers who finish significantly later, don’t submit at all, or don’t respond to authors’ changes. We’re rewarding distinguished reviewers, we’re being selective in who we invite to the committee. We’ll email more frequently. We’re gonna have shepherd for each artifact who’ll ensure that the artifact gets finalized. </a:t>
            </a:r>
            <a:endParaRPr sz="12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also three more categories of planned improvements. We’ll discuss these in the BoF session.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6bf2dce5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6bf2dce5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cs.github.com/en/repositories/working-with-files/managing-large-files/about-large-files-on-github" TargetMode="External"/><Relationship Id="rId4" Type="http://schemas.openxmlformats.org/officeDocument/2006/relationships/hyperlink" Target="https://docs.github.com/en/repositories/working-with-files/managing-large-files/about-large-files-on-github" TargetMode="External"/><Relationship Id="rId5" Type="http://schemas.openxmlformats.org/officeDocument/2006/relationships/hyperlink" Target="https://support.zenodo.org/help/en-gb/1-upload-deposit/80-what-are-the-size-limitations-of-zenodo" TargetMode="External"/><Relationship Id="rId6" Type="http://schemas.openxmlformats.org/officeDocument/2006/relationships/hyperlink" Target="https://www.docker.com/blog/oci-artifacts-for-ai-model-packag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ecartifacts.github.i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sphere-project.ne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hyperlink" Target="https://cryptpad.fr/form/#/2/form/view/n9SuDiQ4zkSFj+clQ3KeyKfZJK-wYSt9DUS9usJtkk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cryptpad.fr/form/#/2/form/view/n9SuDiQ4zkSFj+clQ3KeyKfZJK-wYSt9DUS9usJtkk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https://cryptpad.fr/form/#/2/form/view/n9SuDiQ4zkSFj+clQ3KeyKfZJK-wYSt9DUS9usJtkk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 Townhall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Runner-ups for Best PETS Artifact Award for 2025</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i="1" lang="en" sz="1700">
                <a:solidFill>
                  <a:schemeClr val="dk1"/>
                </a:solidFill>
              </a:rPr>
              <a:t>Janus: Fast Privacy-Preserving Data Provenance For TLS </a:t>
            </a:r>
            <a:endParaRPr i="1"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Jan Lauinger, </a:t>
            </a:r>
            <a:r>
              <a:rPr lang="en" sz="1700">
                <a:solidFill>
                  <a:schemeClr val="dk1"/>
                </a:solidFill>
              </a:rPr>
              <a:t>Jens Ernstberger, Andreas Finkenzeller, Sebastian Steinhorst </a:t>
            </a:r>
            <a:endParaRPr sz="1700">
              <a:solidFill>
                <a:schemeClr val="dk1"/>
              </a:solidFill>
            </a:endParaRPr>
          </a:p>
          <a:p>
            <a:pPr indent="-336550" lvl="0" marL="457200" rtl="0" algn="l">
              <a:spcBef>
                <a:spcPts val="0"/>
              </a:spcBef>
              <a:spcAft>
                <a:spcPts val="0"/>
              </a:spcAft>
              <a:buClr>
                <a:schemeClr val="dk1"/>
              </a:buClr>
              <a:buSzPts val="1700"/>
              <a:buChar char="●"/>
            </a:pPr>
            <a:r>
              <a:rPr i="1" lang="en" sz="1700">
                <a:solidFill>
                  <a:schemeClr val="dk1"/>
                </a:solidFill>
              </a:rPr>
              <a:t>Optimal Piecewise-based Mechanism for Collecting Bounded Numerical Data under Local Differential Privacy </a:t>
            </a:r>
            <a:endParaRPr i="1"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Ye Zheng</a:t>
            </a:r>
            <a:r>
              <a:rPr i="1" lang="en" sz="1700">
                <a:solidFill>
                  <a:schemeClr val="dk1"/>
                </a:solidFill>
              </a:rPr>
              <a:t>, </a:t>
            </a:r>
            <a:r>
              <a:rPr lang="en" sz="1700">
                <a:solidFill>
                  <a:schemeClr val="dk1"/>
                </a:solidFill>
              </a:rPr>
              <a:t>Sumita Mishra, Yidan Hu </a:t>
            </a:r>
            <a:endParaRPr sz="1700">
              <a:solidFill>
                <a:schemeClr val="dk1"/>
              </a:solidFill>
            </a:endParaRPr>
          </a:p>
          <a:p>
            <a:pPr indent="-336550" lvl="0" marL="457200" rtl="0" algn="l">
              <a:spcBef>
                <a:spcPts val="0"/>
              </a:spcBef>
              <a:spcAft>
                <a:spcPts val="0"/>
              </a:spcAft>
              <a:buClr>
                <a:schemeClr val="dk1"/>
              </a:buClr>
              <a:buSzPts val="1700"/>
              <a:buChar char="●"/>
            </a:pPr>
            <a:r>
              <a:rPr i="1" lang="en" sz="1700">
                <a:solidFill>
                  <a:schemeClr val="dk1"/>
                </a:solidFill>
              </a:rPr>
              <a:t>MProve-Nova: A Privacy-Preserving Proof of Reserves Protocol for Monero</a:t>
            </a:r>
            <a:endParaRPr i="1"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Varun Thakore, Saravanan Vijayakumaran</a:t>
            </a:r>
            <a:r>
              <a:rPr i="1" lang="en" sz="1700">
                <a:solidFill>
                  <a:schemeClr val="dk1"/>
                </a:solidFill>
              </a:rPr>
              <a:t> </a:t>
            </a:r>
            <a:endParaRPr sz="1700">
              <a:solidFill>
                <a:schemeClr val="dk1"/>
              </a:solidFill>
            </a:endParaRPr>
          </a:p>
          <a:p>
            <a:pPr indent="-336550" lvl="0" marL="457200" rtl="0" algn="l">
              <a:spcBef>
                <a:spcPts val="0"/>
              </a:spcBef>
              <a:spcAft>
                <a:spcPts val="0"/>
              </a:spcAft>
              <a:buClr>
                <a:schemeClr val="dk1"/>
              </a:buClr>
              <a:buSzPts val="1700"/>
              <a:buChar char="●"/>
            </a:pPr>
            <a:r>
              <a:rPr i="1" lang="en" sz="1700">
                <a:solidFill>
                  <a:schemeClr val="dk1"/>
                </a:solidFill>
              </a:rPr>
              <a:t>PrePaMS: Privacy-Preserving Participant Management System for Studies with Rewards &amp; Prerequisites</a:t>
            </a:r>
            <a:endParaRPr i="1"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Echo Meißner, Frank Kargl, Benjamin Erb, Felix Engelmann</a:t>
            </a:r>
            <a:endParaRPr sz="1700">
              <a:solidFill>
                <a:schemeClr val="dk1"/>
              </a:solidFill>
            </a:endParaRPr>
          </a:p>
          <a:p>
            <a:pPr indent="-336550" lvl="0" marL="457200" rtl="0" algn="l">
              <a:spcBef>
                <a:spcPts val="0"/>
              </a:spcBef>
              <a:spcAft>
                <a:spcPts val="0"/>
              </a:spcAft>
              <a:buClr>
                <a:schemeClr val="dk1"/>
              </a:buClr>
              <a:buSzPts val="1700"/>
              <a:buChar char="●"/>
            </a:pPr>
            <a:r>
              <a:rPr i="1" lang="en" sz="1700">
                <a:solidFill>
                  <a:schemeClr val="dk1"/>
                </a:solidFill>
              </a:rPr>
              <a:t>Navigating Social Media Privacy</a:t>
            </a:r>
            <a:endParaRPr i="1"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Pithayuth Charnsethikul, Almajd Zunquti, Gale Lucas, Jelena Mirkovic</a:t>
            </a:r>
            <a:endParaRPr sz="17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PETS Artifact Award for 2025</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i="1" lang="en" sz="2100">
                <a:solidFill>
                  <a:schemeClr val="dk1"/>
                </a:solidFill>
              </a:rPr>
              <a:t>PIGEON: A High Throughput Framework for Private Inference of Neural Networks using Secure Multiparty Computation</a:t>
            </a:r>
            <a:endParaRPr i="1" sz="2100">
              <a:solidFill>
                <a:schemeClr val="dk1"/>
              </a:solidFill>
            </a:endParaRPr>
          </a:p>
          <a:p>
            <a:pPr indent="0" lvl="0" marL="0" rtl="0" algn="l">
              <a:spcBef>
                <a:spcPts val="1200"/>
              </a:spcBef>
              <a:spcAft>
                <a:spcPts val="0"/>
              </a:spcAft>
              <a:buNone/>
            </a:pPr>
            <a:r>
              <a:rPr lang="en" sz="2100">
                <a:solidFill>
                  <a:schemeClr val="dk1"/>
                </a:solidFill>
              </a:rPr>
              <a:t>Badges: Available, Functional &amp; Reproduced</a:t>
            </a:r>
            <a:endParaRPr sz="2100">
              <a:solidFill>
                <a:schemeClr val="dk1"/>
              </a:solidFill>
            </a:endParaRPr>
          </a:p>
          <a:p>
            <a:pPr indent="0" lvl="0" marL="0" rtl="0" algn="ctr">
              <a:spcBef>
                <a:spcPts val="1200"/>
              </a:spcBef>
              <a:spcAft>
                <a:spcPts val="0"/>
              </a:spcAft>
              <a:buNone/>
            </a:pPr>
            <a:r>
              <a:rPr lang="en">
                <a:solidFill>
                  <a:schemeClr val="dk1"/>
                </a:solidFill>
              </a:rPr>
              <a:t>Christopher Harth-Kitzerow (Technical University of Munich (TUM), BMW Group), Yongqin Wang (University of Southern California), Rachit Rajat (University of Southern California), Georg Carle (Technical University of Munich (TUM)), Murali Annavaram (University of Southern California)</a:t>
            </a:r>
            <a:endParaRPr>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makes a good artifact reviewer? </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Providing actionable items &amp; questions for each badge.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Following up and responding to authors’ comments in a timely manner.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Rerunning the artifact after the authors’ changes and finalizing the artifact.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Going above &amp; beyond: Reviewers who have volunteered for artifacts that require hardware resources etc.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New in 2025: Distinguished Artifact Reviewers!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Distinguished artifact reviewers for 2025</a:t>
            </a:r>
            <a:endParaRPr/>
          </a:p>
        </p:txBody>
      </p:sp>
      <p:sp>
        <p:nvSpPr>
          <p:cNvPr id="136" name="Google Shape;136;p2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200">
                <a:solidFill>
                  <a:schemeClr val="dk1"/>
                </a:solidFill>
              </a:rPr>
              <a:t>- Mir Masood Ali</a:t>
            </a:r>
            <a:endParaRPr sz="2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200">
                <a:solidFill>
                  <a:schemeClr val="dk1"/>
                </a:solidFill>
              </a:rPr>
              <a:t>- Yohan Beugin</a:t>
            </a:r>
            <a:endParaRPr sz="2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200">
                <a:solidFill>
                  <a:schemeClr val="dk1"/>
                </a:solidFill>
              </a:rPr>
              <a:t>- Darion Cassel</a:t>
            </a:r>
            <a:endParaRPr sz="2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200">
                <a:solidFill>
                  <a:schemeClr val="dk1"/>
                </a:solidFill>
              </a:rPr>
              <a:t>- Panos Chatzigiannis</a:t>
            </a:r>
            <a:endParaRPr sz="2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200">
                <a:solidFill>
                  <a:schemeClr val="dk1"/>
                </a:solidFill>
              </a:rPr>
              <a:t>- Marc Damie</a:t>
            </a:r>
            <a:endParaRPr sz="2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200">
                <a:solidFill>
                  <a:schemeClr val="dk1"/>
                </a:solidFill>
              </a:rPr>
              <a:t>- Kasra Edalatnejad</a:t>
            </a:r>
            <a:endParaRPr sz="2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200">
                <a:solidFill>
                  <a:schemeClr val="dk1"/>
                </a:solidFill>
              </a:rPr>
              <a:t>- Yongming Fan</a:t>
            </a:r>
            <a:endParaRPr sz="2200">
              <a:solidFill>
                <a:schemeClr val="dk1"/>
              </a:solidFill>
            </a:endParaRPr>
          </a:p>
          <a:p>
            <a:pPr indent="0" lvl="0" marL="0" rtl="0" algn="l">
              <a:lnSpc>
                <a:spcPct val="100000"/>
              </a:lnSpc>
              <a:spcBef>
                <a:spcPts val="0"/>
              </a:spcBef>
              <a:spcAft>
                <a:spcPts val="0"/>
              </a:spcAft>
              <a:buNone/>
            </a:pPr>
            <a:r>
              <a:rPr lang="en" sz="2200">
                <a:solidFill>
                  <a:schemeClr val="dk1"/>
                </a:solidFill>
              </a:rPr>
              <a:t>- Preston Haffey</a:t>
            </a:r>
            <a:endParaRPr sz="2200">
              <a:solidFill>
                <a:schemeClr val="dk1"/>
              </a:solidFill>
            </a:endParaRPr>
          </a:p>
          <a:p>
            <a:pPr indent="0" lvl="0" marL="0" rtl="0" algn="l">
              <a:lnSpc>
                <a:spcPct val="100000"/>
              </a:lnSpc>
              <a:spcBef>
                <a:spcPts val="0"/>
              </a:spcBef>
              <a:spcAft>
                <a:spcPts val="0"/>
              </a:spcAft>
              <a:buNone/>
            </a:pPr>
            <a:r>
              <a:rPr lang="en" sz="2200">
                <a:solidFill>
                  <a:schemeClr val="dk1"/>
                </a:solidFill>
              </a:rPr>
              <a:t>- Simon Koch</a:t>
            </a:r>
            <a:endParaRPr sz="2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1200"/>
              </a:spcAft>
              <a:buNone/>
            </a:pPr>
            <a:r>
              <a:t/>
            </a:r>
            <a:endParaRPr/>
          </a:p>
        </p:txBody>
      </p:sp>
      <p:sp>
        <p:nvSpPr>
          <p:cNvPr id="137" name="Google Shape;137;p2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200">
                <a:solidFill>
                  <a:schemeClr val="dk1"/>
                </a:solidFill>
              </a:rPr>
              <a:t>- Elena Long</a:t>
            </a:r>
            <a:endParaRPr sz="2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200">
                <a:solidFill>
                  <a:schemeClr val="dk1"/>
                </a:solidFill>
              </a:rPr>
              <a:t>- Caterina Maidhof</a:t>
            </a:r>
            <a:endParaRPr sz="2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200">
                <a:solidFill>
                  <a:schemeClr val="dk1"/>
                </a:solidFill>
              </a:rPr>
              <a:t>- Alexandra Nisenoff</a:t>
            </a:r>
            <a:endParaRPr sz="2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200">
                <a:solidFill>
                  <a:schemeClr val="dk1"/>
                </a:solidFill>
              </a:rPr>
              <a:t>- Nathan Reitinger</a:t>
            </a:r>
            <a:endParaRPr sz="2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200">
                <a:solidFill>
                  <a:schemeClr val="dk1"/>
                </a:solidFill>
              </a:rPr>
              <a:t>- Guruprasad Viswanathan Ramesh</a:t>
            </a:r>
            <a:endParaRPr sz="2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200">
                <a:solidFill>
                  <a:schemeClr val="dk1"/>
                </a:solidFill>
              </a:rPr>
              <a:t>- Arul Thileeban Sagayam</a:t>
            </a:r>
            <a:endParaRPr sz="2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200">
                <a:solidFill>
                  <a:schemeClr val="dk1"/>
                </a:solidFill>
              </a:rPr>
              <a:t>- Harshal Shah </a:t>
            </a:r>
            <a:endParaRPr sz="2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200">
                <a:solidFill>
                  <a:schemeClr val="dk1"/>
                </a:solidFill>
              </a:rPr>
              <a:t>- Malte Wessels</a:t>
            </a:r>
            <a:endParaRPr sz="22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thank our infrastructure chairs!</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Char char="●"/>
            </a:pPr>
            <a:r>
              <a:rPr lang="en" sz="2000">
                <a:solidFill>
                  <a:schemeClr val="dk1"/>
                </a:solidFill>
              </a:rPr>
              <a:t>Artifact Infrastructure Chair: </a:t>
            </a:r>
            <a:endParaRPr sz="2000">
              <a:solidFill>
                <a:schemeClr val="dk1"/>
              </a:solidFill>
            </a:endParaRPr>
          </a:p>
          <a:p>
            <a:pPr indent="-355600" lvl="1" marL="914400" rtl="0" algn="l">
              <a:lnSpc>
                <a:spcPct val="150000"/>
              </a:lnSpc>
              <a:spcBef>
                <a:spcPts val="0"/>
              </a:spcBef>
              <a:spcAft>
                <a:spcPts val="0"/>
              </a:spcAft>
              <a:buClr>
                <a:schemeClr val="dk1"/>
              </a:buClr>
              <a:buSzPts val="2000"/>
              <a:buChar char="○"/>
            </a:pPr>
            <a:r>
              <a:rPr lang="en" sz="2000">
                <a:solidFill>
                  <a:schemeClr val="dk1"/>
                </a:solidFill>
              </a:rPr>
              <a:t>Tobias Fiebig, </a:t>
            </a:r>
            <a:r>
              <a:rPr lang="en" sz="2000">
                <a:solidFill>
                  <a:schemeClr val="dk1"/>
                </a:solidFill>
              </a:rPr>
              <a:t>Max Planck Institute for Informatics</a:t>
            </a:r>
            <a:endParaRPr sz="2000">
              <a:solidFill>
                <a:schemeClr val="dk1"/>
              </a:solidFill>
            </a:endParaRPr>
          </a:p>
          <a:p>
            <a:pPr indent="-355600" lvl="1" marL="914400" rtl="0" algn="l">
              <a:lnSpc>
                <a:spcPct val="150000"/>
              </a:lnSpc>
              <a:spcBef>
                <a:spcPts val="0"/>
              </a:spcBef>
              <a:spcAft>
                <a:spcPts val="0"/>
              </a:spcAft>
              <a:buClr>
                <a:schemeClr val="dk1"/>
              </a:buClr>
              <a:buSzPts val="2000"/>
              <a:buChar char="○"/>
            </a:pPr>
            <a:r>
              <a:rPr lang="en" sz="2000">
                <a:solidFill>
                  <a:schemeClr val="dk1"/>
                </a:solidFill>
              </a:rPr>
              <a:t>Administered the VMs for Artifact Review through HotCRP.</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lang="en" sz="2000">
                <a:solidFill>
                  <a:schemeClr val="dk1"/>
                </a:solidFill>
              </a:rPr>
              <a:t>PETS Infrastructure chairs: </a:t>
            </a:r>
            <a:endParaRPr sz="2000">
              <a:solidFill>
                <a:schemeClr val="dk1"/>
              </a:solidFill>
            </a:endParaRPr>
          </a:p>
          <a:p>
            <a:pPr indent="-355600" lvl="1" marL="914400" rtl="0" algn="l">
              <a:lnSpc>
                <a:spcPct val="150000"/>
              </a:lnSpc>
              <a:spcBef>
                <a:spcPts val="0"/>
              </a:spcBef>
              <a:spcAft>
                <a:spcPts val="0"/>
              </a:spcAft>
              <a:buClr>
                <a:schemeClr val="dk1"/>
              </a:buClr>
              <a:buSzPts val="2000"/>
              <a:buChar char="○"/>
            </a:pPr>
            <a:r>
              <a:rPr lang="en" sz="2000">
                <a:solidFill>
                  <a:schemeClr val="dk1"/>
                </a:solidFill>
              </a:rPr>
              <a:t>Ian Goldberg, University of Waterloo</a:t>
            </a:r>
            <a:endParaRPr sz="2000">
              <a:solidFill>
                <a:schemeClr val="dk1"/>
              </a:solidFill>
            </a:endParaRPr>
          </a:p>
          <a:p>
            <a:pPr indent="-355600" lvl="1" marL="914400" rtl="0" algn="l">
              <a:lnSpc>
                <a:spcPct val="150000"/>
              </a:lnSpc>
              <a:spcBef>
                <a:spcPts val="0"/>
              </a:spcBef>
              <a:spcAft>
                <a:spcPts val="0"/>
              </a:spcAft>
              <a:buClr>
                <a:schemeClr val="dk1"/>
              </a:buClr>
              <a:buSzPts val="2000"/>
              <a:buChar char="○"/>
            </a:pPr>
            <a:r>
              <a:rPr lang="en" sz="2000">
                <a:solidFill>
                  <a:schemeClr val="dk1"/>
                </a:solidFill>
              </a:rPr>
              <a:t>Handled our HotCRP instances for Artifact Review.</a:t>
            </a:r>
            <a:endParaRPr sz="2000">
              <a:solidFill>
                <a:schemeClr val="dk1"/>
              </a:solidFill>
            </a:endParaRPr>
          </a:p>
          <a:p>
            <a:pPr indent="0" lvl="0" marL="0" rtl="0" algn="l">
              <a:spcBef>
                <a:spcPts val="1200"/>
              </a:spcBef>
              <a:spcAft>
                <a:spcPts val="1200"/>
              </a:spcAft>
              <a:buNone/>
            </a:pPr>
            <a:r>
              <a:t/>
            </a:r>
            <a:endParaRPr sz="2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 BoF session</a:t>
            </a:r>
            <a:endParaRPr/>
          </a:p>
        </p:txBody>
      </p:sp>
      <p:sp>
        <p:nvSpPr>
          <p:cNvPr id="149" name="Google Shape;149;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Planned improvements</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categories: </a:t>
            </a:r>
            <a:endParaRPr/>
          </a:p>
          <a:p>
            <a:pPr indent="-342900" lvl="0" marL="457200" rtl="0" algn="l">
              <a:spcBef>
                <a:spcPts val="1200"/>
              </a:spcBef>
              <a:spcAft>
                <a:spcPts val="0"/>
              </a:spcAft>
              <a:buSzPts val="1800"/>
              <a:buChar char="-"/>
            </a:pPr>
            <a:r>
              <a:rPr lang="en"/>
              <a:t>Providing guidance for authors and reviewers (lots of this for the 2026 cycle)</a:t>
            </a:r>
            <a:endParaRPr/>
          </a:p>
          <a:p>
            <a:pPr indent="-317500" lvl="1" marL="914400" rtl="0" algn="l">
              <a:spcBef>
                <a:spcPts val="0"/>
              </a:spcBef>
              <a:spcAft>
                <a:spcPts val="0"/>
              </a:spcAft>
              <a:buSzPts val="1400"/>
              <a:buChar char="-"/>
            </a:pPr>
            <a:r>
              <a:rPr lang="en" sz="1400"/>
              <a:t>Updating the Artifact Review page on the PETS website.</a:t>
            </a:r>
            <a:endParaRPr sz="1400"/>
          </a:p>
          <a:p>
            <a:pPr indent="-317500" lvl="1" marL="914400" rtl="0" algn="l">
              <a:spcBef>
                <a:spcPts val="0"/>
              </a:spcBef>
              <a:spcAft>
                <a:spcPts val="0"/>
              </a:spcAft>
              <a:buSzPts val="1400"/>
              <a:buChar char="-"/>
            </a:pPr>
            <a:r>
              <a:rPr lang="en" sz="1400"/>
              <a:t>Updating our email templates for artifact submissions, bidding and reviews.</a:t>
            </a:r>
            <a:endParaRPr sz="1400"/>
          </a:p>
          <a:p>
            <a:pPr indent="-342900" lvl="0" marL="457200" rtl="0" algn="l">
              <a:spcBef>
                <a:spcPts val="0"/>
              </a:spcBef>
              <a:spcAft>
                <a:spcPts val="0"/>
              </a:spcAft>
              <a:buSzPts val="1800"/>
              <a:buChar char="-"/>
            </a:pPr>
            <a:r>
              <a:rPr lang="en"/>
              <a:t>Improving</a:t>
            </a:r>
            <a:r>
              <a:rPr lang="en"/>
              <a:t> HotCRP: submission &amp; review form fields. </a:t>
            </a:r>
            <a:endParaRPr/>
          </a:p>
          <a:p>
            <a:pPr indent="-342900" lvl="0" marL="457200" rtl="0" algn="l">
              <a:spcBef>
                <a:spcPts val="0"/>
              </a:spcBef>
              <a:spcAft>
                <a:spcPts val="0"/>
              </a:spcAft>
              <a:buSzPts val="1800"/>
              <a:buChar char="-"/>
            </a:pPr>
            <a:r>
              <a:rPr lang="en"/>
              <a:t>Access to infrastructure for reproducibility.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Providing guidance for reviewers</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makes a good review?</a:t>
            </a:r>
            <a:endParaRPr/>
          </a:p>
          <a:p>
            <a:pPr indent="-342900" lvl="0" marL="457200" rtl="0" algn="l">
              <a:spcBef>
                <a:spcPts val="1200"/>
              </a:spcBef>
              <a:spcAft>
                <a:spcPts val="0"/>
              </a:spcAft>
              <a:buSzPts val="1800"/>
              <a:buAutoNum type="arabicPeriod"/>
            </a:pPr>
            <a:r>
              <a:rPr lang="en"/>
              <a:t>Providing actionable items &amp; questions </a:t>
            </a:r>
            <a:r>
              <a:rPr lang="en"/>
              <a:t>for each badge.</a:t>
            </a:r>
            <a:endParaRPr/>
          </a:p>
          <a:p>
            <a:pPr indent="-342900" lvl="0" marL="457200" rtl="0" algn="l">
              <a:spcBef>
                <a:spcPts val="0"/>
              </a:spcBef>
              <a:spcAft>
                <a:spcPts val="0"/>
              </a:spcAft>
              <a:buSzPts val="1800"/>
              <a:buAutoNum type="arabicPeriod"/>
            </a:pPr>
            <a:r>
              <a:rPr lang="en"/>
              <a:t>Following up and responding to authors’ comments in a timely manner. </a:t>
            </a:r>
            <a:endParaRPr/>
          </a:p>
          <a:p>
            <a:pPr indent="-342900" lvl="0" marL="457200" rtl="0" algn="l">
              <a:spcBef>
                <a:spcPts val="0"/>
              </a:spcBef>
              <a:spcAft>
                <a:spcPts val="0"/>
              </a:spcAft>
              <a:buSzPts val="1800"/>
              <a:buAutoNum type="arabicPeriod"/>
            </a:pPr>
            <a:r>
              <a:rPr lang="en"/>
              <a:t>Rerunning the artifact after the authors’ changes and finalizing the artifact. </a:t>
            </a:r>
            <a:endParaRPr/>
          </a:p>
          <a:p>
            <a:pPr indent="0" lvl="0" marL="0" rtl="0" algn="l">
              <a:spcBef>
                <a:spcPts val="1200"/>
              </a:spcBef>
              <a:spcAft>
                <a:spcPts val="1200"/>
              </a:spcAft>
              <a:buNone/>
            </a:pPr>
            <a:r>
              <a:rPr lang="en"/>
              <a:t>Formalizing criteria for the “Award Worthiness” option in the HotCRP review form.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Providing guidance for authors</a:t>
            </a:r>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Dealing with large datasets: Artifacts still(!) use Google Drive links</a:t>
            </a:r>
            <a:r>
              <a:rPr lang="en"/>
              <a:t> for datasets</a:t>
            </a:r>
            <a:endParaRPr/>
          </a:p>
          <a:p>
            <a:pPr indent="-317500" lvl="1" marL="914400" rtl="0" algn="l">
              <a:spcBef>
                <a:spcPts val="0"/>
              </a:spcBef>
              <a:spcAft>
                <a:spcPts val="0"/>
              </a:spcAft>
              <a:buSzPts val="1400"/>
              <a:buChar char="○"/>
            </a:pPr>
            <a:r>
              <a:rPr lang="en"/>
              <a:t>GitHub has a </a:t>
            </a:r>
            <a:r>
              <a:rPr lang="en" u="sng">
                <a:solidFill>
                  <a:schemeClr val="hlink"/>
                </a:solidFill>
                <a:hlinkClick r:id="rId3"/>
              </a:rPr>
              <a:t>100MiB</a:t>
            </a:r>
            <a:r>
              <a:rPr lang="en"/>
              <a:t> file size limit. Trying to use Git LFS for large files still runs into this problem (</a:t>
            </a:r>
            <a:r>
              <a:rPr lang="en" u="sng">
                <a:solidFill>
                  <a:schemeClr val="hlink"/>
                </a:solidFill>
                <a:hlinkClick r:id="rId4"/>
              </a:rPr>
              <a:t>2GB limit</a:t>
            </a:r>
            <a:r>
              <a:rPr lang="en"/>
              <a:t>). </a:t>
            </a:r>
            <a:endParaRPr/>
          </a:p>
          <a:p>
            <a:pPr indent="-317500" lvl="1" marL="914400" rtl="0" algn="l">
              <a:spcBef>
                <a:spcPts val="0"/>
              </a:spcBef>
              <a:spcAft>
                <a:spcPts val="0"/>
              </a:spcAft>
              <a:buSzPts val="1400"/>
              <a:buChar char="○"/>
            </a:pPr>
            <a:r>
              <a:rPr lang="en"/>
              <a:t>Artifacts have used Zenodo &amp; HuggingFace. </a:t>
            </a:r>
            <a:endParaRPr/>
          </a:p>
          <a:p>
            <a:pPr indent="-317500" lvl="2" marL="1371600" rtl="0" algn="l">
              <a:spcBef>
                <a:spcPts val="0"/>
              </a:spcBef>
              <a:spcAft>
                <a:spcPts val="0"/>
              </a:spcAft>
              <a:buSzPts val="1400"/>
              <a:buChar char="■"/>
            </a:pPr>
            <a:r>
              <a:rPr lang="en" u="sng">
                <a:solidFill>
                  <a:schemeClr val="hlink"/>
                </a:solidFill>
                <a:hlinkClick r:id="rId5"/>
              </a:rPr>
              <a:t>For Zenodo</a:t>
            </a:r>
            <a:r>
              <a:rPr lang="en"/>
              <a:t>, the per record limitation is 50GB / 100 files + one-time quota increase up to 200GB per record </a:t>
            </a:r>
            <a:endParaRPr/>
          </a:p>
          <a:p>
            <a:pPr indent="-317500" lvl="2" marL="1371600" rtl="0" algn="l">
              <a:spcBef>
                <a:spcPts val="0"/>
              </a:spcBef>
              <a:spcAft>
                <a:spcPts val="0"/>
              </a:spcAft>
              <a:buSzPts val="1400"/>
              <a:buChar char="■"/>
            </a:pPr>
            <a:r>
              <a:rPr lang="en"/>
              <a:t>We plan to recommend Zenodo for hosting datasets</a:t>
            </a:r>
            <a:endParaRPr/>
          </a:p>
          <a:p>
            <a:pPr indent="-317500" lvl="1" marL="914400" rtl="0" algn="l">
              <a:spcBef>
                <a:spcPts val="0"/>
              </a:spcBef>
              <a:spcAft>
                <a:spcPts val="0"/>
              </a:spcAft>
              <a:buSzPts val="1400"/>
              <a:buChar char="○"/>
            </a:pPr>
            <a:r>
              <a:rPr lang="en"/>
              <a:t>An alternative is using OCI artifacts, </a:t>
            </a:r>
            <a:r>
              <a:rPr lang="en" u="sng">
                <a:solidFill>
                  <a:schemeClr val="hlink"/>
                </a:solidFill>
                <a:hlinkClick r:id="rId6"/>
              </a:rPr>
              <a:t>especially for AI/ML models.</a:t>
            </a:r>
            <a:br>
              <a:rPr lang="en"/>
            </a:br>
            <a:endParaRPr/>
          </a:p>
          <a:p>
            <a:pPr indent="-342900" lvl="0" marL="457200" rtl="0" algn="l">
              <a:spcBef>
                <a:spcPts val="0"/>
              </a:spcBef>
              <a:spcAft>
                <a:spcPts val="0"/>
              </a:spcAft>
              <a:buSzPts val="1800"/>
              <a:buChar char="●"/>
            </a:pPr>
            <a:r>
              <a:rPr lang="en"/>
              <a:t>Artifacts that involve multiple repositories</a:t>
            </a:r>
            <a:endParaRPr/>
          </a:p>
          <a:p>
            <a:pPr indent="-317500" lvl="1" marL="914400" rtl="0" algn="l">
              <a:spcBef>
                <a:spcPts val="0"/>
              </a:spcBef>
              <a:spcAft>
                <a:spcPts val="0"/>
              </a:spcAft>
              <a:buSzPts val="1400"/>
              <a:buChar char="○"/>
            </a:pPr>
            <a:r>
              <a:rPr lang="en"/>
              <a:t>We can only point to one repository; our recommendation is to use Git submodules.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Providing guidance for authors</a:t>
            </a:r>
            <a:endParaRPr/>
          </a:p>
        </p:txBody>
      </p:sp>
      <p:sp>
        <p:nvSpPr>
          <p:cNvPr id="173" name="Google Shape;173;p31"/>
          <p:cNvSpPr txBox="1"/>
          <p:nvPr>
            <p:ph idx="1" type="body"/>
          </p:nvPr>
        </p:nvSpPr>
        <p:spPr>
          <a:xfrm>
            <a:off x="311700" y="1152475"/>
            <a:ext cx="8520600" cy="37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Should I focus on having a good Dockerfile or a Docker image or a VM? </a:t>
            </a:r>
            <a:endParaRPr/>
          </a:p>
          <a:p>
            <a:pPr indent="-342900" lvl="0" marL="457200" rtl="0" algn="l">
              <a:spcBef>
                <a:spcPts val="1200"/>
              </a:spcBef>
              <a:spcAft>
                <a:spcPts val="0"/>
              </a:spcAft>
              <a:buSzPts val="1800"/>
              <a:buChar char="●"/>
            </a:pPr>
            <a:r>
              <a:rPr lang="en"/>
              <a:t>Use a VM only if Docker does not work (e.g. Tor / Shadow VM artifacts)</a:t>
            </a:r>
            <a:endParaRPr/>
          </a:p>
          <a:p>
            <a:pPr indent="-342900" lvl="0" marL="457200" rtl="0" algn="l">
              <a:spcBef>
                <a:spcPts val="0"/>
              </a:spcBef>
              <a:spcAft>
                <a:spcPts val="0"/>
              </a:spcAft>
              <a:buSzPts val="1800"/>
              <a:buChar char="●"/>
            </a:pPr>
            <a:r>
              <a:rPr lang="en"/>
              <a:t>Always focus on a good Dockerfile.</a:t>
            </a:r>
            <a:endParaRPr/>
          </a:p>
          <a:p>
            <a:pPr indent="-317500" lvl="1" marL="914400" rtl="0" algn="l">
              <a:spcBef>
                <a:spcPts val="0"/>
              </a:spcBef>
              <a:spcAft>
                <a:spcPts val="0"/>
              </a:spcAft>
              <a:buSzPts val="1400"/>
              <a:buChar char="○"/>
            </a:pPr>
            <a:r>
              <a:rPr lang="en"/>
              <a:t>We will provide Dockerfile templates based on popular setups that we’ve encountered e.g., privacy-preserving ML artifacts that require Nvidia CUDA, virtual network with docker compose, etc.</a:t>
            </a:r>
            <a:endParaRPr/>
          </a:p>
          <a:p>
            <a:pPr indent="-317500" lvl="1" marL="914400" rtl="0" algn="l">
              <a:spcBef>
                <a:spcPts val="0"/>
              </a:spcBef>
              <a:spcAft>
                <a:spcPts val="0"/>
              </a:spcAft>
              <a:buSzPts val="1400"/>
              <a:buChar char="○"/>
            </a:pPr>
            <a:r>
              <a:rPr lang="en"/>
              <a:t>We will link to examples for CI workflows so that the Docker image can be automatically built and packaged for you, based on the Dockerfile. </a:t>
            </a:r>
            <a:endParaRPr/>
          </a:p>
          <a:p>
            <a:pPr indent="-342900" lvl="0" marL="457200" rtl="0" algn="l">
              <a:spcBef>
                <a:spcPts val="0"/>
              </a:spcBef>
              <a:spcAft>
                <a:spcPts val="0"/>
              </a:spcAft>
              <a:buSzPts val="1800"/>
              <a:buChar char="●"/>
            </a:pPr>
            <a:r>
              <a:rPr lang="en"/>
              <a:t>Authors can use these templates early on in their project, so that it’s easy for them to work with (and not just for the AE process). </a:t>
            </a:r>
            <a:endParaRPr/>
          </a:p>
          <a:p>
            <a:pPr indent="-317500" lvl="1" marL="914400" rtl="0" algn="l">
              <a:spcBef>
                <a:spcPts val="0"/>
              </a:spcBef>
              <a:spcAft>
                <a:spcPts val="0"/>
              </a:spcAft>
              <a:buSzPts val="1400"/>
              <a:buChar char="○"/>
            </a:pPr>
            <a:r>
              <a:rPr lang="en"/>
              <a:t>The goal is to remove cognitive burden from authors so that they can focus on their work and not on how-to-containerize.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Artifact review process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Address scientific reproducibility crisis within the PETS community.</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Authors submit their source code, datasets, user studies etc. as artifacts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At the end of the process, each paper artifact gets badges.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Prior to 2024, there were two badges: </a:t>
            </a:r>
            <a:r>
              <a:rPr i="1" lang="en">
                <a:solidFill>
                  <a:schemeClr val="dk1"/>
                </a:solidFill>
              </a:rPr>
              <a:t>Available &amp; Reproduced.</a:t>
            </a:r>
            <a:endParaRPr i="1">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Main change from 2024: we introduced the </a:t>
            </a:r>
            <a:r>
              <a:rPr i="1" lang="en">
                <a:solidFill>
                  <a:schemeClr val="dk1"/>
                </a:solidFill>
              </a:rPr>
              <a:t>Functional</a:t>
            </a:r>
            <a:r>
              <a:rPr lang="en">
                <a:solidFill>
                  <a:schemeClr val="dk1"/>
                </a:solidFill>
              </a:rPr>
              <a:t> badge, which is “between” the </a:t>
            </a:r>
            <a:r>
              <a:rPr i="1" lang="en">
                <a:solidFill>
                  <a:schemeClr val="dk1"/>
                </a:solidFill>
              </a:rPr>
              <a:t>Available &amp; Reproduced</a:t>
            </a:r>
            <a:r>
              <a:rPr lang="en">
                <a:solidFill>
                  <a:schemeClr val="dk1"/>
                </a:solidFill>
              </a:rPr>
              <a:t> bages. This aligns PETS with other </a:t>
            </a:r>
            <a:r>
              <a:rPr lang="en" u="sng">
                <a:solidFill>
                  <a:schemeClr val="hlink"/>
                </a:solidFill>
                <a:hlinkClick r:id="rId3"/>
              </a:rPr>
              <a:t>conferences</a:t>
            </a:r>
            <a:r>
              <a:rPr lang="en">
                <a:solidFill>
                  <a:schemeClr val="dk1"/>
                </a:solidFill>
              </a:rPr>
              <a:t>, such as USENIX Security and NDSS.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HotCRP improvements (</a:t>
            </a:r>
            <a:r>
              <a:rPr lang="en"/>
              <a:t>1/3</a:t>
            </a:r>
            <a:r>
              <a:rPr lang="en"/>
              <a:t>)</a:t>
            </a:r>
            <a:endParaRPr/>
          </a:p>
        </p:txBody>
      </p:sp>
      <p:sp>
        <p:nvSpPr>
          <p:cNvPr id="179" name="Google Shape;17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Author-facing changes — new submission form fields as follows:</a:t>
            </a:r>
            <a:endParaRPr/>
          </a:p>
          <a:p>
            <a:pPr indent="-342900" lvl="0" marL="457200" rtl="0" algn="l">
              <a:spcBef>
                <a:spcPts val="1200"/>
              </a:spcBef>
              <a:spcAft>
                <a:spcPts val="0"/>
              </a:spcAft>
              <a:buSzPts val="1800"/>
              <a:buChar char="-"/>
            </a:pPr>
            <a:r>
              <a:rPr lang="en"/>
              <a:t>Field for the final artifact link, after authors implement changes &amp; reviewers approve: This will help the process of updating the website with the necessary badges &amp; links. </a:t>
            </a:r>
            <a:endParaRPr/>
          </a:p>
          <a:p>
            <a:pPr indent="-342900" lvl="0" marL="457200" rtl="0" algn="l">
              <a:spcBef>
                <a:spcPts val="0"/>
              </a:spcBef>
              <a:spcAft>
                <a:spcPts val="0"/>
              </a:spcAft>
              <a:buSzPts val="1800"/>
              <a:buChar char="-"/>
            </a:pPr>
            <a:r>
              <a:rPr lang="en"/>
              <a:t>Artifacts that require temporary access credentials such as Cloud API keys, SSH keys, etc.: Authors will be expected to provide this in a new field in the submission.</a:t>
            </a:r>
            <a:endParaRPr/>
          </a:p>
          <a:p>
            <a:pPr indent="-342900" lvl="0" marL="457200" rtl="0" algn="l">
              <a:spcBef>
                <a:spcPts val="0"/>
              </a:spcBef>
              <a:spcAft>
                <a:spcPts val="0"/>
              </a:spcAft>
              <a:buSzPts val="1800"/>
              <a:buChar char="-"/>
            </a:pPr>
            <a:r>
              <a:rPr lang="en"/>
              <a:t>Enable authors to rate reviews on HotCRP.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HotCRP improvements (2</a:t>
            </a:r>
            <a:r>
              <a:rPr lang="en"/>
              <a:t>/3</a:t>
            </a:r>
            <a:r>
              <a:rPr lang="en"/>
              <a:t>)</a:t>
            </a:r>
            <a:endParaRPr/>
          </a:p>
        </p:txBody>
      </p:sp>
      <p:sp>
        <p:nvSpPr>
          <p:cNvPr id="185" name="Google Shape;185;p33"/>
          <p:cNvSpPr txBox="1"/>
          <p:nvPr>
            <p:ph idx="1" type="body"/>
          </p:nvPr>
        </p:nvSpPr>
        <p:spPr>
          <a:xfrm>
            <a:off x="311700" y="1152475"/>
            <a:ext cx="8520600" cy="37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Reviewer-facing changes: </a:t>
            </a:r>
            <a:endParaRPr/>
          </a:p>
          <a:p>
            <a:pPr indent="-342900" lvl="0" marL="457200" rtl="0" algn="l">
              <a:spcBef>
                <a:spcPts val="1200"/>
              </a:spcBef>
              <a:spcAft>
                <a:spcPts val="0"/>
              </a:spcAft>
              <a:buSzPts val="1800"/>
              <a:buChar char="-"/>
            </a:pPr>
            <a:r>
              <a:rPr lang="en"/>
              <a:t>Bidding process: Incorporate whether the reviewers have access to matching resources for the artifact.</a:t>
            </a:r>
            <a:endParaRPr/>
          </a:p>
          <a:p>
            <a:pPr indent="-342900" lvl="0" marL="457200" rtl="0" algn="l">
              <a:spcBef>
                <a:spcPts val="0"/>
              </a:spcBef>
              <a:spcAft>
                <a:spcPts val="0"/>
              </a:spcAft>
              <a:buSzPts val="1800"/>
              <a:buChar char="-"/>
            </a:pPr>
            <a:r>
              <a:rPr lang="en"/>
              <a:t>Assigning one reviewer per artifact as a shepherd — to finalize the artifact. </a:t>
            </a:r>
            <a:endParaRPr/>
          </a:p>
          <a:p>
            <a:pPr indent="-342900" lvl="0" marL="457200" rtl="0" algn="l">
              <a:spcBef>
                <a:spcPts val="0"/>
              </a:spcBef>
              <a:spcAft>
                <a:spcPts val="0"/>
              </a:spcAft>
              <a:buSzPts val="1800"/>
              <a:buChar char="-"/>
            </a:pPr>
            <a:r>
              <a:rPr lang="en"/>
              <a:t>Number of reviewers per artifact ∝ number of badges: 1 for Available, 2 for Functional, 2 or 3 for Reproduced</a:t>
            </a:r>
            <a:endParaRPr/>
          </a:p>
          <a:p>
            <a:pPr indent="-342900" lvl="0" marL="457200" rtl="0" algn="l">
              <a:spcBef>
                <a:spcPts val="0"/>
              </a:spcBef>
              <a:spcAft>
                <a:spcPts val="0"/>
              </a:spcAft>
              <a:buSzPts val="1800"/>
              <a:buChar char="-"/>
            </a:pPr>
            <a:r>
              <a:rPr lang="en"/>
              <a:t>Improve accountability to others in the PC &amp; exemplify good reviews:</a:t>
            </a:r>
            <a:endParaRPr/>
          </a:p>
          <a:p>
            <a:pPr indent="-317500" lvl="1" marL="914400" rtl="0" algn="l">
              <a:spcBef>
                <a:spcPts val="0"/>
              </a:spcBef>
              <a:spcAft>
                <a:spcPts val="0"/>
              </a:spcAft>
              <a:buSzPts val="1400"/>
              <a:buChar char="-"/>
            </a:pPr>
            <a:r>
              <a:rPr lang="en"/>
              <a:t>For the assigned artifact, the reviewers should be able to see other reviewers’ names. </a:t>
            </a:r>
            <a:endParaRPr/>
          </a:p>
          <a:p>
            <a:pPr indent="-317500" lvl="1" marL="914400" rtl="0" algn="l">
              <a:spcBef>
                <a:spcPts val="0"/>
              </a:spcBef>
              <a:spcAft>
                <a:spcPts val="0"/>
              </a:spcAft>
              <a:buSzPts val="1400"/>
              <a:buChar char="-"/>
            </a:pPr>
            <a:r>
              <a:rPr lang="en"/>
              <a:t>Allow any reviewer to see comments &amp; discussions (not reviewer / author names) on other artifacts.</a:t>
            </a:r>
            <a:endParaRPr/>
          </a:p>
          <a:p>
            <a:pPr indent="0" lvl="0" marL="45720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HotCRP improvements (</a:t>
            </a:r>
            <a:r>
              <a:rPr lang="en"/>
              <a:t>2/3</a:t>
            </a:r>
            <a:r>
              <a:rPr lang="en"/>
              <a:t>)</a:t>
            </a:r>
            <a:endParaRPr/>
          </a:p>
        </p:txBody>
      </p:sp>
      <p:sp>
        <p:nvSpPr>
          <p:cNvPr id="191" name="Google Shape;191;p34"/>
          <p:cNvSpPr txBox="1"/>
          <p:nvPr>
            <p:ph idx="1" type="body"/>
          </p:nvPr>
        </p:nvSpPr>
        <p:spPr>
          <a:xfrm>
            <a:off x="311700" y="1152475"/>
            <a:ext cx="8520600" cy="37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Reviewer-facing changes: </a:t>
            </a:r>
            <a:endParaRPr/>
          </a:p>
          <a:p>
            <a:pPr indent="-342900" lvl="0" marL="457200" rtl="0" algn="l">
              <a:spcBef>
                <a:spcPts val="1200"/>
              </a:spcBef>
              <a:spcAft>
                <a:spcPts val="0"/>
              </a:spcAft>
              <a:buSzPts val="1800"/>
              <a:buChar char="-"/>
            </a:pPr>
            <a:r>
              <a:rPr lang="en"/>
              <a:t>Review form: Separate sections for the reviewers’ notes for each badge (Available, Functional, Reproduced). </a:t>
            </a:r>
            <a:endParaRPr/>
          </a:p>
          <a:p>
            <a:pPr indent="-342900" lvl="0" marL="457200" rtl="0" algn="l">
              <a:spcBef>
                <a:spcPts val="0"/>
              </a:spcBef>
              <a:spcAft>
                <a:spcPts val="0"/>
              </a:spcAft>
              <a:buSzPts val="1800"/>
              <a:buChar char="-"/>
            </a:pPr>
            <a:r>
              <a:rPr lang="en"/>
              <a:t>Other minor improvements to make the reviewers &amp; chairs’ life easier: </a:t>
            </a:r>
            <a:endParaRPr/>
          </a:p>
          <a:p>
            <a:pPr indent="-317500" lvl="1" marL="914400" rtl="0" algn="l">
              <a:spcBef>
                <a:spcPts val="0"/>
              </a:spcBef>
              <a:spcAft>
                <a:spcPts val="0"/>
              </a:spcAft>
              <a:buSzPts val="1400"/>
              <a:buChar char="-"/>
            </a:pPr>
            <a:r>
              <a:rPr lang="en"/>
              <a:t>HotCRP feature that doesn’t let reviewers view authors’ responses until they submit a review</a:t>
            </a:r>
            <a:endParaRPr/>
          </a:p>
          <a:p>
            <a:pPr indent="-317500" lvl="1" marL="914400" rtl="0" algn="l">
              <a:spcBef>
                <a:spcPts val="0"/>
              </a:spcBef>
              <a:spcAft>
                <a:spcPts val="0"/>
              </a:spcAft>
              <a:buSzPts val="1400"/>
              <a:buChar char="-"/>
            </a:pPr>
            <a:r>
              <a:rPr lang="en"/>
              <a:t>Use HotCRP’s “Collect final submissions” feature to help make a CSV with artifact links.</a:t>
            </a:r>
            <a:endParaRPr/>
          </a:p>
          <a:p>
            <a:pPr indent="0" lvl="0" marL="45720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 to infrastructure for reproducibility</a:t>
            </a:r>
            <a:endParaRPr/>
          </a:p>
        </p:txBody>
      </p:sp>
      <p:sp>
        <p:nvSpPr>
          <p:cNvPr id="197" name="Google Shape;197;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Access to IoT devices: We’ve reviewed 2 artifacts by video call, since reviewers didn’t have access to the devices. </a:t>
            </a:r>
            <a:endParaRPr/>
          </a:p>
          <a:p>
            <a:pPr indent="-317500" lvl="1" marL="914400" rtl="0" algn="l">
              <a:spcBef>
                <a:spcPts val="0"/>
              </a:spcBef>
              <a:spcAft>
                <a:spcPts val="0"/>
              </a:spcAft>
              <a:buSzPts val="1400"/>
              <a:buChar char="○"/>
            </a:pPr>
            <a:r>
              <a:rPr lang="en"/>
              <a:t>Authors of papers on IoT / hardware S&amp;P are advised to join the AEC process &amp; volunteer their university hardware resources for scientific reproducibility. </a:t>
            </a:r>
            <a:endParaRPr/>
          </a:p>
          <a:p>
            <a:pPr indent="-317500" lvl="1" marL="914400" rtl="0" algn="l">
              <a:spcBef>
                <a:spcPts val="0"/>
              </a:spcBef>
              <a:spcAft>
                <a:spcPts val="0"/>
              </a:spcAft>
              <a:buSzPts val="1400"/>
              <a:buChar char="○"/>
            </a:pPr>
            <a:r>
              <a:rPr lang="en"/>
              <a:t>Will talk to other AECs on how they handle reviews that require access to devices.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VMs: In some rounds, we’ve run out of GPU VMs as there are only two. </a:t>
            </a:r>
            <a:endParaRPr/>
          </a:p>
          <a:p>
            <a:pPr indent="-317500" lvl="1" marL="914400" rtl="0" algn="l">
              <a:spcBef>
                <a:spcPts val="0"/>
              </a:spcBef>
              <a:spcAft>
                <a:spcPts val="0"/>
              </a:spcAft>
              <a:buSzPts val="1400"/>
              <a:buChar char="○"/>
            </a:pPr>
            <a:r>
              <a:rPr lang="en"/>
              <a:t>We are in talks with people from the </a:t>
            </a:r>
            <a:r>
              <a:rPr lang="en"/>
              <a:t>SPHERE (Security and Privacy Heterogeneous Environment for Reproducible Experimentation) project: </a:t>
            </a:r>
            <a:r>
              <a:rPr lang="en" u="sng">
                <a:solidFill>
                  <a:schemeClr val="hlink"/>
                </a:solidFill>
                <a:hlinkClick r:id="rId3"/>
              </a:rPr>
              <a:t>https://sphere-project.net/</a:t>
            </a:r>
            <a:r>
              <a:rPr lang="en"/>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for BoF attendees</a:t>
            </a:r>
            <a:endParaRPr/>
          </a:p>
        </p:txBody>
      </p:sp>
      <p:sp>
        <p:nvSpPr>
          <p:cNvPr id="203" name="Google Shape;20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You have a paper at PETS but did not submit an artifact? We would be curious to hear from you to see if we could make some changes.</a:t>
            </a:r>
            <a:br>
              <a:rPr lang="en"/>
            </a:br>
            <a:endParaRPr/>
          </a:p>
          <a:p>
            <a:pPr indent="-342900" lvl="0" marL="457200" rtl="0" algn="l">
              <a:spcBef>
                <a:spcPts val="0"/>
              </a:spcBef>
              <a:spcAft>
                <a:spcPts val="0"/>
              </a:spcAft>
              <a:buSzPts val="1800"/>
              <a:buChar char="●"/>
            </a:pPr>
            <a:r>
              <a:rPr lang="en"/>
              <a:t>Your code/dataset is released publicly but you did not apply for the “Available” badge? Please reach out to the artifact chairs.</a:t>
            </a:r>
            <a:br>
              <a:rPr lang="en"/>
            </a:br>
            <a:endParaRPr/>
          </a:p>
          <a:p>
            <a:pPr indent="-342900" lvl="0" marL="457200" rtl="0" algn="l">
              <a:spcBef>
                <a:spcPts val="0"/>
              </a:spcBef>
              <a:spcAft>
                <a:spcPts val="0"/>
              </a:spcAft>
              <a:buSzPts val="1800"/>
              <a:buChar char="●"/>
            </a:pPr>
            <a:r>
              <a:rPr lang="en"/>
              <a:t>Other suggestions?</a:t>
            </a:r>
            <a:endParaRPr/>
          </a:p>
        </p:txBody>
      </p:sp>
      <p:pic>
        <p:nvPicPr>
          <p:cNvPr id="204" name="Google Shape;204;p36"/>
          <p:cNvPicPr preferRelativeResize="0"/>
          <p:nvPr/>
        </p:nvPicPr>
        <p:blipFill>
          <a:blip r:embed="rId3">
            <a:alphaModFix/>
          </a:blip>
          <a:stretch>
            <a:fillRect/>
          </a:stretch>
        </p:blipFill>
        <p:spPr>
          <a:xfrm>
            <a:off x="7881375" y="4241875"/>
            <a:ext cx="840200" cy="840200"/>
          </a:xfrm>
          <a:prstGeom prst="rect">
            <a:avLst/>
          </a:prstGeom>
          <a:noFill/>
          <a:ln>
            <a:noFill/>
          </a:ln>
        </p:spPr>
      </p:pic>
      <p:sp>
        <p:nvSpPr>
          <p:cNvPr id="205" name="Google Shape;205;p36"/>
          <p:cNvSpPr txBox="1"/>
          <p:nvPr/>
        </p:nvSpPr>
        <p:spPr>
          <a:xfrm>
            <a:off x="1948775" y="4404600"/>
            <a:ext cx="5467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Fill out the self-nomination </a:t>
            </a:r>
            <a:r>
              <a:rPr lang="en" sz="1800" u="sng">
                <a:solidFill>
                  <a:schemeClr val="hlink"/>
                </a:solidFill>
                <a:hlinkClick r:id="rId4"/>
              </a:rPr>
              <a:t>form</a:t>
            </a:r>
            <a:r>
              <a:rPr lang="en" sz="1800">
                <a:solidFill>
                  <a:schemeClr val="dk2"/>
                </a:solidFill>
              </a:rPr>
              <a:t> to volunteer for the artifact PC for PETS 2026 (on PETS website too)</a:t>
            </a:r>
            <a:endParaRPr sz="1800">
              <a:solidFill>
                <a:schemeClr val="dk2"/>
              </a:solidFill>
            </a:endParaRPr>
          </a:p>
        </p:txBody>
      </p:sp>
      <p:sp>
        <p:nvSpPr>
          <p:cNvPr id="206" name="Google Shape;206;p36"/>
          <p:cNvSpPr/>
          <p:nvPr/>
        </p:nvSpPr>
        <p:spPr>
          <a:xfrm>
            <a:off x="7416600" y="4664275"/>
            <a:ext cx="251100" cy="13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we have more artifact submissions this year?</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graphicFrame>
        <p:nvGraphicFramePr>
          <p:cNvPr id="68" name="Google Shape;68;p15"/>
          <p:cNvGraphicFramePr/>
          <p:nvPr/>
        </p:nvGraphicFramePr>
        <p:xfrm>
          <a:off x="952500" y="2000250"/>
          <a:ext cx="3000000" cy="3000000"/>
        </p:xfrm>
        <a:graphic>
          <a:graphicData uri="http://schemas.openxmlformats.org/drawingml/2006/table">
            <a:tbl>
              <a:tblPr>
                <a:noFill/>
                <a:tableStyleId>{1EB6705A-9007-4A83-9EF6-B743A31F09AB}</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2024</a:t>
                      </a:r>
                      <a:endParaRPr/>
                    </a:p>
                  </a:txBody>
                  <a:tcPr marT="91425" marB="91425" marR="91425" marL="91425"/>
                </a:tc>
                <a:tc>
                  <a:txBody>
                    <a:bodyPr/>
                    <a:lstStyle/>
                    <a:p>
                      <a:pPr indent="0" lvl="0" marL="0" rtl="0" algn="l">
                        <a:spcBef>
                          <a:spcPts val="0"/>
                        </a:spcBef>
                        <a:spcAft>
                          <a:spcPts val="0"/>
                        </a:spcAft>
                        <a:buNone/>
                      </a:pPr>
                      <a:r>
                        <a:rPr lang="en"/>
                        <a:t>2025</a:t>
                      </a:r>
                      <a:endParaRPr/>
                    </a:p>
                  </a:txBody>
                  <a:tcPr marT="91425" marB="91425" marR="91425" marL="91425"/>
                </a:tc>
              </a:tr>
              <a:tr h="381000">
                <a:tc>
                  <a:txBody>
                    <a:bodyPr/>
                    <a:lstStyle/>
                    <a:p>
                      <a:pPr indent="0" lvl="0" marL="0" rtl="0" algn="l">
                        <a:spcBef>
                          <a:spcPts val="0"/>
                        </a:spcBef>
                        <a:spcAft>
                          <a:spcPts val="0"/>
                        </a:spcAft>
                        <a:buNone/>
                      </a:pPr>
                      <a:r>
                        <a:rPr lang="en"/>
                        <a:t>Number of papers</a:t>
                      </a:r>
                      <a:endParaRPr/>
                    </a:p>
                  </a:txBody>
                  <a:tcPr marT="91425" marB="91425" marR="91425" marL="91425"/>
                </a:tc>
                <a:tc>
                  <a:txBody>
                    <a:bodyPr/>
                    <a:lstStyle/>
                    <a:p>
                      <a:pPr indent="0" lvl="0" marL="0" rtl="0" algn="l">
                        <a:spcBef>
                          <a:spcPts val="0"/>
                        </a:spcBef>
                        <a:spcAft>
                          <a:spcPts val="0"/>
                        </a:spcAft>
                        <a:buNone/>
                      </a:pPr>
                      <a:r>
                        <a:rPr lang="en"/>
                        <a:t>147</a:t>
                      </a:r>
                      <a:endParaRPr/>
                    </a:p>
                  </a:txBody>
                  <a:tcPr marT="91425" marB="91425" marR="91425" marL="91425"/>
                </a:tc>
                <a:tc>
                  <a:txBody>
                    <a:bodyPr/>
                    <a:lstStyle/>
                    <a:p>
                      <a:pPr indent="0" lvl="0" marL="0" rtl="0" algn="l">
                        <a:spcBef>
                          <a:spcPts val="0"/>
                        </a:spcBef>
                        <a:spcAft>
                          <a:spcPts val="0"/>
                        </a:spcAft>
                        <a:buNone/>
                      </a:pPr>
                      <a:r>
                        <a:rPr lang="en"/>
                        <a:t>169</a:t>
                      </a:r>
                      <a:endParaRPr/>
                    </a:p>
                  </a:txBody>
                  <a:tcPr marT="91425" marB="91425" marR="91425" marL="91425"/>
                </a:tc>
              </a:tr>
              <a:tr h="381000">
                <a:tc>
                  <a:txBody>
                    <a:bodyPr/>
                    <a:lstStyle/>
                    <a:p>
                      <a:pPr indent="0" lvl="0" marL="0" rtl="0" algn="l">
                        <a:spcBef>
                          <a:spcPts val="0"/>
                        </a:spcBef>
                        <a:spcAft>
                          <a:spcPts val="0"/>
                        </a:spcAft>
                        <a:buNone/>
                      </a:pPr>
                      <a:r>
                        <a:rPr lang="en"/>
                        <a:t>Number of artifacts </a:t>
                      </a:r>
                      <a:endParaRPr/>
                    </a:p>
                  </a:txBody>
                  <a:tcPr marT="91425" marB="91425" marR="91425" marL="91425"/>
                </a:tc>
                <a:tc>
                  <a:txBody>
                    <a:bodyPr/>
                    <a:lstStyle/>
                    <a:p>
                      <a:pPr indent="0" lvl="0" marL="0" rtl="0" algn="l">
                        <a:spcBef>
                          <a:spcPts val="0"/>
                        </a:spcBef>
                        <a:spcAft>
                          <a:spcPts val="0"/>
                        </a:spcAft>
                        <a:buNone/>
                      </a:pPr>
                      <a:r>
                        <a:rPr lang="en"/>
                        <a:t>64</a:t>
                      </a:r>
                      <a:endParaRPr/>
                    </a:p>
                  </a:txBody>
                  <a:tcPr marT="91425" marB="91425" marR="91425" marL="91425"/>
                </a:tc>
                <a:tc>
                  <a:txBody>
                    <a:bodyPr/>
                    <a:lstStyle/>
                    <a:p>
                      <a:pPr indent="0" lvl="0" marL="0" rtl="0" algn="l">
                        <a:spcBef>
                          <a:spcPts val="0"/>
                        </a:spcBef>
                        <a:spcAft>
                          <a:spcPts val="0"/>
                        </a:spcAft>
                        <a:buNone/>
                      </a:pPr>
                      <a:r>
                        <a:rPr lang="en"/>
                        <a:t>94</a:t>
                      </a:r>
                      <a:endParaRPr/>
                    </a:p>
                  </a:txBody>
                  <a:tcPr marT="91425" marB="91425" marR="91425" marL="91425"/>
                </a:tc>
              </a:tr>
              <a:tr h="381000">
                <a:tc>
                  <a:txBody>
                    <a:bodyPr/>
                    <a:lstStyle/>
                    <a:p>
                      <a:pPr indent="0" lvl="0" marL="0" rtl="0" algn="l">
                        <a:spcBef>
                          <a:spcPts val="0"/>
                        </a:spcBef>
                        <a:spcAft>
                          <a:spcPts val="0"/>
                        </a:spcAft>
                        <a:buNone/>
                      </a:pPr>
                      <a:r>
                        <a:rPr lang="en"/>
                        <a:t>% of papers with (submitted &amp; accepted) artifacts</a:t>
                      </a:r>
                      <a:endParaRPr/>
                    </a:p>
                  </a:txBody>
                  <a:tcPr marT="91425" marB="91425" marR="91425" marL="91425"/>
                </a:tc>
                <a:tc>
                  <a:txBody>
                    <a:bodyPr/>
                    <a:lstStyle/>
                    <a:p>
                      <a:pPr indent="0" lvl="0" marL="0" rtl="0" algn="l">
                        <a:spcBef>
                          <a:spcPts val="0"/>
                        </a:spcBef>
                        <a:spcAft>
                          <a:spcPts val="0"/>
                        </a:spcAft>
                        <a:buNone/>
                      </a:pPr>
                      <a:r>
                        <a:rPr lang="en"/>
                        <a:t>0.435</a:t>
                      </a:r>
                      <a:endParaRPr/>
                    </a:p>
                  </a:txBody>
                  <a:tcPr marT="91425" marB="91425" marR="91425" marL="91425"/>
                </a:tc>
                <a:tc>
                  <a:txBody>
                    <a:bodyPr/>
                    <a:lstStyle/>
                    <a:p>
                      <a:pPr indent="0" lvl="0" marL="0" rtl="0" algn="l">
                        <a:spcBef>
                          <a:spcPts val="0"/>
                        </a:spcBef>
                        <a:spcAft>
                          <a:spcPts val="0"/>
                        </a:spcAft>
                        <a:buNone/>
                      </a:pPr>
                      <a:r>
                        <a:rPr lang="en"/>
                        <a:t>0.556</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4" name="Google Shape;74;p16" title="Chart"/>
          <p:cNvPicPr preferRelativeResize="0"/>
          <p:nvPr/>
        </p:nvPicPr>
        <p:blipFill>
          <a:blip r:embed="rId3">
            <a:alphaModFix/>
          </a:blip>
          <a:stretch>
            <a:fillRect/>
          </a:stretch>
        </p:blipFill>
        <p:spPr>
          <a:xfrm>
            <a:off x="540400" y="0"/>
            <a:ext cx="8063199" cy="49856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artifacts by badges awarded</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81" name="Google Shape;81;p17" title="Chart"/>
          <p:cNvPicPr preferRelativeResize="0"/>
          <p:nvPr/>
        </p:nvPicPr>
        <p:blipFill>
          <a:blip r:embed="rId3">
            <a:alphaModFix/>
          </a:blip>
          <a:stretch>
            <a:fillRect/>
          </a:stretch>
        </p:blipFill>
        <p:spPr>
          <a:xfrm>
            <a:off x="412836" y="0"/>
            <a:ext cx="8318328"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88" name="Google Shape;88;p18" title="Chart"/>
          <p:cNvPicPr preferRelativeResize="0"/>
          <p:nvPr/>
        </p:nvPicPr>
        <p:blipFill>
          <a:blip r:embed="rId3">
            <a:alphaModFix/>
          </a:blip>
          <a:stretch>
            <a:fillRect/>
          </a:stretch>
        </p:blipFill>
        <p:spPr>
          <a:xfrm>
            <a:off x="412836" y="0"/>
            <a:ext cx="8318328"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Artifact Evaluation Committee 2025/2026</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dk1"/>
              </a:buClr>
              <a:buSzPts val="2000"/>
              <a:buChar char="●"/>
            </a:pPr>
            <a:r>
              <a:rPr lang="en" sz="2000">
                <a:solidFill>
                  <a:schemeClr val="dk1"/>
                </a:solidFill>
              </a:rPr>
              <a:t>Outgoing: Maximilian Noppel, Karlsruhe Institute of Technology </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lang="en" sz="2000">
                <a:solidFill>
                  <a:schemeClr val="dk1"/>
                </a:solidFill>
              </a:rPr>
              <a:t>Me: Miti Mazmudar, University of Waterloo / Calgary</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lang="en" sz="2000">
                <a:solidFill>
                  <a:schemeClr val="dk1"/>
                </a:solidFill>
              </a:rPr>
              <a:t>Incoming: Yohan Beugin, University of Wisconsin-Madison</a:t>
            </a:r>
            <a:endParaRPr sz="2000">
              <a:solidFill>
                <a:schemeClr val="dk1"/>
              </a:solidFill>
            </a:endParaRPr>
          </a:p>
          <a:p>
            <a:pPr indent="0" lvl="0" marL="0" rtl="0" algn="ctr">
              <a:lnSpc>
                <a:spcPct val="150000"/>
              </a:lnSpc>
              <a:spcBef>
                <a:spcPts val="1200"/>
              </a:spcBef>
              <a:spcAft>
                <a:spcPts val="1200"/>
              </a:spcAft>
              <a:buNone/>
            </a:pPr>
            <a:r>
              <a:rPr lang="en" sz="2000">
                <a:solidFill>
                  <a:schemeClr val="dk1"/>
                </a:solidFill>
              </a:rPr>
              <a:t>Let’s thank Max for his service &amp; let’s welcome Yohan!</a:t>
            </a:r>
            <a:endParaRPr sz="2000">
              <a:solidFill>
                <a:schemeClr val="dk1"/>
              </a:solidFill>
            </a:endParaRPr>
          </a:p>
        </p:txBody>
      </p:sp>
      <p:pic>
        <p:nvPicPr>
          <p:cNvPr id="95" name="Google Shape;95;p19"/>
          <p:cNvPicPr preferRelativeResize="0"/>
          <p:nvPr/>
        </p:nvPicPr>
        <p:blipFill>
          <a:blip r:embed="rId3">
            <a:alphaModFix/>
          </a:blip>
          <a:stretch>
            <a:fillRect/>
          </a:stretch>
        </p:blipFill>
        <p:spPr>
          <a:xfrm>
            <a:off x="7881375" y="4241875"/>
            <a:ext cx="840200" cy="840200"/>
          </a:xfrm>
          <a:prstGeom prst="rect">
            <a:avLst/>
          </a:prstGeom>
          <a:noFill/>
          <a:ln>
            <a:noFill/>
          </a:ln>
        </p:spPr>
      </p:pic>
      <p:sp>
        <p:nvSpPr>
          <p:cNvPr id="96" name="Google Shape;96;p19"/>
          <p:cNvSpPr txBox="1"/>
          <p:nvPr/>
        </p:nvSpPr>
        <p:spPr>
          <a:xfrm>
            <a:off x="1948775" y="4404600"/>
            <a:ext cx="5467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Fill out the self-nomination </a:t>
            </a:r>
            <a:r>
              <a:rPr lang="en" sz="1800" u="sng">
                <a:solidFill>
                  <a:schemeClr val="hlink"/>
                </a:solidFill>
                <a:hlinkClick r:id="rId4"/>
              </a:rPr>
              <a:t>form</a:t>
            </a:r>
            <a:r>
              <a:rPr lang="en" sz="1800">
                <a:solidFill>
                  <a:schemeClr val="dk2"/>
                </a:solidFill>
              </a:rPr>
              <a:t> to volunteer for the artifact PC for PETS 2026 (on PETS website too)</a:t>
            </a:r>
            <a:endParaRPr sz="1800">
              <a:solidFill>
                <a:schemeClr val="dk2"/>
              </a:solidFill>
            </a:endParaRPr>
          </a:p>
        </p:txBody>
      </p:sp>
      <p:sp>
        <p:nvSpPr>
          <p:cNvPr id="97" name="Google Shape;97;p19"/>
          <p:cNvSpPr/>
          <p:nvPr/>
        </p:nvSpPr>
        <p:spPr>
          <a:xfrm>
            <a:off x="7416600" y="4664275"/>
            <a:ext cx="251100" cy="13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Planned improvements</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n">
                <a:solidFill>
                  <a:schemeClr val="dk1"/>
                </a:solidFill>
              </a:rPr>
              <a:t>Aligning artifact review process with the paper review process.</a:t>
            </a:r>
            <a:endParaRPr b="1">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Ensuring responsive reviews. </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Acknowledging artifact reviewers in the editor’s intro for each issue?</a:t>
            </a:r>
            <a:endParaRPr>
              <a:solidFill>
                <a:schemeClr val="dk1"/>
              </a:solidFill>
            </a:endParaRPr>
          </a:p>
          <a:p>
            <a:pPr indent="0" lvl="0" marL="0" rtl="0" algn="l">
              <a:spcBef>
                <a:spcPts val="1200"/>
              </a:spcBef>
              <a:spcAft>
                <a:spcPts val="0"/>
              </a:spcAft>
              <a:buNone/>
            </a:pPr>
            <a:r>
              <a:rPr lang="en">
                <a:solidFill>
                  <a:schemeClr val="dk1"/>
                </a:solidFill>
              </a:rPr>
              <a:t>Will discuss the items below in the BoF session on </a:t>
            </a:r>
            <a:r>
              <a:rPr b="1" lang="en">
                <a:solidFill>
                  <a:schemeClr val="dk1"/>
                </a:solidFill>
              </a:rPr>
              <a:t>Wednesday 1:30-3pm</a:t>
            </a:r>
            <a:r>
              <a:rPr lang="en">
                <a:solidFill>
                  <a:schemeClr val="dk1"/>
                </a:solidFill>
              </a:rPr>
              <a:t>.</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Providing guidance for authors and reviewers (lots of this for the 2026 cycle): Templates for Dockerfiles, dealing with large datasets &amp; multiple repositories per artifact, etc.</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Improving HotCRP: submission &amp; review form fields.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Access to infrastructure for reproducibility: IoT devices, VMs.</a:t>
            </a:r>
            <a:endParaRPr>
              <a:solidFill>
                <a:schemeClr val="dk1"/>
              </a:solidFill>
            </a:endParaRPr>
          </a:p>
          <a:p>
            <a:pPr indent="0" lvl="0" marL="0" rtl="0" algn="l">
              <a:spcBef>
                <a:spcPts val="1200"/>
              </a:spcBef>
              <a:spcAft>
                <a:spcPts val="1200"/>
              </a:spcAft>
              <a:buNone/>
            </a:pPr>
            <a:r>
              <a:t/>
            </a:r>
            <a:endParaRPr sz="2300"/>
          </a:p>
        </p:txBody>
      </p:sp>
      <p:pic>
        <p:nvPicPr>
          <p:cNvPr id="104" name="Google Shape;104;p20"/>
          <p:cNvPicPr preferRelativeResize="0"/>
          <p:nvPr/>
        </p:nvPicPr>
        <p:blipFill>
          <a:blip r:embed="rId3">
            <a:alphaModFix/>
          </a:blip>
          <a:stretch>
            <a:fillRect/>
          </a:stretch>
        </p:blipFill>
        <p:spPr>
          <a:xfrm>
            <a:off x="7881375" y="4241875"/>
            <a:ext cx="840200" cy="840200"/>
          </a:xfrm>
          <a:prstGeom prst="rect">
            <a:avLst/>
          </a:prstGeom>
          <a:noFill/>
          <a:ln>
            <a:noFill/>
          </a:ln>
        </p:spPr>
      </p:pic>
      <p:sp>
        <p:nvSpPr>
          <p:cNvPr id="105" name="Google Shape;105;p20"/>
          <p:cNvSpPr txBox="1"/>
          <p:nvPr/>
        </p:nvSpPr>
        <p:spPr>
          <a:xfrm>
            <a:off x="1948775" y="4404600"/>
            <a:ext cx="5467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Fill out the self-nomination </a:t>
            </a:r>
            <a:r>
              <a:rPr lang="en" sz="1800" u="sng">
                <a:solidFill>
                  <a:schemeClr val="hlink"/>
                </a:solidFill>
                <a:hlinkClick r:id="rId4"/>
              </a:rPr>
              <a:t>form</a:t>
            </a:r>
            <a:r>
              <a:rPr lang="en" sz="1800">
                <a:solidFill>
                  <a:schemeClr val="dk2"/>
                </a:solidFill>
              </a:rPr>
              <a:t> to volunteer for the artifact PC for PETS 2026 (on PETS website too)</a:t>
            </a:r>
            <a:endParaRPr sz="1800">
              <a:solidFill>
                <a:schemeClr val="dk2"/>
              </a:solidFill>
            </a:endParaRPr>
          </a:p>
        </p:txBody>
      </p:sp>
      <p:sp>
        <p:nvSpPr>
          <p:cNvPr id="106" name="Google Shape;106;p20"/>
          <p:cNvSpPr/>
          <p:nvPr/>
        </p:nvSpPr>
        <p:spPr>
          <a:xfrm>
            <a:off x="7416600" y="4664275"/>
            <a:ext cx="251100" cy="13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 Awards ceremony</a:t>
            </a:r>
            <a:endParaRPr/>
          </a:p>
        </p:txBody>
      </p:sp>
      <p:sp>
        <p:nvSpPr>
          <p:cNvPr id="112" name="Google Shape;112;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