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  <p:sldId id="258" r:id="rId5"/>
    <p:sldId id="257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>
        <p:scale>
          <a:sx n="95" d="100"/>
          <a:sy n="95" d="100"/>
        </p:scale>
        <p:origin x="11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2079-3C1F-2BA5-077C-4423B549B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F46C2-93E3-8E8F-3F39-50E33FDC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2E2F-3C6B-CBAA-5E3A-B3BDA946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97CE-C8CB-ACE4-95D9-1F0A7361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BBB6-C3D8-30D7-68F2-90CF21E7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AF70-D700-2630-9D77-A79EA8B1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44CBC-378E-ABCF-61FC-1B774FE3D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B342-FDA5-94D5-0D71-0F501C87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299D-26D3-2349-3B76-CCE34A93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B741-5533-1451-F70F-8D6F02E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CC70F-503F-C628-800F-499DB21A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6448-B35E-D393-42EA-1B7E3FDC2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E151-E4C4-34BE-ACA9-E6089E05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2A98-496D-7F47-FF18-D1E1D05F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5B3D-4B64-015C-F919-0F6C826E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984B-95C8-41DE-E206-5E8B459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854F-2184-7F75-458A-8E16E9DC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31B5-1AFA-6CFB-4407-24A26F2D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B8E3-5997-A1DC-0152-C45B689D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6B55-8B04-3253-C406-00011E2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F5C1-C4C2-FF0A-7CDB-65A34870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3265A-67D4-A125-2C09-C4B5AD45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19D0-F0A4-A1D7-7582-1C9E1584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0894-EE14-2072-BCE7-9E0AE492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39F8-FA6E-E78D-AF72-3B3CB516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EFAB-7E44-8309-EA3A-3BC06CE5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6DA-66EF-D197-B753-6F2B3C49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4F1E-88D5-A5F7-4848-E0985A4E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4BA50-E112-6FED-2744-0EBC677D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05AD-7763-7169-0292-A2042BE3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2C08-B1AC-96E0-6AD5-91291AE2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501A-2AAA-C1BD-1870-01096D81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94188-89BA-007C-757E-4CBA99C9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7F23-BEA1-0546-BB6F-48519CF3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1281-B2C8-3639-FD08-5069237C8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594EC-067C-B379-045F-33162954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7903B-7621-C379-797D-D8643D85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4D411-3AF2-0E3F-EE27-36A1E529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25A4C-BED9-4A0E-76CD-3524F9DD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5D14-6C3E-ECC1-7BD0-55DA2E97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FCB68-48D9-6124-9CA4-65B3F5AD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E97E7-7677-364D-720C-D6A28B3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C2C8-EBA5-5212-DAC2-DF50624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8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E555E-958C-DE5C-DD16-36041E62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9174D-137C-0FEA-FB0E-C2B91C49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527C-4725-4A72-68C3-CB75E62B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91E2-EC03-189F-8F60-9D7F5E43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E9F6-EB06-3D18-D02C-12314B3F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9DB3F-955E-48B9-82B6-B2B854C56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BDE83-FA48-592E-BDA4-3B0EF3C7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D7829-B48C-B488-D921-421343A7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9BBF5-B288-5F72-2621-46A289A3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EDBF-A5AB-7FDD-3FEE-471D0641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10B6F-8610-CFB4-FBAD-C413956DF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A4C8-44C3-64CF-426F-08C083FDF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21BB0-ED6E-C628-F3F1-2C59A562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CDED-58CB-2388-58DB-E39F7148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666DA-36F5-50A5-89F7-74A4EE10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B3DAA-0865-1EB5-2F74-219050B6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6660-F8F5-D173-9BCD-C9E8B26D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9579-80A6-E692-A703-970FBAC79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4312-903E-3341-AB77-E229F7B19E31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ED74-21CF-236D-C1F7-70F841B26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693F-A864-7BF0-1CF1-99C8F4EE8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31EF-6145-7E45-AD2F-6951B755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1E85-A6F6-0DED-82D6-FB60FB38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the satellite APO problem as a game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895D1-A3D4-2107-AB9C-EF97A1932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Lexicographic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agents in the game (chaser satellites)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compact action space of agent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(NMT transfers)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col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lexicographic cost function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col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collision cost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personal cost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want to find the joint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</m:oMath>
                </a14:m>
                <a:r>
                  <a:rPr lang="en-US" dirty="0"/>
                  <a:t> such that no individual agent can improve their cost by changing its action (Nash Equilibrium)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895D1-A3D4-2107-AB9C-EF97A1932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61C8B8-B92F-0DB8-D0FC-52F67A1C3572}"/>
                  </a:ext>
                </a:extLst>
              </p:cNvPr>
              <p:cNvSpPr/>
              <p:nvPr/>
            </p:nvSpPr>
            <p:spPr>
              <a:xfrm>
                <a:off x="8724900" y="1489449"/>
                <a:ext cx="2628900" cy="15017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>
                    <a:solidFill>
                      <a:sysClr val="windowText" lastClr="000000"/>
                    </a:solidFill>
                  </a:rPr>
                  <a:t>Lexicographic pair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≼(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if: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or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61C8B8-B92F-0DB8-D0FC-52F67A1C3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0" y="1489449"/>
                <a:ext cx="2628900" cy="150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5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DF398167-5263-CF35-546B-811E3F9597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4826"/>
                  </p:ext>
                </p:extLst>
              </p:nvPr>
            </p:nvGraphicFramePr>
            <p:xfrm>
              <a:off x="6836963" y="1363753"/>
              <a:ext cx="5099792" cy="4927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7474">
                      <a:extLst>
                        <a:ext uri="{9D8B030D-6E8A-4147-A177-3AD203B41FA5}">
                          <a16:colId xmlns:a16="http://schemas.microsoft.com/office/drawing/2014/main" val="3516771215"/>
                        </a:ext>
                      </a:extLst>
                    </a:gridCol>
                    <a:gridCol w="637474">
                      <a:extLst>
                        <a:ext uri="{9D8B030D-6E8A-4147-A177-3AD203B41FA5}">
                          <a16:colId xmlns:a16="http://schemas.microsoft.com/office/drawing/2014/main" val="2453826278"/>
                        </a:ext>
                      </a:extLst>
                    </a:gridCol>
                    <a:gridCol w="3824844">
                      <a:extLst>
                        <a:ext uri="{9D8B030D-6E8A-4147-A177-3AD203B41FA5}">
                          <a16:colId xmlns:a16="http://schemas.microsoft.com/office/drawing/2014/main" val="1198676130"/>
                        </a:ext>
                      </a:extLst>
                    </a:gridCol>
                  </a:tblGrid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Linear Iterative Best Response (L-IBR)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898271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Input: </a:t>
                          </a:r>
                          <a:r>
                            <a:rPr lang="en-US" sz="1200" dirty="0">
                              <a:solidFill>
                                <a:schemeClr val="accent4"/>
                              </a:solidFill>
                            </a:rPr>
                            <a:t>method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5"/>
                              </a:solidFill>
                            </a:rPr>
                            <a:t>{MIP, sparse}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sz="1200" dirty="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500659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Output: Linear equilibrium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22237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←0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081277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For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</a:t>
                          </a:r>
                          <a:r>
                            <a:rPr lang="en-US" sz="1200" dirty="0"/>
                            <a:t> in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agents</a:t>
                          </a:r>
                          <a:r>
                            <a:rPr lang="en-US" sz="1200" dirty="0"/>
                            <a:t> do: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63838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[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</a:t>
                          </a:r>
                          <a:r>
                            <a:rPr lang="en-US" sz="12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</a:t>
                          </a:r>
                          <a:r>
                            <a:rPr lang="en-US" sz="1200" dirty="0"/>
                            <a:t>.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574872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Do: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2742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075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680507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For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 </a:t>
                          </a:r>
                          <a:r>
                            <a:rPr lang="en-US" sz="1200" dirty="0"/>
                            <a:t>in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agents</a:t>
                          </a:r>
                          <a:r>
                            <a:rPr lang="en-US" sz="1200" dirty="0"/>
                            <a:t> do: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705344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agent.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2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← </m:t>
                              </m:r>
                            </m:oMath>
                          </a14:m>
                          <a:r>
                            <a:rPr lang="en-US" sz="1200" dirty="0" err="1"/>
                            <a:t>UpdateAction</a:t>
                          </a: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,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agent.</a:t>
                          </a:r>
                          <a:r>
                            <a:rPr lang="en-US" sz="1200" b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per</m:t>
                                  </m:r>
                                </m:sup>
                              </m:sSup>
                              <m:r>
                                <a:rPr lang="en-US" sz="12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200" dirty="0"/>
                            <a:t>, </a:t>
                          </a:r>
                          <a:r>
                            <a:rPr lang="en-US" sz="1200" dirty="0">
                              <a:solidFill>
                                <a:schemeClr val="accent4"/>
                              </a:solidFill>
                            </a:rPr>
                            <a:t>method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2338368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[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</a:t>
                          </a:r>
                          <a:r>
                            <a:rPr lang="en-US" sz="1200" dirty="0"/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agent.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2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300873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While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543301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Return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6965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DF398167-5263-CF35-546B-811E3F9597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4826"/>
                  </p:ext>
                </p:extLst>
              </p:nvPr>
            </p:nvGraphicFramePr>
            <p:xfrm>
              <a:off x="6836963" y="1363753"/>
              <a:ext cx="5099792" cy="4927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7474">
                      <a:extLst>
                        <a:ext uri="{9D8B030D-6E8A-4147-A177-3AD203B41FA5}">
                          <a16:colId xmlns:a16="http://schemas.microsoft.com/office/drawing/2014/main" val="3516771215"/>
                        </a:ext>
                      </a:extLst>
                    </a:gridCol>
                    <a:gridCol w="637474">
                      <a:extLst>
                        <a:ext uri="{9D8B030D-6E8A-4147-A177-3AD203B41FA5}">
                          <a16:colId xmlns:a16="http://schemas.microsoft.com/office/drawing/2014/main" val="2453826278"/>
                        </a:ext>
                      </a:extLst>
                    </a:gridCol>
                    <a:gridCol w="3824844">
                      <a:extLst>
                        <a:ext uri="{9D8B030D-6E8A-4147-A177-3AD203B41FA5}">
                          <a16:colId xmlns:a16="http://schemas.microsoft.com/office/drawing/2014/main" val="1198676130"/>
                        </a:ext>
                      </a:extLst>
                    </a:gridCol>
                  </a:tblGrid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Linear Iterative Best Response (L-IBR)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898271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" t="-107407" r="-746" b="-12407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500659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" t="-200000" r="-746" b="-1096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322237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" t="-311111" r="-746" b="-10370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081277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For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</a:t>
                          </a:r>
                          <a:r>
                            <a:rPr lang="en-US" sz="1200" dirty="0"/>
                            <a:t> in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agents</a:t>
                          </a:r>
                          <a:r>
                            <a:rPr lang="en-US" sz="1200" dirty="0"/>
                            <a:t> do: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63838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89" t="-496429" r="-852" b="-8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574872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Do: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2742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89" t="-668966" r="-852" b="-5793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075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89" t="-768966" r="-852" b="-4793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680507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For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 </a:t>
                          </a:r>
                          <a:r>
                            <a:rPr lang="en-US" sz="1200" dirty="0"/>
                            <a:t>in </a:t>
                          </a:r>
                          <a:r>
                            <a:rPr lang="en-US" sz="1200" dirty="0">
                              <a:solidFill>
                                <a:schemeClr val="accent6"/>
                              </a:solidFill>
                            </a:rPr>
                            <a:t>agents</a:t>
                          </a:r>
                          <a:r>
                            <a:rPr lang="en-US" sz="1200" dirty="0"/>
                            <a:t> do: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705344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87" t="-1037037" r="-997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338368"/>
                      </a:ext>
                    </a:extLst>
                  </a:tr>
                  <a:tr h="349677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87" t="-1096429" r="-9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6300873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" t="-1240741" r="-746" b="-1074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543301"/>
                      </a:ext>
                    </a:extLst>
                  </a:tr>
                  <a:tr h="349677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" t="-1292857" r="-746" b="-35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69653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4F8E6-9644-D274-9F8E-D19F3A1E530A}"/>
              </a:ext>
            </a:extLst>
          </p:cNvPr>
          <p:cNvGrpSpPr/>
          <p:nvPr/>
        </p:nvGrpSpPr>
        <p:grpSpPr>
          <a:xfrm>
            <a:off x="255245" y="2781322"/>
            <a:ext cx="6374150" cy="3111500"/>
            <a:chOff x="255250" y="1143000"/>
            <a:chExt cx="7020198" cy="367691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76B276D-3A7A-EA01-C4FF-495E4042A01A}"/>
                </a:ext>
              </a:extLst>
            </p:cNvPr>
            <p:cNvGrpSpPr/>
            <p:nvPr/>
          </p:nvGrpSpPr>
          <p:grpSpPr>
            <a:xfrm>
              <a:off x="255250" y="1143000"/>
              <a:ext cx="7020198" cy="3676915"/>
              <a:chOff x="1004550" y="1143000"/>
              <a:chExt cx="7020198" cy="367691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8D5B7-7F83-11DE-BEC4-AFB9AEF3507B}"/>
                  </a:ext>
                </a:extLst>
              </p:cNvPr>
              <p:cNvGrpSpPr/>
              <p:nvPr/>
            </p:nvGrpSpPr>
            <p:grpSpPr>
              <a:xfrm>
                <a:off x="1004550" y="1143000"/>
                <a:ext cx="4572000" cy="3676915"/>
                <a:chOff x="1004550" y="1143000"/>
                <a:chExt cx="4572000" cy="3676915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2E7D9FA1-28D5-C54E-9472-5E4192C960A7}"/>
                    </a:ext>
                  </a:extLst>
                </p:cNvPr>
                <p:cNvSpPr/>
                <p:nvPr/>
              </p:nvSpPr>
              <p:spPr>
                <a:xfrm>
                  <a:off x="1004550" y="1143000"/>
                  <a:ext cx="4572000" cy="36769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/>
                    <a:t>L-IBR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854093C-0F48-6855-C00B-5AB1D6252E1E}"/>
                    </a:ext>
                  </a:extLst>
                </p:cNvPr>
                <p:cNvGrpSpPr/>
                <p:nvPr/>
              </p:nvGrpSpPr>
              <p:grpSpPr>
                <a:xfrm>
                  <a:off x="1152790" y="2038086"/>
                  <a:ext cx="4275520" cy="2365347"/>
                  <a:chOff x="3599775" y="1530510"/>
                  <a:chExt cx="4275520" cy="2365347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E2AA5B4C-9491-E45E-7A2C-81E5D9B4781C}"/>
                      </a:ext>
                    </a:extLst>
                  </p:cNvPr>
                  <p:cNvGrpSpPr/>
                  <p:nvPr/>
                </p:nvGrpSpPr>
                <p:grpSpPr>
                  <a:xfrm>
                    <a:off x="3599775" y="1530510"/>
                    <a:ext cx="4275520" cy="682580"/>
                    <a:chOff x="3601253" y="2086378"/>
                    <a:chExt cx="4275520" cy="682580"/>
                  </a:xfrm>
                </p:grpSpPr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64D71AF4-B18B-FFDD-1565-23AB5EBB8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253" y="2086378"/>
                      <a:ext cx="1143000" cy="6825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Agent 0</a:t>
                      </a:r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A55D7635-C613-F667-33E6-7A17168BD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3135" y="2086378"/>
                      <a:ext cx="1143000" cy="6825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Agent 1</a:t>
                      </a:r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C92754A9-3D9F-A19C-1364-CD0434355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3773" y="2086378"/>
                      <a:ext cx="1143000" cy="6825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Agent N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865D3F0-0722-1DF5-B919-0315913B1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25867" y="2243002"/>
                      <a:ext cx="3433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750734D-8DF5-E57F-CDE2-011B8FC5960A}"/>
                      </a:ext>
                    </a:extLst>
                  </p:cNvPr>
                  <p:cNvSpPr/>
                  <p:nvPr/>
                </p:nvSpPr>
                <p:spPr>
                  <a:xfrm>
                    <a:off x="4594535" y="2524257"/>
                    <a:ext cx="2286000" cy="13716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/>
                      <a:t>Update Action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7C1A600-0B10-C8BC-E993-28B0604D1EB5}"/>
                      </a:ext>
                    </a:extLst>
                  </p:cNvPr>
                  <p:cNvGrpSpPr/>
                  <p:nvPr/>
                </p:nvGrpSpPr>
                <p:grpSpPr>
                  <a:xfrm>
                    <a:off x="4765985" y="3224083"/>
                    <a:ext cx="1943100" cy="457200"/>
                    <a:chOff x="4821657" y="3210057"/>
                    <a:chExt cx="1943100" cy="457200"/>
                  </a:xfrm>
                </p:grpSpPr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35D2EAE9-0EE8-85ED-9305-41FDE3A1D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1657" y="3210057"/>
                      <a:ext cx="914400" cy="4572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MIP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E1A06D65-1B7E-04D9-E8C4-7C99D9865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0357" y="3210057"/>
                      <a:ext cx="914400" cy="4572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Sparse</a:t>
                      </a:r>
                    </a:p>
                  </p:txBody>
                </p:sp>
              </p:grp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4A12D87-9EAC-5643-9EF5-0CE2EC18674E}"/>
                  </a:ext>
                </a:extLst>
              </p:cNvPr>
              <p:cNvGrpSpPr/>
              <p:nvPr/>
            </p:nvGrpSpPr>
            <p:grpSpPr>
              <a:xfrm>
                <a:off x="6195948" y="1467842"/>
                <a:ext cx="1828800" cy="2514600"/>
                <a:chOff x="6880270" y="1467842"/>
                <a:chExt cx="1828800" cy="25146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BE752F6-3CC6-D723-5BCE-A89D542D6AE9}"/>
                    </a:ext>
                  </a:extLst>
                </p:cNvPr>
                <p:cNvSpPr/>
                <p:nvPr/>
              </p:nvSpPr>
              <p:spPr>
                <a:xfrm>
                  <a:off x="6880270" y="1467842"/>
                  <a:ext cx="1828800" cy="25146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Agent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E04FB6B7-AD8E-320B-4DE1-393FC8FA9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8870" y="2036728"/>
                      <a:ext cx="1371600" cy="4572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E04FB6B7-AD8E-320B-4DE1-393FC8FA92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08870" y="2036728"/>
                      <a:ext cx="1371600" cy="4572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9105AB9-8204-9E3F-8E3B-26E1888A7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8870" y="2689185"/>
                      <a:ext cx="1371600" cy="4572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per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9105AB9-8204-9E3F-8E3B-26E1888A7D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08870" y="2689185"/>
                      <a:ext cx="1371600" cy="4572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A8C1CE-82BC-7958-CEAB-3D468930B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8310" y="1467163"/>
                <a:ext cx="767638" cy="57092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2833831-F8EF-1E92-A2A1-21C9058E7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309" y="2720667"/>
                <a:ext cx="766162" cy="1261776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88E8CE-5C80-39AB-2CA8-4F03DAA76713}"/>
                    </a:ext>
                  </a:extLst>
                </p:cNvPr>
                <p:cNvSpPr/>
                <p:nvPr/>
              </p:nvSpPr>
              <p:spPr>
                <a:xfrm>
                  <a:off x="5675248" y="3394271"/>
                  <a:ext cx="1371600" cy="457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88E8CE-5C80-39AB-2CA8-4F03DAA767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248" y="3394271"/>
                  <a:ext cx="1371600" cy="457200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4B1281D3-3715-36AE-A0D1-F09F14D5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Iterative Best Response</a:t>
            </a:r>
          </a:p>
        </p:txBody>
      </p:sp>
    </p:spTree>
    <p:extLst>
      <p:ext uri="{BB962C8B-B14F-4D97-AF65-F5344CB8AC3E}">
        <p14:creationId xmlns:p14="http://schemas.microsoft.com/office/powerpoint/2010/main" val="381411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C9FB-B583-C385-FC9B-C599F2EC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collision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BD2ADE-D835-BD86-B183-62E3B91B49CA}"/>
                  </a:ext>
                </a:extLst>
              </p:cNvPr>
              <p:cNvSpPr/>
              <p:nvPr/>
            </p:nvSpPr>
            <p:spPr>
              <a:xfrm>
                <a:off x="805544" y="1690688"/>
                <a:ext cx="3340099" cy="201771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>
                    <a:solidFill>
                      <a:sysClr val="windowText" lastClr="000000"/>
                    </a:solidFill>
                  </a:rPr>
                  <a:t>Costs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per</m:t>
                          </m:r>
                        </m:sup>
                      </m:sSubSup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col</m:t>
                          </m:r>
                        </m:sup>
                      </m:sSubSup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collision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collision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BD2ADE-D835-BD86-B183-62E3B91B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4" y="1690688"/>
                <a:ext cx="3340099" cy="2017713"/>
              </a:xfrm>
              <a:prstGeom prst="rect">
                <a:avLst/>
              </a:prstGeom>
              <a:blipFill>
                <a:blip r:embed="rId2"/>
                <a:stretch>
                  <a:fillRect l="-3774" t="-21118" b="-9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C9CF97-95C3-8F28-3E72-91AFD6D96F39}"/>
                  </a:ext>
                </a:extLst>
              </p:cNvPr>
              <p:cNvSpPr/>
              <p:nvPr/>
            </p:nvSpPr>
            <p:spPr>
              <a:xfrm>
                <a:off x="8382000" y="2420143"/>
                <a:ext cx="2971800" cy="201771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>
                    <a:solidFill>
                      <a:sysClr val="windowText" lastClr="000000"/>
                    </a:solidFill>
                  </a:rPr>
                  <a:t>Collision constraint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C9CF97-95C3-8F28-3E72-91AFD6D96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420143"/>
                <a:ext cx="2971800" cy="2017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0B87A2-BE97-32CB-D4C1-A37A3A3D952B}"/>
                  </a:ext>
                </a:extLst>
              </p:cNvPr>
              <p:cNvSpPr/>
              <p:nvPr/>
            </p:nvSpPr>
            <p:spPr>
              <a:xfrm>
                <a:off x="805543" y="4475162"/>
                <a:ext cx="3340100" cy="201771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>
                    <a:solidFill>
                      <a:sysClr val="windowText" lastClr="000000"/>
                    </a:solidFill>
                  </a:rPr>
                  <a:t>Collision if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0B87A2-BE97-32CB-D4C1-A37A3A3D9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" y="4475162"/>
                <a:ext cx="3340100" cy="2017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C5C44-3248-5C2C-CBAE-16DAE23C7F11}"/>
              </a:ext>
            </a:extLst>
          </p:cNvPr>
          <p:cNvGrpSpPr/>
          <p:nvPr/>
        </p:nvGrpSpPr>
        <p:grpSpPr>
          <a:xfrm>
            <a:off x="4764155" y="2387958"/>
            <a:ext cx="2103074" cy="1827105"/>
            <a:chOff x="1918208" y="4496857"/>
            <a:chExt cx="2103074" cy="18271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19C33-B573-25A2-8F7F-CA4D742EEEC5}"/>
                </a:ext>
              </a:extLst>
            </p:cNvPr>
            <p:cNvSpPr/>
            <p:nvPr/>
          </p:nvSpPr>
          <p:spPr>
            <a:xfrm>
              <a:off x="2492664" y="4496857"/>
              <a:ext cx="1528618" cy="152861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-Up Arrow 5">
              <a:extLst>
                <a:ext uri="{FF2B5EF4-FFF2-40B4-BE49-F238E27FC236}">
                  <a16:creationId xmlns:a16="http://schemas.microsoft.com/office/drawing/2014/main" id="{3C7A9441-6D2E-90B7-00E8-02CC796B4D29}"/>
                </a:ext>
              </a:extLst>
            </p:cNvPr>
            <p:cNvSpPr/>
            <p:nvPr/>
          </p:nvSpPr>
          <p:spPr>
            <a:xfrm rot="5400000">
              <a:off x="1918208" y="5473570"/>
              <a:ext cx="850392" cy="850392"/>
            </a:xfrm>
            <a:prstGeom prst="leftUpArrow">
              <a:avLst>
                <a:gd name="adj1" fmla="val 0"/>
                <a:gd name="adj2" fmla="val 7079"/>
                <a:gd name="adj3" fmla="val 264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atellite with solid fill">
              <a:extLst>
                <a:ext uri="{FF2B5EF4-FFF2-40B4-BE49-F238E27FC236}">
                  <a16:creationId xmlns:a16="http://schemas.microsoft.com/office/drawing/2014/main" id="{B21ABCF6-7BC8-2709-8495-C025C8402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1279" y="4645472"/>
              <a:ext cx="1231387" cy="1231387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FDB807-F6CD-7921-7262-006940BDA699}"/>
                </a:ext>
              </a:extLst>
            </p:cNvPr>
            <p:cNvSpPr/>
            <p:nvPr/>
          </p:nvSpPr>
          <p:spPr>
            <a:xfrm>
              <a:off x="3179795" y="5183988"/>
              <a:ext cx="154353" cy="15435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9DDA71-6E38-9367-69D6-4738FBDCAAA9}"/>
                </a:ext>
              </a:extLst>
            </p:cNvPr>
            <p:cNvCxnSpPr>
              <a:cxnSpLocks/>
              <a:stCxn id="10" idx="4"/>
              <a:endCxn id="9" idx="2"/>
            </p:cNvCxnSpPr>
            <p:nvPr/>
          </p:nvCxnSpPr>
          <p:spPr>
            <a:xfrm>
              <a:off x="3256972" y="5338341"/>
              <a:ext cx="1" cy="6871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03982E-45C1-9BF9-9AFD-1AA9858B4BB9}"/>
                </a:ext>
              </a:extLst>
            </p:cNvPr>
            <p:cNvCxnSpPr>
              <a:cxnSpLocks/>
              <a:stCxn id="10" idx="6"/>
              <a:endCxn id="9" idx="3"/>
            </p:cNvCxnSpPr>
            <p:nvPr/>
          </p:nvCxnSpPr>
          <p:spPr>
            <a:xfrm>
              <a:off x="3334148" y="5261165"/>
              <a:ext cx="68713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19D65C-D996-E82E-DA94-FA2E78E9FFBE}"/>
                    </a:ext>
                  </a:extLst>
                </p:cNvPr>
                <p:cNvSpPr txBox="1"/>
                <p:nvPr/>
              </p:nvSpPr>
              <p:spPr>
                <a:xfrm>
                  <a:off x="3588411" y="4969009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19D65C-D996-E82E-DA94-FA2E78E9F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411" y="4969009"/>
                  <a:ext cx="3506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3E124F-3702-7D5D-5793-B53DAD976413}"/>
                    </a:ext>
                  </a:extLst>
                </p:cNvPr>
                <p:cNvSpPr txBox="1"/>
                <p:nvPr/>
              </p:nvSpPr>
              <p:spPr>
                <a:xfrm>
                  <a:off x="3167719" y="5646664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3E124F-3702-7D5D-5793-B53DAD976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719" y="5646664"/>
                  <a:ext cx="35067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B61A3-D1E9-C357-9DE1-2153047FC63E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45643" y="3429000"/>
            <a:ext cx="4236357" cy="205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227FD-E803-DC31-7F5B-77F888DADDB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475593" y="3708401"/>
            <a:ext cx="1" cy="766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BEB8C-C0F1-6BAE-3A62-139D890B564A}"/>
              </a:ext>
            </a:extLst>
          </p:cNvPr>
          <p:cNvSpPr txBox="1"/>
          <p:nvPr/>
        </p:nvSpPr>
        <p:spPr>
          <a:xfrm rot="20055727">
            <a:off x="4275173" y="4528488"/>
            <a:ext cx="406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 using axis-aligned bounding box</a:t>
            </a:r>
          </a:p>
        </p:txBody>
      </p:sp>
    </p:spTree>
    <p:extLst>
      <p:ext uri="{BB962C8B-B14F-4D97-AF65-F5344CB8AC3E}">
        <p14:creationId xmlns:p14="http://schemas.microsoft.com/office/powerpoint/2010/main" val="157063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2BD6-9140-D893-AFD3-1E30E03C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C693-2EA4-AB1E-A09E-39E9FE7A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</a:t>
                </a:r>
              </a:p>
              <a:p>
                <a:pPr lvl="1"/>
                <a:r>
                  <a:rPr lang="en-US" dirty="0"/>
                  <a:t>Discretize the time horizon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Apply control over the least number of time steps using the L1 optimization, leads to minimum fuel consumption</a:t>
                </a:r>
              </a:p>
              <a:p>
                <a:r>
                  <a:rPr lang="en-US" dirty="0"/>
                  <a:t>Formulation: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C693-2EA4-AB1E-A09E-39E9FE7A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7F6BCA-12D2-39A9-C1DC-579CF59FB566}"/>
                  </a:ext>
                </a:extLst>
              </p:cNvPr>
              <p:cNvSpPr/>
              <p:nvPr/>
            </p:nvSpPr>
            <p:spPr>
              <a:xfrm>
                <a:off x="8382000" y="4675187"/>
                <a:ext cx="2971800" cy="15017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>
                    <a:solidFill>
                      <a:sysClr val="windowText" lastClr="000000"/>
                    </a:solidFill>
                  </a:rPr>
                  <a:t>Collision constraint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7F6BCA-12D2-39A9-C1DC-579CF59FB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675187"/>
                <a:ext cx="2971800" cy="150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92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C081-F003-2C60-6523-47545339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B84C4-EF65-F138-3FC4-0CABCB2D9F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Dynamic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Actuation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Safety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safe set</a:t>
                </a:r>
              </a:p>
              <a:p>
                <a:r>
                  <a:rPr lang="en-US" dirty="0"/>
                  <a:t>Goal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acc>
                  </m:oMath>
                </a14:m>
                <a:r>
                  <a:rPr lang="en-US" dirty="0"/>
                  <a:t> is the goal NMT</a:t>
                </a:r>
              </a:p>
              <a:p>
                <a:r>
                  <a:rPr lang="en-US" dirty="0"/>
                  <a:t>Cost function: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B84C4-EF65-F138-3FC4-0CABCB2D9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3488" b="-17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C0454D-42D2-38DA-C371-68F87B0A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Here, we try to directly minimize the fuel cost using the L2 norm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3228CD-A923-D633-8D00-7F7664E4E7AB}"/>
                  </a:ext>
                </a:extLst>
              </p:cNvPr>
              <p:cNvSpPr/>
              <p:nvPr/>
            </p:nvSpPr>
            <p:spPr>
              <a:xfrm>
                <a:off x="8382000" y="4675187"/>
                <a:ext cx="2971800" cy="15017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>
                    <a:solidFill>
                      <a:sysClr val="windowText" lastClr="000000"/>
                    </a:solidFill>
                  </a:rPr>
                  <a:t>Collision constraint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3228CD-A923-D633-8D00-7F7664E4E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675187"/>
                <a:ext cx="2971800" cy="150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1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D887-9FBC-2970-F337-56D10815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2520-23B1-A07A-5592-D6C59D73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Ideate several interesting APO examples, ranging from 2 chasers to 10? chasers</a:t>
            </a:r>
          </a:p>
          <a:p>
            <a:r>
              <a:rPr lang="en-US" dirty="0"/>
              <a:t>Show agent trajectories during APO missions</a:t>
            </a:r>
          </a:p>
          <a:p>
            <a:r>
              <a:rPr lang="en-US" dirty="0"/>
              <a:t>Show computational time between MIP and sparse formulations</a:t>
            </a:r>
          </a:p>
          <a:p>
            <a:r>
              <a:rPr lang="en-US" dirty="0"/>
              <a:t>Show fuel costs between MIP and sparse formulations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3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FE1E-5B90-1C00-9C9F-839A643D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3E5E1-2796-35B7-288C-A464AE160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36FF-0FE1-D696-A454-E5E6CE57F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Prototype sparse and MIP formulations finished</a:t>
            </a:r>
          </a:p>
          <a:p>
            <a:r>
              <a:rPr lang="en-US" dirty="0"/>
              <a:t>Agent class created</a:t>
            </a:r>
          </a:p>
          <a:p>
            <a:r>
              <a:rPr lang="en-US" dirty="0"/>
              <a:t>Skeleton of L-IBR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244B89-0A96-E058-7557-41D6EF73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5C908C-54CF-B096-105B-E8D7F0DD89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Flesh out L-IBR, make it easier to use</a:t>
            </a:r>
          </a:p>
          <a:p>
            <a:r>
              <a:rPr lang="en-US" dirty="0"/>
              <a:t>Fix sparse controller</a:t>
            </a:r>
          </a:p>
          <a:p>
            <a:r>
              <a:rPr lang="en-US" dirty="0"/>
              <a:t>Clean up MIP formulation</a:t>
            </a:r>
          </a:p>
          <a:p>
            <a:r>
              <a:rPr lang="en-US" dirty="0"/>
              <a:t>Write 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7393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10390</TotalTime>
  <Words>660</Words>
  <Application>Microsoft Macintosh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Casting the satellite APO problem as a game</vt:lpstr>
      <vt:lpstr>Linear Iterative Best Response</vt:lpstr>
      <vt:lpstr>Linearizing the collision constraint</vt:lpstr>
      <vt:lpstr>Sparse formulation</vt:lpstr>
      <vt:lpstr>MIP formulation</vt:lpstr>
      <vt:lpstr>Experimental setup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Kristina M</dc:creator>
  <cp:lastModifiedBy>Miller, Kristina M</cp:lastModifiedBy>
  <cp:revision>33</cp:revision>
  <dcterms:created xsi:type="dcterms:W3CDTF">2022-06-06T15:45:14Z</dcterms:created>
  <dcterms:modified xsi:type="dcterms:W3CDTF">2022-06-13T20:56:11Z</dcterms:modified>
</cp:coreProperties>
</file>