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60" r:id="rId2"/>
    <p:sldId id="348" r:id="rId3"/>
    <p:sldId id="372" r:id="rId4"/>
    <p:sldId id="358" r:id="rId5"/>
    <p:sldId id="376" r:id="rId6"/>
    <p:sldId id="371" r:id="rId7"/>
    <p:sldId id="338" r:id="rId8"/>
    <p:sldId id="368" r:id="rId9"/>
    <p:sldId id="369" r:id="rId10"/>
    <p:sldId id="340" r:id="rId11"/>
    <p:sldId id="366" r:id="rId12"/>
    <p:sldId id="364" r:id="rId13"/>
    <p:sldId id="373" r:id="rId14"/>
    <p:sldId id="354" r:id="rId15"/>
    <p:sldId id="374" r:id="rId16"/>
    <p:sldId id="370" r:id="rId17"/>
    <p:sldId id="363" r:id="rId18"/>
    <p:sldId id="375" r:id="rId19"/>
  </p:sldIdLst>
  <p:sldSz cx="12192000" cy="6858000"/>
  <p:notesSz cx="6807200" cy="99393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C3C6"/>
    <a:srgbClr val="82A3B6"/>
    <a:srgbClr val="DFC3BA"/>
    <a:srgbClr val="7CBEE0"/>
    <a:srgbClr val="C8C8C8"/>
    <a:srgbClr val="F0F0F0"/>
    <a:srgbClr val="75C2F6"/>
    <a:srgbClr val="1A9FE2"/>
    <a:srgbClr val="448EF6"/>
    <a:srgbClr val="45A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85139" autoAdjust="0"/>
  </p:normalViewPr>
  <p:slideViewPr>
    <p:cSldViewPr snapToGrid="0" showGuides="1">
      <p:cViewPr varScale="1">
        <p:scale>
          <a:sx n="96" d="100"/>
          <a:sy n="96" d="100"/>
        </p:scale>
        <p:origin x="32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1342B-26E9-48BD-9796-9756E2A7FD0B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512E6-6BBC-4F0D-B688-B830A4389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58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512E6-6BBC-4F0D-B688-B830A4389B4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03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她評分完後請他告知研究者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512E6-6BBC-4F0D-B688-B830A4389B4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713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512E6-6BBC-4F0D-B688-B830A4389B4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428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512E6-6BBC-4F0D-B688-B830A4389B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753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512E6-6BBC-4F0D-B688-B830A4389B4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83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512E6-6BBC-4F0D-B688-B830A4389B4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239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她評分完後請他告知研究者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512E6-6BBC-4F0D-B688-B830A4389B4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2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512E6-6BBC-4F0D-B688-B830A4389B4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31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512E6-6BBC-4F0D-B688-B830A4389B4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31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512E6-6BBC-4F0D-B688-B830A4389B4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7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51PPT模板网 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FDB5D7-7E19-4974-B6C8-9B42C368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EBA3-795D-4F8A-8756-C082568342AB}" type="datetime1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58E3CB-940F-49C2-99AA-7D77076F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320F81-BEE6-4179-91EE-593F63C1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7DD8-6142-47C6-A144-06CB9D23CFB8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DC5BA1D-B28C-4AA9-9628-4A8F1ED1CBE3}"/>
              </a:ext>
            </a:extLst>
          </p:cNvPr>
          <p:cNvGrpSpPr/>
          <p:nvPr userDrawn="1"/>
        </p:nvGrpSpPr>
        <p:grpSpPr>
          <a:xfrm>
            <a:off x="-457200" y="-424901"/>
            <a:ext cx="13282537" cy="7952185"/>
            <a:chOff x="-457200" y="-424901"/>
            <a:chExt cx="13282537" cy="795218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90D7AEB-22C4-419C-BA8A-4DD588DB6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FCC4B1B-95D6-4A50-AC6D-A1A50E080E1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88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7B3503E-2C7F-45BB-AFBD-628F9678EE82}"/>
                </a:ext>
              </a:extLst>
            </p:cNvPr>
            <p:cNvGrpSpPr/>
            <p:nvPr/>
          </p:nvGrpSpPr>
          <p:grpSpPr>
            <a:xfrm>
              <a:off x="9997492" y="1"/>
              <a:ext cx="2194507" cy="1892299"/>
              <a:chOff x="5875814" y="1"/>
              <a:chExt cx="6316186" cy="5446376"/>
            </a:xfrm>
          </p:grpSpPr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54478B01-4B55-45AB-A288-082864DD7B09}"/>
                  </a:ext>
                </a:extLst>
              </p:cNvPr>
              <p:cNvSpPr/>
              <p:nvPr/>
            </p:nvSpPr>
            <p:spPr>
              <a:xfrm>
                <a:off x="7905615" y="1"/>
                <a:ext cx="4286385" cy="3081976"/>
              </a:xfrm>
              <a:custGeom>
                <a:avLst/>
                <a:gdLst>
                  <a:gd name="connsiteX0" fmla="*/ 1597152 w 1597152"/>
                  <a:gd name="connsiteY0" fmla="*/ 0 h 1306067"/>
                  <a:gd name="connsiteX1" fmla="*/ 1597152 w 1597152"/>
                  <a:gd name="connsiteY1" fmla="*/ 1152144 h 1306067"/>
                  <a:gd name="connsiteX2" fmla="*/ 1528572 w 1597152"/>
                  <a:gd name="connsiteY2" fmla="*/ 1190244 h 1306067"/>
                  <a:gd name="connsiteX3" fmla="*/ 1331976 w 1597152"/>
                  <a:gd name="connsiteY3" fmla="*/ 1258824 h 1306067"/>
                  <a:gd name="connsiteX4" fmla="*/ 1117092 w 1597152"/>
                  <a:gd name="connsiteY4" fmla="*/ 1290828 h 1306067"/>
                  <a:gd name="connsiteX5" fmla="*/ 1013460 w 1597152"/>
                  <a:gd name="connsiteY5" fmla="*/ 1303020 h 1306067"/>
                  <a:gd name="connsiteX6" fmla="*/ 955548 w 1597152"/>
                  <a:gd name="connsiteY6" fmla="*/ 1306068 h 1306067"/>
                  <a:gd name="connsiteX7" fmla="*/ 862584 w 1597152"/>
                  <a:gd name="connsiteY7" fmla="*/ 1306068 h 1306067"/>
                  <a:gd name="connsiteX8" fmla="*/ 678180 w 1597152"/>
                  <a:gd name="connsiteY8" fmla="*/ 1277112 h 1306067"/>
                  <a:gd name="connsiteX9" fmla="*/ 495300 w 1597152"/>
                  <a:gd name="connsiteY9" fmla="*/ 1191768 h 1306067"/>
                  <a:gd name="connsiteX10" fmla="*/ 399288 w 1597152"/>
                  <a:gd name="connsiteY10" fmla="*/ 1106424 h 1306067"/>
                  <a:gd name="connsiteX11" fmla="*/ 315468 w 1597152"/>
                  <a:gd name="connsiteY11" fmla="*/ 1008888 h 1306067"/>
                  <a:gd name="connsiteX12" fmla="*/ 150876 w 1597152"/>
                  <a:gd name="connsiteY12" fmla="*/ 829056 h 1306067"/>
                  <a:gd name="connsiteX13" fmla="*/ 25908 w 1597152"/>
                  <a:gd name="connsiteY13" fmla="*/ 655320 h 1306067"/>
                  <a:gd name="connsiteX14" fmla="*/ 0 w 1597152"/>
                  <a:gd name="connsiteY14" fmla="*/ 413004 h 1306067"/>
                  <a:gd name="connsiteX15" fmla="*/ 0 w 1597152"/>
                  <a:gd name="connsiteY15" fmla="*/ 246888 h 1306067"/>
                  <a:gd name="connsiteX16" fmla="*/ 45720 w 1597152"/>
                  <a:gd name="connsiteY16" fmla="*/ 0 h 1306067"/>
                  <a:gd name="connsiteX17" fmla="*/ 1597152 w 1597152"/>
                  <a:gd name="connsiteY17" fmla="*/ 0 h 1306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97152" h="1306067">
                    <a:moveTo>
                      <a:pt x="1597152" y="0"/>
                    </a:moveTo>
                    <a:lnTo>
                      <a:pt x="1597152" y="1152144"/>
                    </a:lnTo>
                    <a:cubicBezTo>
                      <a:pt x="1574292" y="1167384"/>
                      <a:pt x="1549908" y="1178052"/>
                      <a:pt x="1528572" y="1190244"/>
                    </a:cubicBezTo>
                    <a:cubicBezTo>
                      <a:pt x="1461516" y="1223772"/>
                      <a:pt x="1397508" y="1248156"/>
                      <a:pt x="1331976" y="1258824"/>
                    </a:cubicBezTo>
                    <a:cubicBezTo>
                      <a:pt x="1260348" y="1271016"/>
                      <a:pt x="1188721" y="1281684"/>
                      <a:pt x="1117092" y="1290828"/>
                    </a:cubicBezTo>
                    <a:cubicBezTo>
                      <a:pt x="1083564" y="1295400"/>
                      <a:pt x="1048512" y="1299972"/>
                      <a:pt x="1013460" y="1303020"/>
                    </a:cubicBezTo>
                    <a:cubicBezTo>
                      <a:pt x="979932" y="1304544"/>
                      <a:pt x="960120" y="1306068"/>
                      <a:pt x="955548" y="1306068"/>
                    </a:cubicBezTo>
                    <a:lnTo>
                      <a:pt x="862584" y="1306068"/>
                    </a:lnTo>
                    <a:cubicBezTo>
                      <a:pt x="801624" y="1298448"/>
                      <a:pt x="737616" y="1293876"/>
                      <a:pt x="678180" y="1277112"/>
                    </a:cubicBezTo>
                    <a:cubicBezTo>
                      <a:pt x="618744" y="1260348"/>
                      <a:pt x="550164" y="1231392"/>
                      <a:pt x="495300" y="1191768"/>
                    </a:cubicBezTo>
                    <a:cubicBezTo>
                      <a:pt x="469392" y="1173480"/>
                      <a:pt x="429768" y="1143000"/>
                      <a:pt x="399288" y="1106424"/>
                    </a:cubicBezTo>
                    <a:cubicBezTo>
                      <a:pt x="370332" y="1074420"/>
                      <a:pt x="342900" y="1040892"/>
                      <a:pt x="315468" y="1008888"/>
                    </a:cubicBezTo>
                    <a:cubicBezTo>
                      <a:pt x="257556" y="941832"/>
                      <a:pt x="208788" y="890016"/>
                      <a:pt x="150876" y="829056"/>
                    </a:cubicBezTo>
                    <a:cubicBezTo>
                      <a:pt x="99060" y="777240"/>
                      <a:pt x="35052" y="713232"/>
                      <a:pt x="25908" y="655320"/>
                    </a:cubicBezTo>
                    <a:cubicBezTo>
                      <a:pt x="21336" y="630936"/>
                      <a:pt x="0" y="440436"/>
                      <a:pt x="0" y="413004"/>
                    </a:cubicBezTo>
                    <a:lnTo>
                      <a:pt x="0" y="246888"/>
                    </a:lnTo>
                    <a:cubicBezTo>
                      <a:pt x="6096" y="164592"/>
                      <a:pt x="16764" y="82296"/>
                      <a:pt x="45720" y="0"/>
                    </a:cubicBezTo>
                    <a:lnTo>
                      <a:pt x="1597152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32727ADB-639A-4531-A1F5-250FBF615C2B}"/>
                  </a:ext>
                </a:extLst>
              </p:cNvPr>
              <p:cNvSpPr/>
              <p:nvPr/>
            </p:nvSpPr>
            <p:spPr>
              <a:xfrm>
                <a:off x="5875814" y="1"/>
                <a:ext cx="6316186" cy="5446376"/>
              </a:xfrm>
              <a:custGeom>
                <a:avLst/>
                <a:gdLst>
                  <a:gd name="connsiteX0" fmla="*/ 818388 w 2368296"/>
                  <a:gd name="connsiteY0" fmla="*/ 0 h 2322576"/>
                  <a:gd name="connsiteX1" fmla="*/ 794004 w 2368296"/>
                  <a:gd name="connsiteY1" fmla="*/ 83820 h 2322576"/>
                  <a:gd name="connsiteX2" fmla="*/ 784860 w 2368296"/>
                  <a:gd name="connsiteY2" fmla="*/ 135636 h 2322576"/>
                  <a:gd name="connsiteX3" fmla="*/ 772668 w 2368296"/>
                  <a:gd name="connsiteY3" fmla="*/ 234696 h 2322576"/>
                  <a:gd name="connsiteX4" fmla="*/ 772668 w 2368296"/>
                  <a:gd name="connsiteY4" fmla="*/ 423672 h 2322576"/>
                  <a:gd name="connsiteX5" fmla="*/ 794004 w 2368296"/>
                  <a:gd name="connsiteY5" fmla="*/ 630936 h 2322576"/>
                  <a:gd name="connsiteX6" fmla="*/ 795528 w 2368296"/>
                  <a:gd name="connsiteY6" fmla="*/ 637032 h 2322576"/>
                  <a:gd name="connsiteX7" fmla="*/ 912876 w 2368296"/>
                  <a:gd name="connsiteY7" fmla="*/ 818388 h 2322576"/>
                  <a:gd name="connsiteX8" fmla="*/ 1094232 w 2368296"/>
                  <a:gd name="connsiteY8" fmla="*/ 1014984 h 2322576"/>
                  <a:gd name="connsiteX9" fmla="*/ 1286256 w 2368296"/>
                  <a:gd name="connsiteY9" fmla="*/ 1203960 h 2322576"/>
                  <a:gd name="connsiteX10" fmla="*/ 1424940 w 2368296"/>
                  <a:gd name="connsiteY10" fmla="*/ 1267968 h 2322576"/>
                  <a:gd name="connsiteX11" fmla="*/ 1478280 w 2368296"/>
                  <a:gd name="connsiteY11" fmla="*/ 1283208 h 2322576"/>
                  <a:gd name="connsiteX12" fmla="*/ 1508760 w 2368296"/>
                  <a:gd name="connsiteY12" fmla="*/ 1289304 h 2322576"/>
                  <a:gd name="connsiteX13" fmla="*/ 1598677 w 2368296"/>
                  <a:gd name="connsiteY13" fmla="*/ 1303020 h 2322576"/>
                  <a:gd name="connsiteX14" fmla="*/ 1767840 w 2368296"/>
                  <a:gd name="connsiteY14" fmla="*/ 1303020 h 2322576"/>
                  <a:gd name="connsiteX15" fmla="*/ 2034540 w 2368296"/>
                  <a:gd name="connsiteY15" fmla="*/ 1267968 h 2322576"/>
                  <a:gd name="connsiteX16" fmla="*/ 2290572 w 2368296"/>
                  <a:gd name="connsiteY16" fmla="*/ 1193292 h 2322576"/>
                  <a:gd name="connsiteX17" fmla="*/ 2368296 w 2368296"/>
                  <a:gd name="connsiteY17" fmla="*/ 1150620 h 2322576"/>
                  <a:gd name="connsiteX18" fmla="*/ 2368296 w 2368296"/>
                  <a:gd name="connsiteY18" fmla="*/ 2193036 h 2322576"/>
                  <a:gd name="connsiteX19" fmla="*/ 2011680 w 2368296"/>
                  <a:gd name="connsiteY19" fmla="*/ 2322576 h 2322576"/>
                  <a:gd name="connsiteX20" fmla="*/ 1940052 w 2368296"/>
                  <a:gd name="connsiteY20" fmla="*/ 2322576 h 2322576"/>
                  <a:gd name="connsiteX21" fmla="*/ 1719072 w 2368296"/>
                  <a:gd name="connsiteY21" fmla="*/ 2272284 h 2322576"/>
                  <a:gd name="connsiteX22" fmla="*/ 1194816 w 2368296"/>
                  <a:gd name="connsiteY22" fmla="*/ 1923288 h 2322576"/>
                  <a:gd name="connsiteX23" fmla="*/ 1152144 w 2368296"/>
                  <a:gd name="connsiteY23" fmla="*/ 1883664 h 2322576"/>
                  <a:gd name="connsiteX24" fmla="*/ 1059180 w 2368296"/>
                  <a:gd name="connsiteY24" fmla="*/ 1801368 h 2322576"/>
                  <a:gd name="connsiteX25" fmla="*/ 826008 w 2368296"/>
                  <a:gd name="connsiteY25" fmla="*/ 1629156 h 2322576"/>
                  <a:gd name="connsiteX26" fmla="*/ 220980 w 2368296"/>
                  <a:gd name="connsiteY26" fmla="*/ 1127760 h 2322576"/>
                  <a:gd name="connsiteX27" fmla="*/ 35052 w 2368296"/>
                  <a:gd name="connsiteY27" fmla="*/ 784860 h 2322576"/>
                  <a:gd name="connsiteX28" fmla="*/ 6096 w 2368296"/>
                  <a:gd name="connsiteY28" fmla="*/ 630936 h 2322576"/>
                  <a:gd name="connsiteX29" fmla="*/ 0 w 2368296"/>
                  <a:gd name="connsiteY29" fmla="*/ 574548 h 2322576"/>
                  <a:gd name="connsiteX30" fmla="*/ 0 w 2368296"/>
                  <a:gd name="connsiteY30" fmla="*/ 466344 h 2322576"/>
                  <a:gd name="connsiteX31" fmla="*/ 9144 w 2368296"/>
                  <a:gd name="connsiteY31" fmla="*/ 379476 h 2322576"/>
                  <a:gd name="connsiteX32" fmla="*/ 21336 w 2368296"/>
                  <a:gd name="connsiteY32" fmla="*/ 315468 h 2322576"/>
                  <a:gd name="connsiteX33" fmla="*/ 150876 w 2368296"/>
                  <a:gd name="connsiteY33" fmla="*/ 0 h 2322576"/>
                  <a:gd name="connsiteX34" fmla="*/ 818388 w 2368296"/>
                  <a:gd name="connsiteY34" fmla="*/ 0 h 2322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368296" h="2322576">
                    <a:moveTo>
                      <a:pt x="818388" y="0"/>
                    </a:moveTo>
                    <a:cubicBezTo>
                      <a:pt x="810768" y="27432"/>
                      <a:pt x="800100" y="54864"/>
                      <a:pt x="794004" y="83820"/>
                    </a:cubicBezTo>
                    <a:cubicBezTo>
                      <a:pt x="790956" y="99060"/>
                      <a:pt x="787908" y="118872"/>
                      <a:pt x="784860" y="135636"/>
                    </a:cubicBezTo>
                    <a:cubicBezTo>
                      <a:pt x="780288" y="167640"/>
                      <a:pt x="772668" y="230124"/>
                      <a:pt x="772668" y="234696"/>
                    </a:cubicBezTo>
                    <a:lnTo>
                      <a:pt x="772668" y="423672"/>
                    </a:lnTo>
                    <a:cubicBezTo>
                      <a:pt x="778765" y="493776"/>
                      <a:pt x="786384" y="562356"/>
                      <a:pt x="794004" y="630936"/>
                    </a:cubicBezTo>
                    <a:cubicBezTo>
                      <a:pt x="795528" y="632460"/>
                      <a:pt x="795528" y="635508"/>
                      <a:pt x="795528" y="637032"/>
                    </a:cubicBezTo>
                    <a:cubicBezTo>
                      <a:pt x="794004" y="694944"/>
                      <a:pt x="865632" y="769620"/>
                      <a:pt x="912876" y="818388"/>
                    </a:cubicBezTo>
                    <a:cubicBezTo>
                      <a:pt x="976884" y="883920"/>
                      <a:pt x="1034796" y="943356"/>
                      <a:pt x="1094232" y="1014984"/>
                    </a:cubicBezTo>
                    <a:cubicBezTo>
                      <a:pt x="1147572" y="1078992"/>
                      <a:pt x="1213104" y="1159764"/>
                      <a:pt x="1286256" y="1203960"/>
                    </a:cubicBezTo>
                    <a:cubicBezTo>
                      <a:pt x="1327404" y="1228344"/>
                      <a:pt x="1379220" y="1254252"/>
                      <a:pt x="1424940" y="1267968"/>
                    </a:cubicBezTo>
                    <a:cubicBezTo>
                      <a:pt x="1441704" y="1272540"/>
                      <a:pt x="1459992" y="1278636"/>
                      <a:pt x="1478280" y="1283208"/>
                    </a:cubicBezTo>
                    <a:cubicBezTo>
                      <a:pt x="1485900" y="1286256"/>
                      <a:pt x="1498092" y="1287780"/>
                      <a:pt x="1508760" y="1289304"/>
                    </a:cubicBezTo>
                    <a:cubicBezTo>
                      <a:pt x="1536192" y="1293876"/>
                      <a:pt x="1594104" y="1303020"/>
                      <a:pt x="1598677" y="1303020"/>
                    </a:cubicBezTo>
                    <a:lnTo>
                      <a:pt x="1767840" y="1303020"/>
                    </a:lnTo>
                    <a:cubicBezTo>
                      <a:pt x="1859280" y="1292352"/>
                      <a:pt x="1946148" y="1278636"/>
                      <a:pt x="2034540" y="1267968"/>
                    </a:cubicBezTo>
                    <a:cubicBezTo>
                      <a:pt x="2118360" y="1255776"/>
                      <a:pt x="2203704" y="1234440"/>
                      <a:pt x="2290572" y="1193292"/>
                    </a:cubicBezTo>
                    <a:cubicBezTo>
                      <a:pt x="2314956" y="1181100"/>
                      <a:pt x="2342389" y="1167384"/>
                      <a:pt x="2368296" y="1150620"/>
                    </a:cubicBezTo>
                    <a:lnTo>
                      <a:pt x="2368296" y="2193036"/>
                    </a:lnTo>
                    <a:cubicBezTo>
                      <a:pt x="2249424" y="2275332"/>
                      <a:pt x="2130552" y="2314956"/>
                      <a:pt x="2011680" y="2322576"/>
                    </a:cubicBezTo>
                    <a:cubicBezTo>
                      <a:pt x="1943100" y="2321052"/>
                      <a:pt x="1941577" y="2321052"/>
                      <a:pt x="1940052" y="2322576"/>
                    </a:cubicBezTo>
                    <a:cubicBezTo>
                      <a:pt x="1868424" y="2316480"/>
                      <a:pt x="1789177" y="2298192"/>
                      <a:pt x="1719072" y="2272284"/>
                    </a:cubicBezTo>
                    <a:cubicBezTo>
                      <a:pt x="1546860" y="2209800"/>
                      <a:pt x="1368552" y="2081784"/>
                      <a:pt x="1194816" y="1923288"/>
                    </a:cubicBezTo>
                    <a:cubicBezTo>
                      <a:pt x="1181100" y="1912620"/>
                      <a:pt x="1165860" y="1897380"/>
                      <a:pt x="1152144" y="1883664"/>
                    </a:cubicBezTo>
                    <a:cubicBezTo>
                      <a:pt x="1121665" y="1856232"/>
                      <a:pt x="1091184" y="1827276"/>
                      <a:pt x="1059180" y="1801368"/>
                    </a:cubicBezTo>
                    <a:cubicBezTo>
                      <a:pt x="981456" y="1740408"/>
                      <a:pt x="902208" y="1682496"/>
                      <a:pt x="826008" y="1629156"/>
                    </a:cubicBezTo>
                    <a:cubicBezTo>
                      <a:pt x="621792" y="1484376"/>
                      <a:pt x="400812" y="1342644"/>
                      <a:pt x="220980" y="1127760"/>
                    </a:cubicBezTo>
                    <a:cubicBezTo>
                      <a:pt x="126492" y="1013460"/>
                      <a:pt x="67056" y="899160"/>
                      <a:pt x="35052" y="784860"/>
                    </a:cubicBezTo>
                    <a:cubicBezTo>
                      <a:pt x="25908" y="749808"/>
                      <a:pt x="6096" y="675132"/>
                      <a:pt x="6096" y="630936"/>
                    </a:cubicBezTo>
                    <a:cubicBezTo>
                      <a:pt x="6096" y="626364"/>
                      <a:pt x="0" y="577596"/>
                      <a:pt x="0" y="574548"/>
                    </a:cubicBezTo>
                    <a:lnTo>
                      <a:pt x="0" y="466344"/>
                    </a:lnTo>
                    <a:cubicBezTo>
                      <a:pt x="3048" y="437388"/>
                      <a:pt x="9144" y="384048"/>
                      <a:pt x="9144" y="379476"/>
                    </a:cubicBezTo>
                    <a:cubicBezTo>
                      <a:pt x="9144" y="376428"/>
                      <a:pt x="16764" y="336804"/>
                      <a:pt x="21336" y="315468"/>
                    </a:cubicBezTo>
                    <a:cubicBezTo>
                      <a:pt x="45720" y="210312"/>
                      <a:pt x="85344" y="105156"/>
                      <a:pt x="150876" y="0"/>
                    </a:cubicBezTo>
                    <a:lnTo>
                      <a:pt x="818388" y="0"/>
                    </a:lnTo>
                    <a:close/>
                  </a:path>
                </a:pathLst>
              </a:custGeom>
              <a:solidFill>
                <a:srgbClr val="DFC3BA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8A3C471-A797-42E7-9E90-C8EC5B4E4045}"/>
                </a:ext>
              </a:extLst>
            </p:cNvPr>
            <p:cNvSpPr/>
            <p:nvPr/>
          </p:nvSpPr>
          <p:spPr>
            <a:xfrm>
              <a:off x="2657" y="2"/>
              <a:ext cx="1927744" cy="1200436"/>
            </a:xfrm>
            <a:custGeom>
              <a:avLst/>
              <a:gdLst>
                <a:gd name="connsiteX0" fmla="*/ 2334768 w 2334767"/>
                <a:gd name="connsiteY0" fmla="*/ 0 h 1653539"/>
                <a:gd name="connsiteX1" fmla="*/ 2148840 w 2334767"/>
                <a:gd name="connsiteY1" fmla="*/ 123444 h 1653539"/>
                <a:gd name="connsiteX2" fmla="*/ 1988820 w 2334767"/>
                <a:gd name="connsiteY2" fmla="*/ 211836 h 1653539"/>
                <a:gd name="connsiteX3" fmla="*/ 1775460 w 2334767"/>
                <a:gd name="connsiteY3" fmla="*/ 498348 h 1653539"/>
                <a:gd name="connsiteX4" fmla="*/ 1580388 w 2334767"/>
                <a:gd name="connsiteY4" fmla="*/ 954024 h 1653539"/>
                <a:gd name="connsiteX5" fmla="*/ 1472184 w 2334767"/>
                <a:gd name="connsiteY5" fmla="*/ 1132332 h 1653539"/>
                <a:gd name="connsiteX6" fmla="*/ 1431036 w 2334767"/>
                <a:gd name="connsiteY6" fmla="*/ 1191768 h 1653539"/>
                <a:gd name="connsiteX7" fmla="*/ 957072 w 2334767"/>
                <a:gd name="connsiteY7" fmla="*/ 1569720 h 1653539"/>
                <a:gd name="connsiteX8" fmla="*/ 583692 w 2334767"/>
                <a:gd name="connsiteY8" fmla="*/ 1652016 h 1653539"/>
                <a:gd name="connsiteX9" fmla="*/ 339852 w 2334767"/>
                <a:gd name="connsiteY9" fmla="*/ 1653540 h 1653539"/>
                <a:gd name="connsiteX10" fmla="*/ 0 w 2334767"/>
                <a:gd name="connsiteY10" fmla="*/ 1527048 h 1653539"/>
                <a:gd name="connsiteX11" fmla="*/ 0 w 2334767"/>
                <a:gd name="connsiteY11" fmla="*/ 0 h 1653539"/>
                <a:gd name="connsiteX12" fmla="*/ 2334768 w 2334767"/>
                <a:gd name="connsiteY12" fmla="*/ 0 h 165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4767" h="1653539">
                  <a:moveTo>
                    <a:pt x="2334768" y="0"/>
                  </a:moveTo>
                  <a:cubicBezTo>
                    <a:pt x="2273808" y="42672"/>
                    <a:pt x="2211324" y="85344"/>
                    <a:pt x="2148840" y="123444"/>
                  </a:cubicBezTo>
                  <a:cubicBezTo>
                    <a:pt x="2095500" y="155448"/>
                    <a:pt x="2042160" y="184404"/>
                    <a:pt x="1988820" y="211836"/>
                  </a:cubicBezTo>
                  <a:cubicBezTo>
                    <a:pt x="1871472" y="271272"/>
                    <a:pt x="1807464" y="402336"/>
                    <a:pt x="1775460" y="498348"/>
                  </a:cubicBezTo>
                  <a:cubicBezTo>
                    <a:pt x="1725168" y="646176"/>
                    <a:pt x="1662684" y="801624"/>
                    <a:pt x="1580388" y="954024"/>
                  </a:cubicBezTo>
                  <a:cubicBezTo>
                    <a:pt x="1546860" y="1011936"/>
                    <a:pt x="1511808" y="1072896"/>
                    <a:pt x="1472184" y="1132332"/>
                  </a:cubicBezTo>
                  <a:cubicBezTo>
                    <a:pt x="1459992" y="1150620"/>
                    <a:pt x="1444752" y="1170432"/>
                    <a:pt x="1431036" y="1191768"/>
                  </a:cubicBezTo>
                  <a:cubicBezTo>
                    <a:pt x="1312164" y="1368552"/>
                    <a:pt x="1117092" y="1502664"/>
                    <a:pt x="957072" y="1569720"/>
                  </a:cubicBezTo>
                  <a:cubicBezTo>
                    <a:pt x="835152" y="1620012"/>
                    <a:pt x="707136" y="1641348"/>
                    <a:pt x="583692" y="1652016"/>
                  </a:cubicBezTo>
                  <a:lnTo>
                    <a:pt x="339852" y="1653540"/>
                  </a:lnTo>
                  <a:cubicBezTo>
                    <a:pt x="228600" y="1644396"/>
                    <a:pt x="109728" y="1594104"/>
                    <a:pt x="0" y="1527048"/>
                  </a:cubicBezTo>
                  <a:lnTo>
                    <a:pt x="0" y="0"/>
                  </a:lnTo>
                  <a:lnTo>
                    <a:pt x="2334768" y="0"/>
                  </a:lnTo>
                  <a:close/>
                </a:path>
              </a:pathLst>
            </a:custGeom>
            <a:solidFill>
              <a:srgbClr val="7EC3C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C9A1D8C-61E9-433E-8734-92BA1BB9EE84}"/>
                </a:ext>
              </a:extLst>
            </p:cNvPr>
            <p:cNvSpPr/>
            <p:nvPr/>
          </p:nvSpPr>
          <p:spPr>
            <a:xfrm>
              <a:off x="2656" y="5491387"/>
              <a:ext cx="6258444" cy="1366614"/>
            </a:xfrm>
            <a:custGeom>
              <a:avLst/>
              <a:gdLst>
                <a:gd name="connsiteX0" fmla="*/ 336804 w 3921252"/>
                <a:gd name="connsiteY0" fmla="*/ 0 h 973835"/>
                <a:gd name="connsiteX1" fmla="*/ 464820 w 3921252"/>
                <a:gd name="connsiteY1" fmla="*/ 13716 h 973835"/>
                <a:gd name="connsiteX2" fmla="*/ 1377696 w 3921252"/>
                <a:gd name="connsiteY2" fmla="*/ 344424 h 973835"/>
                <a:gd name="connsiteX3" fmla="*/ 1850136 w 3921252"/>
                <a:gd name="connsiteY3" fmla="*/ 541020 h 973835"/>
                <a:gd name="connsiteX4" fmla="*/ 2033016 w 3921252"/>
                <a:gd name="connsiteY4" fmla="*/ 600456 h 973835"/>
                <a:gd name="connsiteX5" fmla="*/ 2287524 w 3921252"/>
                <a:gd name="connsiteY5" fmla="*/ 649224 h 973835"/>
                <a:gd name="connsiteX6" fmla="*/ 2697480 w 3921252"/>
                <a:gd name="connsiteY6" fmla="*/ 670560 h 973835"/>
                <a:gd name="connsiteX7" fmla="*/ 2828545 w 3921252"/>
                <a:gd name="connsiteY7" fmla="*/ 679704 h 973835"/>
                <a:gd name="connsiteX8" fmla="*/ 3023616 w 3921252"/>
                <a:gd name="connsiteY8" fmla="*/ 699516 h 973835"/>
                <a:gd name="connsiteX9" fmla="*/ 3921252 w 3921252"/>
                <a:gd name="connsiteY9" fmla="*/ 973836 h 973835"/>
                <a:gd name="connsiteX10" fmla="*/ 0 w 3921252"/>
                <a:gd name="connsiteY10" fmla="*/ 973836 h 973835"/>
                <a:gd name="connsiteX11" fmla="*/ 0 w 3921252"/>
                <a:gd name="connsiteY11" fmla="*/ 79248 h 973835"/>
                <a:gd name="connsiteX12" fmla="*/ 79248 w 3921252"/>
                <a:gd name="connsiteY12" fmla="*/ 36576 h 973835"/>
                <a:gd name="connsiteX13" fmla="*/ 233172 w 3921252"/>
                <a:gd name="connsiteY13" fmla="*/ 3048 h 973835"/>
                <a:gd name="connsiteX14" fmla="*/ 260604 w 3921252"/>
                <a:gd name="connsiteY14" fmla="*/ 0 h 973835"/>
                <a:gd name="connsiteX15" fmla="*/ 336804 w 3921252"/>
                <a:gd name="connsiteY15" fmla="*/ 0 h 973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21252" h="973835">
                  <a:moveTo>
                    <a:pt x="336804" y="0"/>
                  </a:moveTo>
                  <a:lnTo>
                    <a:pt x="464820" y="13716"/>
                  </a:lnTo>
                  <a:cubicBezTo>
                    <a:pt x="768096" y="68580"/>
                    <a:pt x="1075944" y="211836"/>
                    <a:pt x="1377696" y="344424"/>
                  </a:cubicBezTo>
                  <a:cubicBezTo>
                    <a:pt x="1531620" y="411480"/>
                    <a:pt x="1693164" y="486156"/>
                    <a:pt x="1850136" y="541020"/>
                  </a:cubicBezTo>
                  <a:cubicBezTo>
                    <a:pt x="1908048" y="562356"/>
                    <a:pt x="1982724" y="586740"/>
                    <a:pt x="2033016" y="600456"/>
                  </a:cubicBezTo>
                  <a:cubicBezTo>
                    <a:pt x="2089404" y="617220"/>
                    <a:pt x="2217420" y="649224"/>
                    <a:pt x="2287524" y="649224"/>
                  </a:cubicBezTo>
                  <a:lnTo>
                    <a:pt x="2697480" y="670560"/>
                  </a:lnTo>
                  <a:lnTo>
                    <a:pt x="2828545" y="679704"/>
                  </a:lnTo>
                  <a:lnTo>
                    <a:pt x="3023616" y="699516"/>
                  </a:lnTo>
                  <a:cubicBezTo>
                    <a:pt x="3337560" y="737616"/>
                    <a:pt x="3697224" y="818388"/>
                    <a:pt x="3921252" y="973836"/>
                  </a:cubicBezTo>
                  <a:lnTo>
                    <a:pt x="0" y="973836"/>
                  </a:lnTo>
                  <a:lnTo>
                    <a:pt x="0" y="79248"/>
                  </a:lnTo>
                  <a:cubicBezTo>
                    <a:pt x="22860" y="59436"/>
                    <a:pt x="54864" y="47244"/>
                    <a:pt x="79248" y="36576"/>
                  </a:cubicBezTo>
                  <a:cubicBezTo>
                    <a:pt x="106680" y="24384"/>
                    <a:pt x="193548" y="3048"/>
                    <a:pt x="233172" y="3048"/>
                  </a:cubicBezTo>
                  <a:cubicBezTo>
                    <a:pt x="237744" y="3048"/>
                    <a:pt x="251460" y="1524"/>
                    <a:pt x="260604" y="0"/>
                  </a:cubicBezTo>
                  <a:lnTo>
                    <a:pt x="336804" y="0"/>
                  </a:lnTo>
                  <a:close/>
                </a:path>
              </a:pathLst>
            </a:custGeom>
            <a:solidFill>
              <a:srgbClr val="B3E0E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B2F138F0-A0F1-44F6-9A6C-D1C956EB36F3}"/>
                </a:ext>
              </a:extLst>
            </p:cNvPr>
            <p:cNvSpPr/>
            <p:nvPr/>
          </p:nvSpPr>
          <p:spPr>
            <a:xfrm>
              <a:off x="-457200" y="-424901"/>
              <a:ext cx="3102997" cy="1540159"/>
            </a:xfrm>
            <a:custGeom>
              <a:avLst/>
              <a:gdLst>
                <a:gd name="connsiteX0" fmla="*/ 0 w 8305800"/>
                <a:gd name="connsiteY0" fmla="*/ 3937000 h 4122548"/>
                <a:gd name="connsiteX1" fmla="*/ 2006600 w 8305800"/>
                <a:gd name="connsiteY1" fmla="*/ 4013200 h 4122548"/>
                <a:gd name="connsiteX2" fmla="*/ 3810000 w 8305800"/>
                <a:gd name="connsiteY2" fmla="*/ 2641600 h 4122548"/>
                <a:gd name="connsiteX3" fmla="*/ 6070600 w 8305800"/>
                <a:gd name="connsiteY3" fmla="*/ 2070100 h 4122548"/>
                <a:gd name="connsiteX4" fmla="*/ 7404100 w 8305800"/>
                <a:gd name="connsiteY4" fmla="*/ 1841500 h 4122548"/>
                <a:gd name="connsiteX5" fmla="*/ 8204200 w 8305800"/>
                <a:gd name="connsiteY5" fmla="*/ 292100 h 4122548"/>
                <a:gd name="connsiteX6" fmla="*/ 8204200 w 8305800"/>
                <a:gd name="connsiteY6" fmla="*/ 292100 h 4122548"/>
                <a:gd name="connsiteX7" fmla="*/ 8204200 w 8305800"/>
                <a:gd name="connsiteY7" fmla="*/ 292100 h 4122548"/>
                <a:gd name="connsiteX8" fmla="*/ 8305800 w 8305800"/>
                <a:gd name="connsiteY8" fmla="*/ 0 h 41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05800" h="4122548">
                  <a:moveTo>
                    <a:pt x="0" y="3937000"/>
                  </a:moveTo>
                  <a:cubicBezTo>
                    <a:pt x="685800" y="4083050"/>
                    <a:pt x="1371600" y="4229100"/>
                    <a:pt x="2006600" y="4013200"/>
                  </a:cubicBezTo>
                  <a:cubicBezTo>
                    <a:pt x="2641600" y="3797300"/>
                    <a:pt x="3132667" y="2965450"/>
                    <a:pt x="3810000" y="2641600"/>
                  </a:cubicBezTo>
                  <a:cubicBezTo>
                    <a:pt x="4487333" y="2317750"/>
                    <a:pt x="5471583" y="2203450"/>
                    <a:pt x="6070600" y="2070100"/>
                  </a:cubicBezTo>
                  <a:cubicBezTo>
                    <a:pt x="6669617" y="1936750"/>
                    <a:pt x="7048500" y="2137833"/>
                    <a:pt x="7404100" y="1841500"/>
                  </a:cubicBezTo>
                  <a:cubicBezTo>
                    <a:pt x="7759700" y="1545167"/>
                    <a:pt x="8204200" y="292100"/>
                    <a:pt x="8204200" y="292100"/>
                  </a:cubicBezTo>
                  <a:lnTo>
                    <a:pt x="8204200" y="292100"/>
                  </a:lnTo>
                  <a:lnTo>
                    <a:pt x="8204200" y="292100"/>
                  </a:lnTo>
                  <a:lnTo>
                    <a:pt x="8305800" y="0"/>
                  </a:lnTo>
                </a:path>
              </a:pathLst>
            </a:custGeom>
            <a:noFill/>
            <a:ln w="12700">
              <a:solidFill>
                <a:srgbClr val="C8C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4557C58B-7998-496E-A263-C3B5A6648190}"/>
                </a:ext>
              </a:extLst>
            </p:cNvPr>
            <p:cNvSpPr/>
            <p:nvPr/>
          </p:nvSpPr>
          <p:spPr>
            <a:xfrm>
              <a:off x="8966200" y="4348771"/>
              <a:ext cx="3859137" cy="3178513"/>
            </a:xfrm>
            <a:custGeom>
              <a:avLst/>
              <a:gdLst>
                <a:gd name="connsiteX0" fmla="*/ 0 w 7200900"/>
                <a:gd name="connsiteY0" fmla="*/ 5930900 h 5930900"/>
                <a:gd name="connsiteX1" fmla="*/ 1905000 w 7200900"/>
                <a:gd name="connsiteY1" fmla="*/ 4089400 h 5930900"/>
                <a:gd name="connsiteX2" fmla="*/ 4254500 w 7200900"/>
                <a:gd name="connsiteY2" fmla="*/ 3708400 h 5930900"/>
                <a:gd name="connsiteX3" fmla="*/ 5143500 w 7200900"/>
                <a:gd name="connsiteY3" fmla="*/ 1092200 h 5930900"/>
                <a:gd name="connsiteX4" fmla="*/ 7200900 w 7200900"/>
                <a:gd name="connsiteY4" fmla="*/ 0 h 593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900" h="5930900">
                  <a:moveTo>
                    <a:pt x="0" y="5930900"/>
                  </a:moveTo>
                  <a:cubicBezTo>
                    <a:pt x="597958" y="5195358"/>
                    <a:pt x="1195917" y="4459817"/>
                    <a:pt x="1905000" y="4089400"/>
                  </a:cubicBezTo>
                  <a:cubicBezTo>
                    <a:pt x="2614083" y="3718983"/>
                    <a:pt x="3714750" y="4207933"/>
                    <a:pt x="4254500" y="3708400"/>
                  </a:cubicBezTo>
                  <a:cubicBezTo>
                    <a:pt x="4794250" y="3208867"/>
                    <a:pt x="4652433" y="1710267"/>
                    <a:pt x="5143500" y="1092200"/>
                  </a:cubicBezTo>
                  <a:cubicBezTo>
                    <a:pt x="5634567" y="474133"/>
                    <a:pt x="6417733" y="237066"/>
                    <a:pt x="7200900" y="0"/>
                  </a:cubicBezTo>
                </a:path>
              </a:pathLst>
            </a:custGeom>
            <a:noFill/>
            <a:ln w="12700">
              <a:solidFill>
                <a:srgbClr val="82A3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266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6C174F-6F3F-42A5-920D-23459B71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C778A-54F0-438B-8936-06D12E8A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C7EF2-CCE7-4FDD-974E-C30D665D3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13BA9-EC9E-443E-8BF9-4D3A5A384B66}" type="datetime1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5087F-CEDB-45BA-97FF-F16DE54B0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A4980-E112-43DE-A04E-BB7999990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67DD8-6142-47C6-A144-06CB9D23C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76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C110D24-E272-FD97-1A83-7C9C99FC84B4}"/>
              </a:ext>
            </a:extLst>
          </p:cNvPr>
          <p:cNvSpPr txBox="1"/>
          <p:nvPr/>
        </p:nvSpPr>
        <p:spPr>
          <a:xfrm>
            <a:off x="4805402" y="749137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《</a:t>
            </a:r>
            <a:r>
              <a:rPr lang="zh-TW" altLang="en-US" sz="2800" b="1" dirty="0"/>
              <a:t>測驗前行提要</a:t>
            </a:r>
            <a:r>
              <a:rPr lang="en-US" altLang="zh-TW" sz="2800" b="1" dirty="0"/>
              <a:t>》</a:t>
            </a:r>
            <a:endParaRPr lang="zh-TW" altLang="en-US" sz="28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EA9BBF-8D73-18CD-C1D4-2194A699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7DD8-6142-47C6-A144-06CB9D23CFB8}" type="slidenum">
              <a:rPr lang="zh-CN" altLang="en-US" sz="1600" smtClean="0">
                <a:solidFill>
                  <a:schemeClr val="tx1"/>
                </a:solidFill>
              </a:rPr>
              <a:t>1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0A76F58-8833-4772-A10A-871367118DAE}"/>
              </a:ext>
            </a:extLst>
          </p:cNvPr>
          <p:cNvSpPr txBox="1"/>
          <p:nvPr/>
        </p:nvSpPr>
        <p:spPr>
          <a:xfrm>
            <a:off x="1314253" y="1271770"/>
            <a:ext cx="10039547" cy="4575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您將使用我們透過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Spotify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所建立的實驗介面聆聽歌曲並評分。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待會您需要在我們所開發的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應用程式上登入自己的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Spotify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帳號。我們將透過這個應用程式，蒐集您在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Spotify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中的聆聽相關紀錄，因此需要您簽署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知情同意書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本研究所蒐集到的資料將僅用於本研究中，並不會另做其他用途。而您的名字也將會用匿名的方式呈現在研究結果中。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本研究將使用無痕模式開啟網頁，因此不需要擔心帳號及密碼被存取。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892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DD0778A-3530-0F32-86AF-63F8408A5E45}"/>
              </a:ext>
            </a:extLst>
          </p:cNvPr>
          <p:cNvSpPr txBox="1"/>
          <p:nvPr/>
        </p:nvSpPr>
        <p:spPr>
          <a:xfrm>
            <a:off x="5307302" y="60942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請按下</a:t>
            </a:r>
            <a:r>
              <a:rPr lang="zh-TW" altLang="en-US" sz="2800" b="1" dirty="0"/>
              <a:t>送出</a:t>
            </a:r>
            <a:endParaRPr lang="zh-TW" altLang="en-US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8857E5-6038-1FD3-FCF9-6AFB41FE04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7" b="-1"/>
          <a:stretch/>
        </p:blipFill>
        <p:spPr>
          <a:xfrm>
            <a:off x="1299567" y="1550065"/>
            <a:ext cx="9996056" cy="46985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645DCF3-4274-9C01-988B-5CEB2E0A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7DD8-6142-47C6-A144-06CB9D23CFB8}" type="slidenum">
              <a:rPr lang="zh-CN" altLang="en-US" sz="1600" smtClean="0">
                <a:solidFill>
                  <a:schemeClr val="tx1"/>
                </a:solidFill>
              </a:rPr>
              <a:t>10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768EEB9-FCF2-08A7-F2C1-773DFB7C99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33" b="14454"/>
          <a:stretch/>
        </p:blipFill>
        <p:spPr>
          <a:xfrm>
            <a:off x="5902887" y="4762394"/>
            <a:ext cx="788860" cy="32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5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5E6ECC6E-6A91-4215-943A-DB38CD5FB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84" y="3844850"/>
            <a:ext cx="9871587" cy="2562464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B54785D4-E720-E577-7C87-FB54B3B58FCA}"/>
              </a:ext>
            </a:extLst>
          </p:cNvPr>
          <p:cNvSpPr txBox="1"/>
          <p:nvPr/>
        </p:nvSpPr>
        <p:spPr>
          <a:xfrm>
            <a:off x="1225823" y="330406"/>
            <a:ext cx="10397174" cy="3267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/>
              <a:t>第一階段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一共會出現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首歌，</a:t>
            </a:r>
            <a:r>
              <a:rPr lang="zh-TW" altLang="en-US" sz="2000" dirty="0"/>
              <a:t>歌曲將一首一首呈現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/>
              <a:t>請逐一按下播放鍵，並在聆聽完每首歌曲後為</a:t>
            </a:r>
            <a:r>
              <a:rPr lang="zh-TW" altLang="en-US" sz="2000" b="1" dirty="0"/>
              <a:t>“喜好”</a:t>
            </a:r>
            <a:r>
              <a:rPr lang="zh-TW" altLang="en-US" sz="2000" dirty="0"/>
              <a:t>和</a:t>
            </a:r>
            <a:r>
              <a:rPr lang="zh-TW" altLang="en-US" sz="2000" b="1" dirty="0"/>
              <a:t>“新穎性”</a:t>
            </a:r>
            <a:r>
              <a:rPr lang="zh-TW" altLang="en-US" sz="2000" dirty="0"/>
              <a:t>評分</a:t>
            </a:r>
            <a:r>
              <a:rPr lang="en-US" altLang="zh-TW" sz="2000" dirty="0"/>
              <a:t>(0-10</a:t>
            </a:r>
            <a:r>
              <a:rPr lang="zh-TW" altLang="en-US" sz="2000" dirty="0"/>
              <a:t>分</a:t>
            </a:r>
            <a:r>
              <a:rPr lang="en-US" altLang="zh-TW" sz="2000" dirty="0"/>
              <a:t>) </a:t>
            </a:r>
            <a:r>
              <a:rPr lang="zh-TW" altLang="en-US" sz="2000" dirty="0"/>
              <a:t>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若該歌曲是以前就聽過的，則在</a:t>
            </a:r>
            <a:r>
              <a:rPr lang="en-US" altLang="zh-TW" sz="2000" dirty="0"/>
              <a:t>"</a:t>
            </a:r>
            <a:r>
              <a:rPr lang="zh-TW" altLang="en-US" sz="2000" b="1" dirty="0"/>
              <a:t>聽過</a:t>
            </a:r>
            <a:r>
              <a:rPr lang="en-US" altLang="zh-TW" sz="2000" dirty="0"/>
              <a:t>"</a:t>
            </a:r>
            <a:r>
              <a:rPr lang="zh-TW" altLang="en-US" sz="2000" dirty="0"/>
              <a:t>的欄位打勾。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/>
              <a:t>接著決定是否要將這首</a:t>
            </a:r>
            <a:r>
              <a:rPr lang="zh-TW" altLang="en-US" sz="2000" b="1" dirty="0"/>
              <a:t>喜歡</a:t>
            </a:r>
            <a:r>
              <a:rPr lang="zh-TW" altLang="en-US" sz="2000" dirty="0"/>
              <a:t>的歌曲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收藏至自己的自建歌單當中。若要收藏的話請在</a:t>
            </a:r>
            <a:r>
              <a:rPr lang="en-US" altLang="zh-TW" sz="2000" b="1" dirty="0"/>
              <a:t>“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收藏</a:t>
            </a:r>
            <a:r>
              <a:rPr lang="en-US" altLang="zh-TW" sz="2000" b="1" dirty="0"/>
              <a:t>”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欄位打勾，隨後在</a:t>
            </a:r>
            <a:r>
              <a:rPr lang="en-US" altLang="zh-TW" sz="2000" b="1" dirty="0"/>
              <a:t>“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完成評分</a:t>
            </a:r>
            <a:r>
              <a:rPr lang="en-US" altLang="zh-TW" sz="2000" b="1" dirty="0"/>
              <a:t>”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的欄位按下</a:t>
            </a:r>
            <a:r>
              <a:rPr lang="en-US" altLang="zh-TW" sz="2000" b="1" dirty="0"/>
              <a:t>“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r>
              <a:rPr lang="en-US" altLang="zh-TW" sz="2000" b="1" dirty="0"/>
              <a:t>”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過程中如果有評分錯誤或按錯，請繼續實驗。</a:t>
            </a:r>
            <a:r>
              <a:rPr lang="zh-TW" altLang="en-US" sz="2000" dirty="0"/>
              <a:t>直到將</a:t>
            </a:r>
            <a:r>
              <a:rPr lang="en-US" altLang="zh-TW" sz="2000" dirty="0"/>
              <a:t>20</a:t>
            </a:r>
            <a:r>
              <a:rPr lang="zh-TW" altLang="en-US" sz="2000" dirty="0"/>
              <a:t>首聽完後，按下最下面的</a:t>
            </a:r>
            <a:r>
              <a:rPr lang="en-US" altLang="zh-TW" sz="2000" dirty="0"/>
              <a:t>"</a:t>
            </a:r>
            <a:r>
              <a:rPr lang="zh-TW" altLang="en-US" sz="2000" b="1" dirty="0"/>
              <a:t>送出</a:t>
            </a:r>
            <a:r>
              <a:rPr lang="en-US" altLang="zh-TW" sz="2000" dirty="0"/>
              <a:t>" </a:t>
            </a:r>
            <a:r>
              <a:rPr lang="zh-TW" altLang="en-US" sz="2000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加入歌曲數量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沒有上限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；每收藏一首 ，右下角</a:t>
            </a:r>
            <a:r>
              <a:rPr lang="en-US" altLang="zh-TW" sz="2000" dirty="0"/>
              <a:t>“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已收藏歌曲數量</a:t>
            </a:r>
            <a:r>
              <a:rPr lang="en-US" altLang="zh-TW" sz="2000" dirty="0"/>
              <a:t>”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會隨之增加。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ADC8C42-FC43-097F-26FF-2D7E158E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7DD8-6142-47C6-A144-06CB9D23CFB8}" type="slidenum">
              <a:rPr lang="zh-CN" altLang="en-US" sz="1600" smtClean="0">
                <a:solidFill>
                  <a:schemeClr val="tx1"/>
                </a:solidFill>
              </a:rPr>
              <a:t>11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語音泡泡: 矩形 26">
            <a:extLst>
              <a:ext uri="{FF2B5EF4-FFF2-40B4-BE49-F238E27FC236}">
                <a16:creationId xmlns:a16="http://schemas.microsoft.com/office/drawing/2014/main" id="{228CE67C-35F7-751B-7BF5-449EF338441F}"/>
              </a:ext>
            </a:extLst>
          </p:cNvPr>
          <p:cNvSpPr/>
          <p:nvPr/>
        </p:nvSpPr>
        <p:spPr>
          <a:xfrm>
            <a:off x="8848545" y="5907444"/>
            <a:ext cx="1238129" cy="623251"/>
          </a:xfrm>
          <a:prstGeom prst="wedgeRectCallout">
            <a:avLst>
              <a:gd name="adj1" fmla="val 7371"/>
              <a:gd name="adj2" fmla="val -163315"/>
            </a:avLst>
          </a:prstGeom>
          <a:solidFill>
            <a:schemeClr val="tx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365B54BB-6D8E-BAE5-BB2A-16350C622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209" y="5996145"/>
            <a:ext cx="830799" cy="421420"/>
          </a:xfrm>
          <a:prstGeom prst="rect">
            <a:avLst/>
          </a:prstGeom>
        </p:spPr>
      </p:pic>
      <p:sp>
        <p:nvSpPr>
          <p:cNvPr id="9" name="語音泡泡: 矩形 8">
            <a:extLst>
              <a:ext uri="{FF2B5EF4-FFF2-40B4-BE49-F238E27FC236}">
                <a16:creationId xmlns:a16="http://schemas.microsoft.com/office/drawing/2014/main" id="{551006C6-D959-C333-9681-8A8FB25BAE5B}"/>
              </a:ext>
            </a:extLst>
          </p:cNvPr>
          <p:cNvSpPr/>
          <p:nvPr/>
        </p:nvSpPr>
        <p:spPr>
          <a:xfrm>
            <a:off x="6618373" y="5907444"/>
            <a:ext cx="2144224" cy="566956"/>
          </a:xfrm>
          <a:prstGeom prst="wedgeRectCallout">
            <a:avLst>
              <a:gd name="adj1" fmla="val 42107"/>
              <a:gd name="adj2" fmla="val -186793"/>
            </a:avLst>
          </a:prstGeom>
          <a:solidFill>
            <a:schemeClr val="tx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6875FF-3167-B1AA-62A4-83216BEA21E1}"/>
              </a:ext>
            </a:extLst>
          </p:cNvPr>
          <p:cNvSpPr/>
          <p:nvPr/>
        </p:nvSpPr>
        <p:spPr>
          <a:xfrm>
            <a:off x="6704321" y="5971959"/>
            <a:ext cx="1972327" cy="421420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是否要加入歌單</a:t>
            </a:r>
          </a:p>
        </p:txBody>
      </p:sp>
      <p:sp>
        <p:nvSpPr>
          <p:cNvPr id="12" name="語音泡泡: 矩形 11">
            <a:extLst>
              <a:ext uri="{FF2B5EF4-FFF2-40B4-BE49-F238E27FC236}">
                <a16:creationId xmlns:a16="http://schemas.microsoft.com/office/drawing/2014/main" id="{E349D371-7242-4B33-A8B2-1D5131644CBE}"/>
              </a:ext>
            </a:extLst>
          </p:cNvPr>
          <p:cNvSpPr/>
          <p:nvPr/>
        </p:nvSpPr>
        <p:spPr>
          <a:xfrm>
            <a:off x="142769" y="4757030"/>
            <a:ext cx="801615" cy="564746"/>
          </a:xfrm>
          <a:prstGeom prst="wedgeRectCallout">
            <a:avLst>
              <a:gd name="adj1" fmla="val 91457"/>
              <a:gd name="adj2" fmla="val 7606"/>
            </a:avLst>
          </a:prstGeom>
          <a:solidFill>
            <a:schemeClr val="tx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258613C-C064-47DE-80AC-A52CE4A06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08" y="4803762"/>
            <a:ext cx="435936" cy="471282"/>
          </a:xfrm>
          <a:prstGeom prst="rect">
            <a:avLst/>
          </a:prstGeom>
        </p:spPr>
      </p:pic>
      <p:sp>
        <p:nvSpPr>
          <p:cNvPr id="16" name="語音泡泡: 矩形 15">
            <a:extLst>
              <a:ext uri="{FF2B5EF4-FFF2-40B4-BE49-F238E27FC236}">
                <a16:creationId xmlns:a16="http://schemas.microsoft.com/office/drawing/2014/main" id="{A8F74D0B-018C-4626-9FCE-817AF08CC341}"/>
              </a:ext>
            </a:extLst>
          </p:cNvPr>
          <p:cNvSpPr/>
          <p:nvPr/>
        </p:nvSpPr>
        <p:spPr>
          <a:xfrm>
            <a:off x="10838522" y="4024984"/>
            <a:ext cx="1236063" cy="988819"/>
          </a:xfrm>
          <a:prstGeom prst="wedgeRectCallout">
            <a:avLst>
              <a:gd name="adj1" fmla="val -80781"/>
              <a:gd name="adj2" fmla="val 101868"/>
            </a:avLst>
          </a:prstGeom>
          <a:solidFill>
            <a:schemeClr val="tx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539B0AB0-97EE-432C-86AE-7D07F15B4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5719" y="4315721"/>
            <a:ext cx="1183512" cy="44130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E4D8BF4-8A68-48D7-A3AF-24D1C07A8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0940" y="5624990"/>
            <a:ext cx="729297" cy="27194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0E417F8-9E02-4987-B9A0-C0E7EA16E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5258" y="4519393"/>
            <a:ext cx="462635" cy="1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2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35E30A3-4282-4B11-8A30-8D11D4246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835" y="2701294"/>
            <a:ext cx="6127599" cy="325936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DD0778A-3530-0F32-86AF-63F8408A5E45}"/>
              </a:ext>
            </a:extLst>
          </p:cNvPr>
          <p:cNvSpPr txBox="1"/>
          <p:nvPr/>
        </p:nvSpPr>
        <p:spPr>
          <a:xfrm>
            <a:off x="1345403" y="574435"/>
            <a:ext cx="10011074" cy="94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請對歌單的</a:t>
            </a:r>
            <a:r>
              <a:rPr lang="zh-TW" altLang="en-US" sz="2400" b="1" dirty="0"/>
              <a:t>整體滿意度</a:t>
            </a:r>
            <a:r>
              <a:rPr lang="en-US" altLang="zh-TW" sz="2400" dirty="0"/>
              <a:t>/</a:t>
            </a:r>
            <a:r>
              <a:rPr lang="zh-TW" altLang="en-US" sz="2400" b="1" dirty="0"/>
              <a:t>多樣性</a:t>
            </a:r>
            <a:r>
              <a:rPr lang="en-US" altLang="zh-TW" sz="2400" dirty="0"/>
              <a:t>/</a:t>
            </a:r>
            <a:r>
              <a:rPr lang="zh-TW" altLang="en-US" sz="2400" b="1" dirty="0"/>
              <a:t>新穎性</a:t>
            </a:r>
            <a:r>
              <a:rPr lang="zh-TW" altLang="en-US" sz="2400" dirty="0"/>
              <a:t>評分</a:t>
            </a:r>
            <a:r>
              <a:rPr lang="en-US" altLang="zh-TW" sz="2400" dirty="0"/>
              <a:t>(0-10</a:t>
            </a:r>
            <a:r>
              <a:rPr lang="zh-TW" altLang="en-US" sz="2400" dirty="0"/>
              <a:t>分</a:t>
            </a:r>
            <a:r>
              <a:rPr lang="en-US" altLang="zh-TW" sz="2400" dirty="0"/>
              <a:t>) </a:t>
            </a:r>
            <a:r>
              <a:rPr lang="zh-TW" altLang="en-US" sz="2400" dirty="0"/>
              <a:t>，最後按下</a:t>
            </a:r>
            <a:r>
              <a:rPr lang="en-US" altLang="zh-TW" sz="2400" dirty="0"/>
              <a:t>"</a:t>
            </a:r>
            <a:r>
              <a:rPr lang="zh-TW" altLang="en-US" sz="2400" b="1" dirty="0"/>
              <a:t>送出</a:t>
            </a:r>
            <a:r>
              <a:rPr lang="en-US" altLang="zh-TW" sz="2400" dirty="0"/>
              <a:t>" </a:t>
            </a:r>
            <a:r>
              <a:rPr lang="zh-TW" altLang="en-US" sz="2400" dirty="0"/>
              <a:t>，</a:t>
            </a:r>
            <a:endParaRPr lang="en-US" altLang="zh-TW" sz="2400" dirty="0"/>
          </a:p>
          <a:p>
            <a:pPr algn="ctr">
              <a:lnSpc>
                <a:spcPct val="150000"/>
              </a:lnSpc>
            </a:pPr>
            <a:r>
              <a:rPr lang="en-US" altLang="zh-TW" sz="2400" dirty="0"/>
              <a:t> </a:t>
            </a:r>
            <a:r>
              <a:rPr lang="zh-TW" altLang="en-US" sz="2400" dirty="0"/>
              <a:t>送出評分後請告知研究者，將進行第二階段的說明。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88F1A72-AF0B-8C28-7F86-9725C15D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7DD8-6142-47C6-A144-06CB9D23CFB8}" type="slidenum">
              <a:rPr lang="zh-CN" altLang="en-US" sz="1600" smtClean="0">
                <a:solidFill>
                  <a:schemeClr val="tx1"/>
                </a:solidFill>
              </a:rPr>
              <a:t>12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語音泡泡: 矩形 8">
            <a:extLst>
              <a:ext uri="{FF2B5EF4-FFF2-40B4-BE49-F238E27FC236}">
                <a16:creationId xmlns:a16="http://schemas.microsoft.com/office/drawing/2014/main" id="{0FBD7B10-1FCE-4280-AC00-3BD2975E4C67}"/>
              </a:ext>
            </a:extLst>
          </p:cNvPr>
          <p:cNvSpPr/>
          <p:nvPr/>
        </p:nvSpPr>
        <p:spPr>
          <a:xfrm>
            <a:off x="8340436" y="6091752"/>
            <a:ext cx="1238129" cy="566956"/>
          </a:xfrm>
          <a:prstGeom prst="wedgeRectCallout">
            <a:avLst>
              <a:gd name="adj1" fmla="val -31397"/>
              <a:gd name="adj2" fmla="val -137038"/>
            </a:avLst>
          </a:prstGeom>
          <a:solidFill>
            <a:schemeClr val="tx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7D50B3E-0418-1BA8-205F-739D5DA45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580" y="6166813"/>
            <a:ext cx="649772" cy="41683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53AEB70-305B-4BC7-A913-0B91D51DF9F3}"/>
              </a:ext>
            </a:extLst>
          </p:cNvPr>
          <p:cNvSpPr/>
          <p:nvPr/>
        </p:nvSpPr>
        <p:spPr>
          <a:xfrm>
            <a:off x="1394565" y="1526323"/>
            <a:ext cx="103360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*多樣性</a:t>
            </a:r>
            <a:r>
              <a:rPr lang="zh-TW" altLang="en-US" dirty="0"/>
              <a:t>定義</a:t>
            </a:r>
            <a:r>
              <a:rPr lang="en-US" altLang="zh-TW" dirty="0"/>
              <a:t>:</a:t>
            </a:r>
            <a:r>
              <a:rPr lang="zh-TW" altLang="en-US" dirty="0"/>
              <a:t> 您認為此歌單的歌曲類型是否多元。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*</a:t>
            </a:r>
            <a:r>
              <a:rPr lang="zh-TW" altLang="en-US" b="1" dirty="0">
                <a:solidFill>
                  <a:srgbClr val="FF0000"/>
                </a:solidFill>
              </a:rPr>
              <a:t>新穎性</a:t>
            </a:r>
            <a:r>
              <a:rPr lang="zh-TW" altLang="en-US" dirty="0"/>
              <a:t>定義</a:t>
            </a:r>
            <a:r>
              <a:rPr lang="en-US" altLang="zh-TW" dirty="0"/>
              <a:t>: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越難在自己的日常生活中搜尋到</a:t>
            </a:r>
            <a:r>
              <a:rPr lang="en-US" altLang="zh-TW" dirty="0"/>
              <a:t>,</a:t>
            </a:r>
            <a:r>
              <a:rPr lang="zh-TW" altLang="en-US" dirty="0"/>
              <a:t>新穎性越高。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                     </a:t>
            </a:r>
            <a:r>
              <a:rPr lang="en-US" altLang="zh-TW" dirty="0"/>
              <a:t>EX:</a:t>
            </a:r>
            <a:r>
              <a:rPr lang="zh-TW" altLang="en-US" dirty="0"/>
              <a:t>如果不是因為這個管道</a:t>
            </a:r>
            <a:r>
              <a:rPr lang="en-US" altLang="zh-TW" dirty="0"/>
              <a:t>,</a:t>
            </a:r>
            <a:r>
              <a:rPr lang="zh-TW" altLang="en-US" dirty="0"/>
              <a:t>很難搜尋到您較不熟悉的風格</a:t>
            </a:r>
            <a:r>
              <a:rPr lang="en-US" altLang="zh-TW" dirty="0"/>
              <a:t>/</a:t>
            </a:r>
            <a:r>
              <a:rPr lang="zh-TW" altLang="en-US" dirty="0"/>
              <a:t>歌手。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7407097-5E60-4480-B45B-737824DBF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483758"/>
              </p:ext>
            </p:extLst>
          </p:nvPr>
        </p:nvGraphicFramePr>
        <p:xfrm>
          <a:off x="407176" y="3085492"/>
          <a:ext cx="4413132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1044">
                  <a:extLst>
                    <a:ext uri="{9D8B030D-6E8A-4147-A177-3AD203B41FA5}">
                      <a16:colId xmlns:a16="http://schemas.microsoft.com/office/drawing/2014/main" val="3875187842"/>
                    </a:ext>
                  </a:extLst>
                </a:gridCol>
                <a:gridCol w="1471044">
                  <a:extLst>
                    <a:ext uri="{9D8B030D-6E8A-4147-A177-3AD203B41FA5}">
                      <a16:colId xmlns:a16="http://schemas.microsoft.com/office/drawing/2014/main" val="4243264176"/>
                    </a:ext>
                  </a:extLst>
                </a:gridCol>
                <a:gridCol w="1471044">
                  <a:extLst>
                    <a:ext uri="{9D8B030D-6E8A-4147-A177-3AD203B41FA5}">
                      <a16:colId xmlns:a16="http://schemas.microsoft.com/office/drawing/2014/main" val="3607010502"/>
                    </a:ext>
                  </a:extLst>
                </a:gridCol>
              </a:tblGrid>
              <a:tr h="36330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曲風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歌手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發掘管道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新穎性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87156"/>
                  </a:ext>
                </a:extLst>
              </a:tr>
              <a:tr h="36330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不熟悉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可替代性低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453285"/>
                  </a:ext>
                </a:extLst>
              </a:tr>
              <a:tr h="363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熟悉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可替代性高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285766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B27761DF-C5B3-4269-8665-C5BA3F99DB1C}"/>
              </a:ext>
            </a:extLst>
          </p:cNvPr>
          <p:cNvSpPr/>
          <p:nvPr/>
        </p:nvSpPr>
        <p:spPr>
          <a:xfrm>
            <a:off x="241668" y="4490106"/>
            <a:ext cx="50449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*可替代性低的舉例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大概只有你現在聽的</a:t>
            </a:r>
            <a:r>
              <a:rPr lang="en-US" altLang="zh-TW" dirty="0"/>
              <a:t>Spotify</a:t>
            </a:r>
            <a:r>
              <a:rPr lang="zh-TW" altLang="en-US" dirty="0"/>
              <a:t>工具才能找到這首歌</a:t>
            </a:r>
            <a:endParaRPr lang="en-US" altLang="zh-TW" dirty="0"/>
          </a:p>
          <a:p>
            <a:r>
              <a:rPr lang="zh-TW" altLang="en-US" dirty="0"/>
              <a:t>在其他地方發掘到的可能性很低。  </a:t>
            </a:r>
          </a:p>
        </p:txBody>
      </p:sp>
    </p:spTree>
    <p:extLst>
      <p:ext uri="{BB962C8B-B14F-4D97-AF65-F5344CB8AC3E}">
        <p14:creationId xmlns:p14="http://schemas.microsoft.com/office/powerpoint/2010/main" val="172504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EFAA5F0-C7E2-9394-1CE9-24FFEA6FB0F2}"/>
              </a:ext>
            </a:extLst>
          </p:cNvPr>
          <p:cNvSpPr txBox="1"/>
          <p:nvPr/>
        </p:nvSpPr>
        <p:spPr>
          <a:xfrm>
            <a:off x="933331" y="2319144"/>
            <a:ext cx="10325337" cy="1109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請告知研究者，待確認後即開始聆聽第二階段的歌單</a:t>
            </a:r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F94CF3-3174-FC3A-A28F-FAD5346A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7DD8-6142-47C6-A144-06CB9D23CFB8}" type="slidenum">
              <a:rPr lang="zh-CN" altLang="en-US" sz="1600" smtClean="0">
                <a:solidFill>
                  <a:schemeClr val="tx1"/>
                </a:solidFill>
              </a:rPr>
              <a:t>13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0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EFAA5F0-C7E2-9394-1CE9-24FFEA6FB0F2}"/>
              </a:ext>
            </a:extLst>
          </p:cNvPr>
          <p:cNvSpPr txBox="1"/>
          <p:nvPr/>
        </p:nvSpPr>
        <p:spPr>
          <a:xfrm>
            <a:off x="1310431" y="497140"/>
            <a:ext cx="9571137" cy="54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《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第二階段的歌單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2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現在請藉由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Spotify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系統所提供的標籤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(tags)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發掘您所喜歡的歌曲。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2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您需要在欣賞歌曲後，為每一首個別歌曲評分</a:t>
            </a:r>
            <a:r>
              <a:rPr lang="en-US" altLang="zh-TW" sz="2400" dirty="0"/>
              <a:t>(0-10</a:t>
            </a:r>
            <a:r>
              <a:rPr lang="zh-TW" altLang="en-US" sz="2400" dirty="0"/>
              <a:t>分</a:t>
            </a:r>
            <a:r>
              <a:rPr lang="en-US" altLang="zh-TW" sz="2400" dirty="0"/>
              <a:t>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，並且想像你現在在找尋自己</a:t>
            </a:r>
            <a:r>
              <a:rPr lang="en-US" altLang="zh-TW" sz="2400" dirty="0"/>
              <a:t>“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喜歡</a:t>
            </a:r>
            <a:r>
              <a:rPr lang="en-US" altLang="zh-TW" sz="2400" dirty="0"/>
              <a:t>”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的歌曲，並將它們收藏至自己的自建歌單當中。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2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本次在實驗中的操作皆不會影響您的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Spotify</a:t>
            </a:r>
          </a:p>
          <a:p>
            <a:pPr algn="ctr">
              <a:lnSpc>
                <a:spcPct val="2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可收藏歌曲數量：沒有上限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F94CF3-3174-FC3A-A28F-FAD5346A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7DD8-6142-47C6-A144-06CB9D23CFB8}" type="slidenum">
              <a:rPr lang="zh-CN" altLang="en-US" sz="1600" smtClean="0">
                <a:solidFill>
                  <a:schemeClr val="tx1"/>
                </a:solidFill>
              </a:rPr>
              <a:t>14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47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DD0778A-3530-0F32-86AF-63F8408A5E45}"/>
              </a:ext>
            </a:extLst>
          </p:cNvPr>
          <p:cNvSpPr txBox="1"/>
          <p:nvPr/>
        </p:nvSpPr>
        <p:spPr>
          <a:xfrm>
            <a:off x="2015092" y="627804"/>
            <a:ext cx="8161816" cy="113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請選</a:t>
            </a:r>
            <a:r>
              <a:rPr lang="en-US" altLang="zh-TW" sz="2400" dirty="0"/>
              <a:t>3-5</a:t>
            </a:r>
            <a:r>
              <a:rPr lang="zh-TW" altLang="en-US" sz="2400" dirty="0"/>
              <a:t>個標籤</a:t>
            </a:r>
            <a:r>
              <a:rPr lang="en-US" altLang="zh-TW" sz="2400" dirty="0"/>
              <a:t>(Genres</a:t>
            </a:r>
            <a:r>
              <a:rPr lang="zh-TW" altLang="en-US" sz="2400" dirty="0"/>
              <a:t>、</a:t>
            </a:r>
            <a:r>
              <a:rPr lang="en-US" altLang="zh-TW" sz="2400" dirty="0"/>
              <a:t>Artists</a:t>
            </a:r>
            <a:r>
              <a:rPr lang="zh-TW" altLang="en-US" sz="2400" dirty="0"/>
              <a:t>、</a:t>
            </a:r>
            <a:r>
              <a:rPr lang="en-US" altLang="zh-TW" sz="2400" dirty="0"/>
              <a:t>Tracks</a:t>
            </a:r>
            <a:r>
              <a:rPr lang="zh-TW" altLang="en-US" sz="2400" b="1" dirty="0">
                <a:solidFill>
                  <a:srgbClr val="FF0000"/>
                </a:solidFill>
              </a:rPr>
              <a:t>至少各選一個</a:t>
            </a:r>
            <a:r>
              <a:rPr lang="en-US" altLang="zh-TW" sz="2400" dirty="0"/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選完後按下</a:t>
            </a:r>
            <a:r>
              <a:rPr lang="en-US" altLang="zh-TW" sz="2400" dirty="0"/>
              <a:t>"</a:t>
            </a:r>
            <a:r>
              <a:rPr lang="zh-TW" altLang="en-US" sz="2400" b="1" dirty="0"/>
              <a:t>確認</a:t>
            </a:r>
            <a:r>
              <a:rPr lang="en-US" altLang="zh-TW" sz="2400" dirty="0"/>
              <a:t>" </a:t>
            </a:r>
            <a:r>
              <a:rPr lang="zh-TW" altLang="en-US" sz="2400" dirty="0"/>
              <a:t>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259060-B4C9-A142-6250-FC5390A50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617" y="2046540"/>
            <a:ext cx="8961554" cy="43069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語音泡泡: 矩形 9">
            <a:extLst>
              <a:ext uri="{FF2B5EF4-FFF2-40B4-BE49-F238E27FC236}">
                <a16:creationId xmlns:a16="http://schemas.microsoft.com/office/drawing/2014/main" id="{D8873394-685A-CDCD-93D6-2AD28306B091}"/>
              </a:ext>
            </a:extLst>
          </p:cNvPr>
          <p:cNvSpPr/>
          <p:nvPr/>
        </p:nvSpPr>
        <p:spPr>
          <a:xfrm>
            <a:off x="10734735" y="5577908"/>
            <a:ext cx="1238129" cy="566956"/>
          </a:xfrm>
          <a:prstGeom prst="wedgeRectCallout">
            <a:avLst>
              <a:gd name="adj1" fmla="val -67681"/>
              <a:gd name="adj2" fmla="val 28051"/>
            </a:avLst>
          </a:prstGeom>
          <a:solidFill>
            <a:schemeClr val="tx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4BD3B3D-09F8-2E1E-421C-52AF37C9EF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56"/>
          <a:stretch/>
        </p:blipFill>
        <p:spPr>
          <a:xfrm>
            <a:off x="11088195" y="5655693"/>
            <a:ext cx="638645" cy="411386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A8EE621-4660-5DE9-0000-F95A5959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7DD8-6142-47C6-A144-06CB9D23CFB8}" type="slidenum">
              <a:rPr lang="zh-CN" altLang="en-US" sz="1600" smtClean="0">
                <a:solidFill>
                  <a:schemeClr val="tx1"/>
                </a:solidFill>
              </a:rPr>
              <a:t>15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99F580C-18B6-491E-B6F8-6255ECAE7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582" y="5486400"/>
            <a:ext cx="4362088" cy="86705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7B03E17-3ADD-4712-8F8E-E3F86E9674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205" y="5640460"/>
            <a:ext cx="250744" cy="28992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AEAD11E-EEFB-45A0-9D99-8436D9907105}"/>
              </a:ext>
            </a:extLst>
          </p:cNvPr>
          <p:cNvSpPr txBox="1"/>
          <p:nvPr/>
        </p:nvSpPr>
        <p:spPr>
          <a:xfrm>
            <a:off x="4762124" y="558310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</a:rPr>
              <a:t>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2190BCFC-FF7B-481D-9A92-EEE1A386D9CD}"/>
              </a:ext>
            </a:extLst>
          </p:cNvPr>
          <p:cNvSpPr/>
          <p:nvPr/>
        </p:nvSpPr>
        <p:spPr>
          <a:xfrm>
            <a:off x="2119755" y="3406877"/>
            <a:ext cx="761095" cy="3760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18B0625C-F158-45A9-9882-F234DA9D328C}"/>
              </a:ext>
            </a:extLst>
          </p:cNvPr>
          <p:cNvSpPr/>
          <p:nvPr/>
        </p:nvSpPr>
        <p:spPr>
          <a:xfrm>
            <a:off x="2119755" y="4371038"/>
            <a:ext cx="761095" cy="3760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E809C93-9662-4C1F-A708-B840855D71E2}"/>
              </a:ext>
            </a:extLst>
          </p:cNvPr>
          <p:cNvSpPr/>
          <p:nvPr/>
        </p:nvSpPr>
        <p:spPr>
          <a:xfrm>
            <a:off x="2119754" y="5042090"/>
            <a:ext cx="761095" cy="3760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96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406A495-7B07-4AEA-9100-8DEED080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7055" y="6362393"/>
            <a:ext cx="2743200" cy="365125"/>
          </a:xfrm>
        </p:spPr>
        <p:txBody>
          <a:bodyPr/>
          <a:lstStyle/>
          <a:p>
            <a:fld id="{85867DD8-6142-47C6-A144-06CB9D23CFB8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E66F0A9-27AB-4E50-B8ED-F79680391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206" y="592921"/>
            <a:ext cx="5229955" cy="5763429"/>
          </a:xfrm>
          <a:prstGeom prst="rect">
            <a:avLst/>
          </a:prstGeom>
        </p:spPr>
      </p:pic>
      <p:sp>
        <p:nvSpPr>
          <p:cNvPr id="10" name="語音泡泡: 矩形 9">
            <a:extLst>
              <a:ext uri="{FF2B5EF4-FFF2-40B4-BE49-F238E27FC236}">
                <a16:creationId xmlns:a16="http://schemas.microsoft.com/office/drawing/2014/main" id="{54494B85-2990-4113-9A20-41559E90E02C}"/>
              </a:ext>
            </a:extLst>
          </p:cNvPr>
          <p:cNvSpPr/>
          <p:nvPr/>
        </p:nvSpPr>
        <p:spPr>
          <a:xfrm>
            <a:off x="10781885" y="4747874"/>
            <a:ext cx="1336051" cy="974658"/>
          </a:xfrm>
          <a:prstGeom prst="wedgeRectCallout">
            <a:avLst>
              <a:gd name="adj1" fmla="val -49764"/>
              <a:gd name="adj2" fmla="val 77152"/>
            </a:avLst>
          </a:prstGeom>
          <a:solidFill>
            <a:schemeClr val="tx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語音泡泡: 矩形 10">
            <a:extLst>
              <a:ext uri="{FF2B5EF4-FFF2-40B4-BE49-F238E27FC236}">
                <a16:creationId xmlns:a16="http://schemas.microsoft.com/office/drawing/2014/main" id="{B0138FE4-B873-4133-B652-CAF6C04E6F3B}"/>
              </a:ext>
            </a:extLst>
          </p:cNvPr>
          <p:cNvSpPr/>
          <p:nvPr/>
        </p:nvSpPr>
        <p:spPr>
          <a:xfrm>
            <a:off x="6663417" y="6220088"/>
            <a:ext cx="1305107" cy="525347"/>
          </a:xfrm>
          <a:prstGeom prst="wedgeRectCallout">
            <a:avLst>
              <a:gd name="adj1" fmla="val -68863"/>
              <a:gd name="adj2" fmla="val -34256"/>
            </a:avLst>
          </a:prstGeom>
          <a:solidFill>
            <a:schemeClr val="tx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A987E1-6E35-4A4E-B916-72BC975289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1" t="17300" r="-7501" b="4420"/>
          <a:stretch/>
        </p:blipFill>
        <p:spPr>
          <a:xfrm>
            <a:off x="6770887" y="6259776"/>
            <a:ext cx="1164948" cy="44597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F9E99E73-706D-4388-82E6-BB3C738BF7AD}"/>
              </a:ext>
            </a:extLst>
          </p:cNvPr>
          <p:cNvSpPr txBox="1"/>
          <p:nvPr/>
        </p:nvSpPr>
        <p:spPr>
          <a:xfrm>
            <a:off x="172845" y="592921"/>
            <a:ext cx="5453137" cy="603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/>
              <a:t>第二階段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一共會出現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首歌，</a:t>
            </a:r>
            <a:r>
              <a:rPr lang="zh-TW" altLang="en-US" sz="2000" dirty="0"/>
              <a:t>歌曲將以完整的歌單呈現。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/>
              <a:t>請逐一按下播放鍵，並在聆聽完每首歌曲後為</a:t>
            </a:r>
            <a:r>
              <a:rPr lang="zh-TW" altLang="en-US" sz="2000" b="1" dirty="0"/>
              <a:t>“喜好”</a:t>
            </a:r>
            <a:r>
              <a:rPr lang="zh-TW" altLang="en-US" sz="2000" dirty="0"/>
              <a:t>和</a:t>
            </a:r>
            <a:r>
              <a:rPr lang="zh-TW" altLang="en-US" sz="2000" b="1" dirty="0"/>
              <a:t>“新穎性”</a:t>
            </a:r>
            <a:r>
              <a:rPr lang="zh-TW" altLang="en-US" sz="2000" dirty="0"/>
              <a:t>評分</a:t>
            </a:r>
            <a:r>
              <a:rPr lang="en-US" altLang="zh-TW" sz="2000" dirty="0"/>
              <a:t>(0-10</a:t>
            </a:r>
            <a:r>
              <a:rPr lang="zh-TW" altLang="en-US" sz="2000" dirty="0"/>
              <a:t>分</a:t>
            </a:r>
            <a:r>
              <a:rPr lang="en-US" altLang="zh-TW" sz="2000" dirty="0"/>
              <a:t>) </a:t>
            </a:r>
            <a:r>
              <a:rPr lang="zh-TW" altLang="en-US" sz="2000" dirty="0"/>
              <a:t>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若該歌曲是以前就聽過的，則在</a:t>
            </a:r>
            <a:r>
              <a:rPr lang="en-US" altLang="zh-TW" sz="2000" dirty="0"/>
              <a:t>"</a:t>
            </a:r>
            <a:r>
              <a:rPr lang="zh-TW" altLang="en-US" sz="2000" b="1" dirty="0"/>
              <a:t>聽過</a:t>
            </a:r>
            <a:r>
              <a:rPr lang="en-US" altLang="zh-TW" sz="2000" dirty="0"/>
              <a:t>"</a:t>
            </a:r>
            <a:r>
              <a:rPr lang="zh-TW" altLang="en-US" sz="2000" dirty="0"/>
              <a:t>的欄位打勾。</a:t>
            </a:r>
            <a:endParaRPr lang="en-US" altLang="zh-TW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/>
              <a:t>接著決定是否要將這首</a:t>
            </a:r>
            <a:r>
              <a:rPr lang="zh-TW" altLang="en-US" sz="2000" b="1" dirty="0"/>
              <a:t>喜歡</a:t>
            </a:r>
            <a:r>
              <a:rPr lang="zh-TW" altLang="en-US" sz="2000" dirty="0"/>
              <a:t>的歌曲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收藏至自己的自建歌單當中。若要收藏的話請在</a:t>
            </a:r>
            <a:r>
              <a:rPr lang="en-US" altLang="zh-TW" sz="2000" b="1" dirty="0"/>
              <a:t>“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收藏</a:t>
            </a:r>
            <a:r>
              <a:rPr lang="en-US" altLang="zh-TW" sz="2000" b="1" dirty="0"/>
              <a:t>”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欄位打勾，隨後在</a:t>
            </a:r>
            <a:r>
              <a:rPr lang="en-US" altLang="zh-TW" sz="2000" b="1" dirty="0"/>
              <a:t>“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完成評分</a:t>
            </a:r>
            <a:r>
              <a:rPr lang="en-US" altLang="zh-TW" sz="2000" b="1" dirty="0"/>
              <a:t>”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的欄位按下</a:t>
            </a:r>
            <a:r>
              <a:rPr lang="en-US" altLang="zh-TW" sz="2000" b="1" dirty="0"/>
              <a:t>“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r>
              <a:rPr lang="en-US" altLang="zh-TW" sz="2000" b="1" dirty="0"/>
              <a:t>”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加入歌曲數量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沒有上限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；每收藏一首 ，右下角</a:t>
            </a:r>
            <a:r>
              <a:rPr lang="en-US" altLang="zh-TW" sz="2000" dirty="0"/>
              <a:t>“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已收藏歌曲數量</a:t>
            </a:r>
            <a:r>
              <a:rPr lang="en-US" altLang="zh-TW" sz="2000" dirty="0"/>
              <a:t>”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會隨之增加。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    </a:t>
            </a:r>
            <a:r>
              <a:rPr lang="zh-TW" altLang="en-US" sz="2000" dirty="0"/>
              <a:t>直到將</a:t>
            </a:r>
            <a:r>
              <a:rPr lang="en-US" altLang="zh-TW" sz="2000" dirty="0"/>
              <a:t>20</a:t>
            </a:r>
            <a:r>
              <a:rPr lang="zh-TW" altLang="en-US" sz="2000" dirty="0"/>
              <a:t>首聽完後，按下最下面的</a:t>
            </a:r>
            <a:r>
              <a:rPr lang="en-US" altLang="zh-TW" sz="2000" dirty="0"/>
              <a:t>"</a:t>
            </a:r>
            <a:r>
              <a:rPr lang="zh-TW" altLang="en-US" sz="2000" b="1" dirty="0"/>
              <a:t>送出</a:t>
            </a:r>
            <a:r>
              <a:rPr lang="en-US" altLang="zh-TW" sz="2000" dirty="0"/>
              <a:t>" </a:t>
            </a:r>
            <a:r>
              <a:rPr lang="zh-TW" altLang="en-US" sz="2000" dirty="0"/>
              <a:t>。</a:t>
            </a:r>
          </a:p>
        </p:txBody>
      </p:sp>
      <p:sp>
        <p:nvSpPr>
          <p:cNvPr id="13" name="語音泡泡: 矩形 12">
            <a:extLst>
              <a:ext uri="{FF2B5EF4-FFF2-40B4-BE49-F238E27FC236}">
                <a16:creationId xmlns:a16="http://schemas.microsoft.com/office/drawing/2014/main" id="{7EB277E0-C930-4B3C-903D-0439B5831ECE}"/>
              </a:ext>
            </a:extLst>
          </p:cNvPr>
          <p:cNvSpPr/>
          <p:nvPr/>
        </p:nvSpPr>
        <p:spPr>
          <a:xfrm>
            <a:off x="10351330" y="857404"/>
            <a:ext cx="1777525" cy="459172"/>
          </a:xfrm>
          <a:prstGeom prst="wedgeRectCallout">
            <a:avLst>
              <a:gd name="adj1" fmla="val -73369"/>
              <a:gd name="adj2" fmla="val -50931"/>
            </a:avLst>
          </a:prstGeom>
          <a:solidFill>
            <a:schemeClr val="tx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D4362F-17A1-4BAF-9B8D-E12B69D74778}"/>
              </a:ext>
            </a:extLst>
          </p:cNvPr>
          <p:cNvSpPr/>
          <p:nvPr/>
        </p:nvSpPr>
        <p:spPr>
          <a:xfrm>
            <a:off x="10410556" y="945731"/>
            <a:ext cx="1659075" cy="29550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是否要收藏至歌單</a:t>
            </a:r>
          </a:p>
        </p:txBody>
      </p:sp>
      <p:sp>
        <p:nvSpPr>
          <p:cNvPr id="17" name="語音泡泡: 矩形 16">
            <a:extLst>
              <a:ext uri="{FF2B5EF4-FFF2-40B4-BE49-F238E27FC236}">
                <a16:creationId xmlns:a16="http://schemas.microsoft.com/office/drawing/2014/main" id="{F5AE1D59-3836-451E-B96D-D4D5321EB52C}"/>
              </a:ext>
            </a:extLst>
          </p:cNvPr>
          <p:cNvSpPr/>
          <p:nvPr/>
        </p:nvSpPr>
        <p:spPr>
          <a:xfrm>
            <a:off x="10686169" y="2217184"/>
            <a:ext cx="1019179" cy="455922"/>
          </a:xfrm>
          <a:prstGeom prst="wedgeRectCallout">
            <a:avLst>
              <a:gd name="adj1" fmla="val -77369"/>
              <a:gd name="adj2" fmla="val -35767"/>
            </a:avLst>
          </a:prstGeom>
          <a:solidFill>
            <a:schemeClr val="tx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9D116FA4-CA66-4E29-BBA2-8C809B52C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0254" y="2264017"/>
            <a:ext cx="683881" cy="346896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B683FD6-5DEE-4517-B6C8-D034C15B8701}"/>
              </a:ext>
            </a:extLst>
          </p:cNvPr>
          <p:cNvSpPr/>
          <p:nvPr/>
        </p:nvSpPr>
        <p:spPr>
          <a:xfrm>
            <a:off x="7447182" y="1753693"/>
            <a:ext cx="3076486" cy="350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語音泡泡: 矩形 19">
            <a:extLst>
              <a:ext uri="{FF2B5EF4-FFF2-40B4-BE49-F238E27FC236}">
                <a16:creationId xmlns:a16="http://schemas.microsoft.com/office/drawing/2014/main" id="{CDC10DB3-7A56-4AD2-8F65-B7CF0532B0E6}"/>
              </a:ext>
            </a:extLst>
          </p:cNvPr>
          <p:cNvSpPr/>
          <p:nvPr/>
        </p:nvSpPr>
        <p:spPr>
          <a:xfrm>
            <a:off x="9986283" y="1364608"/>
            <a:ext cx="2142572" cy="459172"/>
          </a:xfrm>
          <a:prstGeom prst="wedgeRectCallout">
            <a:avLst>
              <a:gd name="adj1" fmla="val -59605"/>
              <a:gd name="adj2" fmla="val 47710"/>
            </a:avLst>
          </a:prstGeom>
          <a:solidFill>
            <a:schemeClr val="tx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CE2399F-B504-4508-9EA2-78279B45BC6B}"/>
              </a:ext>
            </a:extLst>
          </p:cNvPr>
          <p:cNvSpPr/>
          <p:nvPr/>
        </p:nvSpPr>
        <p:spPr>
          <a:xfrm>
            <a:off x="10063195" y="1435613"/>
            <a:ext cx="2006436" cy="295505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已評分過的欄位會消失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19F51B4-185E-4407-8A58-38E8DCD6C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4201" y="5034220"/>
            <a:ext cx="1231417" cy="45917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CF20D4C5-2419-496C-AB85-0B210EFC9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6085" y="6110260"/>
            <a:ext cx="589076" cy="219655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58D8480E-1E59-44FF-B904-4A711D1378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8402" y="669331"/>
            <a:ext cx="317161" cy="13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3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35E30A3-4282-4B11-8A30-8D11D4246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831" y="2853851"/>
            <a:ext cx="5835537" cy="310401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DD0778A-3530-0F32-86AF-63F8408A5E45}"/>
              </a:ext>
            </a:extLst>
          </p:cNvPr>
          <p:cNvSpPr txBox="1"/>
          <p:nvPr/>
        </p:nvSpPr>
        <p:spPr>
          <a:xfrm>
            <a:off x="859429" y="590297"/>
            <a:ext cx="10576934" cy="94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請給出對歌單的</a:t>
            </a:r>
            <a:r>
              <a:rPr lang="zh-TW" altLang="en-US" sz="2400" b="1" dirty="0"/>
              <a:t>整體滿意度</a:t>
            </a:r>
            <a:r>
              <a:rPr lang="en-US" altLang="zh-TW" sz="2400" dirty="0"/>
              <a:t>/</a:t>
            </a:r>
            <a:r>
              <a:rPr lang="zh-TW" altLang="en-US" sz="2400" b="1" dirty="0"/>
              <a:t>多樣性</a:t>
            </a:r>
            <a:r>
              <a:rPr lang="en-US" altLang="zh-TW" sz="2400" dirty="0"/>
              <a:t>/</a:t>
            </a:r>
            <a:r>
              <a:rPr lang="zh-TW" altLang="en-US" sz="2400" b="1" dirty="0"/>
              <a:t>新穎性</a:t>
            </a:r>
            <a:r>
              <a:rPr lang="zh-TW" altLang="en-US" sz="2400" dirty="0"/>
              <a:t>評分</a:t>
            </a:r>
            <a:r>
              <a:rPr lang="en-US" altLang="zh-TW" sz="2400" dirty="0"/>
              <a:t>(0-10</a:t>
            </a:r>
            <a:r>
              <a:rPr lang="zh-TW" altLang="en-US" sz="2400" dirty="0"/>
              <a:t>分</a:t>
            </a:r>
            <a:r>
              <a:rPr lang="en-US" altLang="zh-TW" sz="2400" dirty="0"/>
              <a:t>) </a:t>
            </a:r>
            <a:r>
              <a:rPr lang="zh-TW" altLang="en-US" sz="2400" dirty="0"/>
              <a:t>，最後按下</a:t>
            </a:r>
            <a:r>
              <a:rPr lang="en-US" altLang="zh-TW" sz="2400" dirty="0"/>
              <a:t>"</a:t>
            </a:r>
            <a:r>
              <a:rPr lang="zh-TW" altLang="en-US" sz="2400" b="1" dirty="0"/>
              <a:t>送出</a:t>
            </a:r>
            <a:r>
              <a:rPr lang="en-US" altLang="zh-TW" sz="2400" dirty="0"/>
              <a:t>" </a:t>
            </a:r>
            <a:r>
              <a:rPr lang="zh-TW" altLang="en-US" sz="2400" dirty="0"/>
              <a:t>，</a:t>
            </a:r>
            <a:endParaRPr lang="en-US" altLang="zh-TW" sz="2400" dirty="0"/>
          </a:p>
          <a:p>
            <a:pPr algn="ctr">
              <a:lnSpc>
                <a:spcPct val="150000"/>
              </a:lnSpc>
            </a:pPr>
            <a:r>
              <a:rPr lang="en-US" altLang="zh-TW" sz="2400" dirty="0"/>
              <a:t> </a:t>
            </a:r>
            <a:r>
              <a:rPr lang="zh-TW" altLang="en-US" sz="2400" dirty="0"/>
              <a:t>送出評分後請告知研究者，待確認後實驗就完成囉</a:t>
            </a:r>
            <a:r>
              <a:rPr lang="en-US" altLang="zh-TW" sz="2400" dirty="0"/>
              <a:t>!</a:t>
            </a:r>
            <a:endParaRPr lang="zh-TW" altLang="en-US" sz="24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88F1A72-AF0B-8C28-7F86-9725C15D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7DD8-6142-47C6-A144-06CB9D23CFB8}" type="slidenum">
              <a:rPr lang="zh-CN" altLang="en-US" sz="1600" smtClean="0">
                <a:solidFill>
                  <a:schemeClr val="tx1"/>
                </a:solidFill>
              </a:rPr>
              <a:t>17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語音泡泡: 矩形 8">
            <a:extLst>
              <a:ext uri="{FF2B5EF4-FFF2-40B4-BE49-F238E27FC236}">
                <a16:creationId xmlns:a16="http://schemas.microsoft.com/office/drawing/2014/main" id="{0FBD7B10-1FCE-4280-AC00-3BD2975E4C67}"/>
              </a:ext>
            </a:extLst>
          </p:cNvPr>
          <p:cNvSpPr/>
          <p:nvPr/>
        </p:nvSpPr>
        <p:spPr>
          <a:xfrm>
            <a:off x="8466298" y="6072872"/>
            <a:ext cx="1238129" cy="566956"/>
          </a:xfrm>
          <a:prstGeom prst="wedgeRectCallout">
            <a:avLst>
              <a:gd name="adj1" fmla="val -31397"/>
              <a:gd name="adj2" fmla="val -137038"/>
            </a:avLst>
          </a:prstGeom>
          <a:solidFill>
            <a:schemeClr val="tx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7D50B3E-0418-1BA8-205F-739D5DA45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476" y="6147932"/>
            <a:ext cx="649772" cy="41683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926BEFF-0169-4A9B-A4E1-925F6930EB0B}"/>
              </a:ext>
            </a:extLst>
          </p:cNvPr>
          <p:cNvSpPr/>
          <p:nvPr/>
        </p:nvSpPr>
        <p:spPr>
          <a:xfrm>
            <a:off x="1394565" y="1526323"/>
            <a:ext cx="103360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*多樣性</a:t>
            </a:r>
            <a:r>
              <a:rPr lang="zh-TW" altLang="en-US" dirty="0"/>
              <a:t>定義</a:t>
            </a:r>
            <a:r>
              <a:rPr lang="en-US" altLang="zh-TW" dirty="0"/>
              <a:t>:</a:t>
            </a:r>
            <a:r>
              <a:rPr lang="zh-TW" altLang="en-US" dirty="0"/>
              <a:t> 您認為此歌單的歌曲類型是否多元。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*</a:t>
            </a:r>
            <a:r>
              <a:rPr lang="zh-TW" altLang="en-US" b="1" dirty="0">
                <a:solidFill>
                  <a:srgbClr val="FF0000"/>
                </a:solidFill>
              </a:rPr>
              <a:t>新穎性</a:t>
            </a:r>
            <a:r>
              <a:rPr lang="zh-TW" altLang="en-US" dirty="0"/>
              <a:t>定義</a:t>
            </a:r>
            <a:r>
              <a:rPr lang="en-US" altLang="zh-TW" dirty="0"/>
              <a:t>: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越難在自己的日常生活中搜尋到</a:t>
            </a:r>
            <a:r>
              <a:rPr lang="en-US" altLang="zh-TW" dirty="0"/>
              <a:t>,</a:t>
            </a:r>
            <a:r>
              <a:rPr lang="zh-TW" altLang="en-US" dirty="0"/>
              <a:t>新穎性越高。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                     </a:t>
            </a:r>
            <a:r>
              <a:rPr lang="en-US" altLang="zh-TW" dirty="0"/>
              <a:t>EX:</a:t>
            </a:r>
            <a:r>
              <a:rPr lang="zh-TW" altLang="en-US" dirty="0"/>
              <a:t>如果不是因為這個管道</a:t>
            </a:r>
            <a:r>
              <a:rPr lang="en-US" altLang="zh-TW" dirty="0"/>
              <a:t>,</a:t>
            </a:r>
            <a:r>
              <a:rPr lang="zh-TW" altLang="en-US" dirty="0"/>
              <a:t>很難搜尋到您較不熟悉的風格</a:t>
            </a:r>
            <a:r>
              <a:rPr lang="en-US" altLang="zh-TW" dirty="0"/>
              <a:t>/</a:t>
            </a:r>
            <a:r>
              <a:rPr lang="zh-TW" altLang="en-US" dirty="0"/>
              <a:t>歌手。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4517940-54B0-45CE-B6B4-A36FFB2F8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87701"/>
              </p:ext>
            </p:extLst>
          </p:nvPr>
        </p:nvGraphicFramePr>
        <p:xfrm>
          <a:off x="611106" y="3003733"/>
          <a:ext cx="4413132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1044">
                  <a:extLst>
                    <a:ext uri="{9D8B030D-6E8A-4147-A177-3AD203B41FA5}">
                      <a16:colId xmlns:a16="http://schemas.microsoft.com/office/drawing/2014/main" val="3875187842"/>
                    </a:ext>
                  </a:extLst>
                </a:gridCol>
                <a:gridCol w="1471044">
                  <a:extLst>
                    <a:ext uri="{9D8B030D-6E8A-4147-A177-3AD203B41FA5}">
                      <a16:colId xmlns:a16="http://schemas.microsoft.com/office/drawing/2014/main" val="4243264176"/>
                    </a:ext>
                  </a:extLst>
                </a:gridCol>
                <a:gridCol w="1471044">
                  <a:extLst>
                    <a:ext uri="{9D8B030D-6E8A-4147-A177-3AD203B41FA5}">
                      <a16:colId xmlns:a16="http://schemas.microsoft.com/office/drawing/2014/main" val="3607010502"/>
                    </a:ext>
                  </a:extLst>
                </a:gridCol>
              </a:tblGrid>
              <a:tr h="36330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曲風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歌手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發掘管道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新穎性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87156"/>
                  </a:ext>
                </a:extLst>
              </a:tr>
              <a:tr h="36330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不熟悉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可替代性低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453285"/>
                  </a:ext>
                </a:extLst>
              </a:tr>
              <a:tr h="363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熟悉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可替代性高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285766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462BA4CC-F866-4043-928C-24CBF6587892}"/>
              </a:ext>
            </a:extLst>
          </p:cNvPr>
          <p:cNvSpPr/>
          <p:nvPr/>
        </p:nvSpPr>
        <p:spPr>
          <a:xfrm>
            <a:off x="445598" y="4408347"/>
            <a:ext cx="50449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*可替代性低的舉例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大概只有你現在聽的</a:t>
            </a:r>
            <a:r>
              <a:rPr lang="en-US" altLang="zh-TW" dirty="0"/>
              <a:t>Spotify</a:t>
            </a:r>
            <a:r>
              <a:rPr lang="zh-TW" altLang="en-US" dirty="0"/>
              <a:t>工具才能找到這首歌</a:t>
            </a:r>
            <a:endParaRPr lang="en-US" altLang="zh-TW" dirty="0"/>
          </a:p>
          <a:p>
            <a:r>
              <a:rPr lang="zh-TW" altLang="en-US" dirty="0"/>
              <a:t>在其他地方發掘到的可能性很低。  </a:t>
            </a:r>
          </a:p>
        </p:txBody>
      </p:sp>
    </p:spTree>
    <p:extLst>
      <p:ext uri="{BB962C8B-B14F-4D97-AF65-F5344CB8AC3E}">
        <p14:creationId xmlns:p14="http://schemas.microsoft.com/office/powerpoint/2010/main" val="131407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D00F81-1ECF-45E6-ADE9-3490FD09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7DD8-6142-47C6-A144-06CB9D23CFB8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6FCF9F-6F8C-4DD2-8B0E-7879E60C7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840" y="2261419"/>
            <a:ext cx="6970701" cy="39210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A6BF009-F1E4-42CD-89B6-D49F97B06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99" b="92714" l="9774" r="89975">
                        <a14:foregroundMark x1="19048" y1="12312" x2="19048" y2="12312"/>
                        <a14:foregroundMark x1="61404" y1="18844" x2="61404" y2="18844"/>
                        <a14:foregroundMark x1="61404" y1="18844" x2="61404" y2="18844"/>
                        <a14:foregroundMark x1="72932" y1="22111" x2="72932" y2="22111"/>
                        <a14:foregroundMark x1="85714" y1="21106" x2="85714" y2="21106"/>
                        <a14:foregroundMark x1="51378" y1="92714" x2="51378" y2="927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3010" y="3901887"/>
            <a:ext cx="1582303" cy="157833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0F5EA09-5E60-4641-A59D-39DC0C2812F9}"/>
              </a:ext>
            </a:extLst>
          </p:cNvPr>
          <p:cNvSpPr txBox="1"/>
          <p:nvPr/>
        </p:nvSpPr>
        <p:spPr>
          <a:xfrm>
            <a:off x="2015092" y="401662"/>
            <a:ext cx="8161816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dirty="0"/>
              <a:t>當看到此畫面時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dirty="0"/>
              <a:t>請告知研究者</a:t>
            </a:r>
            <a:endParaRPr lang="en-US" altLang="zh-TW" sz="2400" dirty="0"/>
          </a:p>
          <a:p>
            <a:pPr algn="ctr">
              <a:lnSpc>
                <a:spcPct val="150000"/>
              </a:lnSpc>
            </a:pPr>
            <a:r>
              <a:rPr lang="zh-TW" altLang="en-US" sz="2400" dirty="0"/>
              <a:t>待填寫完第二次實驗時段後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，本次實驗即</a:t>
            </a:r>
            <a:r>
              <a:rPr lang="zh-TW" altLang="en-US" sz="2400" dirty="0"/>
              <a:t>完畢</a:t>
            </a:r>
            <a:r>
              <a:rPr lang="en-US" altLang="zh-TW" sz="2400" dirty="0"/>
              <a:t>!</a:t>
            </a:r>
          </a:p>
          <a:p>
            <a:pPr algn="ctr">
              <a:lnSpc>
                <a:spcPct val="150000"/>
              </a:lnSpc>
            </a:pPr>
            <a:r>
              <a:rPr lang="zh-TW" altLang="en-US" sz="2400" dirty="0"/>
              <a:t>再次謝謝您的參與</a:t>
            </a:r>
            <a:r>
              <a:rPr lang="en-US" altLang="zh-TW" sz="2400" dirty="0"/>
              <a:t>~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768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C110D24-E272-FD97-1A83-7C9C99FC84B4}"/>
              </a:ext>
            </a:extLst>
          </p:cNvPr>
          <p:cNvSpPr txBox="1"/>
          <p:nvPr/>
        </p:nvSpPr>
        <p:spPr>
          <a:xfrm>
            <a:off x="4609223" y="60280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《</a:t>
            </a:r>
            <a:r>
              <a:rPr lang="zh-TW" altLang="en-US" sz="2800" b="1" dirty="0"/>
              <a:t>實驗流程</a:t>
            </a:r>
            <a:r>
              <a:rPr lang="en-US" altLang="zh-TW" sz="2800" b="1" dirty="0"/>
              <a:t>》</a:t>
            </a:r>
            <a:endParaRPr lang="zh-TW" altLang="en-US" sz="28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FBBAE8-E511-910E-1C3A-DD52ECE1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7DD8-6142-47C6-A144-06CB9D23CFB8}" type="slidenum">
              <a:rPr lang="zh-CN" altLang="en-US" sz="1600" smtClean="0">
                <a:solidFill>
                  <a:schemeClr val="tx1"/>
                </a:solidFill>
              </a:rPr>
              <a:t>2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5735D6-F41E-4A7B-85B7-661FF8DC1A08}"/>
              </a:ext>
            </a:extLst>
          </p:cNvPr>
          <p:cNvSpPr txBox="1"/>
          <p:nvPr/>
        </p:nvSpPr>
        <p:spPr>
          <a:xfrm>
            <a:off x="373344" y="1440169"/>
            <a:ext cx="11896327" cy="3806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在實驗的一開始，會請您填寫一份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音樂聆聽行為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問卷，請依照自己真實的狀況填寫即可。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而在接下來聆聽歌曲及評分之前，會先有一個簡單的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模擬練習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，接著才會進入正式的實驗。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在正式實驗中，您會經歷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兩種歌單的介面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設計，請在第一階段結束後告知研究者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紙本中會說明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每人會有一份紙本的操作流程，請依照頁面步驟進行實驗即可。若在聆聽歌曲的過程中有任何問題，請立刻告知研究者。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31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C110D24-E272-FD97-1A83-7C9C99FC84B4}"/>
              </a:ext>
            </a:extLst>
          </p:cNvPr>
          <p:cNvSpPr txBox="1"/>
          <p:nvPr/>
        </p:nvSpPr>
        <p:spPr>
          <a:xfrm>
            <a:off x="4709707" y="52009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《</a:t>
            </a:r>
            <a:r>
              <a:rPr lang="zh-TW" altLang="en-US" sz="2800" b="1" dirty="0"/>
              <a:t>測驗前行提要</a:t>
            </a:r>
            <a:r>
              <a:rPr lang="en-US" altLang="zh-TW" sz="2800" b="1" dirty="0"/>
              <a:t>》</a:t>
            </a:r>
            <a:endParaRPr lang="zh-TW" altLang="en-US" sz="2800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FBBAE8-E511-910E-1C3A-DD52ECE1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7DD8-6142-47C6-A144-06CB9D23CFB8}" type="slidenum">
              <a:rPr lang="zh-CN" altLang="en-US" sz="1600" smtClean="0">
                <a:solidFill>
                  <a:schemeClr val="tx1"/>
                </a:solidFill>
              </a:rPr>
              <a:t>3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5735D6-F41E-4A7B-85B7-661FF8DC1A08}"/>
              </a:ext>
            </a:extLst>
          </p:cNvPr>
          <p:cNvSpPr txBox="1"/>
          <p:nvPr/>
        </p:nvSpPr>
        <p:spPr>
          <a:xfrm>
            <a:off x="403489" y="1239202"/>
            <a:ext cx="11896327" cy="2267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本次實驗會有三次需填寫信箱的時候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(1)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問卷、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實驗登入介面、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 Spotify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授權介面。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請在填寫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問卷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登入實驗頁面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時，填入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常用信箱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第二次實驗用同樣信箱登入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請在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Spotify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授權頁面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用當初註冊在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Spotify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上的信箱登入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之前截圖的信箱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7EA16FD-8223-4E4F-8C58-A9C536601C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7" r="3846" b="15422"/>
          <a:stretch/>
        </p:blipFill>
        <p:spPr>
          <a:xfrm>
            <a:off x="532562" y="4062586"/>
            <a:ext cx="3315956" cy="20622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849A12-7B45-407A-B9C2-48E8A49DA5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9" r="11936"/>
          <a:stretch/>
        </p:blipFill>
        <p:spPr>
          <a:xfrm>
            <a:off x="4215238" y="4062586"/>
            <a:ext cx="3761523" cy="20622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FFC6474-EBB3-4FB0-9524-FE74A8938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481" y="4036624"/>
            <a:ext cx="3041604" cy="20882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3C1FCBB-FECB-4784-8EDA-AF135EDF6DE9}"/>
              </a:ext>
            </a:extLst>
          </p:cNvPr>
          <p:cNvSpPr/>
          <p:nvPr/>
        </p:nvSpPr>
        <p:spPr>
          <a:xfrm>
            <a:off x="1250218" y="6282612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/>
              <a:t>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問卷</a:t>
            </a:r>
            <a:r>
              <a:rPr lang="zh-TW" altLang="zh-TW" dirty="0"/>
              <a:t>》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F7446A-0C91-44FB-9790-7454A31CE9EB}"/>
              </a:ext>
            </a:extLst>
          </p:cNvPr>
          <p:cNvSpPr/>
          <p:nvPr/>
        </p:nvSpPr>
        <p:spPr>
          <a:xfrm>
            <a:off x="5189340" y="630653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/>
              <a:t>《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實驗登入頁面</a:t>
            </a:r>
            <a:r>
              <a:rPr lang="zh-TW" altLang="zh-TW" dirty="0"/>
              <a:t>》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F1D080-B985-4861-9327-50C542640DD4}"/>
              </a:ext>
            </a:extLst>
          </p:cNvPr>
          <p:cNvSpPr/>
          <p:nvPr/>
        </p:nvSpPr>
        <p:spPr>
          <a:xfrm>
            <a:off x="8813835" y="6311747"/>
            <a:ext cx="2336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/>
              <a:t>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Spotify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授權頁面</a:t>
            </a:r>
            <a:r>
              <a:rPr lang="zh-TW" altLang="zh-TW" dirty="0"/>
              <a:t>》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FAA87C0-1FE6-4002-913F-63137FC38D35}"/>
              </a:ext>
            </a:extLst>
          </p:cNvPr>
          <p:cNvCxnSpPr>
            <a:cxnSpLocks/>
          </p:cNvCxnSpPr>
          <p:nvPr/>
        </p:nvCxnSpPr>
        <p:spPr>
          <a:xfrm>
            <a:off x="9157699" y="4531637"/>
            <a:ext cx="1383022" cy="5491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FDDCCA8-F464-44B6-A404-B7BF4134075E}"/>
              </a:ext>
            </a:extLst>
          </p:cNvPr>
          <p:cNvCxnSpPr>
            <a:cxnSpLocks/>
          </p:cNvCxnSpPr>
          <p:nvPr/>
        </p:nvCxnSpPr>
        <p:spPr>
          <a:xfrm flipV="1">
            <a:off x="9157699" y="4531638"/>
            <a:ext cx="1383022" cy="5491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57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DD0778A-3530-0F32-86AF-63F8408A5E45}"/>
              </a:ext>
            </a:extLst>
          </p:cNvPr>
          <p:cNvSpPr txBox="1"/>
          <p:nvPr/>
        </p:nvSpPr>
        <p:spPr>
          <a:xfrm>
            <a:off x="4567376" y="2890106"/>
            <a:ext cx="3057247" cy="65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b="1" dirty="0"/>
              <a:t>《</a:t>
            </a:r>
            <a:r>
              <a:rPr lang="zh-TW" altLang="en-US" sz="2800" dirty="0"/>
              <a:t>實驗正式開始</a:t>
            </a:r>
            <a:r>
              <a:rPr lang="en-US" altLang="zh-TW" sz="2800" b="1" dirty="0"/>
              <a:t>》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3F699F-AB0D-D53A-5295-74F2748B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7DD8-6142-47C6-A144-06CB9D23CFB8}" type="slidenum">
              <a:rPr lang="zh-CN" altLang="en-US" sz="1600" smtClean="0">
                <a:solidFill>
                  <a:schemeClr val="tx1"/>
                </a:solidFill>
              </a:rPr>
              <a:t>4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53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DD0778A-3530-0F32-86AF-63F8408A5E45}"/>
              </a:ext>
            </a:extLst>
          </p:cNvPr>
          <p:cNvSpPr txBox="1"/>
          <p:nvPr/>
        </p:nvSpPr>
        <p:spPr>
          <a:xfrm>
            <a:off x="1489859" y="342260"/>
            <a:ext cx="9502922" cy="1224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b="1" dirty="0"/>
              <a:t>《</a:t>
            </a:r>
            <a:r>
              <a:rPr lang="en-US" altLang="zh-TW" sz="2800" dirty="0"/>
              <a:t>Google</a:t>
            </a:r>
            <a:r>
              <a:rPr lang="zh-TW" altLang="en-US" sz="2800" dirty="0"/>
              <a:t>問卷</a:t>
            </a:r>
            <a:r>
              <a:rPr lang="en-US" altLang="zh-TW" sz="2800" b="1" dirty="0"/>
              <a:t>》</a:t>
            </a:r>
          </a:p>
          <a:p>
            <a:pPr>
              <a:lnSpc>
                <a:spcPct val="150000"/>
              </a:lnSpc>
            </a:pPr>
            <a:r>
              <a:rPr lang="zh-TW" altLang="en-US" sz="2400" dirty="0"/>
              <a:t>請在填寫完問卷後告知研究者，待確認後即開始進行聆聽音樂實驗</a:t>
            </a:r>
            <a:r>
              <a:rPr lang="en-US" altLang="zh-TW" sz="2400" dirty="0"/>
              <a:t>!</a:t>
            </a:r>
            <a:endParaRPr lang="zh-TW" alt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C8B496D-E216-52B7-EF91-D83F9D4491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22"/>
          <a:stretch/>
        </p:blipFill>
        <p:spPr>
          <a:xfrm>
            <a:off x="1886365" y="1659461"/>
            <a:ext cx="8419270" cy="48542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3F699F-AB0D-D53A-5295-74F2748B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7DD8-6142-47C6-A144-06CB9D23CFB8}" type="slidenum">
              <a:rPr lang="zh-CN" altLang="en-US" sz="1600" smtClean="0">
                <a:solidFill>
                  <a:schemeClr val="tx1"/>
                </a:solidFill>
              </a:rPr>
              <a:t>5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AE9134D-5DCB-4A53-B5B3-12A6B2C071DB}"/>
              </a:ext>
            </a:extLst>
          </p:cNvPr>
          <p:cNvSpPr txBox="1"/>
          <p:nvPr/>
        </p:nvSpPr>
        <p:spPr>
          <a:xfrm>
            <a:off x="325127" y="5470846"/>
            <a:ext cx="2187760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000" dirty="0"/>
              <a:t>請輸入</a:t>
            </a:r>
            <a:r>
              <a:rPr lang="zh-TW" altLang="en-US" sz="2000" b="1" dirty="0"/>
              <a:t>常用信箱</a:t>
            </a:r>
            <a:endParaRPr lang="en-US" altLang="zh-TW" sz="2000" dirty="0"/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4AAEDEE9-523A-40AD-9D18-90CD6FB68CCF}"/>
              </a:ext>
            </a:extLst>
          </p:cNvPr>
          <p:cNvSpPr/>
          <p:nvPr/>
        </p:nvSpPr>
        <p:spPr>
          <a:xfrm rot="17319245">
            <a:off x="2607172" y="5545494"/>
            <a:ext cx="216695" cy="37390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65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1A626A-EF99-26F4-B5B2-A9D65EFB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7DD8-6142-47C6-A144-06CB9D23CFB8}" type="slidenum">
              <a:rPr lang="zh-CN" altLang="en-US" sz="1600" smtClean="0">
                <a:solidFill>
                  <a:schemeClr val="tx1"/>
                </a:solidFill>
              </a:rPr>
              <a:t>6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2D3CA3E-280E-41AE-BEA7-9213D9082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40" y="1415845"/>
            <a:ext cx="8981230" cy="49405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025B71F-BE0D-4802-BF96-DEC614409A97}"/>
              </a:ext>
            </a:extLst>
          </p:cNvPr>
          <p:cNvCxnSpPr>
            <a:cxnSpLocks/>
          </p:cNvCxnSpPr>
          <p:nvPr/>
        </p:nvCxnSpPr>
        <p:spPr>
          <a:xfrm flipV="1">
            <a:off x="9222658" y="3594818"/>
            <a:ext cx="973394" cy="2200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3CFF2DE-96DD-46D0-AC97-BB09709F2498}"/>
              </a:ext>
            </a:extLst>
          </p:cNvPr>
          <p:cNvCxnSpPr>
            <a:cxnSpLocks/>
          </p:cNvCxnSpPr>
          <p:nvPr/>
        </p:nvCxnSpPr>
        <p:spPr>
          <a:xfrm>
            <a:off x="9222975" y="3583855"/>
            <a:ext cx="973077" cy="2420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BA733F0-8705-47EC-9B85-501D27284E6F}"/>
              </a:ext>
            </a:extLst>
          </p:cNvPr>
          <p:cNvSpPr txBox="1"/>
          <p:nvPr/>
        </p:nvSpPr>
        <p:spPr>
          <a:xfrm>
            <a:off x="9866988" y="3886097"/>
            <a:ext cx="1984937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/>
              <a:t>請不要按下第二次實驗</a:t>
            </a:r>
            <a:endParaRPr lang="en-US" altLang="zh-TW" sz="1400" dirty="0"/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847ED19E-EC96-43E8-B540-386AD7EF589E}"/>
              </a:ext>
            </a:extLst>
          </p:cNvPr>
          <p:cNvSpPr/>
          <p:nvPr/>
        </p:nvSpPr>
        <p:spPr>
          <a:xfrm rot="7808135">
            <a:off x="10275420" y="3704866"/>
            <a:ext cx="147484" cy="2420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D314BF9-664F-4AB4-AECB-97DAA0495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138" y="4781239"/>
            <a:ext cx="384914" cy="41990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F034160-EB9E-48EF-A398-83F201292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823" y="4771128"/>
            <a:ext cx="338634" cy="41990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896F938-45EE-4918-BD30-275090BFB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6508" y="4819718"/>
            <a:ext cx="95263" cy="34294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51F8D40-27B2-46B0-922B-641E09BB9492}"/>
              </a:ext>
            </a:extLst>
          </p:cNvPr>
          <p:cNvSpPr txBox="1"/>
          <p:nvPr/>
        </p:nvSpPr>
        <p:spPr>
          <a:xfrm flipH="1">
            <a:off x="9344487" y="4806526"/>
            <a:ext cx="26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6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58580BF-AE42-444E-A90E-162738A98942}"/>
              </a:ext>
            </a:extLst>
          </p:cNvPr>
          <p:cNvSpPr txBox="1"/>
          <p:nvPr/>
        </p:nvSpPr>
        <p:spPr>
          <a:xfrm>
            <a:off x="3276722" y="299706"/>
            <a:ext cx="65902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/>
              <a:t>請先輸入</a:t>
            </a:r>
            <a:r>
              <a:rPr lang="zh-TW" altLang="en-US" sz="2800" b="1" dirty="0"/>
              <a:t>常用信箱</a:t>
            </a:r>
            <a:endParaRPr lang="en-US" altLang="zh-TW" sz="2800" dirty="0"/>
          </a:p>
          <a:p>
            <a:r>
              <a:rPr lang="zh-TW" altLang="en-US" sz="2800" dirty="0"/>
              <a:t>接著在受試組別按下</a:t>
            </a:r>
            <a:r>
              <a:rPr lang="en-US" altLang="zh-TW" sz="2800" dirty="0"/>
              <a:t>6</a:t>
            </a:r>
            <a:r>
              <a:rPr lang="zh-TW" altLang="en-US" sz="2800" dirty="0"/>
              <a:t>，最後按下</a:t>
            </a:r>
            <a:r>
              <a:rPr lang="en-US" altLang="zh-TW" sz="2800" b="1" dirty="0"/>
              <a:t>Start</a:t>
            </a:r>
            <a:r>
              <a:rPr lang="zh-TW" altLang="en-US" sz="2800" b="1" dirty="0"/>
              <a:t>。</a:t>
            </a:r>
            <a:endParaRPr lang="zh-TW" altLang="en-US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35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DD0778A-3530-0F32-86AF-63F8408A5E45}"/>
              </a:ext>
            </a:extLst>
          </p:cNvPr>
          <p:cNvSpPr txBox="1"/>
          <p:nvPr/>
        </p:nvSpPr>
        <p:spPr>
          <a:xfrm>
            <a:off x="3077323" y="429689"/>
            <a:ext cx="5232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請登入自己的</a:t>
            </a:r>
            <a:r>
              <a:rPr lang="en-US" altLang="zh-TW" sz="2800" dirty="0"/>
              <a:t>Spotify</a:t>
            </a:r>
            <a:r>
              <a:rPr lang="zh-TW" altLang="en-US" sz="2800" dirty="0"/>
              <a:t>帳號和密碼</a:t>
            </a:r>
            <a:endParaRPr lang="zh-TW" alt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22445A7-9A2C-013D-16BA-1D880C46C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71" y="1031188"/>
            <a:ext cx="8234223" cy="56532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D788E3-D8D2-B716-9D00-B328396C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7DD8-6142-47C6-A144-06CB9D23CFB8}" type="slidenum">
              <a:rPr lang="zh-CN" altLang="en-US" sz="1600" smtClean="0">
                <a:solidFill>
                  <a:schemeClr val="tx1"/>
                </a:solidFill>
              </a:rPr>
              <a:t>7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A64384A1-0B81-4A4B-A66A-234CB14EADD7}"/>
              </a:ext>
            </a:extLst>
          </p:cNvPr>
          <p:cNvCxnSpPr>
            <a:cxnSpLocks/>
          </p:cNvCxnSpPr>
          <p:nvPr/>
        </p:nvCxnSpPr>
        <p:spPr>
          <a:xfrm>
            <a:off x="4080387" y="2209340"/>
            <a:ext cx="3746487" cy="18022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029F62E-CD18-4C4C-8365-79CEFF815AA4}"/>
              </a:ext>
            </a:extLst>
          </p:cNvPr>
          <p:cNvCxnSpPr>
            <a:cxnSpLocks/>
          </p:cNvCxnSpPr>
          <p:nvPr/>
        </p:nvCxnSpPr>
        <p:spPr>
          <a:xfrm flipV="1">
            <a:off x="4080387" y="2209340"/>
            <a:ext cx="3647768" cy="180222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C36DBD0-F26F-4498-8CB4-B39F4428FE38}"/>
              </a:ext>
            </a:extLst>
          </p:cNvPr>
          <p:cNvSpPr txBox="1"/>
          <p:nvPr/>
        </p:nvSpPr>
        <p:spPr>
          <a:xfrm>
            <a:off x="7562185" y="3657618"/>
            <a:ext cx="4108705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2000" dirty="0"/>
              <a:t>請直接輸入在</a:t>
            </a:r>
            <a:r>
              <a:rPr lang="en-US" altLang="zh-TW" sz="2000" dirty="0"/>
              <a:t>Spotify</a:t>
            </a:r>
            <a:r>
              <a:rPr lang="zh-TW" altLang="en-US" sz="2000" dirty="0"/>
              <a:t>綁定的信箱</a:t>
            </a:r>
            <a:endParaRPr lang="en-US" altLang="zh-TW" sz="2000" dirty="0"/>
          </a:p>
          <a:p>
            <a:r>
              <a:rPr lang="zh-TW" altLang="en-US" sz="2000" dirty="0"/>
              <a:t>不要用</a:t>
            </a:r>
            <a:r>
              <a:rPr lang="en-US" altLang="zh-TW" sz="2000" dirty="0"/>
              <a:t>FB/Apple</a:t>
            </a:r>
            <a:r>
              <a:rPr lang="zh-TW" altLang="en-US" sz="2000" dirty="0"/>
              <a:t>和</a:t>
            </a:r>
            <a:r>
              <a:rPr lang="en-US" altLang="zh-TW" sz="2000" dirty="0"/>
              <a:t>Google</a:t>
            </a:r>
            <a:r>
              <a:rPr lang="zh-TW" altLang="en-US" sz="2000" dirty="0"/>
              <a:t>帳戶登入</a:t>
            </a:r>
            <a:endParaRPr lang="en-US" altLang="zh-TW" sz="2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5030607-ACAF-480F-B1AC-8C69DDFF2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06" y="2506595"/>
            <a:ext cx="1884673" cy="4081496"/>
          </a:xfrm>
          <a:prstGeom prst="rect">
            <a:avLst/>
          </a:prstGeom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19660CCE-8C51-4C8D-B57A-B311877683E4}"/>
              </a:ext>
            </a:extLst>
          </p:cNvPr>
          <p:cNvSpPr/>
          <p:nvPr/>
        </p:nvSpPr>
        <p:spPr>
          <a:xfrm rot="1630524">
            <a:off x="1885501" y="4009988"/>
            <a:ext cx="2269608" cy="343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74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DD0778A-3530-0F32-86AF-63F8408A5E45}"/>
              </a:ext>
            </a:extLst>
          </p:cNvPr>
          <p:cNvSpPr txBox="1"/>
          <p:nvPr/>
        </p:nvSpPr>
        <p:spPr>
          <a:xfrm>
            <a:off x="922835" y="139366"/>
            <a:ext cx="10814871" cy="2949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《</a:t>
            </a:r>
            <a:r>
              <a:rPr lang="zh-TW" altLang="en-US" b="1" dirty="0"/>
              <a:t>模擬練習</a:t>
            </a:r>
            <a:r>
              <a:rPr lang="en-US" altLang="zh-TW" b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》</a:t>
            </a:r>
            <a:endParaRPr lang="en-US" altLang="zh-TW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請在聆聽歌曲時，將音量調整至最舒適的大小，並</a:t>
            </a:r>
            <a:r>
              <a:rPr lang="en-US" altLang="zh-TW" dirty="0"/>
              <a:t>"</a:t>
            </a:r>
            <a:r>
              <a:rPr lang="zh-TW" altLang="en-US" b="1" dirty="0"/>
              <a:t>依照歌曲順序</a:t>
            </a:r>
            <a:r>
              <a:rPr lang="en-US" altLang="zh-TW" dirty="0"/>
              <a:t>"</a:t>
            </a:r>
            <a:r>
              <a:rPr lang="zh-TW" altLang="en-US" dirty="0"/>
              <a:t>聽歌。</a:t>
            </a:r>
            <a:endParaRPr lang="en-US" altLang="zh-TW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請在每聽完一首</a:t>
            </a:r>
            <a:r>
              <a:rPr lang="en-US" altLang="zh-TW" dirty="0">
                <a:solidFill>
                  <a:srgbClr val="FF0000"/>
                </a:solidFill>
              </a:rPr>
              <a:t>30</a:t>
            </a:r>
            <a:r>
              <a:rPr lang="zh-TW" altLang="en-US" dirty="0">
                <a:solidFill>
                  <a:srgbClr val="FF0000"/>
                </a:solidFill>
              </a:rPr>
              <a:t>秒</a:t>
            </a:r>
            <a:r>
              <a:rPr lang="zh-TW" altLang="en-US" dirty="0"/>
              <a:t>的歌曲後，練習用</a:t>
            </a:r>
            <a:r>
              <a:rPr lang="zh-TW" altLang="en-US" b="1" dirty="0"/>
              <a:t>評分滑桿</a:t>
            </a:r>
            <a:r>
              <a:rPr lang="zh-TW" altLang="en-US" dirty="0"/>
              <a:t>為</a:t>
            </a:r>
            <a:r>
              <a:rPr lang="zh-TW" altLang="en-US" b="1" dirty="0"/>
              <a:t>“喜好”</a:t>
            </a:r>
            <a:r>
              <a:rPr lang="zh-TW" altLang="en-US" dirty="0"/>
              <a:t>和</a:t>
            </a:r>
            <a:r>
              <a:rPr lang="zh-TW" altLang="en-US" b="1" dirty="0"/>
              <a:t>“新穎性”</a:t>
            </a:r>
            <a:r>
              <a:rPr lang="zh-TW" altLang="en-US" dirty="0"/>
              <a:t>評分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0-10</a:t>
            </a:r>
            <a:r>
              <a:rPr lang="zh-TW" altLang="en-US" dirty="0">
                <a:solidFill>
                  <a:srgbClr val="FF0000"/>
                </a:solidFill>
              </a:rPr>
              <a:t>分</a:t>
            </a:r>
            <a:r>
              <a:rPr lang="en-US" altLang="zh-TW" dirty="0"/>
              <a:t>) 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若該歌曲是以前就聽過的，則在</a:t>
            </a:r>
            <a:r>
              <a:rPr lang="zh-TW" altLang="en-US" b="1" dirty="0"/>
              <a:t>“聽過”</a:t>
            </a:r>
            <a:r>
              <a:rPr lang="zh-TW" altLang="en-US" dirty="0"/>
              <a:t>的欄位打勾，隨後在</a:t>
            </a:r>
            <a:r>
              <a:rPr lang="zh-TW" altLang="en-US" b="1" dirty="0"/>
              <a:t>“完成評分”</a:t>
            </a:r>
            <a:r>
              <a:rPr lang="zh-TW" altLang="en-US" dirty="0"/>
              <a:t>的欄位按下</a:t>
            </a:r>
            <a:r>
              <a:rPr lang="en-US" altLang="zh-TW" b="1" dirty="0"/>
              <a:t>"</a:t>
            </a:r>
            <a:r>
              <a:rPr lang="zh-TW" altLang="en-US" b="1" dirty="0"/>
              <a:t>完成</a:t>
            </a:r>
            <a:r>
              <a:rPr lang="en-US" altLang="zh-TW" b="1" dirty="0"/>
              <a:t>" </a:t>
            </a:r>
            <a:r>
              <a:rPr lang="zh-TW" altLang="en-US" dirty="0"/>
              <a:t>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待三首聽完，請按下</a:t>
            </a:r>
            <a:r>
              <a:rPr lang="en-US" altLang="zh-TW" dirty="0"/>
              <a:t>"</a:t>
            </a:r>
            <a:r>
              <a:rPr lang="zh-TW" altLang="en-US" b="1" dirty="0"/>
              <a:t>開始正式測驗</a:t>
            </a:r>
            <a:r>
              <a:rPr lang="en-US" altLang="zh-TW" dirty="0"/>
              <a:t>" 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*</a:t>
            </a:r>
            <a:r>
              <a:rPr lang="zh-TW" altLang="en-US" b="1" dirty="0">
                <a:solidFill>
                  <a:srgbClr val="FF0000"/>
                </a:solidFill>
              </a:rPr>
              <a:t>新穎性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r>
              <a:rPr lang="zh-TW" altLang="en-US" b="1" dirty="0">
                <a:solidFill>
                  <a:srgbClr val="FF0000"/>
                </a:solidFill>
              </a:rPr>
              <a:t> 越難在自己的日常生活中搜尋到</a:t>
            </a:r>
            <a:r>
              <a:rPr lang="en-US" altLang="zh-TW" b="1" dirty="0">
                <a:solidFill>
                  <a:srgbClr val="FF0000"/>
                </a:solidFill>
              </a:rPr>
              <a:t>,</a:t>
            </a:r>
            <a:r>
              <a:rPr lang="zh-TW" altLang="en-US" b="1" dirty="0">
                <a:solidFill>
                  <a:srgbClr val="FF0000"/>
                </a:solidFill>
              </a:rPr>
              <a:t>新穎性越高。</a:t>
            </a:r>
            <a:endParaRPr lang="en-US" altLang="zh-TW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EX:</a:t>
            </a:r>
            <a:r>
              <a:rPr lang="zh-TW" altLang="en-US" b="1" dirty="0">
                <a:solidFill>
                  <a:srgbClr val="FF0000"/>
                </a:solidFill>
              </a:rPr>
              <a:t>如果不是因為這個管道</a:t>
            </a:r>
            <a:r>
              <a:rPr lang="en-US" altLang="zh-TW" b="1" dirty="0">
                <a:solidFill>
                  <a:srgbClr val="FF0000"/>
                </a:solidFill>
              </a:rPr>
              <a:t>,</a:t>
            </a:r>
            <a:r>
              <a:rPr lang="zh-TW" altLang="en-US" b="1" dirty="0">
                <a:solidFill>
                  <a:srgbClr val="FF0000"/>
                </a:solidFill>
              </a:rPr>
              <a:t>很難搜尋到您較不熟悉的風格</a:t>
            </a:r>
            <a:r>
              <a:rPr lang="en-US" altLang="zh-TW" b="1" dirty="0">
                <a:solidFill>
                  <a:srgbClr val="FF0000"/>
                </a:solidFill>
              </a:rPr>
              <a:t>/</a:t>
            </a:r>
            <a:r>
              <a:rPr lang="zh-TW" altLang="en-US" b="1" dirty="0">
                <a:solidFill>
                  <a:srgbClr val="FF0000"/>
                </a:solidFill>
              </a:rPr>
              <a:t>歌手。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2EDE83F-6813-586B-8D29-AF1D822E6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859" y="3339293"/>
            <a:ext cx="5944941" cy="29605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9D6A4BE-9C08-751B-BE25-179A915CA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524" y="5601375"/>
            <a:ext cx="1500312" cy="609752"/>
          </a:xfrm>
          <a:prstGeom prst="rect">
            <a:avLst/>
          </a:prstGeom>
        </p:spPr>
      </p:pic>
      <p:sp>
        <p:nvSpPr>
          <p:cNvPr id="11" name="語音泡泡: 矩形 10">
            <a:extLst>
              <a:ext uri="{FF2B5EF4-FFF2-40B4-BE49-F238E27FC236}">
                <a16:creationId xmlns:a16="http://schemas.microsoft.com/office/drawing/2014/main" id="{526F4D07-5DB7-B881-1233-1411AD0CDE82}"/>
              </a:ext>
            </a:extLst>
          </p:cNvPr>
          <p:cNvSpPr/>
          <p:nvPr/>
        </p:nvSpPr>
        <p:spPr>
          <a:xfrm>
            <a:off x="10208255" y="3055815"/>
            <a:ext cx="1238129" cy="566956"/>
          </a:xfrm>
          <a:prstGeom prst="wedgeRectCallout">
            <a:avLst>
              <a:gd name="adj1" fmla="val -49959"/>
              <a:gd name="adj2" fmla="val 79377"/>
            </a:avLst>
          </a:prstGeom>
          <a:solidFill>
            <a:schemeClr val="tx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6CDAE00-D80E-C997-543A-10092504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7DD8-6142-47C6-A144-06CB9D23CFB8}" type="slidenum">
              <a:rPr lang="zh-CN" altLang="en-US" sz="1600" smtClean="0">
                <a:solidFill>
                  <a:schemeClr val="tx1"/>
                </a:solidFill>
              </a:rPr>
              <a:t>8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E8D48D5-9473-43B1-8B39-45C6FF6674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59" t="25533" r="15412" b="17701"/>
          <a:stretch/>
        </p:blipFill>
        <p:spPr>
          <a:xfrm>
            <a:off x="5701167" y="4372116"/>
            <a:ext cx="147871" cy="128848"/>
          </a:xfrm>
          <a:prstGeom prst="rect">
            <a:avLst/>
          </a:prstGeom>
        </p:spPr>
      </p:pic>
      <p:sp>
        <p:nvSpPr>
          <p:cNvPr id="12" name="語音泡泡: 矩形 11">
            <a:extLst>
              <a:ext uri="{FF2B5EF4-FFF2-40B4-BE49-F238E27FC236}">
                <a16:creationId xmlns:a16="http://schemas.microsoft.com/office/drawing/2014/main" id="{DAA1A367-02B9-41E4-9DB4-A78C32E24781}"/>
              </a:ext>
            </a:extLst>
          </p:cNvPr>
          <p:cNvSpPr/>
          <p:nvPr/>
        </p:nvSpPr>
        <p:spPr>
          <a:xfrm>
            <a:off x="5022273" y="4687393"/>
            <a:ext cx="713236" cy="494207"/>
          </a:xfrm>
          <a:prstGeom prst="wedgeRectCallout">
            <a:avLst>
              <a:gd name="adj1" fmla="val 50871"/>
              <a:gd name="adj2" fmla="val -69121"/>
            </a:avLst>
          </a:prstGeom>
          <a:solidFill>
            <a:schemeClr val="tx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1A6BE98-C454-43AE-ACB9-B4D16BD4A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759" y="4752482"/>
            <a:ext cx="345746" cy="373779"/>
          </a:xfrm>
          <a:prstGeom prst="rect">
            <a:avLst/>
          </a:prstGeom>
        </p:spPr>
      </p:pic>
      <p:sp>
        <p:nvSpPr>
          <p:cNvPr id="13" name="語音泡泡: 矩形 12">
            <a:extLst>
              <a:ext uri="{FF2B5EF4-FFF2-40B4-BE49-F238E27FC236}">
                <a16:creationId xmlns:a16="http://schemas.microsoft.com/office/drawing/2014/main" id="{259995F7-3E3A-483B-8876-E2C62DF6C174}"/>
              </a:ext>
            </a:extLst>
          </p:cNvPr>
          <p:cNvSpPr/>
          <p:nvPr/>
        </p:nvSpPr>
        <p:spPr>
          <a:xfrm>
            <a:off x="10827321" y="5034419"/>
            <a:ext cx="1238129" cy="566956"/>
          </a:xfrm>
          <a:prstGeom prst="wedgeRectCallout">
            <a:avLst>
              <a:gd name="adj1" fmla="val -51091"/>
              <a:gd name="adj2" fmla="val -132343"/>
            </a:avLst>
          </a:prstGeom>
          <a:solidFill>
            <a:schemeClr val="tx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4FBB622-BB71-4B55-8DED-D0292852E3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0985" y="5107187"/>
            <a:ext cx="830799" cy="42142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16DDCF3-2868-46DA-B650-31AC33C6B8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5474" y="3161980"/>
            <a:ext cx="883689" cy="37582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18932E46-2D63-4957-BC54-1637B70AFA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9565" y="3782167"/>
            <a:ext cx="462635" cy="196752"/>
          </a:xfrm>
          <a:prstGeom prst="rect">
            <a:avLst/>
          </a:prstGeom>
        </p:spPr>
      </p:pic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556FFAD9-E151-461E-B186-08D371C32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13897"/>
              </p:ext>
            </p:extLst>
          </p:nvPr>
        </p:nvGraphicFramePr>
        <p:xfrm>
          <a:off x="500169" y="3528838"/>
          <a:ext cx="4413132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1044">
                  <a:extLst>
                    <a:ext uri="{9D8B030D-6E8A-4147-A177-3AD203B41FA5}">
                      <a16:colId xmlns:a16="http://schemas.microsoft.com/office/drawing/2014/main" val="3875187842"/>
                    </a:ext>
                  </a:extLst>
                </a:gridCol>
                <a:gridCol w="1471044">
                  <a:extLst>
                    <a:ext uri="{9D8B030D-6E8A-4147-A177-3AD203B41FA5}">
                      <a16:colId xmlns:a16="http://schemas.microsoft.com/office/drawing/2014/main" val="4243264176"/>
                    </a:ext>
                  </a:extLst>
                </a:gridCol>
                <a:gridCol w="1471044">
                  <a:extLst>
                    <a:ext uri="{9D8B030D-6E8A-4147-A177-3AD203B41FA5}">
                      <a16:colId xmlns:a16="http://schemas.microsoft.com/office/drawing/2014/main" val="3607010502"/>
                    </a:ext>
                  </a:extLst>
                </a:gridCol>
              </a:tblGrid>
              <a:tr h="36330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曲風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歌手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發掘管道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新穎性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87156"/>
                  </a:ext>
                </a:extLst>
              </a:tr>
              <a:tr h="36330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不熟悉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可替代性低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453285"/>
                  </a:ext>
                </a:extLst>
              </a:tr>
              <a:tr h="363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熟悉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可替代性高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285766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3AFE9E32-2C33-45DB-ABBF-2C90709A1D88}"/>
              </a:ext>
            </a:extLst>
          </p:cNvPr>
          <p:cNvSpPr/>
          <p:nvPr/>
        </p:nvSpPr>
        <p:spPr>
          <a:xfrm>
            <a:off x="334661" y="4933452"/>
            <a:ext cx="50449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*可替代性低的舉例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大概只有你現在聽的</a:t>
            </a:r>
            <a:r>
              <a:rPr lang="en-US" altLang="zh-TW" dirty="0"/>
              <a:t>Spotify</a:t>
            </a:r>
            <a:r>
              <a:rPr lang="zh-TW" altLang="en-US" dirty="0"/>
              <a:t>工具才能找到這首歌</a:t>
            </a:r>
            <a:endParaRPr lang="en-US" altLang="zh-TW" dirty="0"/>
          </a:p>
          <a:p>
            <a:r>
              <a:rPr lang="zh-TW" altLang="en-US" dirty="0"/>
              <a:t>在其他地方發掘到的可能性很低。  </a:t>
            </a:r>
          </a:p>
        </p:txBody>
      </p:sp>
    </p:spTree>
    <p:extLst>
      <p:ext uri="{BB962C8B-B14F-4D97-AF65-F5344CB8AC3E}">
        <p14:creationId xmlns:p14="http://schemas.microsoft.com/office/powerpoint/2010/main" val="132598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EFAA5F0-C7E2-9394-1CE9-24FFEA6FB0F2}"/>
              </a:ext>
            </a:extLst>
          </p:cNvPr>
          <p:cNvSpPr txBox="1"/>
          <p:nvPr/>
        </p:nvSpPr>
        <p:spPr>
          <a:xfrm>
            <a:off x="1338790" y="470393"/>
            <a:ext cx="9514420" cy="54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《</a:t>
            </a:r>
            <a:r>
              <a:rPr lang="zh-TW" altLang="en-US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第一階段的歌單</a:t>
            </a:r>
            <a:r>
              <a:rPr lang="en-US" altLang="zh-TW" sz="24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》</a:t>
            </a:r>
          </a:p>
          <a:p>
            <a:pPr algn="ctr">
              <a:lnSpc>
                <a:spcPct val="2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請想像您現在正使用自己的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Spotify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帳戶，聆聽系統所提供的推薦歌單，您需要在欣賞歌曲後，為每一首個別歌曲評分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(0-10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，並且想像你現在在找尋自己</a:t>
            </a:r>
            <a:r>
              <a:rPr lang="en-US" altLang="zh-TW" sz="2400" dirty="0"/>
              <a:t>“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喜歡</a:t>
            </a:r>
            <a:r>
              <a:rPr lang="en-US" altLang="zh-TW" sz="2400" dirty="0"/>
              <a:t>”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的歌曲，並將它們收藏至自己的自建歌單當中。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2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本次在實驗中的操作皆不會影響您的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Spotify</a:t>
            </a:r>
          </a:p>
          <a:p>
            <a:pPr algn="ctr">
              <a:lnSpc>
                <a:spcPct val="2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可收藏歌曲數量：沒有上限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D984420-3D8F-0AB5-CE69-E49BA1AA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67DD8-6142-47C6-A144-06CB9D23CFB8}" type="slidenum">
              <a:rPr lang="zh-CN" altLang="en-US" sz="1600" smtClean="0">
                <a:solidFill>
                  <a:schemeClr val="tx1"/>
                </a:solidFill>
              </a:rPr>
              <a:t>9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51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4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8BC5"/>
      </a:accent1>
      <a:accent2>
        <a:srgbClr val="63BFED"/>
      </a:accent2>
      <a:accent3>
        <a:srgbClr val="18537E"/>
      </a:accent3>
      <a:accent4>
        <a:srgbClr val="4A9FDC"/>
      </a:accent4>
      <a:accent5>
        <a:srgbClr val="FFC000"/>
      </a:accent5>
      <a:accent6>
        <a:srgbClr val="70AD47"/>
      </a:accent6>
      <a:hlink>
        <a:srgbClr val="0563C1"/>
      </a:hlink>
      <a:folHlink>
        <a:srgbClr val="954F72"/>
      </a:folHlink>
    </a:clrScheme>
    <a:fontScheme name="mwqgvaa0">
      <a:majorFont>
        <a:latin typeface="Arial" panose="020F0302020204030204"/>
        <a:ea typeface="阿里巴巴普惠体 2.0 55 Regular"/>
        <a:cs typeface=""/>
      </a:majorFont>
      <a:minorFont>
        <a:latin typeface="Arial" panose="020F0502020204030204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3179</TotalTime>
  <Words>1571</Words>
  <Application>Microsoft Office PowerPoint</Application>
  <PresentationFormat>寬螢幕</PresentationFormat>
  <Paragraphs>143</Paragraphs>
  <Slides>18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等线</vt:lpstr>
      <vt:lpstr>微軟正黑體</vt:lpstr>
      <vt:lpstr>微軟正黑體 Light</vt:lpstr>
      <vt:lpstr>新細明體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Liser</cp:lastModifiedBy>
  <cp:revision>248</cp:revision>
  <cp:lastPrinted>2023-07-18T14:26:01Z</cp:lastPrinted>
  <dcterms:created xsi:type="dcterms:W3CDTF">2018-03-28T11:53:42Z</dcterms:created>
  <dcterms:modified xsi:type="dcterms:W3CDTF">2023-09-01T03:13:14Z</dcterms:modified>
</cp:coreProperties>
</file>