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72"/>
    <p:restoredTop sz="94757"/>
  </p:normalViewPr>
  <p:slideViewPr>
    <p:cSldViewPr snapToGrid="0" snapToObjects="1" showGuides="1">
      <p:cViewPr varScale="1">
        <p:scale>
          <a:sx n="107" d="100"/>
          <a:sy n="107" d="100"/>
        </p:scale>
        <p:origin x="960" y="176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4BE48-2D3C-5045-9633-9EFA5BB94AFE}" type="datetimeFigureOut">
              <a:rPr kumimoji="1" lang="zh-TW" altLang="en-US" smtClean="0"/>
              <a:t>2022/4/19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A3A11-BFB2-C849-81AE-EFFF0CEE31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5884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收斂速度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A3A11-BFB2-C849-81AE-EFFF0CEE3187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9822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A3A11-BFB2-C849-81AE-EFFF0CEE3187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811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A3A11-BFB2-C849-81AE-EFFF0CEE3187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9388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A3A11-BFB2-C849-81AE-EFFF0CEE3187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8752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A3A11-BFB2-C849-81AE-EFFF0CEE3187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30670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A3A11-BFB2-C849-81AE-EFFF0CEE3187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1043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A3A11-BFB2-C849-81AE-EFFF0CEE3187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0282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A3A11-BFB2-C849-81AE-EFFF0CEE3187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3136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/>
              <a:t>收斂速度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A3A11-BFB2-C849-81AE-EFFF0CEE3187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0156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A3A11-BFB2-C849-81AE-EFFF0CEE3187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0107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A3A11-BFB2-C849-81AE-EFFF0CEE3187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8853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/>
              <a:t>收斂速度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A3A11-BFB2-C849-81AE-EFFF0CEE3187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6773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A3A11-BFB2-C849-81AE-EFFF0CEE3187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7892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A3A11-BFB2-C849-81AE-EFFF0CEE3187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553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EC7E4A-A04B-FA94-1995-2B2435A0F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E7BD99-EF16-670F-0BDA-4D8FED384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6154E6-88AB-94B0-E3D1-DAD7555E9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3D8B-748F-A549-AD87-DA6169FF263D}" type="datetime1">
              <a:rPr kumimoji="1" lang="zh-TW" altLang="en-US" smtClean="0"/>
              <a:t>2022/4/19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532412-5086-7489-A816-D46AAA5DA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9363D0-3B16-2D1B-7D94-04F5C3E8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C541B7E8-1FC6-8448-BB81-E59A1A071207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526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FFA303-B186-60BF-CE0F-3C4A495FF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85B846-0663-668B-5FBE-D19D2E107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D71FD4-DA3B-CD47-7526-3BD8F1C5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B3F0-40D0-1343-BC1A-2E51CC273254}" type="datetime1">
              <a:rPr kumimoji="1" lang="zh-TW" altLang="en-US" smtClean="0"/>
              <a:t>2022/4/19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FA9D2B-FAC2-E413-93E3-DEEE2C13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5382E2-35E5-4135-5640-8EC80E2A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B7E8-1FC6-8448-BB81-E59A1A07120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832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570EE87-8201-580D-8F9B-98DA868EF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A6679C-5E78-2301-CEC5-CCAAE80AF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5AA10B-00B4-6DF6-999C-978125D1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6BD9-1F54-DE48-856C-375BDE13C774}" type="datetime1">
              <a:rPr kumimoji="1" lang="zh-TW" altLang="en-US" smtClean="0"/>
              <a:t>2022/4/19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30A933-418B-A598-1650-E6214E85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BBB073-ED7D-3132-3E34-F1AE5C7C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B7E8-1FC6-8448-BB81-E59A1A07120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578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6BC327-1D4D-2E10-F0C8-E0C48CBA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42717F-FAFD-7EA3-DEC6-578FA754C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26E061-8FCA-0AF8-A2BD-AF77D486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046F-7682-6E41-93BB-09E19E3C318C}" type="datetime1">
              <a:rPr kumimoji="1" lang="zh-TW" altLang="en-US" smtClean="0"/>
              <a:t>2022/4/19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FBBF38-0E50-9316-B98D-301475ED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547CAC-2604-1FE1-C56F-D4EEDF4D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B7E8-1FC6-8448-BB81-E59A1A07120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3706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44E654-E2EB-4707-1055-B54403E60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BCD1A0-1C06-F004-9094-B0FB3EFB9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545EDE-8982-FBB2-8279-4AB74B21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5BCF-CC06-B746-AB7A-DF3998662491}" type="datetime1">
              <a:rPr kumimoji="1" lang="zh-TW" altLang="en-US" smtClean="0"/>
              <a:t>2022/4/19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F74A17-04DC-375A-64FD-4DF27430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592A20-B2E5-F03D-49A7-39A51E54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B7E8-1FC6-8448-BB81-E59A1A07120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421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C0DBE-4A30-F03A-11FD-D7F567AD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9881C3-3273-2601-3158-FB76B8CD7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80CA642-EB22-1C47-D6F0-AD90E327A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C700F8-9F56-2A7B-9507-150DBC68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7FE3-7D21-9F4E-94E9-DFC0CF1D9EAF}" type="datetime1">
              <a:rPr kumimoji="1" lang="zh-TW" altLang="en-US" smtClean="0"/>
              <a:t>2022/4/19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FF8B34-33C7-7D7F-B447-93AEBD2C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4B0FBB-F4CA-36A3-F63E-1B2E4554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B7E8-1FC6-8448-BB81-E59A1A07120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63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EF6F20-9EF6-309A-5B7C-D2A170C4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01C75E-A43B-688F-1D94-9A8D86D7E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9E9D27-D91C-F4FF-0EF0-154BF3122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194730C-0AE2-C0E6-8D96-9B7D34808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8BED2B2-7960-9D46-92FF-2D36ECF9D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99F676F-52F1-6684-1115-91F9340A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58AD1-E080-E942-9B1F-FCD06D613623}" type="datetime1">
              <a:rPr kumimoji="1" lang="zh-TW" altLang="en-US" smtClean="0"/>
              <a:t>2022/4/19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782748A-FF81-0828-7713-F71C2D5B8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2CDE033-84A0-17C5-B83C-CD93C527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B7E8-1FC6-8448-BB81-E59A1A07120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752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E7725-DA7E-B54E-37DD-64ED1580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A59EC4C-A19A-E34D-90AD-A9EDD089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4D59-ED12-1141-AFAC-3E519A1E3E21}" type="datetime1">
              <a:rPr kumimoji="1" lang="zh-TW" altLang="en-US" smtClean="0"/>
              <a:t>2022/4/19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0265BEC-5C47-A414-9522-BE10F8BD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9A94DC-A595-E896-860F-DFB2EA5E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B7E8-1FC6-8448-BB81-E59A1A07120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552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16C14D0-F13A-C2AF-F3B9-1CACE5CB7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5C21-DF30-D74D-B18B-43C25102C4F6}" type="datetime1">
              <a:rPr kumimoji="1" lang="zh-TW" altLang="en-US" smtClean="0"/>
              <a:t>2022/4/19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7967B68-A7DE-00AF-854C-B4FF28937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F5B95D-CFE8-110E-ED3B-8C634F36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B7E8-1FC6-8448-BB81-E59A1A07120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53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8C5069-1234-202B-9A6B-AF82FABFB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C93AB7-BC62-FD7D-97A0-067DF675D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5E14A16-1A92-A729-891D-EAE9B2673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6A81CF-8E86-56C1-49F9-5A975F7F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D144-73FD-D644-B993-29D334A11508}" type="datetime1">
              <a:rPr kumimoji="1" lang="zh-TW" altLang="en-US" smtClean="0"/>
              <a:t>2022/4/19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69DA8F-86D4-6ABA-FC27-10AE4B3B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79291C-26A2-6FF5-535A-39A3A478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B7E8-1FC6-8448-BB81-E59A1A07120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235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7068BF-47AF-D2C6-B13C-A86CE06B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6F91BB0-900A-F2FE-B6D7-4556A5C9C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8A6764-64A2-6E41-3102-D8012DAF3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0DB123-4283-AD8A-5804-92E0F3EC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604C-A678-F949-A083-4DE6CC1E8343}" type="datetime1">
              <a:rPr kumimoji="1" lang="zh-TW" altLang="en-US" smtClean="0"/>
              <a:t>2022/4/19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1078B6-B81F-1188-9095-5BA80078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7AC29E-6312-B0C1-5EBE-D93F15E3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B7E8-1FC6-8448-BB81-E59A1A07120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8454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87B9D0C-D807-3127-A60E-70C6CEE4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3B1DCA-17F6-B019-CE02-8F06F2DEE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0439D6-ADB1-E713-CF2C-6CCD2ABF7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95DEF-31EE-6544-8338-8005A23F0697}" type="datetime1">
              <a:rPr kumimoji="1" lang="zh-TW" altLang="en-US" smtClean="0"/>
              <a:t>2022/4/19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CCBF54-1376-8FB2-5DBA-83B98494D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9918B2-B7E5-9FC1-AAA2-A33EF5BE4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C541B7E8-1FC6-8448-BB81-E59A1A071207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319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41D20A-0F6D-B41A-E28E-6709316F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B7E8-1FC6-8448-BB81-E59A1A071207}" type="slidenum">
              <a:rPr kumimoji="1" lang="zh-TW" altLang="en-US" smtClean="0"/>
              <a:pPr/>
              <a:t>1</a:t>
            </a:fld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02CABD3-C3B4-D9BD-2B6D-8E3FE9D9FE72}"/>
              </a:ext>
            </a:extLst>
          </p:cNvPr>
          <p:cNvSpPr/>
          <p:nvPr/>
        </p:nvSpPr>
        <p:spPr>
          <a:xfrm>
            <a:off x="1714047" y="440993"/>
            <a:ext cx="8763906" cy="1929600"/>
          </a:xfrm>
          <a:prstGeom prst="rect">
            <a:avLst/>
          </a:prstGeom>
          <a:noFill/>
          <a:ln w="1143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15B35FF-C8E0-39F5-C419-E7FCB7244587}"/>
              </a:ext>
            </a:extLst>
          </p:cNvPr>
          <p:cNvSpPr txBox="1"/>
          <p:nvPr/>
        </p:nvSpPr>
        <p:spPr>
          <a:xfrm>
            <a:off x="1868400" y="620963"/>
            <a:ext cx="8455200" cy="1569660"/>
          </a:xfrm>
          <a:prstGeom prst="rect">
            <a:avLst/>
          </a:prstGeom>
          <a:noFill/>
          <a:ln w="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9600" b="1" dirty="0">
                <a:cs typeface="Calibri" panose="020F0502020204030204" pitchFamily="34" charset="0"/>
              </a:rPr>
              <a:t>Midterm Report</a:t>
            </a:r>
            <a:endParaRPr lang="zh-TW" altLang="en-US" sz="9600" b="1" dirty="0">
              <a:cs typeface="Calibri" panose="020F050202020403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DAFABCE-D419-EA4D-4E7D-2F5A608608E5}"/>
              </a:ext>
            </a:extLst>
          </p:cNvPr>
          <p:cNvSpPr txBox="1"/>
          <p:nvPr/>
        </p:nvSpPr>
        <p:spPr>
          <a:xfrm>
            <a:off x="5189584" y="2139760"/>
            <a:ext cx="181283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cs typeface="Calibri" panose="020F0502020204030204" pitchFamily="34" charset="0"/>
              </a:rPr>
              <a:t>NYCU MSE</a:t>
            </a:r>
            <a:endParaRPr lang="zh-TW" altLang="en-US" sz="2400" b="1" dirty="0">
              <a:cs typeface="Calibri" panose="020F050202020403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0C1E770-99E8-422A-6DE8-DE123F3ECBD4}"/>
              </a:ext>
            </a:extLst>
          </p:cNvPr>
          <p:cNvSpPr txBox="1"/>
          <p:nvPr/>
        </p:nvSpPr>
        <p:spPr>
          <a:xfrm>
            <a:off x="4482417" y="3280507"/>
            <a:ext cx="3227165" cy="1952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309613006 </a:t>
            </a:r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陳博翔</a:t>
            </a:r>
            <a:endParaRPr kumimoji="1"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310613021 </a:t>
            </a:r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陳思葳</a:t>
            </a:r>
            <a:endParaRPr kumimoji="1"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310613037 </a:t>
            </a:r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黃思潔</a:t>
            </a:r>
            <a:endParaRPr kumimoji="1"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E911E925-0DCE-25F1-5A48-872B523E3B38}"/>
              </a:ext>
            </a:extLst>
          </p:cNvPr>
          <p:cNvSpPr/>
          <p:nvPr/>
        </p:nvSpPr>
        <p:spPr>
          <a:xfrm>
            <a:off x="9604002" y="6237037"/>
            <a:ext cx="3678629" cy="513806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1E6657A-B7BD-DEFB-96BB-558990E386F2}"/>
              </a:ext>
            </a:extLst>
          </p:cNvPr>
          <p:cNvSpPr txBox="1"/>
          <p:nvPr/>
        </p:nvSpPr>
        <p:spPr>
          <a:xfrm>
            <a:off x="9819998" y="6231265"/>
            <a:ext cx="3246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  <a:ea typeface="微軟正黑體" panose="020B0604030504040204" pitchFamily="34" charset="-120"/>
                <a:cs typeface="Calibri" panose="020F0502020204030204" pitchFamily="34" charset="0"/>
              </a:rPr>
              <a:t>2022 / 04 / 19   </a:t>
            </a:r>
            <a:endParaRPr lang="en-US" altLang="zh-TW" b="1" dirty="0">
              <a:solidFill>
                <a:schemeClr val="bg1"/>
              </a:solidFill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437AE5DE-3A9C-E1E5-5887-83E772F18220}"/>
              </a:ext>
            </a:extLst>
          </p:cNvPr>
          <p:cNvSpPr/>
          <p:nvPr/>
        </p:nvSpPr>
        <p:spPr>
          <a:xfrm flipV="1">
            <a:off x="-16626" y="4262186"/>
            <a:ext cx="2880000" cy="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CB1A18CA-0DAD-11EB-1075-9E1738A646C9}"/>
              </a:ext>
            </a:extLst>
          </p:cNvPr>
          <p:cNvSpPr/>
          <p:nvPr/>
        </p:nvSpPr>
        <p:spPr>
          <a:xfrm flipV="1">
            <a:off x="9328626" y="4262186"/>
            <a:ext cx="2880000" cy="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15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D68AF3B-BF10-9934-F7C8-656E72AB3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117" y="3729576"/>
            <a:ext cx="4050001" cy="2700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4D4C91C-CCC5-0296-1369-DCFA352C6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884" y="3729576"/>
            <a:ext cx="4050000" cy="270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0B9EAC1-9C9E-45DC-5E11-EC667A391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117" y="670800"/>
            <a:ext cx="4050000" cy="270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6C3C7EF-D7EA-CCDD-A301-7E4E99EA1F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4884" y="670800"/>
            <a:ext cx="4050000" cy="2700000"/>
          </a:xfrm>
          <a:prstGeom prst="rect">
            <a:avLst/>
          </a:prstGeom>
        </p:spPr>
      </p:pic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0AF9CF37-060C-4EA0-1541-E8E66D8B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B7E8-1FC6-8448-BB81-E59A1A071207}" type="slidenum">
              <a:rPr kumimoji="1" lang="zh-TW" altLang="en-US" smtClean="0"/>
              <a:pPr/>
              <a:t>10</a:t>
            </a:fld>
            <a:endParaRPr kumimoji="1" lang="zh-TW" altLang="en-US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280DC1B-33F9-3056-B43D-BDAA0EAA22C2}"/>
              </a:ext>
            </a:extLst>
          </p:cNvPr>
          <p:cNvCxnSpPr>
            <a:cxnSpLocks/>
          </p:cNvCxnSpPr>
          <p:nvPr/>
        </p:nvCxnSpPr>
        <p:spPr>
          <a:xfrm>
            <a:off x="0" y="3692210"/>
            <a:ext cx="121920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DE5CFBF-BF97-5BAF-1976-276357F60B9A}"/>
              </a:ext>
            </a:extLst>
          </p:cNvPr>
          <p:cNvSpPr/>
          <p:nvPr/>
        </p:nvSpPr>
        <p:spPr>
          <a:xfrm>
            <a:off x="106446" y="1612346"/>
            <a:ext cx="17406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/>
              <a:t>Without</a:t>
            </a:r>
          </a:p>
          <a:p>
            <a:pPr algn="ctr"/>
            <a:r>
              <a:rPr kumimoji="1" lang="en-US" altLang="zh-TW" b="1" dirty="0"/>
              <a:t>Standardization </a:t>
            </a:r>
            <a:endParaRPr lang="zh-TW" altLang="en-US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85FE45-CC07-2492-84CC-6172DC517232}"/>
              </a:ext>
            </a:extLst>
          </p:cNvPr>
          <p:cNvSpPr/>
          <p:nvPr/>
        </p:nvSpPr>
        <p:spPr>
          <a:xfrm>
            <a:off x="106445" y="4756410"/>
            <a:ext cx="17406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/>
              <a:t>With</a:t>
            </a:r>
          </a:p>
          <a:p>
            <a:pPr algn="ctr"/>
            <a:r>
              <a:rPr kumimoji="1" lang="en-US" altLang="zh-TW" b="1" dirty="0"/>
              <a:t>Standardization</a:t>
            </a:r>
            <a:r>
              <a:rPr kumimoji="1" lang="en-US" altLang="zh-TW" dirty="0"/>
              <a:t> 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04ECBCA-9819-96E8-7E40-03EA94E6B6AE}"/>
              </a:ext>
            </a:extLst>
          </p:cNvPr>
          <p:cNvSpPr/>
          <p:nvPr/>
        </p:nvSpPr>
        <p:spPr>
          <a:xfrm>
            <a:off x="4294834" y="549698"/>
            <a:ext cx="3602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/>
              <a:t>Error = Predict [value] - Real [value] 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CA1AFCC-686A-9F76-248F-22B847FADBDB}"/>
              </a:ext>
            </a:extLst>
          </p:cNvPr>
          <p:cNvSpPr txBox="1"/>
          <p:nvPr/>
        </p:nvSpPr>
        <p:spPr>
          <a:xfrm>
            <a:off x="10889673" y="39069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65E8995-C126-A220-5DF9-B2EE5E5F488D}"/>
              </a:ext>
            </a:extLst>
          </p:cNvPr>
          <p:cNvSpPr txBox="1"/>
          <p:nvPr/>
        </p:nvSpPr>
        <p:spPr>
          <a:xfrm>
            <a:off x="2875022" y="24734"/>
            <a:ext cx="6441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/>
              <a:t>With Standardization vs Without Standardization</a:t>
            </a:r>
            <a:endParaRPr kumimoji="1"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2269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13AF876-75C5-0A42-80F3-34FF46F5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B7E8-1FC6-8448-BB81-E59A1A071207}" type="slidenum">
              <a:rPr kumimoji="1" lang="zh-TW" altLang="en-US" smtClean="0"/>
              <a:pPr/>
              <a:t>11</a:t>
            </a:fld>
            <a:endParaRPr kumimoji="1" lang="zh-TW" altLang="en-US" dirty="0"/>
          </a:p>
        </p:txBody>
      </p:sp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8A182A3E-0FD2-0218-4F18-392A7EEFF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364953"/>
              </p:ext>
            </p:extLst>
          </p:nvPr>
        </p:nvGraphicFramePr>
        <p:xfrm>
          <a:off x="1148652" y="1263438"/>
          <a:ext cx="4335550" cy="5113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115">
                  <a:extLst>
                    <a:ext uri="{9D8B030D-6E8A-4147-A177-3AD203B41FA5}">
                      <a16:colId xmlns:a16="http://schemas.microsoft.com/office/drawing/2014/main" val="3427560328"/>
                    </a:ext>
                  </a:extLst>
                </a:gridCol>
                <a:gridCol w="3184435">
                  <a:extLst>
                    <a:ext uri="{9D8B030D-6E8A-4147-A177-3AD203B41FA5}">
                      <a16:colId xmlns:a16="http://schemas.microsoft.com/office/drawing/2014/main" val="795335869"/>
                    </a:ext>
                  </a:extLst>
                </a:gridCol>
              </a:tblGrid>
              <a:tr h="40499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Dense Network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62565"/>
                  </a:ext>
                </a:extLst>
              </a:tr>
              <a:tr h="118357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Data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10000 Dataset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    (1 &lt; V0 &lt; 100 , 1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 &lt; </a:t>
                      </a:r>
                      <a:r>
                        <a:rPr lang="el-GR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89°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80% ( Train )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20% ( Test 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328602"/>
                  </a:ext>
                </a:extLst>
              </a:tr>
              <a:tr h="233635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Model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ANN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+mn-lt"/>
                        </a:rPr>
                        <a:t>Hidden layers : 5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+mn-lt"/>
                        </a:rPr>
                        <a:t>Nodes : 10 / layer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Activation Functions : </a:t>
                      </a:r>
                      <a:r>
                        <a:rPr lang="en-US" altLang="zh-TW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relu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Optimizer : </a:t>
                      </a:r>
                      <a:r>
                        <a:rPr lang="en-US" altLang="zh-TW" b="0" dirty="0" err="1">
                          <a:solidFill>
                            <a:schemeClr val="tx1"/>
                          </a:solidFill>
                          <a:latin typeface="+mn-lt"/>
                        </a:rPr>
                        <a:t>adam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Epoch : 500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Batch Size : 500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9057"/>
                  </a:ext>
                </a:extLst>
              </a:tr>
              <a:tr h="118357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Evaluation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MSE ( Mean Squared Error)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5 - fold Cross-Validation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638839"/>
                  </a:ext>
                </a:extLst>
              </a:tr>
            </a:tbl>
          </a:graphicData>
        </a:graphic>
      </p:graphicFrame>
      <p:graphicFrame>
        <p:nvGraphicFramePr>
          <p:cNvPr id="5" name="表格 2">
            <a:extLst>
              <a:ext uri="{FF2B5EF4-FFF2-40B4-BE49-F238E27FC236}">
                <a16:creationId xmlns:a16="http://schemas.microsoft.com/office/drawing/2014/main" id="{F06BAA8D-8D4C-0FBB-C0E7-35A2E475F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067309"/>
              </p:ext>
            </p:extLst>
          </p:nvPr>
        </p:nvGraphicFramePr>
        <p:xfrm>
          <a:off x="6707798" y="1263438"/>
          <a:ext cx="4335550" cy="5113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115">
                  <a:extLst>
                    <a:ext uri="{9D8B030D-6E8A-4147-A177-3AD203B41FA5}">
                      <a16:colId xmlns:a16="http://schemas.microsoft.com/office/drawing/2014/main" val="3427560328"/>
                    </a:ext>
                  </a:extLst>
                </a:gridCol>
                <a:gridCol w="3184435">
                  <a:extLst>
                    <a:ext uri="{9D8B030D-6E8A-4147-A177-3AD203B41FA5}">
                      <a16:colId xmlns:a16="http://schemas.microsoft.com/office/drawing/2014/main" val="795335869"/>
                    </a:ext>
                  </a:extLst>
                </a:gridCol>
              </a:tblGrid>
              <a:tr h="40499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Broad Network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62565"/>
                  </a:ext>
                </a:extLst>
              </a:tr>
              <a:tr h="118357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Data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10000 Dataset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    (1 &lt; V0 &lt; 100 , 1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 &lt; </a:t>
                      </a:r>
                      <a:r>
                        <a:rPr lang="el-GR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89°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80% ( Train )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20% ( Test 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328602"/>
                  </a:ext>
                </a:extLst>
              </a:tr>
              <a:tr h="233635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Model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ANN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+mn-lt"/>
                        </a:rPr>
                        <a:t>Hidden layers : 2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+mn-lt"/>
                        </a:rPr>
                        <a:t>Nodes : 25 / layer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Activation Functions : </a:t>
                      </a:r>
                      <a:r>
                        <a:rPr lang="en-US" altLang="zh-TW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relu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Optimizer : </a:t>
                      </a:r>
                      <a:r>
                        <a:rPr lang="en-US" altLang="zh-TW" b="0" dirty="0" err="1">
                          <a:solidFill>
                            <a:schemeClr val="tx1"/>
                          </a:solidFill>
                          <a:latin typeface="+mn-lt"/>
                        </a:rPr>
                        <a:t>adam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Epoch : 500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Batch Size : 500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9057"/>
                  </a:ext>
                </a:extLst>
              </a:tr>
              <a:tr h="118357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Evaluation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MSE ( Mean Squared Error)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5 - fold Cross-Validation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638839"/>
                  </a:ext>
                </a:extLst>
              </a:tr>
            </a:tbl>
          </a:graphicData>
        </a:graphic>
      </p:graphicFrame>
      <p:sp>
        <p:nvSpPr>
          <p:cNvPr id="7" name="圓角矩形 6">
            <a:extLst>
              <a:ext uri="{FF2B5EF4-FFF2-40B4-BE49-F238E27FC236}">
                <a16:creationId xmlns:a16="http://schemas.microsoft.com/office/drawing/2014/main" id="{1234875D-D912-1250-DCFB-9418C4BB8F6E}"/>
              </a:ext>
            </a:extLst>
          </p:cNvPr>
          <p:cNvSpPr/>
          <p:nvPr/>
        </p:nvSpPr>
        <p:spPr>
          <a:xfrm>
            <a:off x="-562463" y="318376"/>
            <a:ext cx="2349699" cy="513806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D1A0E7B-B39F-5A89-39A1-56F7F1DC0289}"/>
              </a:ext>
            </a:extLst>
          </p:cNvPr>
          <p:cNvSpPr txBox="1"/>
          <p:nvPr/>
        </p:nvSpPr>
        <p:spPr>
          <a:xfrm>
            <a:off x="-1" y="313669"/>
            <a:ext cx="190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  <a:ea typeface="微軟正黑體" panose="020B0604030504040204" pitchFamily="34" charset="-120"/>
                <a:cs typeface="Calibri" panose="020F0502020204030204" pitchFamily="34" charset="0"/>
              </a:rPr>
              <a:t>ML Setting</a:t>
            </a:r>
            <a:endParaRPr lang="en-US" altLang="zh-TW" b="1" dirty="0">
              <a:solidFill>
                <a:schemeClr val="bg1"/>
              </a:solidFill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073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F31EE57B-8A41-539F-5822-780B245E1522}"/>
              </a:ext>
            </a:extLst>
          </p:cNvPr>
          <p:cNvSpPr/>
          <p:nvPr/>
        </p:nvSpPr>
        <p:spPr>
          <a:xfrm>
            <a:off x="2930962" y="3329281"/>
            <a:ext cx="1882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/>
              <a:t>Accuracy : 89.35%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09A5847-9789-1019-FC00-702C77565743}"/>
              </a:ext>
            </a:extLst>
          </p:cNvPr>
          <p:cNvSpPr/>
          <p:nvPr/>
        </p:nvSpPr>
        <p:spPr>
          <a:xfrm>
            <a:off x="7505398" y="3329281"/>
            <a:ext cx="1628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/>
              <a:t>Loss : </a:t>
            </a:r>
            <a:r>
              <a:rPr lang="en-US" altLang="zh-TW" dirty="0"/>
              <a:t>1343.987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93BE2B1-4E30-7831-E1B0-8F1258684D35}"/>
              </a:ext>
            </a:extLst>
          </p:cNvPr>
          <p:cNvSpPr/>
          <p:nvPr/>
        </p:nvSpPr>
        <p:spPr>
          <a:xfrm>
            <a:off x="2930962" y="6429576"/>
            <a:ext cx="188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TW" dirty="0"/>
              <a:t>Accuracy : 94.75%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A5AB74D-842B-23DC-F59E-EC2EBA7BDAAF}"/>
              </a:ext>
            </a:extLst>
          </p:cNvPr>
          <p:cNvSpPr/>
          <p:nvPr/>
        </p:nvSpPr>
        <p:spPr>
          <a:xfrm>
            <a:off x="7505398" y="6429576"/>
            <a:ext cx="1628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/>
              <a:t>Loss : 406.7997</a:t>
            </a:r>
            <a:endParaRPr lang="zh-TW" altLang="en-US" dirty="0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C06E4EF-3510-B6EA-9C74-D39DE65AF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117" y="3729576"/>
            <a:ext cx="4050001" cy="270000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A725AE43-CDE9-B694-DAA0-5CD31EC15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884" y="3729576"/>
            <a:ext cx="4050001" cy="270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C125E21-152E-CEF0-03E7-0F84E69EF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117" y="670800"/>
            <a:ext cx="4050000" cy="270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657AF28-C8BC-67FA-C125-96C5FFB2F0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4884" y="670800"/>
            <a:ext cx="4050000" cy="2700000"/>
          </a:xfrm>
          <a:prstGeom prst="rect">
            <a:avLst/>
          </a:prstGeom>
        </p:spPr>
      </p:pic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6EEF33B-C387-4147-B2C1-53B7E45E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B7E8-1FC6-8448-BB81-E59A1A071207}" type="slidenum">
              <a:rPr kumimoji="1" lang="zh-TW" altLang="en-US" smtClean="0"/>
              <a:pPr/>
              <a:t>12</a:t>
            </a:fld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04A0BDF-051D-1D51-18F5-5E22A6ADA4FC}"/>
              </a:ext>
            </a:extLst>
          </p:cNvPr>
          <p:cNvSpPr txBox="1"/>
          <p:nvPr/>
        </p:nvSpPr>
        <p:spPr>
          <a:xfrm>
            <a:off x="3905144" y="24734"/>
            <a:ext cx="4381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/>
              <a:t>Broad Network vs Deep Network</a:t>
            </a:r>
            <a:endParaRPr kumimoji="1" lang="zh-TW" altLang="en-US" sz="2400" b="1" dirty="0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C12CF820-BCAC-9AA3-C57E-F05077095DBB}"/>
              </a:ext>
            </a:extLst>
          </p:cNvPr>
          <p:cNvCxnSpPr>
            <a:cxnSpLocks/>
          </p:cNvCxnSpPr>
          <p:nvPr/>
        </p:nvCxnSpPr>
        <p:spPr>
          <a:xfrm>
            <a:off x="0" y="3692210"/>
            <a:ext cx="121920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D6911ED4-EE2F-B957-B19E-8447E486EB1F}"/>
              </a:ext>
            </a:extLst>
          </p:cNvPr>
          <p:cNvSpPr/>
          <p:nvPr/>
        </p:nvSpPr>
        <p:spPr>
          <a:xfrm>
            <a:off x="442177" y="1619472"/>
            <a:ext cx="10692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/>
              <a:t>Broad</a:t>
            </a:r>
          </a:p>
          <a:p>
            <a:pPr algn="ctr"/>
            <a:r>
              <a:rPr kumimoji="1" lang="en-US" altLang="zh-TW" b="1" dirty="0"/>
              <a:t>Network </a:t>
            </a:r>
            <a:endParaRPr lang="zh-TW" altLang="en-US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E8B1EEF-DF09-E5F9-BA8E-69ADC2F804A6}"/>
              </a:ext>
            </a:extLst>
          </p:cNvPr>
          <p:cNvSpPr/>
          <p:nvPr/>
        </p:nvSpPr>
        <p:spPr>
          <a:xfrm>
            <a:off x="468625" y="4735025"/>
            <a:ext cx="10163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/>
              <a:t>Deep</a:t>
            </a:r>
          </a:p>
          <a:p>
            <a:pPr algn="ctr"/>
            <a:r>
              <a:rPr kumimoji="1" lang="en-US" altLang="zh-TW" b="1" dirty="0"/>
              <a:t>Network</a:t>
            </a:r>
            <a:endParaRPr lang="zh-TW" altLang="en-US" dirty="0"/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77F130D7-B78F-77F6-E816-1337364AEE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4274" y="1508800"/>
            <a:ext cx="181220" cy="972000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FE600DA2-93F6-C992-9E94-31CC340BBC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2801" y="4624305"/>
            <a:ext cx="181220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20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860483B-637C-D9B4-0FFB-BA5AB54B080C}"/>
              </a:ext>
            </a:extLst>
          </p:cNvPr>
          <p:cNvSpPr/>
          <p:nvPr/>
        </p:nvSpPr>
        <p:spPr>
          <a:xfrm>
            <a:off x="3249188" y="3286125"/>
            <a:ext cx="1245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/>
              <a:t>r = </a:t>
            </a:r>
            <a:r>
              <a:rPr lang="en-US" altLang="zh-TW" dirty="0"/>
              <a:t>0.99746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7A1563C-2761-4C77-759D-D9C95CA96DA3}"/>
              </a:ext>
            </a:extLst>
          </p:cNvPr>
          <p:cNvSpPr/>
          <p:nvPr/>
        </p:nvSpPr>
        <p:spPr>
          <a:xfrm>
            <a:off x="8466564" y="89119"/>
            <a:ext cx="3325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 i="0" dirty="0">
                <a:effectLst/>
              </a:rPr>
              <a:t>Pearson correlation coefficient (r)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9A172A4-A75F-9B6E-996F-9D0810A3A583}"/>
              </a:ext>
            </a:extLst>
          </p:cNvPr>
          <p:cNvSpPr/>
          <p:nvPr/>
        </p:nvSpPr>
        <p:spPr>
          <a:xfrm>
            <a:off x="7663928" y="3280847"/>
            <a:ext cx="1245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/>
              <a:t>r = </a:t>
            </a:r>
            <a:r>
              <a:rPr lang="en-US" altLang="zh-TW" dirty="0"/>
              <a:t>0.98576</a:t>
            </a:r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72BEA94-8948-924D-E76A-571B2C6F4547}"/>
              </a:ext>
            </a:extLst>
          </p:cNvPr>
          <p:cNvSpPr/>
          <p:nvPr/>
        </p:nvSpPr>
        <p:spPr>
          <a:xfrm>
            <a:off x="3247666" y="6429576"/>
            <a:ext cx="1245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/>
              <a:t>r = 0.99896</a:t>
            </a:r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2E5DE52-F978-B8F2-357D-F517A0B37B8F}"/>
              </a:ext>
            </a:extLst>
          </p:cNvPr>
          <p:cNvSpPr/>
          <p:nvPr/>
        </p:nvSpPr>
        <p:spPr>
          <a:xfrm>
            <a:off x="7698481" y="6429576"/>
            <a:ext cx="1245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/>
              <a:t>r = 0.99642</a:t>
            </a:r>
            <a:endParaRPr lang="zh-TW" altLang="en-US" dirty="0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43DD6FD4-9F48-B69D-7E04-F18C531FB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117" y="3729576"/>
            <a:ext cx="4050000" cy="270000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62B96A94-C453-4E21-C2AD-6CC29D2F7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884" y="3729576"/>
            <a:ext cx="4050001" cy="2700000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744852FD-BC25-582B-F0FB-0F3D87672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117" y="585512"/>
            <a:ext cx="4049999" cy="2700000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2D64F0BE-4961-7F46-1C88-0902AE8FA1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4884" y="585512"/>
            <a:ext cx="4050000" cy="2700000"/>
          </a:xfrm>
          <a:prstGeom prst="rect">
            <a:avLst/>
          </a:prstGeom>
        </p:spPr>
      </p:pic>
      <p:sp>
        <p:nvSpPr>
          <p:cNvPr id="32" name="投影片編號版面配置區 31">
            <a:extLst>
              <a:ext uri="{FF2B5EF4-FFF2-40B4-BE49-F238E27FC236}">
                <a16:creationId xmlns:a16="http://schemas.microsoft.com/office/drawing/2014/main" id="{59AE0EE5-8343-F26B-595B-3ED5B9D5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B7E8-1FC6-8448-BB81-E59A1A071207}" type="slidenum">
              <a:rPr kumimoji="1" lang="zh-TW" altLang="en-US" smtClean="0"/>
              <a:pPr/>
              <a:t>13</a:t>
            </a:fld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09DB4A-FD4E-E564-D560-65A0A301C0AF}"/>
              </a:ext>
            </a:extLst>
          </p:cNvPr>
          <p:cNvSpPr txBox="1"/>
          <p:nvPr/>
        </p:nvSpPr>
        <p:spPr>
          <a:xfrm>
            <a:off x="3905144" y="24734"/>
            <a:ext cx="4381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/>
              <a:t>Broad Network vs Deep Network</a:t>
            </a:r>
            <a:endParaRPr kumimoji="1" lang="zh-TW" altLang="en-US" sz="2400" b="1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E2E7693-9210-64E9-2126-43A345D50DC1}"/>
              </a:ext>
            </a:extLst>
          </p:cNvPr>
          <p:cNvCxnSpPr>
            <a:cxnSpLocks/>
          </p:cNvCxnSpPr>
          <p:nvPr/>
        </p:nvCxnSpPr>
        <p:spPr>
          <a:xfrm>
            <a:off x="0" y="3692210"/>
            <a:ext cx="121920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F305F82-0C84-AC6F-ECC7-070FACDEBF46}"/>
              </a:ext>
            </a:extLst>
          </p:cNvPr>
          <p:cNvSpPr/>
          <p:nvPr/>
        </p:nvSpPr>
        <p:spPr>
          <a:xfrm>
            <a:off x="442177" y="1619472"/>
            <a:ext cx="10692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/>
              <a:t>Broad</a:t>
            </a:r>
          </a:p>
          <a:p>
            <a:pPr algn="ctr"/>
            <a:r>
              <a:rPr kumimoji="1" lang="en-US" altLang="zh-TW" b="1" dirty="0"/>
              <a:t>Network </a:t>
            </a:r>
            <a:endParaRPr lang="zh-TW" altLang="en-US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45496CB-5B7F-C868-FE39-4D1589057B89}"/>
              </a:ext>
            </a:extLst>
          </p:cNvPr>
          <p:cNvSpPr/>
          <p:nvPr/>
        </p:nvSpPr>
        <p:spPr>
          <a:xfrm>
            <a:off x="468625" y="4735025"/>
            <a:ext cx="10163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/>
              <a:t>Deep</a:t>
            </a:r>
          </a:p>
          <a:p>
            <a:pPr algn="ctr"/>
            <a:r>
              <a:rPr kumimoji="1" lang="en-US" altLang="zh-TW" b="1" dirty="0"/>
              <a:t>Network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C8EAA04-F208-61C2-FEB6-A57564ADF61C}"/>
              </a:ext>
            </a:extLst>
          </p:cNvPr>
          <p:cNvSpPr/>
          <p:nvPr/>
        </p:nvSpPr>
        <p:spPr>
          <a:xfrm>
            <a:off x="0" y="6581001"/>
            <a:ext cx="22766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0" i="0" dirty="0">
                <a:effectLst/>
              </a:rPr>
              <a:t>Pearson correlation coefficient (r)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29398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13AF876-75C5-0A42-80F3-34FF46F5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B7E8-1FC6-8448-BB81-E59A1A071207}" type="slidenum">
              <a:rPr kumimoji="1" lang="zh-TW" altLang="en-US" smtClean="0"/>
              <a:pPr/>
              <a:t>14</a:t>
            </a:fld>
            <a:endParaRPr kumimoji="1" lang="zh-TW" altLang="en-US" dirty="0"/>
          </a:p>
        </p:txBody>
      </p:sp>
      <p:graphicFrame>
        <p:nvGraphicFramePr>
          <p:cNvPr id="5" name="表格 2">
            <a:extLst>
              <a:ext uri="{FF2B5EF4-FFF2-40B4-BE49-F238E27FC236}">
                <a16:creationId xmlns:a16="http://schemas.microsoft.com/office/drawing/2014/main" id="{25FED954-B6CC-F7A2-52E3-8F3686ACB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146094"/>
              </p:ext>
            </p:extLst>
          </p:nvPr>
        </p:nvGraphicFramePr>
        <p:xfrm>
          <a:off x="3181555" y="1178722"/>
          <a:ext cx="5828890" cy="510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3427560328"/>
                    </a:ext>
                  </a:extLst>
                </a:gridCol>
                <a:gridCol w="4676890">
                  <a:extLst>
                    <a:ext uri="{9D8B030D-6E8A-4147-A177-3AD203B41FA5}">
                      <a16:colId xmlns:a16="http://schemas.microsoft.com/office/drawing/2014/main" val="795335869"/>
                    </a:ext>
                  </a:extLst>
                </a:gridCol>
              </a:tblGrid>
              <a:tr h="40499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Machine Learning Setting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62565"/>
                  </a:ext>
                </a:extLst>
              </a:tr>
              <a:tr h="118357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Data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10000 Dataset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    80% ( Train )   </a:t>
                      </a:r>
                      <a:r>
                        <a:rPr lang="en-US" altLang="zh-TW" b="0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➔ 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+mn-lt"/>
                        </a:rPr>
                        <a:t>1 &lt; V0 &lt; 100 , 1</a:t>
                      </a:r>
                      <a:r>
                        <a:rPr lang="en-US" altLang="zh-TW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+mn-lt"/>
                        </a:rPr>
                        <a:t> &lt; </a:t>
                      </a:r>
                      <a:r>
                        <a:rPr lang="el-GR" altLang="zh-TW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altLang="zh-TW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45°</a:t>
                      </a:r>
                      <a:endParaRPr lang="en-US" altLang="zh-TW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20% ( Test )     </a:t>
                      </a:r>
                      <a:r>
                        <a:rPr lang="en-US" altLang="zh-TW" b="0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➔ 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+mn-lt"/>
                        </a:rPr>
                        <a:t>1 &lt; V0 &lt; 1000 , 1</a:t>
                      </a:r>
                      <a:r>
                        <a:rPr lang="en-US" altLang="zh-TW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+mn-lt"/>
                        </a:rPr>
                        <a:t> &lt; </a:t>
                      </a:r>
                      <a:r>
                        <a:rPr lang="el-GR" altLang="zh-TW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altLang="zh-TW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89°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328602"/>
                  </a:ext>
                </a:extLst>
              </a:tr>
              <a:tr h="233635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Model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ANN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Hidden layers : 5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Nodes : 10 / layer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Activation Functions : </a:t>
                      </a:r>
                      <a:r>
                        <a:rPr lang="en-US" altLang="zh-TW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relu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Optimizer : </a:t>
                      </a:r>
                      <a:r>
                        <a:rPr lang="en-US" altLang="zh-TW" b="0" dirty="0" err="1">
                          <a:solidFill>
                            <a:schemeClr val="tx1"/>
                          </a:solidFill>
                          <a:latin typeface="+mn-lt"/>
                        </a:rPr>
                        <a:t>adam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Epoch : 500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Batch Size : 500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9057"/>
                  </a:ext>
                </a:extLst>
              </a:tr>
              <a:tr h="118357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Evaluation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MSE ( Mean Squared Error)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5 - fold Cross-Validation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638839"/>
                  </a:ext>
                </a:extLst>
              </a:tr>
            </a:tbl>
          </a:graphicData>
        </a:graphic>
      </p:graphicFrame>
      <p:sp>
        <p:nvSpPr>
          <p:cNvPr id="6" name="圓角矩形 5">
            <a:extLst>
              <a:ext uri="{FF2B5EF4-FFF2-40B4-BE49-F238E27FC236}">
                <a16:creationId xmlns:a16="http://schemas.microsoft.com/office/drawing/2014/main" id="{841E91FD-901A-461D-38F0-A8C6B89CAD17}"/>
              </a:ext>
            </a:extLst>
          </p:cNvPr>
          <p:cNvSpPr/>
          <p:nvPr/>
        </p:nvSpPr>
        <p:spPr>
          <a:xfrm>
            <a:off x="-562463" y="318376"/>
            <a:ext cx="2349699" cy="513806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86CD87F-AC05-7A64-9D50-EEA70FFCCD5D}"/>
              </a:ext>
            </a:extLst>
          </p:cNvPr>
          <p:cNvSpPr txBox="1"/>
          <p:nvPr/>
        </p:nvSpPr>
        <p:spPr>
          <a:xfrm>
            <a:off x="-1" y="313669"/>
            <a:ext cx="190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  <a:ea typeface="微軟正黑體" panose="020B0604030504040204" pitchFamily="34" charset="-120"/>
                <a:cs typeface="Calibri" panose="020F0502020204030204" pitchFamily="34" charset="0"/>
              </a:rPr>
              <a:t>ML Setting</a:t>
            </a:r>
            <a:endParaRPr lang="en-US" altLang="zh-TW" b="1" dirty="0">
              <a:solidFill>
                <a:schemeClr val="bg1"/>
              </a:solidFill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777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F31EE57B-8A41-539F-5822-780B245E1522}"/>
              </a:ext>
            </a:extLst>
          </p:cNvPr>
          <p:cNvSpPr/>
          <p:nvPr/>
        </p:nvSpPr>
        <p:spPr>
          <a:xfrm>
            <a:off x="2930962" y="3280847"/>
            <a:ext cx="1882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/>
              <a:t>Accuracy : 11.60%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09A5847-9789-1019-FC00-702C77565743}"/>
              </a:ext>
            </a:extLst>
          </p:cNvPr>
          <p:cNvSpPr/>
          <p:nvPr/>
        </p:nvSpPr>
        <p:spPr>
          <a:xfrm>
            <a:off x="7592762" y="3280847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/>
              <a:t>Loss : </a:t>
            </a:r>
            <a:r>
              <a:rPr lang="en-US" altLang="zh-TW" dirty="0"/>
              <a:t>464300</a:t>
            </a:r>
            <a:endParaRPr lang="zh-TW" altLang="en-US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6EEF33B-C387-4147-B2C1-53B7E45E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B7E8-1FC6-8448-BB81-E59A1A071207}" type="slidenum">
              <a:rPr kumimoji="1" lang="zh-TW" altLang="en-US" smtClean="0"/>
              <a:pPr/>
              <a:t>15</a:t>
            </a:fld>
            <a:endParaRPr kumimoji="1"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D544B59-20E0-0322-04B2-DC5B6FEED397}"/>
              </a:ext>
            </a:extLst>
          </p:cNvPr>
          <p:cNvSpPr/>
          <p:nvPr/>
        </p:nvSpPr>
        <p:spPr>
          <a:xfrm>
            <a:off x="3249190" y="6429576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 = 0.10491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A699F32-5A60-4EB5-7301-402117E3A24A}"/>
              </a:ext>
            </a:extLst>
          </p:cNvPr>
          <p:cNvSpPr/>
          <p:nvPr/>
        </p:nvSpPr>
        <p:spPr>
          <a:xfrm>
            <a:off x="7696958" y="6429576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 = 0.32606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63DBAD-632D-4F13-508F-0596541D8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117" y="585512"/>
            <a:ext cx="4050001" cy="270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12F0C46-12C2-4817-93EF-9A1BE2039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884" y="585512"/>
            <a:ext cx="4050001" cy="270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785BF1A-EF75-D938-138C-1333B1D8A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118" y="3729576"/>
            <a:ext cx="4050000" cy="2700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C061F77-1B11-D6B2-5EA4-CDED3EBDD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884" y="3729576"/>
            <a:ext cx="4050001" cy="27000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CACEEE47-2072-E4A6-4B3A-14C5C0D757C9}"/>
              </a:ext>
            </a:extLst>
          </p:cNvPr>
          <p:cNvSpPr/>
          <p:nvPr/>
        </p:nvSpPr>
        <p:spPr>
          <a:xfrm>
            <a:off x="0" y="6581001"/>
            <a:ext cx="22766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0" i="0" dirty="0">
                <a:effectLst/>
              </a:rPr>
              <a:t>Pearson correlation coefficient (r)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65377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13AF876-75C5-0A42-80F3-34FF46F5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B7E8-1FC6-8448-BB81-E59A1A071207}" type="slidenum">
              <a:rPr kumimoji="1" lang="zh-TW" altLang="en-US" smtClean="0"/>
              <a:pPr/>
              <a:t>16</a:t>
            </a:fld>
            <a:endParaRPr kumimoji="1" lang="zh-TW" altLang="en-US" dirty="0"/>
          </a:p>
        </p:txBody>
      </p:sp>
      <p:graphicFrame>
        <p:nvGraphicFramePr>
          <p:cNvPr id="5" name="表格 2">
            <a:extLst>
              <a:ext uri="{FF2B5EF4-FFF2-40B4-BE49-F238E27FC236}">
                <a16:creationId xmlns:a16="http://schemas.microsoft.com/office/drawing/2014/main" id="{25FED954-B6CC-F7A2-52E3-8F3686ACB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056875"/>
              </p:ext>
            </p:extLst>
          </p:nvPr>
        </p:nvGraphicFramePr>
        <p:xfrm>
          <a:off x="2804488" y="1173581"/>
          <a:ext cx="6583024" cy="510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3427560328"/>
                    </a:ext>
                  </a:extLst>
                </a:gridCol>
                <a:gridCol w="5431024">
                  <a:extLst>
                    <a:ext uri="{9D8B030D-6E8A-4147-A177-3AD203B41FA5}">
                      <a16:colId xmlns:a16="http://schemas.microsoft.com/office/drawing/2014/main" val="795335869"/>
                    </a:ext>
                  </a:extLst>
                </a:gridCol>
              </a:tblGrid>
              <a:tr h="40499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Machine Learning Setting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62565"/>
                  </a:ext>
                </a:extLst>
              </a:tr>
              <a:tr h="118357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Data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10000 Dataset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    80% ( Train )   </a:t>
                      </a:r>
                      <a:r>
                        <a:rPr lang="en-US" altLang="zh-TW" b="0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➔ 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+mn-lt"/>
                        </a:rPr>
                        <a:t>1 &lt; V0 &lt; 100 ( Even ) , 1</a:t>
                      </a:r>
                      <a:r>
                        <a:rPr lang="en-US" altLang="zh-TW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+mn-lt"/>
                        </a:rPr>
                        <a:t> &lt; </a:t>
                      </a:r>
                      <a:r>
                        <a:rPr lang="el-GR" altLang="zh-TW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altLang="zh-TW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89°</a:t>
                      </a:r>
                      <a:endParaRPr lang="en-US" altLang="zh-TW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20% ( Test )     </a:t>
                      </a:r>
                      <a:r>
                        <a:rPr lang="en-US" altLang="zh-TW" b="0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➔ 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+mn-lt"/>
                        </a:rPr>
                        <a:t>1 &lt; V0 &lt; 100 ( Odd ) , 1</a:t>
                      </a:r>
                      <a:r>
                        <a:rPr lang="en-US" altLang="zh-TW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+mn-lt"/>
                        </a:rPr>
                        <a:t> &lt; </a:t>
                      </a:r>
                      <a:r>
                        <a:rPr lang="el-GR" altLang="zh-TW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altLang="zh-TW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89°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328602"/>
                  </a:ext>
                </a:extLst>
              </a:tr>
              <a:tr h="233635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Model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ANN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Hidden layers : 5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Nodes : 10 / layer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Activation Functions : </a:t>
                      </a:r>
                      <a:r>
                        <a:rPr lang="en-US" altLang="zh-TW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relu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Optimizer : </a:t>
                      </a:r>
                      <a:r>
                        <a:rPr lang="en-US" altLang="zh-TW" b="0" dirty="0" err="1">
                          <a:solidFill>
                            <a:schemeClr val="tx1"/>
                          </a:solidFill>
                          <a:latin typeface="+mn-lt"/>
                        </a:rPr>
                        <a:t>adam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Epoch : 500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Batch Size : 500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9057"/>
                  </a:ext>
                </a:extLst>
              </a:tr>
              <a:tr h="118357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Evaluation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MSE ( Mean Squared Error)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5 - fold Cross-Validation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638839"/>
                  </a:ext>
                </a:extLst>
              </a:tr>
            </a:tbl>
          </a:graphicData>
        </a:graphic>
      </p:graphicFrame>
      <p:sp>
        <p:nvSpPr>
          <p:cNvPr id="6" name="圓角矩形 5">
            <a:extLst>
              <a:ext uri="{FF2B5EF4-FFF2-40B4-BE49-F238E27FC236}">
                <a16:creationId xmlns:a16="http://schemas.microsoft.com/office/drawing/2014/main" id="{841E91FD-901A-461D-38F0-A8C6B89CAD17}"/>
              </a:ext>
            </a:extLst>
          </p:cNvPr>
          <p:cNvSpPr/>
          <p:nvPr/>
        </p:nvSpPr>
        <p:spPr>
          <a:xfrm>
            <a:off x="-562463" y="318376"/>
            <a:ext cx="2349699" cy="513806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86CD87F-AC05-7A64-9D50-EEA70FFCCD5D}"/>
              </a:ext>
            </a:extLst>
          </p:cNvPr>
          <p:cNvSpPr txBox="1"/>
          <p:nvPr/>
        </p:nvSpPr>
        <p:spPr>
          <a:xfrm>
            <a:off x="-1" y="313669"/>
            <a:ext cx="190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  <a:ea typeface="微軟正黑體" panose="020B0604030504040204" pitchFamily="34" charset="-120"/>
                <a:cs typeface="Calibri" panose="020F0502020204030204" pitchFamily="34" charset="0"/>
              </a:rPr>
              <a:t>ML Setting</a:t>
            </a:r>
            <a:endParaRPr lang="en-US" altLang="zh-TW" b="1" dirty="0">
              <a:solidFill>
                <a:schemeClr val="bg1"/>
              </a:solidFill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249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CD18F7B7-3D78-33EB-B1EE-8F821F82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B7E8-1FC6-8448-BB81-E59A1A071207}" type="slidenum">
              <a:rPr kumimoji="1" lang="zh-TW" altLang="en-US" smtClean="0"/>
              <a:pPr/>
              <a:t>17</a:t>
            </a:fld>
            <a:endParaRPr kumimoji="1"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204A978-7FB6-446D-B06F-BD031DE0B020}"/>
              </a:ext>
            </a:extLst>
          </p:cNvPr>
          <p:cNvSpPr txBox="1"/>
          <p:nvPr/>
        </p:nvSpPr>
        <p:spPr>
          <a:xfrm>
            <a:off x="3794889" y="24734"/>
            <a:ext cx="4602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/>
              <a:t>Even Training Set / Odd Testing Set</a:t>
            </a:r>
            <a:endParaRPr kumimoji="1" lang="zh-TW" altLang="en-US" sz="2400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A9A9166-8012-79F4-A768-99A333D3D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6" y="585512"/>
            <a:ext cx="4050000" cy="2700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2EA1983-90A4-C43F-FCF6-A8A267B80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5" y="3729576"/>
            <a:ext cx="4050001" cy="270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0CCDEB7-BE0D-D5C5-D78D-4CE4F13DE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1000" y="3729576"/>
            <a:ext cx="4050001" cy="270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7A56832-205C-4DEA-D989-A2F32C4EDF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1000" y="585512"/>
            <a:ext cx="4050000" cy="2700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C7840B2-8780-48D8-1C6B-529ECA0E91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2915" y="3729576"/>
            <a:ext cx="4050001" cy="270000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0B0FF7E3-A720-71DA-654D-3FA2F7C9F1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2915" y="585512"/>
            <a:ext cx="4050001" cy="2700000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2B6D6890-B053-AA06-6716-973BAF98BF11}"/>
              </a:ext>
            </a:extLst>
          </p:cNvPr>
          <p:cNvSpPr/>
          <p:nvPr/>
        </p:nvSpPr>
        <p:spPr>
          <a:xfrm>
            <a:off x="1152932" y="3285512"/>
            <a:ext cx="1882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/>
              <a:t>Accuracy : 91.35%</a:t>
            </a:r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E6306CC-A955-F4F8-CA95-41F63ECF33EE}"/>
              </a:ext>
            </a:extLst>
          </p:cNvPr>
          <p:cNvSpPr/>
          <p:nvPr/>
        </p:nvSpPr>
        <p:spPr>
          <a:xfrm>
            <a:off x="1338109" y="6429576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/>
              <a:t>Loss : 168.719</a:t>
            </a:r>
            <a:endParaRPr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209F20A-D65D-07BC-0CD6-C0E0CA9F56AC}"/>
              </a:ext>
            </a:extLst>
          </p:cNvPr>
          <p:cNvSpPr/>
          <p:nvPr/>
        </p:nvSpPr>
        <p:spPr>
          <a:xfrm>
            <a:off x="5473073" y="3285512"/>
            <a:ext cx="1245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/>
              <a:t>r = </a:t>
            </a:r>
            <a:r>
              <a:rPr lang="en-US" altLang="zh-TW" dirty="0"/>
              <a:t>0.99963</a:t>
            </a:r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C86B4F5-CCC9-3005-F59B-375D9A96313D}"/>
              </a:ext>
            </a:extLst>
          </p:cNvPr>
          <p:cNvSpPr/>
          <p:nvPr/>
        </p:nvSpPr>
        <p:spPr>
          <a:xfrm>
            <a:off x="5473073" y="6429576"/>
            <a:ext cx="1245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/>
              <a:t>r = </a:t>
            </a:r>
            <a:r>
              <a:rPr lang="en-US" altLang="zh-TW" dirty="0"/>
              <a:t>0.99850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BE1F1E6-E18E-E7D7-0DF3-D54330D2F197}"/>
              </a:ext>
            </a:extLst>
          </p:cNvPr>
          <p:cNvSpPr/>
          <p:nvPr/>
        </p:nvSpPr>
        <p:spPr>
          <a:xfrm>
            <a:off x="9609486" y="6581001"/>
            <a:ext cx="22766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0" i="0" dirty="0">
                <a:effectLst/>
              </a:rPr>
              <a:t>Pearson correlation coefficient (r)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88033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CD18F7B7-3D78-33EB-B1EE-8F821F82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B7E8-1FC6-8448-BB81-E59A1A071207}" type="slidenum">
              <a:rPr kumimoji="1" lang="zh-TW" altLang="en-US" smtClean="0"/>
              <a:pPr/>
              <a:t>18</a:t>
            </a:fld>
            <a:endParaRPr kumimoji="1" lang="zh-TW" altLang="en-US" dirty="0"/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C28B31C2-3A80-CF50-BC31-695AE75A41EF}"/>
              </a:ext>
            </a:extLst>
          </p:cNvPr>
          <p:cNvSpPr/>
          <p:nvPr/>
        </p:nvSpPr>
        <p:spPr>
          <a:xfrm>
            <a:off x="-562463" y="318376"/>
            <a:ext cx="2507641" cy="513806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65AAD8F-D274-FC7B-86CA-9F8F7AD527F7}"/>
              </a:ext>
            </a:extLst>
          </p:cNvPr>
          <p:cNvSpPr txBox="1"/>
          <p:nvPr/>
        </p:nvSpPr>
        <p:spPr>
          <a:xfrm>
            <a:off x="-1" y="313669"/>
            <a:ext cx="2019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  <a:ea typeface="微軟正黑體" panose="020B0604030504040204" pitchFamily="34" charset="-120"/>
                <a:cs typeface="Calibri" panose="020F0502020204030204" pitchFamily="34" charset="0"/>
              </a:rPr>
              <a:t>Conclusion</a:t>
            </a:r>
            <a:endParaRPr lang="en-US" altLang="zh-TW" b="1" dirty="0">
              <a:solidFill>
                <a:schemeClr val="bg1"/>
              </a:solidFill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194ADD0B-CF3A-F5A6-B1D1-C3EAC7E17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52327"/>
              </p:ext>
            </p:extLst>
          </p:nvPr>
        </p:nvGraphicFramePr>
        <p:xfrm>
          <a:off x="592282" y="1065105"/>
          <a:ext cx="11007436" cy="257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000">
                  <a:extLst>
                    <a:ext uri="{9D8B030D-6E8A-4147-A177-3AD203B41FA5}">
                      <a16:colId xmlns:a16="http://schemas.microsoft.com/office/drawing/2014/main" val="724101719"/>
                    </a:ext>
                  </a:extLst>
                </a:gridCol>
                <a:gridCol w="2268000">
                  <a:extLst>
                    <a:ext uri="{9D8B030D-6E8A-4147-A177-3AD203B41FA5}">
                      <a16:colId xmlns:a16="http://schemas.microsoft.com/office/drawing/2014/main" val="3790998372"/>
                    </a:ext>
                  </a:extLst>
                </a:gridCol>
                <a:gridCol w="1617859">
                  <a:extLst>
                    <a:ext uri="{9D8B030D-6E8A-4147-A177-3AD203B41FA5}">
                      <a16:colId xmlns:a16="http://schemas.microsoft.com/office/drawing/2014/main" val="661279502"/>
                    </a:ext>
                  </a:extLst>
                </a:gridCol>
                <a:gridCol w="1617859">
                  <a:extLst>
                    <a:ext uri="{9D8B030D-6E8A-4147-A177-3AD203B41FA5}">
                      <a16:colId xmlns:a16="http://schemas.microsoft.com/office/drawing/2014/main" val="2434979971"/>
                    </a:ext>
                  </a:extLst>
                </a:gridCol>
                <a:gridCol w="1617859">
                  <a:extLst>
                    <a:ext uri="{9D8B030D-6E8A-4147-A177-3AD203B41FA5}">
                      <a16:colId xmlns:a16="http://schemas.microsoft.com/office/drawing/2014/main" val="2995264072"/>
                    </a:ext>
                  </a:extLst>
                </a:gridCol>
                <a:gridCol w="1617859">
                  <a:extLst>
                    <a:ext uri="{9D8B030D-6E8A-4147-A177-3AD203B41FA5}">
                      <a16:colId xmlns:a16="http://schemas.microsoft.com/office/drawing/2014/main" val="32600926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Dataset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MSE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 (H)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 (R)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227708"/>
                  </a:ext>
                </a:extLst>
              </a:tr>
              <a:tr h="367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 &lt; V0 &lt; 100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 &lt; </a:t>
                      </a:r>
                      <a:r>
                        <a:rPr lang="el-GR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89°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1" dirty="0"/>
                        <a:t>Non - Standardization 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94.75%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406.7997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0.99896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0.99642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971272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1" dirty="0"/>
                        <a:t>Standardization 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98.75%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0.000592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0.99981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0.99972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374965"/>
                  </a:ext>
                </a:extLst>
              </a:tr>
              <a:tr h="367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 &lt; V0 &lt; 10000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 &lt; </a:t>
                      </a:r>
                      <a:r>
                        <a:rPr lang="el-GR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89°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1" dirty="0"/>
                        <a:t>Non - Standardization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75.70%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2.429e12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0.90079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0.91352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05138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1" dirty="0"/>
                        <a:t>Standardization 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97.85%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0.000406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0.99982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0.99976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458552"/>
                  </a:ext>
                </a:extLst>
              </a:tr>
              <a:tr h="367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 &lt; V0 &lt; 100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 &lt; </a:t>
                      </a:r>
                      <a:r>
                        <a:rPr lang="el-GR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89°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Broad Network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89.35%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1343.987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0.99746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0.98576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702015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Deep Network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94.75%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406.7997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0.99896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0.99642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17454"/>
                  </a:ext>
                </a:extLst>
              </a:tr>
            </a:tbl>
          </a:graphicData>
        </a:graphic>
      </p:graphicFrame>
      <p:graphicFrame>
        <p:nvGraphicFramePr>
          <p:cNvPr id="18" name="表格 3">
            <a:extLst>
              <a:ext uri="{FF2B5EF4-FFF2-40B4-BE49-F238E27FC236}">
                <a16:creationId xmlns:a16="http://schemas.microsoft.com/office/drawing/2014/main" id="{132BD925-F38F-1B81-20EE-CD97F4E85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101711"/>
              </p:ext>
            </p:extLst>
          </p:nvPr>
        </p:nvGraphicFramePr>
        <p:xfrm>
          <a:off x="583970" y="4013055"/>
          <a:ext cx="11024060" cy="185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356">
                  <a:extLst>
                    <a:ext uri="{9D8B030D-6E8A-4147-A177-3AD203B41FA5}">
                      <a16:colId xmlns:a16="http://schemas.microsoft.com/office/drawing/2014/main" val="724101719"/>
                    </a:ext>
                  </a:extLst>
                </a:gridCol>
                <a:gridCol w="2269356">
                  <a:extLst>
                    <a:ext uri="{9D8B030D-6E8A-4147-A177-3AD203B41FA5}">
                      <a16:colId xmlns:a16="http://schemas.microsoft.com/office/drawing/2014/main" val="3790998372"/>
                    </a:ext>
                  </a:extLst>
                </a:gridCol>
                <a:gridCol w="1621337">
                  <a:extLst>
                    <a:ext uri="{9D8B030D-6E8A-4147-A177-3AD203B41FA5}">
                      <a16:colId xmlns:a16="http://schemas.microsoft.com/office/drawing/2014/main" val="661279502"/>
                    </a:ext>
                  </a:extLst>
                </a:gridCol>
                <a:gridCol w="1621337">
                  <a:extLst>
                    <a:ext uri="{9D8B030D-6E8A-4147-A177-3AD203B41FA5}">
                      <a16:colId xmlns:a16="http://schemas.microsoft.com/office/drawing/2014/main" val="2434979971"/>
                    </a:ext>
                  </a:extLst>
                </a:gridCol>
                <a:gridCol w="1621337">
                  <a:extLst>
                    <a:ext uri="{9D8B030D-6E8A-4147-A177-3AD203B41FA5}">
                      <a16:colId xmlns:a16="http://schemas.microsoft.com/office/drawing/2014/main" val="2995264072"/>
                    </a:ext>
                  </a:extLst>
                </a:gridCol>
                <a:gridCol w="1621337">
                  <a:extLst>
                    <a:ext uri="{9D8B030D-6E8A-4147-A177-3AD203B41FA5}">
                      <a16:colId xmlns:a16="http://schemas.microsoft.com/office/drawing/2014/main" val="3260092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Training Set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Testing Set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MSE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 (H)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 (R)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227708"/>
                  </a:ext>
                </a:extLst>
              </a:tr>
              <a:tr h="741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 &lt; V0 &lt; 100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 &lt; </a:t>
                      </a:r>
                      <a:r>
                        <a:rPr lang="el-GR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45°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 &lt; V0 &lt; 1000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 &lt; </a:t>
                      </a:r>
                      <a:r>
                        <a:rPr lang="el-GR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89°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11.60%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464300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0.10491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0.32606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971272"/>
                  </a:ext>
                </a:extLst>
              </a:tr>
              <a:tr h="741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 &lt; V0 &lt; 100 (Even)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 &lt; </a:t>
                      </a:r>
                      <a:r>
                        <a:rPr lang="el-GR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89°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 &lt; V0 &lt; 100 (Odd)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 &lt; </a:t>
                      </a:r>
                      <a:r>
                        <a:rPr lang="el-GR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89°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91.35%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168.719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0.99963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0.99850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05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839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CD18F7B7-3D78-33EB-B1EE-8F821F82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B7E8-1FC6-8448-BB81-E59A1A071207}" type="slidenum">
              <a:rPr kumimoji="1" lang="zh-TW" altLang="en-US" smtClean="0"/>
              <a:pPr/>
              <a:t>19</a:t>
            </a:fld>
            <a:endParaRPr kumimoji="1" lang="zh-TW" altLang="en-US" dirty="0"/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C28B31C2-3A80-CF50-BC31-695AE75A41EF}"/>
              </a:ext>
            </a:extLst>
          </p:cNvPr>
          <p:cNvSpPr/>
          <p:nvPr/>
        </p:nvSpPr>
        <p:spPr>
          <a:xfrm>
            <a:off x="-562463" y="318376"/>
            <a:ext cx="2507641" cy="513806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65AAD8F-D274-FC7B-86CA-9F8F7AD527F7}"/>
              </a:ext>
            </a:extLst>
          </p:cNvPr>
          <p:cNvSpPr txBox="1"/>
          <p:nvPr/>
        </p:nvSpPr>
        <p:spPr>
          <a:xfrm>
            <a:off x="-1" y="313669"/>
            <a:ext cx="2019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  <a:ea typeface="微軟正黑體" panose="020B0604030504040204" pitchFamily="34" charset="-120"/>
                <a:cs typeface="Calibri" panose="020F0502020204030204" pitchFamily="34" charset="0"/>
              </a:rPr>
              <a:t>Conclusion</a:t>
            </a:r>
            <a:endParaRPr lang="en-US" altLang="zh-TW" b="1" dirty="0">
              <a:solidFill>
                <a:schemeClr val="bg1"/>
              </a:solidFill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194ADD0B-CF3A-F5A6-B1D1-C3EAC7E17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758453"/>
              </p:ext>
            </p:extLst>
          </p:nvPr>
        </p:nvGraphicFramePr>
        <p:xfrm>
          <a:off x="592282" y="1065105"/>
          <a:ext cx="11007436" cy="257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000">
                  <a:extLst>
                    <a:ext uri="{9D8B030D-6E8A-4147-A177-3AD203B41FA5}">
                      <a16:colId xmlns:a16="http://schemas.microsoft.com/office/drawing/2014/main" val="724101719"/>
                    </a:ext>
                  </a:extLst>
                </a:gridCol>
                <a:gridCol w="2268000">
                  <a:extLst>
                    <a:ext uri="{9D8B030D-6E8A-4147-A177-3AD203B41FA5}">
                      <a16:colId xmlns:a16="http://schemas.microsoft.com/office/drawing/2014/main" val="3790998372"/>
                    </a:ext>
                  </a:extLst>
                </a:gridCol>
                <a:gridCol w="1617859">
                  <a:extLst>
                    <a:ext uri="{9D8B030D-6E8A-4147-A177-3AD203B41FA5}">
                      <a16:colId xmlns:a16="http://schemas.microsoft.com/office/drawing/2014/main" val="661279502"/>
                    </a:ext>
                  </a:extLst>
                </a:gridCol>
                <a:gridCol w="1617859">
                  <a:extLst>
                    <a:ext uri="{9D8B030D-6E8A-4147-A177-3AD203B41FA5}">
                      <a16:colId xmlns:a16="http://schemas.microsoft.com/office/drawing/2014/main" val="2434979971"/>
                    </a:ext>
                  </a:extLst>
                </a:gridCol>
                <a:gridCol w="1617859">
                  <a:extLst>
                    <a:ext uri="{9D8B030D-6E8A-4147-A177-3AD203B41FA5}">
                      <a16:colId xmlns:a16="http://schemas.microsoft.com/office/drawing/2014/main" val="2995264072"/>
                    </a:ext>
                  </a:extLst>
                </a:gridCol>
                <a:gridCol w="1617859">
                  <a:extLst>
                    <a:ext uri="{9D8B030D-6E8A-4147-A177-3AD203B41FA5}">
                      <a16:colId xmlns:a16="http://schemas.microsoft.com/office/drawing/2014/main" val="32600926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Dataset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MSE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 (H)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 (R)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227708"/>
                  </a:ext>
                </a:extLst>
              </a:tr>
              <a:tr h="367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 &lt; V0 &lt; 100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 &lt; </a:t>
                      </a:r>
                      <a:r>
                        <a:rPr lang="el-GR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89°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1" dirty="0"/>
                        <a:t>Non - Standardization 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94.75%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406.7997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0.99896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0.99642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971272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1" dirty="0"/>
                        <a:t>Standardization 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98.75%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0.000592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0.99981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0.99972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374965"/>
                  </a:ext>
                </a:extLst>
              </a:tr>
              <a:tr h="367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 &lt; V0 &lt; 10000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 &lt; </a:t>
                      </a:r>
                      <a:r>
                        <a:rPr lang="el-GR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89°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1" dirty="0"/>
                        <a:t>Non - Standardization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75.70%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2.429e12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0.90079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0.91352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05138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1" dirty="0"/>
                        <a:t>Standardization 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97.85%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0.000406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0.99982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0.99976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458552"/>
                  </a:ext>
                </a:extLst>
              </a:tr>
              <a:tr h="367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 &lt; V0 &lt; 100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 &lt; </a:t>
                      </a:r>
                      <a:r>
                        <a:rPr lang="el-GR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89°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Broad Network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89.35%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1343.987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0.99746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0.98576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702015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Deep Network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94.75%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406.7997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0.99896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0.99642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17454"/>
                  </a:ext>
                </a:extLst>
              </a:tr>
            </a:tbl>
          </a:graphicData>
        </a:graphic>
      </p:graphicFrame>
      <p:graphicFrame>
        <p:nvGraphicFramePr>
          <p:cNvPr id="18" name="表格 3">
            <a:extLst>
              <a:ext uri="{FF2B5EF4-FFF2-40B4-BE49-F238E27FC236}">
                <a16:creationId xmlns:a16="http://schemas.microsoft.com/office/drawing/2014/main" id="{132BD925-F38F-1B81-20EE-CD97F4E85625}"/>
              </a:ext>
            </a:extLst>
          </p:cNvPr>
          <p:cNvGraphicFramePr>
            <a:graphicFrameLocks noGrp="1"/>
          </p:cNvGraphicFramePr>
          <p:nvPr/>
        </p:nvGraphicFramePr>
        <p:xfrm>
          <a:off x="583970" y="4013055"/>
          <a:ext cx="11024060" cy="185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356">
                  <a:extLst>
                    <a:ext uri="{9D8B030D-6E8A-4147-A177-3AD203B41FA5}">
                      <a16:colId xmlns:a16="http://schemas.microsoft.com/office/drawing/2014/main" val="724101719"/>
                    </a:ext>
                  </a:extLst>
                </a:gridCol>
                <a:gridCol w="2269356">
                  <a:extLst>
                    <a:ext uri="{9D8B030D-6E8A-4147-A177-3AD203B41FA5}">
                      <a16:colId xmlns:a16="http://schemas.microsoft.com/office/drawing/2014/main" val="3790998372"/>
                    </a:ext>
                  </a:extLst>
                </a:gridCol>
                <a:gridCol w="1621337">
                  <a:extLst>
                    <a:ext uri="{9D8B030D-6E8A-4147-A177-3AD203B41FA5}">
                      <a16:colId xmlns:a16="http://schemas.microsoft.com/office/drawing/2014/main" val="661279502"/>
                    </a:ext>
                  </a:extLst>
                </a:gridCol>
                <a:gridCol w="1621337">
                  <a:extLst>
                    <a:ext uri="{9D8B030D-6E8A-4147-A177-3AD203B41FA5}">
                      <a16:colId xmlns:a16="http://schemas.microsoft.com/office/drawing/2014/main" val="2434979971"/>
                    </a:ext>
                  </a:extLst>
                </a:gridCol>
                <a:gridCol w="1621337">
                  <a:extLst>
                    <a:ext uri="{9D8B030D-6E8A-4147-A177-3AD203B41FA5}">
                      <a16:colId xmlns:a16="http://schemas.microsoft.com/office/drawing/2014/main" val="2995264072"/>
                    </a:ext>
                  </a:extLst>
                </a:gridCol>
                <a:gridCol w="1621337">
                  <a:extLst>
                    <a:ext uri="{9D8B030D-6E8A-4147-A177-3AD203B41FA5}">
                      <a16:colId xmlns:a16="http://schemas.microsoft.com/office/drawing/2014/main" val="3260092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Training Set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Testing Set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MSE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 (H)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 (R)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227708"/>
                  </a:ext>
                </a:extLst>
              </a:tr>
              <a:tr h="741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 &lt; V0 &lt; 100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 &lt; </a:t>
                      </a:r>
                      <a:r>
                        <a:rPr lang="el-GR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45°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 &lt; V0 &lt; 1000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 &lt; </a:t>
                      </a:r>
                      <a:r>
                        <a:rPr lang="el-GR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89°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11.60%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464300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0.10491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0.32606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971272"/>
                  </a:ext>
                </a:extLst>
              </a:tr>
              <a:tr h="741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 &lt; V0 &lt; 100 (Even)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 &lt; </a:t>
                      </a:r>
                      <a:r>
                        <a:rPr lang="el-GR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89°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 &lt; V0 &lt; 100 (Odd)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 &lt; </a:t>
                      </a:r>
                      <a:r>
                        <a:rPr lang="el-GR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89°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91.35%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168.719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0.99963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0.99850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05138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535541A4-375D-F8C7-D93D-D6DA40EC259E}"/>
              </a:ext>
            </a:extLst>
          </p:cNvPr>
          <p:cNvSpPr/>
          <p:nvPr/>
        </p:nvSpPr>
        <p:spPr>
          <a:xfrm>
            <a:off x="592282" y="1424770"/>
            <a:ext cx="11007436" cy="1479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815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B8EE4B5-937D-7E9B-A91F-0692376AB245}"/>
              </a:ext>
            </a:extLst>
          </p:cNvPr>
          <p:cNvSpPr txBox="1"/>
          <p:nvPr/>
        </p:nvSpPr>
        <p:spPr>
          <a:xfrm>
            <a:off x="2206911" y="1561297"/>
            <a:ext cx="7777578" cy="3418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TW" sz="2800" b="1" dirty="0"/>
              <a:t>With Standardization vs Without Standardization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TW" sz="2800" b="1" dirty="0"/>
              <a:t>Broad Network vs Deep Network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TW" sz="2800" b="1" dirty="0"/>
              <a:t>Training Set ( Low V0 , Low </a:t>
            </a:r>
            <a:r>
              <a:rPr lang="el-GR" altLang="zh-TW" sz="2800" b="1" dirty="0"/>
              <a:t>θ</a:t>
            </a:r>
            <a:r>
              <a:rPr lang="en-US" altLang="zh-TW" sz="2800" b="1" dirty="0"/>
              <a:t> </a:t>
            </a:r>
            <a:r>
              <a:rPr kumimoji="1" lang="en-US" altLang="zh-TW" sz="2800" b="1" dirty="0"/>
              <a:t>)</a:t>
            </a:r>
            <a:r>
              <a:rPr kumimoji="1" lang="zh-TW" altLang="en-US" sz="2800" b="1" dirty="0"/>
              <a:t> </a:t>
            </a:r>
            <a:endParaRPr kumimoji="1" lang="en-US" altLang="zh-TW" sz="28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TW" sz="2800" b="1" dirty="0"/>
              <a:t>Training Set ( Even V0 ) , Testing Set ( Odd V0 )</a:t>
            </a:r>
            <a:endParaRPr kumimoji="1" lang="zh-TW" altLang="en-US" sz="2800" b="1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41D20A-0F6D-B41A-E28E-6709316F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B7E8-1FC6-8448-BB81-E59A1A071207}" type="slidenum">
              <a:rPr kumimoji="1" lang="zh-TW" altLang="en-US" smtClean="0"/>
              <a:pPr/>
              <a:t>2</a:t>
            </a:fld>
            <a:endParaRPr kumimoji="1" lang="zh-TW" altLang="en-US" dirty="0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8DEFE504-C0A5-AB2A-93CE-99F987189D94}"/>
              </a:ext>
            </a:extLst>
          </p:cNvPr>
          <p:cNvSpPr/>
          <p:nvPr/>
        </p:nvSpPr>
        <p:spPr>
          <a:xfrm>
            <a:off x="-562463" y="318376"/>
            <a:ext cx="1909125" cy="513806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3C87830-29B8-39FA-BF2F-0BB5703174D8}"/>
              </a:ext>
            </a:extLst>
          </p:cNvPr>
          <p:cNvSpPr txBox="1"/>
          <p:nvPr/>
        </p:nvSpPr>
        <p:spPr>
          <a:xfrm>
            <a:off x="0" y="313669"/>
            <a:ext cx="134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  <a:ea typeface="微軟正黑體" panose="020B0604030504040204" pitchFamily="34" charset="-120"/>
                <a:cs typeface="Calibri" panose="020F0502020204030204" pitchFamily="34" charset="0"/>
              </a:rPr>
              <a:t>Outline</a:t>
            </a:r>
            <a:endParaRPr lang="en-US" altLang="zh-TW" b="1" dirty="0">
              <a:solidFill>
                <a:schemeClr val="bg1"/>
              </a:solidFill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218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CD18F7B7-3D78-33EB-B1EE-8F821F82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B7E8-1FC6-8448-BB81-E59A1A071207}" type="slidenum">
              <a:rPr kumimoji="1" lang="zh-TW" altLang="en-US" smtClean="0"/>
              <a:pPr/>
              <a:t>20</a:t>
            </a:fld>
            <a:endParaRPr kumimoji="1" lang="zh-TW" altLang="en-US" dirty="0"/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C28B31C2-3A80-CF50-BC31-695AE75A41EF}"/>
              </a:ext>
            </a:extLst>
          </p:cNvPr>
          <p:cNvSpPr/>
          <p:nvPr/>
        </p:nvSpPr>
        <p:spPr>
          <a:xfrm>
            <a:off x="-562463" y="318376"/>
            <a:ext cx="2507641" cy="513806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65AAD8F-D274-FC7B-86CA-9F8F7AD527F7}"/>
              </a:ext>
            </a:extLst>
          </p:cNvPr>
          <p:cNvSpPr txBox="1"/>
          <p:nvPr/>
        </p:nvSpPr>
        <p:spPr>
          <a:xfrm>
            <a:off x="-1" y="313669"/>
            <a:ext cx="2019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  <a:ea typeface="微軟正黑體" panose="020B0604030504040204" pitchFamily="34" charset="-120"/>
                <a:cs typeface="Calibri" panose="020F0502020204030204" pitchFamily="34" charset="0"/>
              </a:rPr>
              <a:t>Conclusion</a:t>
            </a:r>
            <a:endParaRPr lang="en-US" altLang="zh-TW" b="1" dirty="0">
              <a:solidFill>
                <a:schemeClr val="bg1"/>
              </a:solidFill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194ADD0B-CF3A-F5A6-B1D1-C3EAC7E17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989087"/>
              </p:ext>
            </p:extLst>
          </p:nvPr>
        </p:nvGraphicFramePr>
        <p:xfrm>
          <a:off x="592282" y="1065105"/>
          <a:ext cx="11007436" cy="257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000">
                  <a:extLst>
                    <a:ext uri="{9D8B030D-6E8A-4147-A177-3AD203B41FA5}">
                      <a16:colId xmlns:a16="http://schemas.microsoft.com/office/drawing/2014/main" val="724101719"/>
                    </a:ext>
                  </a:extLst>
                </a:gridCol>
                <a:gridCol w="2268000">
                  <a:extLst>
                    <a:ext uri="{9D8B030D-6E8A-4147-A177-3AD203B41FA5}">
                      <a16:colId xmlns:a16="http://schemas.microsoft.com/office/drawing/2014/main" val="3790998372"/>
                    </a:ext>
                  </a:extLst>
                </a:gridCol>
                <a:gridCol w="1617859">
                  <a:extLst>
                    <a:ext uri="{9D8B030D-6E8A-4147-A177-3AD203B41FA5}">
                      <a16:colId xmlns:a16="http://schemas.microsoft.com/office/drawing/2014/main" val="661279502"/>
                    </a:ext>
                  </a:extLst>
                </a:gridCol>
                <a:gridCol w="1617859">
                  <a:extLst>
                    <a:ext uri="{9D8B030D-6E8A-4147-A177-3AD203B41FA5}">
                      <a16:colId xmlns:a16="http://schemas.microsoft.com/office/drawing/2014/main" val="2434979971"/>
                    </a:ext>
                  </a:extLst>
                </a:gridCol>
                <a:gridCol w="1617859">
                  <a:extLst>
                    <a:ext uri="{9D8B030D-6E8A-4147-A177-3AD203B41FA5}">
                      <a16:colId xmlns:a16="http://schemas.microsoft.com/office/drawing/2014/main" val="2995264072"/>
                    </a:ext>
                  </a:extLst>
                </a:gridCol>
                <a:gridCol w="1617859">
                  <a:extLst>
                    <a:ext uri="{9D8B030D-6E8A-4147-A177-3AD203B41FA5}">
                      <a16:colId xmlns:a16="http://schemas.microsoft.com/office/drawing/2014/main" val="32600926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Dataset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MSE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 (H)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 (R)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227708"/>
                  </a:ext>
                </a:extLst>
              </a:tr>
              <a:tr h="367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 &lt; V0 &lt; 100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 &lt; </a:t>
                      </a:r>
                      <a:r>
                        <a:rPr lang="el-GR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89°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1" dirty="0"/>
                        <a:t>Non - Standardization 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94.75%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406.7997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0.99896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0.99642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971272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1" dirty="0"/>
                        <a:t>Standardization 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98.75%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0.000592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0.99981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0.99972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374965"/>
                  </a:ext>
                </a:extLst>
              </a:tr>
              <a:tr h="367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 &lt; V0 &lt; 10000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 &lt; </a:t>
                      </a:r>
                      <a:r>
                        <a:rPr lang="el-GR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89°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1" dirty="0"/>
                        <a:t>Non - Standardization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75.70%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2.429e12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0.90079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0.91352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05138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1" dirty="0"/>
                        <a:t>Standardization 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97.85%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0.000406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0.99982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0.99976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458552"/>
                  </a:ext>
                </a:extLst>
              </a:tr>
              <a:tr h="367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 &lt; V0 &lt; 100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 &lt; </a:t>
                      </a:r>
                      <a:r>
                        <a:rPr lang="el-GR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89°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Broad Network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89.35%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1343.987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0.99746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0.98576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702015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Deep Network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94.75%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406.7997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0.99896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0.99642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17454"/>
                  </a:ext>
                </a:extLst>
              </a:tr>
            </a:tbl>
          </a:graphicData>
        </a:graphic>
      </p:graphicFrame>
      <p:graphicFrame>
        <p:nvGraphicFramePr>
          <p:cNvPr id="18" name="表格 3">
            <a:extLst>
              <a:ext uri="{FF2B5EF4-FFF2-40B4-BE49-F238E27FC236}">
                <a16:creationId xmlns:a16="http://schemas.microsoft.com/office/drawing/2014/main" id="{132BD925-F38F-1B81-20EE-CD97F4E85625}"/>
              </a:ext>
            </a:extLst>
          </p:cNvPr>
          <p:cNvGraphicFramePr>
            <a:graphicFrameLocks noGrp="1"/>
          </p:cNvGraphicFramePr>
          <p:nvPr/>
        </p:nvGraphicFramePr>
        <p:xfrm>
          <a:off x="583970" y="4013055"/>
          <a:ext cx="11024060" cy="185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356">
                  <a:extLst>
                    <a:ext uri="{9D8B030D-6E8A-4147-A177-3AD203B41FA5}">
                      <a16:colId xmlns:a16="http://schemas.microsoft.com/office/drawing/2014/main" val="724101719"/>
                    </a:ext>
                  </a:extLst>
                </a:gridCol>
                <a:gridCol w="2269356">
                  <a:extLst>
                    <a:ext uri="{9D8B030D-6E8A-4147-A177-3AD203B41FA5}">
                      <a16:colId xmlns:a16="http://schemas.microsoft.com/office/drawing/2014/main" val="3790998372"/>
                    </a:ext>
                  </a:extLst>
                </a:gridCol>
                <a:gridCol w="1621337">
                  <a:extLst>
                    <a:ext uri="{9D8B030D-6E8A-4147-A177-3AD203B41FA5}">
                      <a16:colId xmlns:a16="http://schemas.microsoft.com/office/drawing/2014/main" val="661279502"/>
                    </a:ext>
                  </a:extLst>
                </a:gridCol>
                <a:gridCol w="1621337">
                  <a:extLst>
                    <a:ext uri="{9D8B030D-6E8A-4147-A177-3AD203B41FA5}">
                      <a16:colId xmlns:a16="http://schemas.microsoft.com/office/drawing/2014/main" val="2434979971"/>
                    </a:ext>
                  </a:extLst>
                </a:gridCol>
                <a:gridCol w="1621337">
                  <a:extLst>
                    <a:ext uri="{9D8B030D-6E8A-4147-A177-3AD203B41FA5}">
                      <a16:colId xmlns:a16="http://schemas.microsoft.com/office/drawing/2014/main" val="2995264072"/>
                    </a:ext>
                  </a:extLst>
                </a:gridCol>
                <a:gridCol w="1621337">
                  <a:extLst>
                    <a:ext uri="{9D8B030D-6E8A-4147-A177-3AD203B41FA5}">
                      <a16:colId xmlns:a16="http://schemas.microsoft.com/office/drawing/2014/main" val="3260092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Training Set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Testing Set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MSE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 (H)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 (R)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227708"/>
                  </a:ext>
                </a:extLst>
              </a:tr>
              <a:tr h="741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 &lt; V0 &lt; 100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 &lt; </a:t>
                      </a:r>
                      <a:r>
                        <a:rPr lang="el-GR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45°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 &lt; V0 &lt; 1000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 &lt; </a:t>
                      </a:r>
                      <a:r>
                        <a:rPr lang="el-GR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89°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11.60%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464300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0.10491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0.32606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971272"/>
                  </a:ext>
                </a:extLst>
              </a:tr>
              <a:tr h="741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 &lt; V0 &lt; 100 (Even)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 &lt; </a:t>
                      </a:r>
                      <a:r>
                        <a:rPr lang="el-GR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89°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 &lt; V0 &lt; 100 (Odd)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 &lt; </a:t>
                      </a:r>
                      <a:r>
                        <a:rPr lang="el-GR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89°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91.35%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168.719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0.99963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0.99850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05138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535541A4-375D-F8C7-D93D-D6DA40EC259E}"/>
              </a:ext>
            </a:extLst>
          </p:cNvPr>
          <p:cNvSpPr/>
          <p:nvPr/>
        </p:nvSpPr>
        <p:spPr>
          <a:xfrm>
            <a:off x="592282" y="2895597"/>
            <a:ext cx="11007436" cy="75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7286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CD18F7B7-3D78-33EB-B1EE-8F821F82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B7E8-1FC6-8448-BB81-E59A1A071207}" type="slidenum">
              <a:rPr kumimoji="1" lang="zh-TW" altLang="en-US" smtClean="0"/>
              <a:pPr/>
              <a:t>21</a:t>
            </a:fld>
            <a:endParaRPr kumimoji="1" lang="zh-TW" altLang="en-US" dirty="0"/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C28B31C2-3A80-CF50-BC31-695AE75A41EF}"/>
              </a:ext>
            </a:extLst>
          </p:cNvPr>
          <p:cNvSpPr/>
          <p:nvPr/>
        </p:nvSpPr>
        <p:spPr>
          <a:xfrm>
            <a:off x="-562463" y="318376"/>
            <a:ext cx="2507641" cy="513806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65AAD8F-D274-FC7B-86CA-9F8F7AD527F7}"/>
              </a:ext>
            </a:extLst>
          </p:cNvPr>
          <p:cNvSpPr txBox="1"/>
          <p:nvPr/>
        </p:nvSpPr>
        <p:spPr>
          <a:xfrm>
            <a:off x="-1" y="313669"/>
            <a:ext cx="2019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  <a:ea typeface="微軟正黑體" panose="020B0604030504040204" pitchFamily="34" charset="-120"/>
                <a:cs typeface="Calibri" panose="020F0502020204030204" pitchFamily="34" charset="0"/>
              </a:rPr>
              <a:t>Conclusion</a:t>
            </a:r>
            <a:endParaRPr lang="en-US" altLang="zh-TW" b="1" dirty="0">
              <a:solidFill>
                <a:schemeClr val="bg1"/>
              </a:solidFill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194ADD0B-CF3A-F5A6-B1D1-C3EAC7E17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089809"/>
              </p:ext>
            </p:extLst>
          </p:nvPr>
        </p:nvGraphicFramePr>
        <p:xfrm>
          <a:off x="592282" y="1065105"/>
          <a:ext cx="11007436" cy="257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000">
                  <a:extLst>
                    <a:ext uri="{9D8B030D-6E8A-4147-A177-3AD203B41FA5}">
                      <a16:colId xmlns:a16="http://schemas.microsoft.com/office/drawing/2014/main" val="724101719"/>
                    </a:ext>
                  </a:extLst>
                </a:gridCol>
                <a:gridCol w="2268000">
                  <a:extLst>
                    <a:ext uri="{9D8B030D-6E8A-4147-A177-3AD203B41FA5}">
                      <a16:colId xmlns:a16="http://schemas.microsoft.com/office/drawing/2014/main" val="3790998372"/>
                    </a:ext>
                  </a:extLst>
                </a:gridCol>
                <a:gridCol w="1617859">
                  <a:extLst>
                    <a:ext uri="{9D8B030D-6E8A-4147-A177-3AD203B41FA5}">
                      <a16:colId xmlns:a16="http://schemas.microsoft.com/office/drawing/2014/main" val="661279502"/>
                    </a:ext>
                  </a:extLst>
                </a:gridCol>
                <a:gridCol w="1617859">
                  <a:extLst>
                    <a:ext uri="{9D8B030D-6E8A-4147-A177-3AD203B41FA5}">
                      <a16:colId xmlns:a16="http://schemas.microsoft.com/office/drawing/2014/main" val="2434979971"/>
                    </a:ext>
                  </a:extLst>
                </a:gridCol>
                <a:gridCol w="1617859">
                  <a:extLst>
                    <a:ext uri="{9D8B030D-6E8A-4147-A177-3AD203B41FA5}">
                      <a16:colId xmlns:a16="http://schemas.microsoft.com/office/drawing/2014/main" val="2995264072"/>
                    </a:ext>
                  </a:extLst>
                </a:gridCol>
                <a:gridCol w="1617859">
                  <a:extLst>
                    <a:ext uri="{9D8B030D-6E8A-4147-A177-3AD203B41FA5}">
                      <a16:colId xmlns:a16="http://schemas.microsoft.com/office/drawing/2014/main" val="32600926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Dataset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MSE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 (H)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 (R)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227708"/>
                  </a:ext>
                </a:extLst>
              </a:tr>
              <a:tr h="367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 &lt; V0 &lt; 100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 &lt; </a:t>
                      </a:r>
                      <a:r>
                        <a:rPr lang="el-GR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89°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1" dirty="0"/>
                        <a:t>Non - Standardization 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94.75%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406.7997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0.99896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0.99642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971272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1" dirty="0"/>
                        <a:t>Standardization 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98.75%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0.000592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0.99981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0.99972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374965"/>
                  </a:ext>
                </a:extLst>
              </a:tr>
              <a:tr h="367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 &lt; V0 &lt; 10000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 &lt; </a:t>
                      </a:r>
                      <a:r>
                        <a:rPr lang="el-GR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89°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1" dirty="0"/>
                        <a:t>Non - Standardization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75.70%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2.429e12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0.90079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0.91352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05138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1" dirty="0"/>
                        <a:t>Standardization 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97.85%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0.000406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0.99982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0.99976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458552"/>
                  </a:ext>
                </a:extLst>
              </a:tr>
              <a:tr h="367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 &lt; V0 &lt; 100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 &lt; </a:t>
                      </a:r>
                      <a:r>
                        <a:rPr lang="el-GR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89°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Broad Network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89.35%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1343.987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0.99746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0.98576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702015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Deep Network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94.75%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406.7997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0.99896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0.99642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17454"/>
                  </a:ext>
                </a:extLst>
              </a:tr>
            </a:tbl>
          </a:graphicData>
        </a:graphic>
      </p:graphicFrame>
      <p:graphicFrame>
        <p:nvGraphicFramePr>
          <p:cNvPr id="18" name="表格 3">
            <a:extLst>
              <a:ext uri="{FF2B5EF4-FFF2-40B4-BE49-F238E27FC236}">
                <a16:creationId xmlns:a16="http://schemas.microsoft.com/office/drawing/2014/main" id="{132BD925-F38F-1B81-20EE-CD97F4E85625}"/>
              </a:ext>
            </a:extLst>
          </p:cNvPr>
          <p:cNvGraphicFramePr>
            <a:graphicFrameLocks noGrp="1"/>
          </p:cNvGraphicFramePr>
          <p:nvPr/>
        </p:nvGraphicFramePr>
        <p:xfrm>
          <a:off x="583970" y="4013055"/>
          <a:ext cx="11024060" cy="185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356">
                  <a:extLst>
                    <a:ext uri="{9D8B030D-6E8A-4147-A177-3AD203B41FA5}">
                      <a16:colId xmlns:a16="http://schemas.microsoft.com/office/drawing/2014/main" val="724101719"/>
                    </a:ext>
                  </a:extLst>
                </a:gridCol>
                <a:gridCol w="2269356">
                  <a:extLst>
                    <a:ext uri="{9D8B030D-6E8A-4147-A177-3AD203B41FA5}">
                      <a16:colId xmlns:a16="http://schemas.microsoft.com/office/drawing/2014/main" val="3790998372"/>
                    </a:ext>
                  </a:extLst>
                </a:gridCol>
                <a:gridCol w="1621337">
                  <a:extLst>
                    <a:ext uri="{9D8B030D-6E8A-4147-A177-3AD203B41FA5}">
                      <a16:colId xmlns:a16="http://schemas.microsoft.com/office/drawing/2014/main" val="661279502"/>
                    </a:ext>
                  </a:extLst>
                </a:gridCol>
                <a:gridCol w="1621337">
                  <a:extLst>
                    <a:ext uri="{9D8B030D-6E8A-4147-A177-3AD203B41FA5}">
                      <a16:colId xmlns:a16="http://schemas.microsoft.com/office/drawing/2014/main" val="2434979971"/>
                    </a:ext>
                  </a:extLst>
                </a:gridCol>
                <a:gridCol w="1621337">
                  <a:extLst>
                    <a:ext uri="{9D8B030D-6E8A-4147-A177-3AD203B41FA5}">
                      <a16:colId xmlns:a16="http://schemas.microsoft.com/office/drawing/2014/main" val="2995264072"/>
                    </a:ext>
                  </a:extLst>
                </a:gridCol>
                <a:gridCol w="1621337">
                  <a:extLst>
                    <a:ext uri="{9D8B030D-6E8A-4147-A177-3AD203B41FA5}">
                      <a16:colId xmlns:a16="http://schemas.microsoft.com/office/drawing/2014/main" val="3260092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Training Set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Testing Set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MSE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 (H)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 (R)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227708"/>
                  </a:ext>
                </a:extLst>
              </a:tr>
              <a:tr h="741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 &lt; V0 &lt; 100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 &lt; </a:t>
                      </a:r>
                      <a:r>
                        <a:rPr lang="el-GR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45°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 &lt; V0 &lt; 1000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 &lt; </a:t>
                      </a:r>
                      <a:r>
                        <a:rPr lang="el-GR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89°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11.60%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464300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0.10491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0.32606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971272"/>
                  </a:ext>
                </a:extLst>
              </a:tr>
              <a:tr h="741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 &lt; V0 &lt; 100 (Even)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 &lt; </a:t>
                      </a:r>
                      <a:r>
                        <a:rPr lang="el-GR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89°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 &lt; V0 &lt; 100 (Odd)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 &lt; </a:t>
                      </a:r>
                      <a:r>
                        <a:rPr lang="el-GR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89°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91.35%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168.719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0.99963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0.99850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05138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535541A4-375D-F8C7-D93D-D6DA40EC259E}"/>
              </a:ext>
            </a:extLst>
          </p:cNvPr>
          <p:cNvSpPr/>
          <p:nvPr/>
        </p:nvSpPr>
        <p:spPr>
          <a:xfrm>
            <a:off x="583970" y="4377263"/>
            <a:ext cx="11007436" cy="75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4019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CD18F7B7-3D78-33EB-B1EE-8F821F82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B7E8-1FC6-8448-BB81-E59A1A071207}" type="slidenum">
              <a:rPr kumimoji="1" lang="zh-TW" altLang="en-US" smtClean="0"/>
              <a:pPr/>
              <a:t>22</a:t>
            </a:fld>
            <a:endParaRPr kumimoji="1" lang="zh-TW" altLang="en-US" dirty="0"/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C28B31C2-3A80-CF50-BC31-695AE75A41EF}"/>
              </a:ext>
            </a:extLst>
          </p:cNvPr>
          <p:cNvSpPr/>
          <p:nvPr/>
        </p:nvSpPr>
        <p:spPr>
          <a:xfrm>
            <a:off x="-562463" y="318376"/>
            <a:ext cx="2507641" cy="513806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65AAD8F-D274-FC7B-86CA-9F8F7AD527F7}"/>
              </a:ext>
            </a:extLst>
          </p:cNvPr>
          <p:cNvSpPr txBox="1"/>
          <p:nvPr/>
        </p:nvSpPr>
        <p:spPr>
          <a:xfrm>
            <a:off x="-1" y="313669"/>
            <a:ext cx="2019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  <a:ea typeface="微軟正黑體" panose="020B0604030504040204" pitchFamily="34" charset="-120"/>
                <a:cs typeface="Calibri" panose="020F0502020204030204" pitchFamily="34" charset="0"/>
              </a:rPr>
              <a:t>Conclusion</a:t>
            </a:r>
            <a:endParaRPr lang="en-US" altLang="zh-TW" b="1" dirty="0">
              <a:solidFill>
                <a:schemeClr val="bg1"/>
              </a:solidFill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194ADD0B-CF3A-F5A6-B1D1-C3EAC7E17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682279"/>
              </p:ext>
            </p:extLst>
          </p:nvPr>
        </p:nvGraphicFramePr>
        <p:xfrm>
          <a:off x="592282" y="1065105"/>
          <a:ext cx="11007436" cy="257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000">
                  <a:extLst>
                    <a:ext uri="{9D8B030D-6E8A-4147-A177-3AD203B41FA5}">
                      <a16:colId xmlns:a16="http://schemas.microsoft.com/office/drawing/2014/main" val="724101719"/>
                    </a:ext>
                  </a:extLst>
                </a:gridCol>
                <a:gridCol w="2268000">
                  <a:extLst>
                    <a:ext uri="{9D8B030D-6E8A-4147-A177-3AD203B41FA5}">
                      <a16:colId xmlns:a16="http://schemas.microsoft.com/office/drawing/2014/main" val="3790998372"/>
                    </a:ext>
                  </a:extLst>
                </a:gridCol>
                <a:gridCol w="1617859">
                  <a:extLst>
                    <a:ext uri="{9D8B030D-6E8A-4147-A177-3AD203B41FA5}">
                      <a16:colId xmlns:a16="http://schemas.microsoft.com/office/drawing/2014/main" val="661279502"/>
                    </a:ext>
                  </a:extLst>
                </a:gridCol>
                <a:gridCol w="1617859">
                  <a:extLst>
                    <a:ext uri="{9D8B030D-6E8A-4147-A177-3AD203B41FA5}">
                      <a16:colId xmlns:a16="http://schemas.microsoft.com/office/drawing/2014/main" val="2434979971"/>
                    </a:ext>
                  </a:extLst>
                </a:gridCol>
                <a:gridCol w="1617859">
                  <a:extLst>
                    <a:ext uri="{9D8B030D-6E8A-4147-A177-3AD203B41FA5}">
                      <a16:colId xmlns:a16="http://schemas.microsoft.com/office/drawing/2014/main" val="2995264072"/>
                    </a:ext>
                  </a:extLst>
                </a:gridCol>
                <a:gridCol w="1617859">
                  <a:extLst>
                    <a:ext uri="{9D8B030D-6E8A-4147-A177-3AD203B41FA5}">
                      <a16:colId xmlns:a16="http://schemas.microsoft.com/office/drawing/2014/main" val="32600926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Dataset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MSE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 (H)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 (R)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227708"/>
                  </a:ext>
                </a:extLst>
              </a:tr>
              <a:tr h="367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 &lt; V0 &lt; 100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 &lt; </a:t>
                      </a:r>
                      <a:r>
                        <a:rPr lang="el-GR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89°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1" dirty="0"/>
                        <a:t>Non - Standardization 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94.75%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406.7997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0.99896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0.99642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971272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1" dirty="0"/>
                        <a:t>Standardization 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98.75%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0.000592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0.99981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0.99972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374965"/>
                  </a:ext>
                </a:extLst>
              </a:tr>
              <a:tr h="367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 &lt; V0 &lt; 10000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 &lt; </a:t>
                      </a:r>
                      <a:r>
                        <a:rPr lang="el-GR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89°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1" dirty="0"/>
                        <a:t>Non - Standardization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75.70%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2.429e12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0.90079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0.91352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05138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b="1" dirty="0"/>
                        <a:t>Standardization </a:t>
                      </a:r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97.85%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0.000406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0.99982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0.99976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458552"/>
                  </a:ext>
                </a:extLst>
              </a:tr>
              <a:tr h="367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 &lt; V0 &lt; 100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 &lt; </a:t>
                      </a:r>
                      <a:r>
                        <a:rPr lang="el-GR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89°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Broad Network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89.35%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1343.987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0.99746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0.98576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702015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Deep Network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94.75%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406.7997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0.99896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0.99642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17454"/>
                  </a:ext>
                </a:extLst>
              </a:tr>
            </a:tbl>
          </a:graphicData>
        </a:graphic>
      </p:graphicFrame>
      <p:graphicFrame>
        <p:nvGraphicFramePr>
          <p:cNvPr id="18" name="表格 3">
            <a:extLst>
              <a:ext uri="{FF2B5EF4-FFF2-40B4-BE49-F238E27FC236}">
                <a16:creationId xmlns:a16="http://schemas.microsoft.com/office/drawing/2014/main" id="{132BD925-F38F-1B81-20EE-CD97F4E85625}"/>
              </a:ext>
            </a:extLst>
          </p:cNvPr>
          <p:cNvGraphicFramePr>
            <a:graphicFrameLocks noGrp="1"/>
          </p:cNvGraphicFramePr>
          <p:nvPr/>
        </p:nvGraphicFramePr>
        <p:xfrm>
          <a:off x="583970" y="4013055"/>
          <a:ext cx="11024060" cy="185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356">
                  <a:extLst>
                    <a:ext uri="{9D8B030D-6E8A-4147-A177-3AD203B41FA5}">
                      <a16:colId xmlns:a16="http://schemas.microsoft.com/office/drawing/2014/main" val="724101719"/>
                    </a:ext>
                  </a:extLst>
                </a:gridCol>
                <a:gridCol w="2269356">
                  <a:extLst>
                    <a:ext uri="{9D8B030D-6E8A-4147-A177-3AD203B41FA5}">
                      <a16:colId xmlns:a16="http://schemas.microsoft.com/office/drawing/2014/main" val="3790998372"/>
                    </a:ext>
                  </a:extLst>
                </a:gridCol>
                <a:gridCol w="1621337">
                  <a:extLst>
                    <a:ext uri="{9D8B030D-6E8A-4147-A177-3AD203B41FA5}">
                      <a16:colId xmlns:a16="http://schemas.microsoft.com/office/drawing/2014/main" val="661279502"/>
                    </a:ext>
                  </a:extLst>
                </a:gridCol>
                <a:gridCol w="1621337">
                  <a:extLst>
                    <a:ext uri="{9D8B030D-6E8A-4147-A177-3AD203B41FA5}">
                      <a16:colId xmlns:a16="http://schemas.microsoft.com/office/drawing/2014/main" val="2434979971"/>
                    </a:ext>
                  </a:extLst>
                </a:gridCol>
                <a:gridCol w="1621337">
                  <a:extLst>
                    <a:ext uri="{9D8B030D-6E8A-4147-A177-3AD203B41FA5}">
                      <a16:colId xmlns:a16="http://schemas.microsoft.com/office/drawing/2014/main" val="2995264072"/>
                    </a:ext>
                  </a:extLst>
                </a:gridCol>
                <a:gridCol w="1621337">
                  <a:extLst>
                    <a:ext uri="{9D8B030D-6E8A-4147-A177-3AD203B41FA5}">
                      <a16:colId xmlns:a16="http://schemas.microsoft.com/office/drawing/2014/main" val="3260092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Training Set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Testing Set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MSE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 (H)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 (R)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227708"/>
                  </a:ext>
                </a:extLst>
              </a:tr>
              <a:tr h="741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 &lt; V0 &lt; 100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 &lt; </a:t>
                      </a:r>
                      <a:r>
                        <a:rPr lang="el-GR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45°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 &lt; V0 &lt; 1000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 &lt; </a:t>
                      </a:r>
                      <a:r>
                        <a:rPr lang="el-GR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89°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11.60%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464300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0.10491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0.32606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971272"/>
                  </a:ext>
                </a:extLst>
              </a:tr>
              <a:tr h="741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 &lt; V0 &lt; 100 (Even)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 &lt; </a:t>
                      </a:r>
                      <a:r>
                        <a:rPr lang="el-GR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89°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 &lt; V0 &lt; 100 (Odd)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+mn-lt"/>
                        </a:rPr>
                        <a:t> &lt; </a:t>
                      </a:r>
                      <a:r>
                        <a:rPr lang="el-GR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89°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91.35%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168.719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0.99963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0.99850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05138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535541A4-375D-F8C7-D93D-D6DA40EC259E}"/>
              </a:ext>
            </a:extLst>
          </p:cNvPr>
          <p:cNvSpPr/>
          <p:nvPr/>
        </p:nvSpPr>
        <p:spPr>
          <a:xfrm>
            <a:off x="583970" y="5111095"/>
            <a:ext cx="11007436" cy="75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639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BF180D2-3E6E-8CC9-89E2-96753CB64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466433"/>
              </p:ext>
            </p:extLst>
          </p:nvPr>
        </p:nvGraphicFramePr>
        <p:xfrm>
          <a:off x="807831" y="1173581"/>
          <a:ext cx="4335550" cy="5113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115">
                  <a:extLst>
                    <a:ext uri="{9D8B030D-6E8A-4147-A177-3AD203B41FA5}">
                      <a16:colId xmlns:a16="http://schemas.microsoft.com/office/drawing/2014/main" val="3427560328"/>
                    </a:ext>
                  </a:extLst>
                </a:gridCol>
                <a:gridCol w="3184435">
                  <a:extLst>
                    <a:ext uri="{9D8B030D-6E8A-4147-A177-3AD203B41FA5}">
                      <a16:colId xmlns:a16="http://schemas.microsoft.com/office/drawing/2014/main" val="795335869"/>
                    </a:ext>
                  </a:extLst>
                </a:gridCol>
              </a:tblGrid>
              <a:tr h="40499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Machine Learning Setting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62565"/>
                  </a:ext>
                </a:extLst>
              </a:tr>
              <a:tr h="118357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Data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10000 Dataset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    (1 &lt; V0 &lt; 100 , 1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 &lt; </a:t>
                      </a:r>
                      <a:r>
                        <a:rPr lang="el-GR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89°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80% ( Train )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20% ( Test 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328602"/>
                  </a:ext>
                </a:extLst>
              </a:tr>
              <a:tr h="233635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Model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ANN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Hidden layers : 5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Nodes : 10 / layer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Activation Functions : </a:t>
                      </a:r>
                      <a:r>
                        <a:rPr lang="en-US" altLang="zh-TW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relu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Optimizer : </a:t>
                      </a:r>
                      <a:r>
                        <a:rPr lang="en-US" altLang="zh-TW" b="0" dirty="0" err="1">
                          <a:solidFill>
                            <a:schemeClr val="tx1"/>
                          </a:solidFill>
                          <a:latin typeface="+mn-lt"/>
                        </a:rPr>
                        <a:t>adam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Epoch : 500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Batch Size : 500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9057"/>
                  </a:ext>
                </a:extLst>
              </a:tr>
              <a:tr h="118357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Evaluation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MSE ( Mean Squared Error)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5 - fold Cross-Validation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638839"/>
                  </a:ext>
                </a:extLst>
              </a:tr>
            </a:tbl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C46E5C6-7767-E814-F796-386C10B7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B7E8-1FC6-8448-BB81-E59A1A071207}" type="slidenum">
              <a:rPr kumimoji="1" lang="zh-TW" altLang="en-US" smtClean="0"/>
              <a:pPr/>
              <a:t>3</a:t>
            </a:fld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96076226-9938-1BA6-4D74-C60EA49E48CD}"/>
              </a:ext>
            </a:extLst>
          </p:cNvPr>
          <p:cNvSpPr/>
          <p:nvPr/>
        </p:nvSpPr>
        <p:spPr>
          <a:xfrm>
            <a:off x="-562463" y="318376"/>
            <a:ext cx="2349699" cy="513806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F8C8E83-EC1B-1309-E0AD-F6EE20FB4635}"/>
              </a:ext>
            </a:extLst>
          </p:cNvPr>
          <p:cNvSpPr txBox="1"/>
          <p:nvPr/>
        </p:nvSpPr>
        <p:spPr>
          <a:xfrm>
            <a:off x="-1" y="313669"/>
            <a:ext cx="190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  <a:ea typeface="微軟正黑體" panose="020B0604030504040204" pitchFamily="34" charset="-120"/>
                <a:cs typeface="Calibri" panose="020F0502020204030204" pitchFamily="34" charset="0"/>
              </a:rPr>
              <a:t>ML Setting</a:t>
            </a:r>
            <a:endParaRPr lang="en-US" altLang="zh-TW" b="1" dirty="0">
              <a:solidFill>
                <a:schemeClr val="bg1"/>
              </a:solidFill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2AA9136D-8740-58B6-D272-64231F7DF5C0}"/>
              </a:ext>
            </a:extLst>
          </p:cNvPr>
          <p:cNvCxnSpPr>
            <a:cxnSpLocks/>
          </p:cNvCxnSpPr>
          <p:nvPr/>
        </p:nvCxnSpPr>
        <p:spPr>
          <a:xfrm>
            <a:off x="7322971" y="4270991"/>
            <a:ext cx="0" cy="114322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94D0B251-1339-7E10-1461-24876B674C76}"/>
              </a:ext>
            </a:extLst>
          </p:cNvPr>
          <p:cNvCxnSpPr>
            <a:cxnSpLocks/>
          </p:cNvCxnSpPr>
          <p:nvPr/>
        </p:nvCxnSpPr>
        <p:spPr>
          <a:xfrm>
            <a:off x="10299082" y="4270990"/>
            <a:ext cx="0" cy="114322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07363AB-6EB2-868C-ADE3-1650DA5FB6B2}"/>
              </a:ext>
            </a:extLst>
          </p:cNvPr>
          <p:cNvCxnSpPr>
            <a:cxnSpLocks/>
          </p:cNvCxnSpPr>
          <p:nvPr/>
        </p:nvCxnSpPr>
        <p:spPr>
          <a:xfrm>
            <a:off x="8158699" y="5959108"/>
            <a:ext cx="1348707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692D6280-577F-A0E8-B26B-2A041E071220}"/>
              </a:ext>
            </a:extLst>
          </p:cNvPr>
          <p:cNvCxnSpPr>
            <a:cxnSpLocks/>
          </p:cNvCxnSpPr>
          <p:nvPr/>
        </p:nvCxnSpPr>
        <p:spPr>
          <a:xfrm>
            <a:off x="8109833" y="1985089"/>
            <a:ext cx="1348707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DEED5BD1-43E4-AE2A-CD25-4BE2D1ED58F3}"/>
              </a:ext>
            </a:extLst>
          </p:cNvPr>
          <p:cNvCxnSpPr>
            <a:cxnSpLocks/>
          </p:cNvCxnSpPr>
          <p:nvPr/>
        </p:nvCxnSpPr>
        <p:spPr>
          <a:xfrm>
            <a:off x="8163514" y="2861625"/>
            <a:ext cx="1348707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D0CE370-7A6E-E81F-2E34-0705059EA4AB}"/>
              </a:ext>
            </a:extLst>
          </p:cNvPr>
          <p:cNvCxnSpPr>
            <a:cxnSpLocks/>
          </p:cNvCxnSpPr>
          <p:nvPr/>
        </p:nvCxnSpPr>
        <p:spPr>
          <a:xfrm>
            <a:off x="8158700" y="3734640"/>
            <a:ext cx="1348707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20AB1D36-02D8-901E-CD2A-4BCB8C9B7288}"/>
              </a:ext>
            </a:extLst>
          </p:cNvPr>
          <p:cNvCxnSpPr>
            <a:cxnSpLocks/>
          </p:cNvCxnSpPr>
          <p:nvPr/>
        </p:nvCxnSpPr>
        <p:spPr>
          <a:xfrm>
            <a:off x="7932557" y="4124202"/>
            <a:ext cx="1800989" cy="142818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8DC48F4C-1CED-7A85-8B83-A91DEECEEC26}"/>
              </a:ext>
            </a:extLst>
          </p:cNvPr>
          <p:cNvCxnSpPr>
            <a:cxnSpLocks/>
          </p:cNvCxnSpPr>
          <p:nvPr/>
        </p:nvCxnSpPr>
        <p:spPr>
          <a:xfrm flipV="1">
            <a:off x="6210477" y="1982085"/>
            <a:ext cx="1129930" cy="1219791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3657F5AD-EEBE-CF99-E055-7F87F7C1EF63}"/>
              </a:ext>
            </a:extLst>
          </p:cNvPr>
          <p:cNvCxnSpPr>
            <a:cxnSpLocks/>
          </p:cNvCxnSpPr>
          <p:nvPr/>
        </p:nvCxnSpPr>
        <p:spPr>
          <a:xfrm flipV="1">
            <a:off x="6185409" y="2868150"/>
            <a:ext cx="1137560" cy="340251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D15924D8-6899-D445-2A33-2E39EC9AE0A6}"/>
              </a:ext>
            </a:extLst>
          </p:cNvPr>
          <p:cNvCxnSpPr>
            <a:cxnSpLocks/>
          </p:cNvCxnSpPr>
          <p:nvPr/>
        </p:nvCxnSpPr>
        <p:spPr>
          <a:xfrm>
            <a:off x="6185407" y="3206570"/>
            <a:ext cx="1155000" cy="53165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8C14B4B6-872B-E1E0-E2A1-B011D79F92DC}"/>
              </a:ext>
            </a:extLst>
          </p:cNvPr>
          <p:cNvCxnSpPr>
            <a:cxnSpLocks/>
          </p:cNvCxnSpPr>
          <p:nvPr/>
        </p:nvCxnSpPr>
        <p:spPr>
          <a:xfrm>
            <a:off x="6182730" y="3206273"/>
            <a:ext cx="1159329" cy="2749196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0C195B89-C7FB-86C7-6C23-1B15166EBB31}"/>
              </a:ext>
            </a:extLst>
          </p:cNvPr>
          <p:cNvCxnSpPr>
            <a:cxnSpLocks/>
          </p:cNvCxnSpPr>
          <p:nvPr/>
        </p:nvCxnSpPr>
        <p:spPr>
          <a:xfrm>
            <a:off x="6182963" y="4727831"/>
            <a:ext cx="1157444" cy="1227637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D5626328-8A93-51AA-2CBD-9D723FB60CDA}"/>
              </a:ext>
            </a:extLst>
          </p:cNvPr>
          <p:cNvCxnSpPr>
            <a:cxnSpLocks/>
          </p:cNvCxnSpPr>
          <p:nvPr/>
        </p:nvCxnSpPr>
        <p:spPr>
          <a:xfrm flipV="1">
            <a:off x="6196528" y="3744751"/>
            <a:ext cx="1143879" cy="98225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755B5AB7-0424-3604-94E2-88A526596F2E}"/>
              </a:ext>
            </a:extLst>
          </p:cNvPr>
          <p:cNvCxnSpPr>
            <a:cxnSpLocks/>
          </p:cNvCxnSpPr>
          <p:nvPr/>
        </p:nvCxnSpPr>
        <p:spPr>
          <a:xfrm flipV="1">
            <a:off x="6178975" y="2873041"/>
            <a:ext cx="1157562" cy="1861293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D10E78E5-D4B5-F60B-A1FA-9C56F99E0A07}"/>
              </a:ext>
            </a:extLst>
          </p:cNvPr>
          <p:cNvCxnSpPr>
            <a:cxnSpLocks/>
          </p:cNvCxnSpPr>
          <p:nvPr/>
        </p:nvCxnSpPr>
        <p:spPr>
          <a:xfrm flipV="1">
            <a:off x="6185412" y="1982062"/>
            <a:ext cx="1143991" cy="2735624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13AC6F27-A797-F945-2C18-41064F0EFAC4}"/>
              </a:ext>
            </a:extLst>
          </p:cNvPr>
          <p:cNvSpPr/>
          <p:nvPr/>
        </p:nvSpPr>
        <p:spPr>
          <a:xfrm>
            <a:off x="6965524" y="1651945"/>
            <a:ext cx="714894" cy="67333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8FC9891-286C-5900-6E91-22832988B21B}"/>
              </a:ext>
            </a:extLst>
          </p:cNvPr>
          <p:cNvSpPr/>
          <p:nvPr/>
        </p:nvSpPr>
        <p:spPr>
          <a:xfrm>
            <a:off x="6965524" y="2524960"/>
            <a:ext cx="714894" cy="67333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81ABDFD-12F9-4AC5-517E-88EB27C0416C}"/>
              </a:ext>
            </a:extLst>
          </p:cNvPr>
          <p:cNvSpPr/>
          <p:nvPr/>
        </p:nvSpPr>
        <p:spPr>
          <a:xfrm>
            <a:off x="6965524" y="3397975"/>
            <a:ext cx="714894" cy="67333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C35E9857-8873-F741-D716-FA0423129E66}"/>
              </a:ext>
            </a:extLst>
          </p:cNvPr>
          <p:cNvSpPr/>
          <p:nvPr/>
        </p:nvSpPr>
        <p:spPr>
          <a:xfrm>
            <a:off x="6965524" y="5613897"/>
            <a:ext cx="714894" cy="67333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D40C14B-9D5F-3B46-B3B3-2A0E82FD48CA}"/>
              </a:ext>
            </a:extLst>
          </p:cNvPr>
          <p:cNvSpPr/>
          <p:nvPr/>
        </p:nvSpPr>
        <p:spPr>
          <a:xfrm>
            <a:off x="5821215" y="2868150"/>
            <a:ext cx="714894" cy="67333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chemeClr val="tx1"/>
                </a:solidFill>
              </a:rPr>
              <a:t>V0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2706237-09A0-39C9-6A92-D9C87EA7FE4C}"/>
              </a:ext>
            </a:extLst>
          </p:cNvPr>
          <p:cNvSpPr/>
          <p:nvPr/>
        </p:nvSpPr>
        <p:spPr>
          <a:xfrm>
            <a:off x="5821215" y="4397692"/>
            <a:ext cx="714894" cy="67333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b="1" dirty="0">
                <a:solidFill>
                  <a:schemeClr val="tx1"/>
                </a:solidFill>
              </a:rPr>
              <a:t>θ</a:t>
            </a:r>
            <a:endParaRPr kumimoji="1" lang="zh-TW" altLang="en-US" b="1" dirty="0"/>
          </a:p>
        </p:txBody>
      </p: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C4BB61C3-7DCA-FC65-56E9-C19BB0B640BC}"/>
              </a:ext>
            </a:extLst>
          </p:cNvPr>
          <p:cNvCxnSpPr>
            <a:cxnSpLocks/>
          </p:cNvCxnSpPr>
          <p:nvPr/>
        </p:nvCxnSpPr>
        <p:spPr>
          <a:xfrm flipV="1">
            <a:off x="10355546" y="1991036"/>
            <a:ext cx="1129930" cy="1219791"/>
          </a:xfrm>
          <a:prstGeom prst="line">
            <a:avLst/>
          </a:prstGeom>
          <a:ln w="38100">
            <a:prstDash val="solid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B3BFA959-A8F6-2E00-B88A-F6AD040E83D3}"/>
              </a:ext>
            </a:extLst>
          </p:cNvPr>
          <p:cNvCxnSpPr>
            <a:cxnSpLocks/>
          </p:cNvCxnSpPr>
          <p:nvPr/>
        </p:nvCxnSpPr>
        <p:spPr>
          <a:xfrm flipV="1">
            <a:off x="10330478" y="2877101"/>
            <a:ext cx="1137560" cy="340251"/>
          </a:xfrm>
          <a:prstGeom prst="line">
            <a:avLst/>
          </a:prstGeom>
          <a:ln w="38100">
            <a:prstDash val="solid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D164EC1C-F2CA-0965-1E68-1A831FB1C4DC}"/>
              </a:ext>
            </a:extLst>
          </p:cNvPr>
          <p:cNvCxnSpPr>
            <a:cxnSpLocks/>
          </p:cNvCxnSpPr>
          <p:nvPr/>
        </p:nvCxnSpPr>
        <p:spPr>
          <a:xfrm>
            <a:off x="10330476" y="3215521"/>
            <a:ext cx="1155000" cy="531655"/>
          </a:xfrm>
          <a:prstGeom prst="line">
            <a:avLst/>
          </a:prstGeom>
          <a:ln w="38100">
            <a:prstDash val="solid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FFC02E34-65E5-61C2-A7C8-F093F9CD606E}"/>
              </a:ext>
            </a:extLst>
          </p:cNvPr>
          <p:cNvCxnSpPr>
            <a:cxnSpLocks/>
          </p:cNvCxnSpPr>
          <p:nvPr/>
        </p:nvCxnSpPr>
        <p:spPr>
          <a:xfrm>
            <a:off x="10327799" y="3215224"/>
            <a:ext cx="1159329" cy="2749196"/>
          </a:xfrm>
          <a:prstGeom prst="line">
            <a:avLst/>
          </a:prstGeom>
          <a:ln w="38100">
            <a:prstDash val="solid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08C64A41-ABB8-C1DA-91CE-0C88021CA45E}"/>
              </a:ext>
            </a:extLst>
          </p:cNvPr>
          <p:cNvCxnSpPr>
            <a:cxnSpLocks/>
          </p:cNvCxnSpPr>
          <p:nvPr/>
        </p:nvCxnSpPr>
        <p:spPr>
          <a:xfrm>
            <a:off x="10328032" y="4736782"/>
            <a:ext cx="1157444" cy="1227637"/>
          </a:xfrm>
          <a:prstGeom prst="line">
            <a:avLst/>
          </a:prstGeom>
          <a:ln w="38100">
            <a:prstDash val="solid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14EE5AA4-5EB7-2C1B-79F0-4A75D8918E05}"/>
              </a:ext>
            </a:extLst>
          </p:cNvPr>
          <p:cNvCxnSpPr>
            <a:cxnSpLocks/>
          </p:cNvCxnSpPr>
          <p:nvPr/>
        </p:nvCxnSpPr>
        <p:spPr>
          <a:xfrm flipV="1">
            <a:off x="10341597" y="3753702"/>
            <a:ext cx="1143879" cy="982255"/>
          </a:xfrm>
          <a:prstGeom prst="line">
            <a:avLst/>
          </a:prstGeom>
          <a:ln w="38100">
            <a:prstDash val="solid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74A6D0EA-FDC5-1BAA-085F-59D71D02AF54}"/>
              </a:ext>
            </a:extLst>
          </p:cNvPr>
          <p:cNvCxnSpPr>
            <a:cxnSpLocks/>
          </p:cNvCxnSpPr>
          <p:nvPr/>
        </p:nvCxnSpPr>
        <p:spPr>
          <a:xfrm flipV="1">
            <a:off x="10324044" y="2881992"/>
            <a:ext cx="1157562" cy="1861293"/>
          </a:xfrm>
          <a:prstGeom prst="line">
            <a:avLst/>
          </a:prstGeom>
          <a:ln w="38100">
            <a:prstDash val="solid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3504B700-64DA-9504-7D8F-A76CDFBEF4D1}"/>
              </a:ext>
            </a:extLst>
          </p:cNvPr>
          <p:cNvCxnSpPr>
            <a:cxnSpLocks/>
          </p:cNvCxnSpPr>
          <p:nvPr/>
        </p:nvCxnSpPr>
        <p:spPr>
          <a:xfrm flipV="1">
            <a:off x="10330481" y="1991013"/>
            <a:ext cx="1143991" cy="2735624"/>
          </a:xfrm>
          <a:prstGeom prst="line">
            <a:avLst/>
          </a:prstGeom>
          <a:ln w="38100">
            <a:prstDash val="solid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81D329B0-1490-72AF-8E8D-AF6859519FA0}"/>
              </a:ext>
            </a:extLst>
          </p:cNvPr>
          <p:cNvSpPr/>
          <p:nvPr/>
        </p:nvSpPr>
        <p:spPr>
          <a:xfrm>
            <a:off x="11085943" y="2868150"/>
            <a:ext cx="714894" cy="67333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chemeClr val="tx1"/>
                </a:solidFill>
              </a:rPr>
              <a:t>H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FAA2F077-840B-2446-E658-276C0D5FD6DB}"/>
              </a:ext>
            </a:extLst>
          </p:cNvPr>
          <p:cNvSpPr/>
          <p:nvPr/>
        </p:nvSpPr>
        <p:spPr>
          <a:xfrm>
            <a:off x="11085943" y="4397692"/>
            <a:ext cx="714894" cy="67333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chemeClr val="tx1"/>
                </a:solidFill>
              </a:rPr>
              <a:t>R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A115C857-2E0F-84EA-FDCA-330B94E83C5A}"/>
              </a:ext>
            </a:extLst>
          </p:cNvPr>
          <p:cNvSpPr/>
          <p:nvPr/>
        </p:nvSpPr>
        <p:spPr>
          <a:xfrm>
            <a:off x="9941635" y="1651945"/>
            <a:ext cx="714894" cy="67333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50C92E68-F697-D8B6-09EC-2FBDD3A75C94}"/>
              </a:ext>
            </a:extLst>
          </p:cNvPr>
          <p:cNvSpPr/>
          <p:nvPr/>
        </p:nvSpPr>
        <p:spPr>
          <a:xfrm>
            <a:off x="9941635" y="2524960"/>
            <a:ext cx="714894" cy="67333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7F48AC16-C24A-1F90-7550-59A2CF649F40}"/>
              </a:ext>
            </a:extLst>
          </p:cNvPr>
          <p:cNvSpPr/>
          <p:nvPr/>
        </p:nvSpPr>
        <p:spPr>
          <a:xfrm>
            <a:off x="9941635" y="3397975"/>
            <a:ext cx="714894" cy="67333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9FCB6B06-4505-082A-FB3A-75A288AECB03}"/>
              </a:ext>
            </a:extLst>
          </p:cNvPr>
          <p:cNvSpPr/>
          <p:nvPr/>
        </p:nvSpPr>
        <p:spPr>
          <a:xfrm>
            <a:off x="9941635" y="5613897"/>
            <a:ext cx="714894" cy="67333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E39E95C9-456D-0B2C-DC76-D6904B32DD6C}"/>
              </a:ext>
            </a:extLst>
          </p:cNvPr>
          <p:cNvSpPr/>
          <p:nvPr/>
        </p:nvSpPr>
        <p:spPr>
          <a:xfrm>
            <a:off x="5561888" y="649266"/>
            <a:ext cx="1195546" cy="67333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/>
              <a:t>Input</a:t>
            </a:r>
          </a:p>
          <a:p>
            <a:pPr algn="ctr"/>
            <a:r>
              <a:rPr kumimoji="1" lang="en-US" altLang="zh-TW" b="1" dirty="0"/>
              <a:t>Layers</a:t>
            </a:r>
            <a:endParaRPr kumimoji="1" lang="zh-TW" altLang="en-US" b="1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8D157F2C-B218-F6A0-AD9C-3DE52990EE43}"/>
              </a:ext>
            </a:extLst>
          </p:cNvPr>
          <p:cNvSpPr/>
          <p:nvPr/>
        </p:nvSpPr>
        <p:spPr>
          <a:xfrm>
            <a:off x="6757435" y="644875"/>
            <a:ext cx="4031878" cy="67911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/>
              <a:t>Hidden Layers</a:t>
            </a:r>
            <a:endParaRPr kumimoji="1" lang="zh-TW" altLang="en-US" b="1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35F0890-512E-F155-094F-E35A981FBF17}"/>
              </a:ext>
            </a:extLst>
          </p:cNvPr>
          <p:cNvSpPr/>
          <p:nvPr/>
        </p:nvSpPr>
        <p:spPr>
          <a:xfrm>
            <a:off x="10793183" y="644874"/>
            <a:ext cx="1195200" cy="67911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/>
              <a:t>Output</a:t>
            </a:r>
          </a:p>
          <a:p>
            <a:pPr algn="ctr"/>
            <a:r>
              <a:rPr kumimoji="1" lang="en-US" altLang="zh-TW" b="1" dirty="0"/>
              <a:t>Layers</a:t>
            </a:r>
            <a:endParaRPr kumimoji="1" lang="zh-TW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32B13D-4283-7C7F-178A-114516D3B33C}"/>
              </a:ext>
            </a:extLst>
          </p:cNvPr>
          <p:cNvSpPr/>
          <p:nvPr/>
        </p:nvSpPr>
        <p:spPr>
          <a:xfrm>
            <a:off x="5559441" y="1322596"/>
            <a:ext cx="1194123" cy="5256004"/>
          </a:xfrm>
          <a:prstGeom prst="rect">
            <a:avLst/>
          </a:prstGeom>
          <a:solidFill>
            <a:schemeClr val="tx1">
              <a:alpha val="1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C7AE500-6942-19F7-7330-9E528FAF36B5}"/>
              </a:ext>
            </a:extLst>
          </p:cNvPr>
          <p:cNvSpPr/>
          <p:nvPr/>
        </p:nvSpPr>
        <p:spPr>
          <a:xfrm>
            <a:off x="6757319" y="1322596"/>
            <a:ext cx="4040272" cy="5256004"/>
          </a:xfrm>
          <a:prstGeom prst="rect">
            <a:avLst/>
          </a:prstGeom>
          <a:solidFill>
            <a:schemeClr val="tx1">
              <a:alpha val="2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6EFEAA7-5925-296B-A287-9C8D084AD61A}"/>
              </a:ext>
            </a:extLst>
          </p:cNvPr>
          <p:cNvSpPr/>
          <p:nvPr/>
        </p:nvSpPr>
        <p:spPr>
          <a:xfrm>
            <a:off x="10793721" y="1322596"/>
            <a:ext cx="1194123" cy="5256004"/>
          </a:xfrm>
          <a:prstGeom prst="rect">
            <a:avLst/>
          </a:prstGeom>
          <a:solidFill>
            <a:schemeClr val="tx1">
              <a:alpha val="1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016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AD1C694-E1CE-4025-B528-18B2A3A3774E}"/>
              </a:ext>
            </a:extLst>
          </p:cNvPr>
          <p:cNvSpPr/>
          <p:nvPr/>
        </p:nvSpPr>
        <p:spPr>
          <a:xfrm>
            <a:off x="106446" y="1612346"/>
            <a:ext cx="17406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/>
              <a:t>Without</a:t>
            </a:r>
          </a:p>
          <a:p>
            <a:pPr algn="ctr"/>
            <a:r>
              <a:rPr kumimoji="1" lang="en-US" altLang="zh-TW" b="1" dirty="0"/>
              <a:t>Standardization </a:t>
            </a:r>
            <a:endParaRPr lang="zh-TW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1EE57B-8A41-539F-5822-780B245E1522}"/>
              </a:ext>
            </a:extLst>
          </p:cNvPr>
          <p:cNvSpPr/>
          <p:nvPr/>
        </p:nvSpPr>
        <p:spPr>
          <a:xfrm>
            <a:off x="2930962" y="3285512"/>
            <a:ext cx="1882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/>
              <a:t>Accuracy : 94.75%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E4E0E27-6098-8B88-A982-3CB9DD6A5338}"/>
              </a:ext>
            </a:extLst>
          </p:cNvPr>
          <p:cNvSpPr/>
          <p:nvPr/>
        </p:nvSpPr>
        <p:spPr>
          <a:xfrm>
            <a:off x="7505398" y="3280847"/>
            <a:ext cx="1628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/>
              <a:t>Loss : 406.7997</a:t>
            </a:r>
            <a:endParaRPr lang="zh-TW" altLang="en-US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C77F9D73-E013-76B9-4ADF-37277B45E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117" y="585512"/>
            <a:ext cx="4050001" cy="270000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C2C485C2-43EA-ABD1-98A1-18EA6B2FE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884" y="585512"/>
            <a:ext cx="4050001" cy="27000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24C1DF9-F1B2-5574-267F-41343A010219}"/>
              </a:ext>
            </a:extLst>
          </p:cNvPr>
          <p:cNvSpPr/>
          <p:nvPr/>
        </p:nvSpPr>
        <p:spPr>
          <a:xfrm>
            <a:off x="106445" y="4756410"/>
            <a:ext cx="17406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/>
              <a:t>With</a:t>
            </a:r>
          </a:p>
          <a:p>
            <a:pPr algn="ctr"/>
            <a:r>
              <a:rPr kumimoji="1" lang="en-US" altLang="zh-TW" b="1" dirty="0"/>
              <a:t>Standardization</a:t>
            </a:r>
            <a:r>
              <a:rPr kumimoji="1" lang="en-US" altLang="zh-TW" dirty="0"/>
              <a:t> 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19E3836-0D7F-1DFB-4BC7-376F46AFEC2A}"/>
              </a:ext>
            </a:extLst>
          </p:cNvPr>
          <p:cNvSpPr/>
          <p:nvPr/>
        </p:nvSpPr>
        <p:spPr>
          <a:xfrm>
            <a:off x="2930962" y="6428518"/>
            <a:ext cx="1882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/>
              <a:t>Accuracy : 98.75%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09A5847-9789-1019-FC00-702C77565743}"/>
              </a:ext>
            </a:extLst>
          </p:cNvPr>
          <p:cNvSpPr/>
          <p:nvPr/>
        </p:nvSpPr>
        <p:spPr>
          <a:xfrm>
            <a:off x="7505398" y="6428518"/>
            <a:ext cx="1628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/>
              <a:t>Loss : </a:t>
            </a:r>
            <a:r>
              <a:rPr lang="en-US" altLang="zh-TW" dirty="0"/>
              <a:t>0.000592</a:t>
            </a:r>
            <a:endParaRPr lang="zh-TW" altLang="en-US" dirty="0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11C2B816-D531-18D6-2EF3-1C1C08729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117" y="3729576"/>
            <a:ext cx="4050000" cy="270000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BFBDA0DE-31BF-8653-DECB-053F24A9F4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4884" y="3729576"/>
            <a:ext cx="4050000" cy="2700000"/>
          </a:xfrm>
          <a:prstGeom prst="rect">
            <a:avLst/>
          </a:prstGeom>
        </p:spPr>
      </p:pic>
      <p:sp>
        <p:nvSpPr>
          <p:cNvPr id="29" name="投影片編號版面配置區 28">
            <a:extLst>
              <a:ext uri="{FF2B5EF4-FFF2-40B4-BE49-F238E27FC236}">
                <a16:creationId xmlns:a16="http://schemas.microsoft.com/office/drawing/2014/main" id="{C2D0885B-5461-9C8D-7A88-12AB55F1A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B7E8-1FC6-8448-BB81-E59A1A071207}" type="slidenum">
              <a:rPr kumimoji="1" lang="zh-TW" altLang="en-US" smtClean="0"/>
              <a:pPr/>
              <a:t>4</a:t>
            </a:fld>
            <a:endParaRPr kumimoji="1"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9890A19-69A8-E709-3268-643F0CF8D366}"/>
              </a:ext>
            </a:extLst>
          </p:cNvPr>
          <p:cNvCxnSpPr>
            <a:cxnSpLocks/>
          </p:cNvCxnSpPr>
          <p:nvPr/>
        </p:nvCxnSpPr>
        <p:spPr>
          <a:xfrm>
            <a:off x="0" y="3692210"/>
            <a:ext cx="121920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BA3AFC5-DE39-5C37-99DB-8837B1831963}"/>
              </a:ext>
            </a:extLst>
          </p:cNvPr>
          <p:cNvSpPr txBox="1"/>
          <p:nvPr/>
        </p:nvSpPr>
        <p:spPr>
          <a:xfrm>
            <a:off x="2875022" y="24734"/>
            <a:ext cx="6441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/>
              <a:t>With Standardization vs Without Standardization</a:t>
            </a:r>
            <a:endParaRPr kumimoji="1" lang="zh-TW" altLang="en-US" sz="2400" b="1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AAF47B7-F1B1-8492-9972-66BA616B16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4274" y="1433983"/>
            <a:ext cx="181220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1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860483B-637C-D9B4-0FFB-BA5AB54B080C}"/>
              </a:ext>
            </a:extLst>
          </p:cNvPr>
          <p:cNvSpPr/>
          <p:nvPr/>
        </p:nvSpPr>
        <p:spPr>
          <a:xfrm>
            <a:off x="3249189" y="3280847"/>
            <a:ext cx="1245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/>
              <a:t>r = 0.99896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7A1563C-2761-4C77-759D-D9C95CA96DA3}"/>
              </a:ext>
            </a:extLst>
          </p:cNvPr>
          <p:cNvSpPr/>
          <p:nvPr/>
        </p:nvSpPr>
        <p:spPr>
          <a:xfrm>
            <a:off x="0" y="6581001"/>
            <a:ext cx="22766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0" i="0" dirty="0">
                <a:effectLst/>
              </a:rPr>
              <a:t>Pearson correlation coefficient (r)</a:t>
            </a:r>
            <a:endParaRPr lang="zh-TW" altLang="en-US" sz="1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9A172A4-A75F-9B6E-996F-9D0810A3A583}"/>
              </a:ext>
            </a:extLst>
          </p:cNvPr>
          <p:cNvSpPr/>
          <p:nvPr/>
        </p:nvSpPr>
        <p:spPr>
          <a:xfrm>
            <a:off x="7696956" y="3280847"/>
            <a:ext cx="1245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/>
              <a:t>r = 0.99642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D937A5D-6154-6644-3711-FC58C763A59A}"/>
              </a:ext>
            </a:extLst>
          </p:cNvPr>
          <p:cNvSpPr/>
          <p:nvPr/>
        </p:nvSpPr>
        <p:spPr>
          <a:xfrm>
            <a:off x="3249188" y="6427822"/>
            <a:ext cx="1245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/>
              <a:t>r = 0.99981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DBC109B-4C1C-9D8F-F4E4-42D080011132}"/>
              </a:ext>
            </a:extLst>
          </p:cNvPr>
          <p:cNvSpPr/>
          <p:nvPr/>
        </p:nvSpPr>
        <p:spPr>
          <a:xfrm>
            <a:off x="7696955" y="6426764"/>
            <a:ext cx="1245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/>
              <a:t>r = 0.99972</a:t>
            </a:r>
            <a:endParaRPr lang="zh-TW" altLang="en-US" dirty="0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ACFB0724-834E-B4DC-A843-F156B6CED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117" y="585512"/>
            <a:ext cx="4050000" cy="270000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DCA5107F-EE22-5592-1584-249ED1DF2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884" y="585512"/>
            <a:ext cx="4050001" cy="2700000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8CA7548D-8148-93E0-5A41-FA932B28D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117" y="3729576"/>
            <a:ext cx="4050001" cy="2700000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B5FA3A8B-7723-E2A5-EDBA-C020AE7B80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4884" y="3729576"/>
            <a:ext cx="4050000" cy="2700000"/>
          </a:xfrm>
          <a:prstGeom prst="rect">
            <a:avLst/>
          </a:prstGeom>
        </p:spPr>
      </p:pic>
      <p:sp>
        <p:nvSpPr>
          <p:cNvPr id="33" name="投影片編號版面配置區 32">
            <a:extLst>
              <a:ext uri="{FF2B5EF4-FFF2-40B4-BE49-F238E27FC236}">
                <a16:creationId xmlns:a16="http://schemas.microsoft.com/office/drawing/2014/main" id="{1F806C01-E021-9F3D-0838-BFA2FA70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B7E8-1FC6-8448-BB81-E59A1A071207}" type="slidenum">
              <a:rPr kumimoji="1" lang="zh-TW" altLang="en-US" smtClean="0"/>
              <a:pPr/>
              <a:t>5</a:t>
            </a:fld>
            <a:endParaRPr kumimoji="1" lang="zh-TW" altLang="en-US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A73F4F7D-FD95-6ECA-B8D1-E5AB562348FA}"/>
              </a:ext>
            </a:extLst>
          </p:cNvPr>
          <p:cNvCxnSpPr>
            <a:cxnSpLocks/>
          </p:cNvCxnSpPr>
          <p:nvPr/>
        </p:nvCxnSpPr>
        <p:spPr>
          <a:xfrm>
            <a:off x="0" y="3692210"/>
            <a:ext cx="121920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9C4C8119-5221-46EE-AE0C-5D60854C6380}"/>
              </a:ext>
            </a:extLst>
          </p:cNvPr>
          <p:cNvSpPr/>
          <p:nvPr/>
        </p:nvSpPr>
        <p:spPr>
          <a:xfrm>
            <a:off x="106446" y="1612346"/>
            <a:ext cx="17406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/>
              <a:t>Without</a:t>
            </a:r>
          </a:p>
          <a:p>
            <a:pPr algn="ctr"/>
            <a:r>
              <a:rPr kumimoji="1" lang="en-US" altLang="zh-TW" b="1" dirty="0"/>
              <a:t>Standardization </a:t>
            </a:r>
            <a:endParaRPr lang="zh-TW" altLang="en-US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276DCCB-2335-6BA9-51C4-30D186511D90}"/>
              </a:ext>
            </a:extLst>
          </p:cNvPr>
          <p:cNvSpPr/>
          <p:nvPr/>
        </p:nvSpPr>
        <p:spPr>
          <a:xfrm>
            <a:off x="106445" y="4756410"/>
            <a:ext cx="17406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/>
              <a:t>With</a:t>
            </a:r>
          </a:p>
          <a:p>
            <a:pPr algn="ctr"/>
            <a:r>
              <a:rPr kumimoji="1" lang="en-US" altLang="zh-TW" b="1" dirty="0"/>
              <a:t>Standardization</a:t>
            </a:r>
            <a:r>
              <a:rPr kumimoji="1" lang="en-US" altLang="zh-TW" dirty="0"/>
              <a:t> 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DABB97C-E402-A7AC-9A92-75E7464FEA12}"/>
              </a:ext>
            </a:extLst>
          </p:cNvPr>
          <p:cNvSpPr txBox="1"/>
          <p:nvPr/>
        </p:nvSpPr>
        <p:spPr>
          <a:xfrm>
            <a:off x="2875022" y="24734"/>
            <a:ext cx="6441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/>
              <a:t>With Standardization vs Without Standardization</a:t>
            </a:r>
            <a:endParaRPr kumimoji="1"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9108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5006ABB1-E555-2427-9616-AB015C9BBF74}"/>
              </a:ext>
            </a:extLst>
          </p:cNvPr>
          <p:cNvSpPr/>
          <p:nvPr/>
        </p:nvSpPr>
        <p:spPr>
          <a:xfrm>
            <a:off x="4294834" y="549698"/>
            <a:ext cx="3602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/>
              <a:t>Error = Predict [value] - Real [value] 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C9C519B0-21E1-B406-57EE-CD3D17E5B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117" y="585512"/>
            <a:ext cx="4050000" cy="270000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CFAC9AB5-BB51-72E9-42AF-88C0C6BAA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884" y="585512"/>
            <a:ext cx="4050001" cy="2700000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8AE1583D-A63F-4CC8-8C72-3EA4FFDA0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117" y="3729576"/>
            <a:ext cx="4050001" cy="2700000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E44E37A7-B846-774B-D4A6-C2A103ACC1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4884" y="3729576"/>
            <a:ext cx="4050001" cy="2700000"/>
          </a:xfrm>
          <a:prstGeom prst="rect">
            <a:avLst/>
          </a:prstGeom>
        </p:spPr>
      </p:pic>
      <p:sp>
        <p:nvSpPr>
          <p:cNvPr id="35" name="投影片編號版面配置區 34">
            <a:extLst>
              <a:ext uri="{FF2B5EF4-FFF2-40B4-BE49-F238E27FC236}">
                <a16:creationId xmlns:a16="http://schemas.microsoft.com/office/drawing/2014/main" id="{BB63AF08-D065-6C2D-78E3-66E8ED29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B7E8-1FC6-8448-BB81-E59A1A071207}" type="slidenum">
              <a:rPr kumimoji="1" lang="zh-TW" altLang="en-US" smtClean="0"/>
              <a:pPr/>
              <a:t>6</a:t>
            </a:fld>
            <a:endParaRPr kumimoji="1" lang="zh-TW" altLang="en-US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6DF9B1E-5A46-1360-FCE4-062B7338611E}"/>
              </a:ext>
            </a:extLst>
          </p:cNvPr>
          <p:cNvCxnSpPr>
            <a:cxnSpLocks/>
          </p:cNvCxnSpPr>
          <p:nvPr/>
        </p:nvCxnSpPr>
        <p:spPr>
          <a:xfrm>
            <a:off x="0" y="3692210"/>
            <a:ext cx="121920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EFF8DA65-1624-B316-AF30-B53EFF6EDE6D}"/>
              </a:ext>
            </a:extLst>
          </p:cNvPr>
          <p:cNvSpPr/>
          <p:nvPr/>
        </p:nvSpPr>
        <p:spPr>
          <a:xfrm>
            <a:off x="106446" y="1612346"/>
            <a:ext cx="17406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/>
              <a:t>Without</a:t>
            </a:r>
          </a:p>
          <a:p>
            <a:pPr algn="ctr"/>
            <a:r>
              <a:rPr kumimoji="1" lang="en-US" altLang="zh-TW" b="1" dirty="0"/>
              <a:t>Standardization </a:t>
            </a:r>
            <a:endParaRPr lang="zh-TW" altLang="en-US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281C5D8-417F-19C1-1113-E7AD89EF865D}"/>
              </a:ext>
            </a:extLst>
          </p:cNvPr>
          <p:cNvSpPr/>
          <p:nvPr/>
        </p:nvSpPr>
        <p:spPr>
          <a:xfrm>
            <a:off x="106445" y="4756410"/>
            <a:ext cx="17406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/>
              <a:t>With</a:t>
            </a:r>
          </a:p>
          <a:p>
            <a:pPr algn="ctr"/>
            <a:r>
              <a:rPr kumimoji="1" lang="en-US" altLang="zh-TW" b="1" dirty="0"/>
              <a:t>Standardization</a:t>
            </a:r>
            <a:r>
              <a:rPr kumimoji="1" lang="en-US" altLang="zh-TW" dirty="0"/>
              <a:t> 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B4491FE-62BA-0FDD-FA0F-21670746E07F}"/>
              </a:ext>
            </a:extLst>
          </p:cNvPr>
          <p:cNvSpPr txBox="1"/>
          <p:nvPr/>
        </p:nvSpPr>
        <p:spPr>
          <a:xfrm>
            <a:off x="2875022" y="24734"/>
            <a:ext cx="6441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/>
              <a:t>With Standardization vs Without Standardization</a:t>
            </a:r>
            <a:endParaRPr kumimoji="1"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7966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2063602-45A1-1DB7-1E23-F49F9C89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B7E8-1FC6-8448-BB81-E59A1A071207}" type="slidenum">
              <a:rPr kumimoji="1" lang="zh-TW" altLang="en-US" smtClean="0"/>
              <a:pPr/>
              <a:t>7</a:t>
            </a:fld>
            <a:endParaRPr kumimoji="1" lang="zh-TW" altLang="en-US" dirty="0"/>
          </a:p>
        </p:txBody>
      </p:sp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8884E53C-1F4C-7B7E-AD87-C7D21A190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497280"/>
              </p:ext>
            </p:extLst>
          </p:nvPr>
        </p:nvGraphicFramePr>
        <p:xfrm>
          <a:off x="2531500" y="1173581"/>
          <a:ext cx="7129001" cy="5113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3427560328"/>
                    </a:ext>
                  </a:extLst>
                </a:gridCol>
                <a:gridCol w="5977001">
                  <a:extLst>
                    <a:ext uri="{9D8B030D-6E8A-4147-A177-3AD203B41FA5}">
                      <a16:colId xmlns:a16="http://schemas.microsoft.com/office/drawing/2014/main" val="795335869"/>
                    </a:ext>
                  </a:extLst>
                </a:gridCol>
              </a:tblGrid>
              <a:tr h="40499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Machine Learning Setting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62565"/>
                  </a:ext>
                </a:extLst>
              </a:tr>
              <a:tr h="118357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Data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10000 Dataset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    </a:t>
                      </a:r>
                      <a:r>
                        <a:rPr lang="en-US" altLang="zh-TW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(1 &lt; V0 &lt; 100, 1</a:t>
                      </a:r>
                      <a:r>
                        <a:rPr lang="en-US" altLang="zh-TW" sz="1800" b="0" i="0" strike="sng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en-US" altLang="zh-TW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 &lt; </a:t>
                      </a:r>
                      <a:r>
                        <a:rPr lang="el-GR" altLang="zh-TW" sz="1800" b="0" i="0" strike="sng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altLang="zh-TW" sz="1800" b="0" i="0" strike="sng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89°</a:t>
                      </a:r>
                      <a:r>
                        <a:rPr lang="en-US" altLang="zh-TW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en-US" altLang="zh-TW" b="0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 ➔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zh-TW" b="0" dirty="0">
                          <a:solidFill>
                            <a:srgbClr val="FF0000"/>
                          </a:solidFill>
                          <a:latin typeface="+mn-lt"/>
                        </a:rPr>
                        <a:t>1 &lt; V0 &lt; 10000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 , 1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 &lt; </a:t>
                      </a:r>
                      <a:r>
                        <a:rPr lang="el-GR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89°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en-US" altLang="zh-TW" b="0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80% ( Train )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20% ( Test 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328602"/>
                  </a:ext>
                </a:extLst>
              </a:tr>
              <a:tr h="233635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Model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ANN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Hidden layers : 5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Nodes : 10 / layer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Activation Functions : </a:t>
                      </a:r>
                      <a:r>
                        <a:rPr lang="en-US" altLang="zh-TW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relu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Optimizer : </a:t>
                      </a:r>
                      <a:r>
                        <a:rPr lang="en-US" altLang="zh-TW" b="0" dirty="0" err="1">
                          <a:solidFill>
                            <a:schemeClr val="tx1"/>
                          </a:solidFill>
                          <a:latin typeface="+mn-lt"/>
                        </a:rPr>
                        <a:t>adam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Epoch : 500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Batch Size : 500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9057"/>
                  </a:ext>
                </a:extLst>
              </a:tr>
              <a:tr h="118357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Evaluation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MSE ( Mean Squared Error)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 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5 - fold Cross-Validation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638839"/>
                  </a:ext>
                </a:extLst>
              </a:tr>
            </a:tbl>
          </a:graphicData>
        </a:graphic>
      </p:graphicFrame>
      <p:sp>
        <p:nvSpPr>
          <p:cNvPr id="5" name="圓角矩形 4">
            <a:extLst>
              <a:ext uri="{FF2B5EF4-FFF2-40B4-BE49-F238E27FC236}">
                <a16:creationId xmlns:a16="http://schemas.microsoft.com/office/drawing/2014/main" id="{F03EDDB8-523F-06C5-E858-1DBED8EAA4AE}"/>
              </a:ext>
            </a:extLst>
          </p:cNvPr>
          <p:cNvSpPr/>
          <p:nvPr/>
        </p:nvSpPr>
        <p:spPr>
          <a:xfrm>
            <a:off x="-562463" y="318376"/>
            <a:ext cx="2349699" cy="513806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9A18FBF-99C2-043A-80D0-EEA636B96817}"/>
              </a:ext>
            </a:extLst>
          </p:cNvPr>
          <p:cNvSpPr txBox="1"/>
          <p:nvPr/>
        </p:nvSpPr>
        <p:spPr>
          <a:xfrm>
            <a:off x="-1" y="313669"/>
            <a:ext cx="190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  <a:ea typeface="微軟正黑體" panose="020B0604030504040204" pitchFamily="34" charset="-120"/>
                <a:cs typeface="Calibri" panose="020F0502020204030204" pitchFamily="34" charset="0"/>
              </a:rPr>
              <a:t>ML Setting</a:t>
            </a:r>
            <a:endParaRPr lang="en-US" altLang="zh-TW" b="1" dirty="0">
              <a:solidFill>
                <a:schemeClr val="bg1"/>
              </a:solidFill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459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F31EE57B-8A41-539F-5822-780B245E1522}"/>
              </a:ext>
            </a:extLst>
          </p:cNvPr>
          <p:cNvSpPr/>
          <p:nvPr/>
        </p:nvSpPr>
        <p:spPr>
          <a:xfrm>
            <a:off x="2930962" y="3285513"/>
            <a:ext cx="1882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/>
              <a:t>Accuracy : 75.70%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19E3836-0D7F-1DFB-4BC7-376F46AFEC2A}"/>
              </a:ext>
            </a:extLst>
          </p:cNvPr>
          <p:cNvSpPr/>
          <p:nvPr/>
        </p:nvSpPr>
        <p:spPr>
          <a:xfrm>
            <a:off x="2930962" y="6429576"/>
            <a:ext cx="1882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/>
              <a:t>Accuracy : 97.85%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E4E0E27-6098-8B88-A982-3CB9DD6A5338}"/>
              </a:ext>
            </a:extLst>
          </p:cNvPr>
          <p:cNvSpPr/>
          <p:nvPr/>
        </p:nvSpPr>
        <p:spPr>
          <a:xfrm>
            <a:off x="7271358" y="6429576"/>
            <a:ext cx="2097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/>
              <a:t>Loss : </a:t>
            </a:r>
            <a:r>
              <a:rPr lang="en-US" altLang="zh-TW" dirty="0"/>
              <a:t>0.0004065048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09A5847-9789-1019-FC00-702C77565743}"/>
              </a:ext>
            </a:extLst>
          </p:cNvPr>
          <p:cNvSpPr/>
          <p:nvPr/>
        </p:nvSpPr>
        <p:spPr>
          <a:xfrm>
            <a:off x="7183194" y="3280847"/>
            <a:ext cx="2273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/>
              <a:t>Loss : </a:t>
            </a:r>
            <a:r>
              <a:rPr lang="en-US" altLang="zh-TW" dirty="0"/>
              <a:t>2429060000000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5AC9CB3-E943-FF52-5182-C67D1EA68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117" y="585512"/>
            <a:ext cx="4050001" cy="270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2AA790E-90AE-9BE3-0759-082AF5894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884" y="585512"/>
            <a:ext cx="4050000" cy="27000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AA04213C-6C13-3077-2B0E-458FF1743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117" y="3729576"/>
            <a:ext cx="4050001" cy="27000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19AF3F67-E50A-BFB0-DE11-A7EE9DF69B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4884" y="3729576"/>
            <a:ext cx="4050001" cy="2700000"/>
          </a:xfrm>
          <a:prstGeom prst="rect">
            <a:avLst/>
          </a:prstGeom>
        </p:spPr>
      </p:pic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CD18F7B7-3D78-33EB-B1EE-8F821F82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B7E8-1FC6-8448-BB81-E59A1A071207}" type="slidenum">
              <a:rPr kumimoji="1" lang="zh-TW" altLang="en-US" smtClean="0"/>
              <a:pPr/>
              <a:t>8</a:t>
            </a:fld>
            <a:endParaRPr kumimoji="1" lang="zh-TW" altLang="en-US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274EFCB2-C128-8F88-0F6C-4257505D3502}"/>
              </a:ext>
            </a:extLst>
          </p:cNvPr>
          <p:cNvCxnSpPr>
            <a:cxnSpLocks/>
          </p:cNvCxnSpPr>
          <p:nvPr/>
        </p:nvCxnSpPr>
        <p:spPr>
          <a:xfrm>
            <a:off x="0" y="3692210"/>
            <a:ext cx="121920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A287D99C-E063-0821-7B09-92FE8A8FD159}"/>
              </a:ext>
            </a:extLst>
          </p:cNvPr>
          <p:cNvSpPr/>
          <p:nvPr/>
        </p:nvSpPr>
        <p:spPr>
          <a:xfrm>
            <a:off x="106446" y="1612346"/>
            <a:ext cx="17406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/>
              <a:t>Without</a:t>
            </a:r>
          </a:p>
          <a:p>
            <a:pPr algn="ctr"/>
            <a:r>
              <a:rPr kumimoji="1" lang="en-US" altLang="zh-TW" b="1" dirty="0"/>
              <a:t>Standardization </a:t>
            </a:r>
            <a:endParaRPr lang="zh-TW" altLang="en-US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D0B64D6-A37B-44FC-3FFE-0DBE60FFB17B}"/>
              </a:ext>
            </a:extLst>
          </p:cNvPr>
          <p:cNvSpPr/>
          <p:nvPr/>
        </p:nvSpPr>
        <p:spPr>
          <a:xfrm>
            <a:off x="106445" y="4756410"/>
            <a:ext cx="17406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/>
              <a:t>With</a:t>
            </a:r>
          </a:p>
          <a:p>
            <a:pPr algn="ctr"/>
            <a:r>
              <a:rPr kumimoji="1" lang="en-US" altLang="zh-TW" b="1" dirty="0"/>
              <a:t>Standardization</a:t>
            </a:r>
            <a:r>
              <a:rPr kumimoji="1" lang="en-US" altLang="zh-TW" dirty="0"/>
              <a:t> 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204A978-7FB6-446D-B06F-BD031DE0B020}"/>
              </a:ext>
            </a:extLst>
          </p:cNvPr>
          <p:cNvSpPr txBox="1"/>
          <p:nvPr/>
        </p:nvSpPr>
        <p:spPr>
          <a:xfrm>
            <a:off x="2875022" y="24734"/>
            <a:ext cx="6441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/>
              <a:t>With Standardization vs Without Standardization</a:t>
            </a:r>
            <a:endParaRPr kumimoji="1"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033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860483B-637C-D9B4-0FFB-BA5AB54B080C}"/>
              </a:ext>
            </a:extLst>
          </p:cNvPr>
          <p:cNvSpPr/>
          <p:nvPr/>
        </p:nvSpPr>
        <p:spPr>
          <a:xfrm>
            <a:off x="3249189" y="3280847"/>
            <a:ext cx="1245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/>
              <a:t>r = </a:t>
            </a:r>
            <a:r>
              <a:rPr lang="en-US" altLang="zh-TW" dirty="0"/>
              <a:t>0.90079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9A172A4-A75F-9B6E-996F-9D0810A3A583}"/>
              </a:ext>
            </a:extLst>
          </p:cNvPr>
          <p:cNvSpPr/>
          <p:nvPr/>
        </p:nvSpPr>
        <p:spPr>
          <a:xfrm>
            <a:off x="7696955" y="3280847"/>
            <a:ext cx="1245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/>
              <a:t>r = </a:t>
            </a:r>
            <a:r>
              <a:rPr lang="en-US" altLang="zh-TW" dirty="0"/>
              <a:t>0.91352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D937A5D-6154-6644-3711-FC58C763A59A}"/>
              </a:ext>
            </a:extLst>
          </p:cNvPr>
          <p:cNvSpPr/>
          <p:nvPr/>
        </p:nvSpPr>
        <p:spPr>
          <a:xfrm>
            <a:off x="3249189" y="6433414"/>
            <a:ext cx="1245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/>
              <a:t>r = </a:t>
            </a:r>
            <a:r>
              <a:rPr lang="en-US" altLang="zh-TW" dirty="0"/>
              <a:t>0.99982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DBC109B-4C1C-9D8F-F4E4-42D080011132}"/>
              </a:ext>
            </a:extLst>
          </p:cNvPr>
          <p:cNvSpPr/>
          <p:nvPr/>
        </p:nvSpPr>
        <p:spPr>
          <a:xfrm>
            <a:off x="7696955" y="6433414"/>
            <a:ext cx="1245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dirty="0"/>
              <a:t>r = </a:t>
            </a:r>
            <a:r>
              <a:rPr lang="en-US" altLang="zh-TW" dirty="0"/>
              <a:t>0.99976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C61A0CE-6A2E-5BB5-0F96-C718D37A0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117" y="585512"/>
            <a:ext cx="4050001" cy="270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E333254-D093-214F-CF5E-A4D5EE57D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884" y="585512"/>
            <a:ext cx="4049999" cy="270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7E5D7F-7D0B-AFC7-2C13-0EFDB895B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117" y="3729576"/>
            <a:ext cx="4050001" cy="2700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869B859-1D1A-3DC1-2080-5A5AB50459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4884" y="3729576"/>
            <a:ext cx="4050001" cy="2700000"/>
          </a:xfrm>
          <a:prstGeom prst="rect">
            <a:avLst/>
          </a:prstGeom>
        </p:spPr>
      </p:pic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EFF3F8A2-5BA7-FA47-FFC3-60B1FAB9D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B7E8-1FC6-8448-BB81-E59A1A071207}" type="slidenum">
              <a:rPr kumimoji="1" lang="zh-TW" altLang="en-US" smtClean="0"/>
              <a:pPr/>
              <a:t>9</a:t>
            </a:fld>
            <a:endParaRPr kumimoji="1"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DF342A8-65FB-8B36-4F18-D700580221BF}"/>
              </a:ext>
            </a:extLst>
          </p:cNvPr>
          <p:cNvSpPr/>
          <p:nvPr/>
        </p:nvSpPr>
        <p:spPr>
          <a:xfrm>
            <a:off x="0" y="6581001"/>
            <a:ext cx="22766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0" i="0" dirty="0">
                <a:effectLst/>
              </a:rPr>
              <a:t>Pearson correlation coefficient (r)</a:t>
            </a:r>
            <a:endParaRPr lang="zh-TW" altLang="en-US" sz="1200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84692E5B-A375-6E60-78B3-C60AA27B638A}"/>
              </a:ext>
            </a:extLst>
          </p:cNvPr>
          <p:cNvCxnSpPr>
            <a:cxnSpLocks/>
          </p:cNvCxnSpPr>
          <p:nvPr/>
        </p:nvCxnSpPr>
        <p:spPr>
          <a:xfrm>
            <a:off x="0" y="3692210"/>
            <a:ext cx="121920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7B59BAC4-A477-1DA6-1DB6-B27B6DCB4F7F}"/>
              </a:ext>
            </a:extLst>
          </p:cNvPr>
          <p:cNvSpPr/>
          <p:nvPr/>
        </p:nvSpPr>
        <p:spPr>
          <a:xfrm>
            <a:off x="106446" y="1612346"/>
            <a:ext cx="17406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/>
              <a:t>Without</a:t>
            </a:r>
          </a:p>
          <a:p>
            <a:pPr algn="ctr"/>
            <a:r>
              <a:rPr kumimoji="1" lang="en-US" altLang="zh-TW" b="1" dirty="0"/>
              <a:t>Standardization </a:t>
            </a:r>
            <a:endParaRPr lang="zh-TW" altLang="en-US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72B833B-A0A6-452D-757D-75E57DD862A2}"/>
              </a:ext>
            </a:extLst>
          </p:cNvPr>
          <p:cNvSpPr/>
          <p:nvPr/>
        </p:nvSpPr>
        <p:spPr>
          <a:xfrm>
            <a:off x="106445" y="4756410"/>
            <a:ext cx="17406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/>
              <a:t>With</a:t>
            </a:r>
          </a:p>
          <a:p>
            <a:pPr algn="ctr"/>
            <a:r>
              <a:rPr kumimoji="1" lang="en-US" altLang="zh-TW" b="1" dirty="0"/>
              <a:t>Standardization</a:t>
            </a:r>
            <a:r>
              <a:rPr kumimoji="1" lang="en-US" altLang="zh-TW" dirty="0"/>
              <a:t> 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39DC7CF-F63F-F830-6768-1EE3028A809E}"/>
              </a:ext>
            </a:extLst>
          </p:cNvPr>
          <p:cNvSpPr txBox="1"/>
          <p:nvPr/>
        </p:nvSpPr>
        <p:spPr>
          <a:xfrm>
            <a:off x="2875022" y="24734"/>
            <a:ext cx="6441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/>
              <a:t>With Standardization vs Without Standardization</a:t>
            </a:r>
            <a:endParaRPr kumimoji="1"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45121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1719</Words>
  <Application>Microsoft Macintosh PowerPoint</Application>
  <PresentationFormat>寬螢幕</PresentationFormat>
  <Paragraphs>565</Paragraphs>
  <Slides>22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Microsoft JhengHei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73</cp:revision>
  <dcterms:created xsi:type="dcterms:W3CDTF">2022-04-18T08:50:04Z</dcterms:created>
  <dcterms:modified xsi:type="dcterms:W3CDTF">2022-04-19T06:35:56Z</dcterms:modified>
</cp:coreProperties>
</file>