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9" r:id="rId6"/>
    <p:sldId id="270" r:id="rId7"/>
    <p:sldId id="267" r:id="rId8"/>
    <p:sldId id="268" r:id="rId9"/>
    <p:sldId id="271" r:id="rId10"/>
    <p:sldId id="272" r:id="rId11"/>
    <p:sldId id="275" r:id="rId12"/>
    <p:sldId id="274" r:id="rId13"/>
    <p:sldId id="273" r:id="rId14"/>
    <p:sldId id="276" r:id="rId15"/>
    <p:sldId id="265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0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062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70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737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114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81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01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183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1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287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267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91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573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iak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2bnetwork.pl/zwiazek-bez-relacji-nierelacyjne-bazy-danych-cz-2/" TargetMode="External"/><Relationship Id="rId5" Type="http://schemas.openxmlformats.org/officeDocument/2006/relationships/hyperlink" Target="https://www.dbjournal.ro/archive/22/22_1.pdf" TargetMode="External"/><Relationship Id="rId4" Type="http://schemas.openxmlformats.org/officeDocument/2006/relationships/hyperlink" Target="https://en.wikipedia.org/wiki/Ria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575556" y="1988840"/>
            <a:ext cx="7992888" cy="2448272"/>
          </a:xfrm>
        </p:spPr>
        <p:txBody>
          <a:bodyPr>
            <a:normAutofit/>
          </a:bodyPr>
          <a:lstStyle/>
          <a:p>
            <a:r>
              <a:rPr lang="pl-PL" sz="8800" dirty="0" err="1">
                <a:cs typeface="Arial" pitchFamily="34" charset="0"/>
              </a:rPr>
              <a:t>Riak</a:t>
            </a:r>
            <a:br>
              <a:rPr lang="pl-PL" dirty="0">
                <a:cs typeface="Arial" pitchFamily="34" charset="0"/>
              </a:rPr>
            </a:br>
            <a:r>
              <a:rPr lang="pl-PL" sz="3100" dirty="0">
                <a:cs typeface="Arial" pitchFamily="34" charset="0"/>
              </a:rPr>
              <a:t>omówienie bazy </a:t>
            </a:r>
            <a:r>
              <a:rPr lang="pl-PL" sz="3100" dirty="0" err="1">
                <a:cs typeface="Arial" pitchFamily="34" charset="0"/>
              </a:rPr>
              <a:t>NoSQL</a:t>
            </a:r>
            <a:r>
              <a:rPr lang="pl-PL" sz="3100" dirty="0">
                <a:cs typeface="Arial" pitchFamily="34" charset="0"/>
              </a:rPr>
              <a:t> i jej zastosowanie w projekcie grupowym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2773522-7B37-AD77-825D-989DA747B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006" y="5085184"/>
            <a:ext cx="7349988" cy="850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000" dirty="0"/>
              <a:t>Paulina </a:t>
            </a:r>
            <a:r>
              <a:rPr lang="pl-PL" sz="2000" dirty="0" err="1"/>
              <a:t>Macurek</a:t>
            </a:r>
            <a:r>
              <a:rPr lang="pl-PL" sz="2000" dirty="0"/>
              <a:t>, Alan Głodek, Michał </a:t>
            </a:r>
            <a:r>
              <a:rPr lang="pl-PL" sz="2000" dirty="0" err="1"/>
              <a:t>Kaza</a:t>
            </a:r>
            <a:r>
              <a:rPr lang="pl-PL" sz="2000" dirty="0"/>
              <a:t>, Piotr </a:t>
            </a:r>
            <a:r>
              <a:rPr lang="pl-PL" sz="2000" dirty="0" err="1"/>
              <a:t>Kojałowicz</a:t>
            </a:r>
            <a:r>
              <a:rPr lang="pl-PL" sz="2000" dirty="0"/>
              <a:t>, Grzegorz Sochaj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966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75658"/>
          </a:xfrm>
        </p:spPr>
        <p:txBody>
          <a:bodyPr>
            <a:normAutofit/>
          </a:bodyPr>
          <a:lstStyle/>
          <a:p>
            <a:r>
              <a:rPr lang="pl-PL" sz="1600" dirty="0"/>
              <a:t>Średnie miesięczne wydatki ogólne rosły w latach 2016-2019 natomiast w roku 2020 spadły. </a:t>
            </a:r>
          </a:p>
          <a:p>
            <a:r>
              <a:rPr lang="pl-PL" sz="1600" dirty="0"/>
              <a:t>Najwięcej pieniędzy w latach 2019-2020 roku wydali mieszkańcy województw odpowiednio:</a:t>
            </a:r>
          </a:p>
          <a:p>
            <a:pPr lvl="1"/>
            <a:r>
              <a:rPr lang="pl-PL" sz="1200" dirty="0"/>
              <a:t>mazowieckiego(1443.01 zł/os), </a:t>
            </a:r>
          </a:p>
          <a:p>
            <a:pPr lvl="1"/>
            <a:r>
              <a:rPr lang="pl-PL" sz="1200" dirty="0"/>
              <a:t>dolnośląskiego (1355.29 zł/os), </a:t>
            </a:r>
          </a:p>
          <a:p>
            <a:pPr lvl="1"/>
            <a:r>
              <a:rPr lang="pl-PL" sz="1200" dirty="0"/>
              <a:t>pomorskiego (1328.72 zł/os), </a:t>
            </a:r>
          </a:p>
          <a:p>
            <a:pPr lvl="1"/>
            <a:r>
              <a:rPr lang="pl-PL" sz="1200" dirty="0"/>
              <a:t>opolskiego (1287.33 zł/os),</a:t>
            </a:r>
          </a:p>
          <a:p>
            <a:pPr lvl="1"/>
            <a:r>
              <a:rPr lang="pl-PL" sz="1200" dirty="0"/>
              <a:t>śląskiego (1270.85 zł/os). </a:t>
            </a:r>
          </a:p>
          <a:p>
            <a:r>
              <a:rPr lang="pl-PL" sz="1600" dirty="0"/>
              <a:t>Oczywistym wyjaśnieniem przyczyny spadku miesięcznych wydatków w 2020 roku jest wybuch w Polsce pandemii Covid-19 w marcu 2020 r.</a:t>
            </a:r>
          </a:p>
          <a:p>
            <a:r>
              <a:rPr lang="pl-PL" sz="1600" dirty="0"/>
              <a:t>Wydatki ponoszone na samą żywność rosły niemal każdego roku, we wszystkich województwach.</a:t>
            </a:r>
          </a:p>
          <a:p>
            <a:r>
              <a:rPr lang="pl-PL" sz="1600" dirty="0"/>
              <a:t>Najwięcej za artykuły spożywcze w 2020 zapłacili mieszkańcy województw: </a:t>
            </a:r>
          </a:p>
          <a:p>
            <a:pPr lvl="1"/>
            <a:r>
              <a:rPr lang="pl-PL" sz="1200" dirty="0"/>
              <a:t>zachodniopomorskiego (363,35 zł/os), </a:t>
            </a:r>
          </a:p>
          <a:p>
            <a:pPr lvl="1"/>
            <a:r>
              <a:rPr lang="pl-PL" sz="1200" dirty="0"/>
              <a:t>pomorskiego (363.11 zł/os), </a:t>
            </a:r>
          </a:p>
          <a:p>
            <a:pPr lvl="1"/>
            <a:r>
              <a:rPr lang="pl-PL" sz="1200" dirty="0"/>
              <a:t>śląskiego (349.18 zł/os), </a:t>
            </a:r>
          </a:p>
          <a:p>
            <a:pPr lvl="1"/>
            <a:r>
              <a:rPr lang="pl-PL" sz="1200" dirty="0"/>
              <a:t>mazowieckiego (349.01 zł/os), </a:t>
            </a:r>
          </a:p>
          <a:p>
            <a:pPr lvl="1"/>
            <a:r>
              <a:rPr lang="pl-PL" sz="1200" dirty="0"/>
              <a:t>dolnośląskiego (346,25 zł/os). </a:t>
            </a:r>
          </a:p>
          <a:p>
            <a:r>
              <a:rPr lang="pl-PL" sz="1600" dirty="0"/>
              <a:t>Najmniej na jedzenie wydały osoby mieszkające na podkarpaciu (306.16 zł/os).</a:t>
            </a:r>
          </a:p>
        </p:txBody>
      </p:sp>
    </p:spTree>
    <p:extLst>
      <p:ext uri="{BB962C8B-B14F-4D97-AF65-F5344CB8AC3E}">
        <p14:creationId xmlns:p14="http://schemas.microsoft.com/office/powerpoint/2010/main" val="174523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Wnioski cd.</a:t>
            </a:r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75658"/>
          </a:xfrm>
        </p:spPr>
        <p:txBody>
          <a:bodyPr>
            <a:normAutofit/>
          </a:bodyPr>
          <a:lstStyle/>
          <a:p>
            <a:r>
              <a:rPr lang="pl-PL" sz="1600" dirty="0"/>
              <a:t>Pomimo wzrostu ponoszonych wydatków na żywność, w latach 2016-2019 występuje wyraźna tendencja spadkowa ilości spożywanego jedzenia. </a:t>
            </a:r>
          </a:p>
          <a:p>
            <a:r>
              <a:rPr lang="pl-PL" sz="1600" dirty="0"/>
              <a:t>Ludność województw podlaskiego, świętokrzyskiego i zachodniopomorskiego pochłania miesięcznie największe ilości jedzenia (43 kg/os), zaraz za nimi są tereny podległe wojewodom lubelskiemu, pomorskiemu i opolskiemu (42 kg/os).</a:t>
            </a:r>
          </a:p>
          <a:p>
            <a:r>
              <a:rPr lang="pl-PL" sz="1600" dirty="0"/>
              <a:t>Analizując wcześniejsze tabele możemy wysunąć wniosek, że województwami wartymi dalszej analizy pod kątem otwarcia na ich terenach sieci supermarketów spożywczych są: </a:t>
            </a:r>
          </a:p>
          <a:p>
            <a:pPr lvl="1"/>
            <a:r>
              <a:rPr lang="pl-PL" sz="1200" b="1" dirty="0"/>
              <a:t>zachodniopomorskie, </a:t>
            </a:r>
          </a:p>
          <a:p>
            <a:pPr lvl="1"/>
            <a:r>
              <a:rPr lang="pl-PL" sz="1200" b="1" dirty="0"/>
              <a:t>pomorskie, </a:t>
            </a:r>
          </a:p>
          <a:p>
            <a:pPr lvl="1"/>
            <a:r>
              <a:rPr lang="pl-PL" sz="1200" b="1" dirty="0"/>
              <a:t>śląskie, </a:t>
            </a:r>
          </a:p>
          <a:p>
            <a:pPr lvl="1"/>
            <a:r>
              <a:rPr lang="pl-PL" sz="1200" b="1" dirty="0"/>
              <a:t>mazowieckie, </a:t>
            </a:r>
          </a:p>
          <a:p>
            <a:pPr lvl="1"/>
            <a:r>
              <a:rPr lang="pl-PL" sz="1200" b="1" dirty="0"/>
              <a:t>dolnośląskie. </a:t>
            </a:r>
          </a:p>
        </p:txBody>
      </p:sp>
    </p:spTree>
    <p:extLst>
      <p:ext uri="{BB962C8B-B14F-4D97-AF65-F5344CB8AC3E}">
        <p14:creationId xmlns:p14="http://schemas.microsoft.com/office/powerpoint/2010/main" val="233677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514098"/>
            <a:ext cx="8229600" cy="3845024"/>
          </a:xfrm>
        </p:spPr>
        <p:txBody>
          <a:bodyPr>
            <a:normAutofit/>
          </a:bodyPr>
          <a:lstStyle/>
          <a:p>
            <a:r>
              <a:rPr lang="pl-PL" sz="1600" dirty="0">
                <a:hlinkClick r:id="rId3"/>
              </a:rPr>
              <a:t>https://riak.com/</a:t>
            </a:r>
            <a:endParaRPr lang="pl-PL" sz="1600" dirty="0"/>
          </a:p>
          <a:p>
            <a:r>
              <a:rPr lang="pl-PL" sz="1600" dirty="0">
                <a:hlinkClick r:id="rId4"/>
              </a:rPr>
              <a:t>https://en.wikipedia.org/wiki/Riak</a:t>
            </a:r>
            <a:endParaRPr lang="pl-PL" sz="1600" dirty="0"/>
          </a:p>
          <a:p>
            <a:r>
              <a:rPr lang="pl-PL" sz="1600" dirty="0">
                <a:hlinkClick r:id="rId5"/>
              </a:rPr>
              <a:t>https://www.dbjournal.ro/archive/22/22_1.pdf</a:t>
            </a:r>
            <a:endParaRPr lang="pl-PL" sz="1600" dirty="0"/>
          </a:p>
          <a:p>
            <a:r>
              <a:rPr lang="pl-PL" sz="1600" dirty="0">
                <a:hlinkClick r:id="rId6"/>
              </a:rPr>
              <a:t>https://b2bnetwork.pl/zwiazek-bez-relacji-nierelacyjne-bazy-danych-cz-2/</a:t>
            </a:r>
            <a:endParaRPr lang="pl-PL" sz="16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218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Czym jest </a:t>
            </a:r>
            <a:r>
              <a:rPr lang="pl-PL" dirty="0" err="1"/>
              <a:t>Riak</a:t>
            </a:r>
            <a:r>
              <a:rPr lang="pl-PL" dirty="0"/>
              <a:t>?</a:t>
            </a:r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514098"/>
            <a:ext cx="8229600" cy="3845024"/>
          </a:xfrm>
        </p:spPr>
        <p:txBody>
          <a:bodyPr>
            <a:normAutofit/>
          </a:bodyPr>
          <a:lstStyle/>
          <a:p>
            <a:r>
              <a:rPr lang="pl-PL" sz="2400" dirty="0" err="1"/>
              <a:t>Riak</a:t>
            </a:r>
            <a:r>
              <a:rPr lang="pl-PL" sz="2400" dirty="0"/>
              <a:t> to rozproszona baza danych z replikacją, która jest odporna na błędy i świetnie się skaluje. </a:t>
            </a:r>
          </a:p>
          <a:p>
            <a:r>
              <a:rPr lang="pl-PL" sz="2400" dirty="0"/>
              <a:t>Działa on na zasadach </a:t>
            </a:r>
            <a:r>
              <a:rPr lang="pl-PL" sz="2400" dirty="0" err="1"/>
              <a:t>key-value</a:t>
            </a:r>
            <a:r>
              <a:rPr lang="pl-PL" sz="2400" dirty="0"/>
              <a:t> </a:t>
            </a:r>
            <a:r>
              <a:rPr lang="pl-PL" sz="2400" dirty="0" err="1"/>
              <a:t>store</a:t>
            </a:r>
            <a:r>
              <a:rPr lang="pl-PL" sz="2400" dirty="0"/>
              <a:t>. </a:t>
            </a:r>
          </a:p>
          <a:p>
            <a:r>
              <a:rPr lang="pl-PL" sz="2400" dirty="0"/>
              <a:t>Oferuje możliwość wykonywania rozproszonych obliczeń</a:t>
            </a:r>
          </a:p>
          <a:p>
            <a:r>
              <a:rPr lang="pl-PL" sz="2400" dirty="0"/>
              <a:t>Wykorzystywany przez NHS w Wielkiej Brytanii, bet365 oraz Google w jednym z ich serwisów 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57660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Replikacja w </a:t>
            </a:r>
            <a:r>
              <a:rPr lang="pl-PL" dirty="0" err="1"/>
              <a:t>Riaku</a:t>
            </a:r>
            <a:endParaRPr lang="pl-PL" dirty="0"/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514098"/>
            <a:ext cx="8229600" cy="3845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err="1"/>
              <a:t>Riak</a:t>
            </a:r>
            <a:r>
              <a:rPr lang="pl-PL" sz="2400" dirty="0"/>
              <a:t> stosuje </a:t>
            </a:r>
            <a:r>
              <a:rPr lang="pl-PL" sz="2400" dirty="0" err="1"/>
              <a:t>consistent</a:t>
            </a:r>
            <a:r>
              <a:rPr lang="pl-PL" sz="2400" dirty="0"/>
              <a:t> </a:t>
            </a:r>
            <a:r>
              <a:rPr lang="pl-PL" sz="2400" dirty="0" err="1"/>
              <a:t>hashing</a:t>
            </a:r>
            <a:r>
              <a:rPr lang="pl-PL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Dodajemy parę klucz-wartość.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Wyliczany jest </a:t>
            </a:r>
            <a:r>
              <a:rPr lang="pl-PL" sz="2400" dirty="0" err="1"/>
              <a:t>hash</a:t>
            </a:r>
            <a:r>
              <a:rPr lang="pl-PL" sz="2400" dirty="0"/>
              <a:t> klucza (na podstawie algorytmu </a:t>
            </a:r>
            <a:r>
              <a:rPr lang="pl-PL" sz="2400" dirty="0" err="1"/>
              <a:t>hashującego</a:t>
            </a:r>
            <a:r>
              <a:rPr lang="pl-PL" sz="2400" dirty="0"/>
              <a:t> SHA-1).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Wartość jest przydzielana do jednego z 64 </a:t>
            </a:r>
            <a:r>
              <a:rPr lang="pl-PL" sz="2400" dirty="0" err="1"/>
              <a:t>vnode’ów</a:t>
            </a:r>
            <a:r>
              <a:rPr lang="pl-PL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Każdy </a:t>
            </a:r>
            <a:r>
              <a:rPr lang="pl-PL" sz="2400" dirty="0" err="1"/>
              <a:t>vnode</a:t>
            </a:r>
            <a:r>
              <a:rPr lang="pl-PL" sz="2400" dirty="0"/>
              <a:t> ma przydzielony jeden węzeł.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Wartość jest kopiowana do paru sąsiednich </a:t>
            </a:r>
            <a:r>
              <a:rPr lang="pl-PL" sz="2400" dirty="0" err="1"/>
              <a:t>vnode’ów</a:t>
            </a:r>
            <a:r>
              <a:rPr lang="pl-PL" sz="2400" dirty="0"/>
              <a:t> oraz </a:t>
            </a:r>
            <a:r>
              <a:rPr lang="pl-PL" sz="2400" dirty="0" err="1"/>
              <a:t>węzłow</a:t>
            </a:r>
            <a:r>
              <a:rPr lang="pl-P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00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Zalety i wady baz danych </a:t>
            </a:r>
            <a:r>
              <a:rPr lang="pl-PL" dirty="0" err="1"/>
              <a:t>NoSQL</a:t>
            </a:r>
            <a:endParaRPr lang="pl-PL" dirty="0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319EA376-678C-4B92-D048-4A426086D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308529"/>
              </p:ext>
            </p:extLst>
          </p:nvPr>
        </p:nvGraphicFramePr>
        <p:xfrm>
          <a:off x="457200" y="1600200"/>
          <a:ext cx="8229600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2855932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57327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Zalety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6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Skalowalność i jej zdecentralizowany styl.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Obsługuje struktury rozproszone.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Zazwyczaj są znacznie bardziej otwarte i elastyczne jako bazy danych. Pozwalają w znacznie łatwiejszy sposób dostosować się do potrzeb projektu niż modele podmiotowe.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Zmiany w schematach można dokonać bez konieczności zatrzymywania bazy danych.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Skalowanie w poziomie: mogą rosnąć w liczbę urządzeń, zamiast przebywać w jednym dużym urządzeniu.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Mogą być uruchamiane na urządzeniach o niskich zasobach.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Optymalizacja zapytań w bazach danych zaprojektowanych dla dużych ilości danych.</a:t>
                      </a:r>
                    </a:p>
                    <a:p>
                      <a:pPr marL="342900" indent="-342900" algn="ctr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Brak standaryzacji. Istnieje wiele baz danych </a:t>
                      </a:r>
                      <a:r>
                        <a:rPr lang="pl-PL" sz="1600" dirty="0" err="1"/>
                        <a:t>NoSQL</a:t>
                      </a:r>
                      <a:r>
                        <a:rPr lang="pl-PL" sz="1600" dirty="0"/>
                        <a:t> i nadal nie ma standardu takiego jak te, które istnieją w relacyjnych bazach danych.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Słaba użyteczność. Zwykle mają niezbyt przydatne narzędzia do zarządzania lub dostęp do konsoli.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3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80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39621" y="188640"/>
            <a:ext cx="8229600" cy="1143000"/>
          </a:xfrm>
        </p:spPr>
        <p:txBody>
          <a:bodyPr/>
          <a:lstStyle/>
          <a:p>
            <a:r>
              <a:rPr lang="pl-PL" dirty="0"/>
              <a:t>Zalety i wady </a:t>
            </a:r>
            <a:r>
              <a:rPr lang="pl-PL" dirty="0" err="1"/>
              <a:t>Riak’a</a:t>
            </a:r>
            <a:endParaRPr lang="pl-PL" dirty="0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319EA376-678C-4B92-D048-4A426086D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722317"/>
              </p:ext>
            </p:extLst>
          </p:nvPr>
        </p:nvGraphicFramePr>
        <p:xfrm>
          <a:off x="457200" y="1124744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2855932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573277094"/>
                    </a:ext>
                  </a:extLst>
                </a:gridCol>
              </a:tblGrid>
              <a:tr h="354897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Zalety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67506"/>
                  </a:ext>
                </a:extLst>
              </a:tr>
              <a:tr h="4613655">
                <a:tc>
                  <a:txBody>
                    <a:bodyPr/>
                    <a:lstStyle/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Wysoka dostępność: Jeśli węzły z jakiegoś powodu przejdą w tryb offline, system nadal działa.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Wysoka skalowalność: jest co najmniej 5 węzłów, które samemu mogą obsłużyć wiele. Gdy wymagane jest skalowanie, można to zrobić łatwo, z minimalnymi lub zerowymi przestojami na dużą skalę.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Bardzo szybkie wyszukiwanie: </a:t>
                      </a:r>
                      <a:r>
                        <a:rPr lang="pl-PL" sz="1600" dirty="0" err="1"/>
                        <a:t>Riak</a:t>
                      </a:r>
                      <a:r>
                        <a:rPr lang="pl-PL" sz="1600" dirty="0"/>
                        <a:t> ma wbudowane indeksowanie SOLR w podstawowym produkcie, co sprawia, że wyszukiwanie danych jest bardzo szybkie.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Model spójności jest mocno rozproszony, dzięki czemu czas pracy naszych dokumentów jest zawsze dostępny.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Model danych wykorzystujący katalogi i indeksy jest prosty.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Genialna obsługa dużego ruchu</a:t>
                      </a:r>
                    </a:p>
                    <a:p>
                      <a:pPr marL="342900" indent="-342900" algn="ctr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Po zmianie definicji indeksu ponowne indeksowanie zajmuje bardzo dużo czasu.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Bardzo brakuje wsparcia (zarówno płatnego, jak i społecznościowego).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Nie ma żadnych natywnych skryptów startowych w systemie Linux.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Ponieważ jest zbudowany na Erlangu, jest trochę trudny do administrowania.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Dalej gorszy od SQL jeżeli chodzi o szybkość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Gorszy od </a:t>
                      </a:r>
                      <a:r>
                        <a:rPr lang="pl-PL" sz="1600" dirty="0" err="1"/>
                        <a:t>MongoDB</a:t>
                      </a:r>
                      <a:r>
                        <a:rPr lang="pl-PL" sz="1600" dirty="0"/>
                        <a:t> w kategoriach pojemności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3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39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Projekt grupowy</a:t>
            </a:r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756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2400" b="1" dirty="0"/>
              <a:t>Cel:</a:t>
            </a:r>
          </a:p>
          <a:p>
            <a:r>
              <a:rPr lang="pl-PL" sz="1900" dirty="0"/>
              <a:t>Analiza potencjalnych lokalizacji pierwszych sklepów w kraju z sieci hipermarketów dla klienta</a:t>
            </a:r>
          </a:p>
          <a:p>
            <a:pPr marL="0" indent="0">
              <a:buNone/>
            </a:pPr>
            <a:r>
              <a:rPr lang="pl-PL" sz="2400" b="1" dirty="0"/>
              <a:t>Dane:</a:t>
            </a:r>
          </a:p>
          <a:p>
            <a:r>
              <a:rPr lang="pl-PL" sz="1900" dirty="0"/>
              <a:t>Dane zostały pobrane z GUS (Główny Urząd Statystyczny), a dokładniej z BDL (Bank danych lokalnych) dla województw, jest to najmniejsza możliwa granulacja w kategorii Ludność i grupa gospodarstwa domowe. </a:t>
            </a:r>
          </a:p>
          <a:p>
            <a:r>
              <a:rPr lang="pl-PL" sz="1900" dirty="0"/>
              <a:t>Zostały wybrane 3 podgrupy do analizy:</a:t>
            </a:r>
          </a:p>
          <a:p>
            <a:pPr lvl="1"/>
            <a:r>
              <a:rPr lang="pl-PL" sz="2100" dirty="0"/>
              <a:t>Przeciętne miesięczne spożycie wybranych artykułów żywnościowych na 1 osobę</a:t>
            </a:r>
          </a:p>
          <a:p>
            <a:pPr lvl="1"/>
            <a:r>
              <a:rPr lang="pl-PL" sz="2100" dirty="0"/>
              <a:t>Przeciętny miesięczny dochód rozporządzalny na 1 osobę</a:t>
            </a:r>
          </a:p>
          <a:p>
            <a:pPr lvl="1"/>
            <a:r>
              <a:rPr lang="pl-PL" sz="2100" dirty="0"/>
              <a:t>Przeciętne miesięczne wydatki na 1 osobę</a:t>
            </a:r>
          </a:p>
          <a:p>
            <a:r>
              <a:rPr lang="pl-PL" sz="1900" dirty="0"/>
              <a:t>Dane zostały wybrane dla lat 2016-2020, dane sprzed globalnej inflacji. Danych dla 2021 brakuje. </a:t>
            </a:r>
          </a:p>
          <a:p>
            <a:r>
              <a:rPr lang="pl-PL" sz="1900" dirty="0"/>
              <a:t>Taki zestaw danych pozwala zlokalizować województwa o największych wydatkach na produkty spożywcze oraz wskazać potencjalne województwa o najwyższym wzroście wydatków w tej kategorii.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29594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Projekt grupowy cd.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AE140-7080-AAC4-339B-2B41CC7AC4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" r="15001" b="3794"/>
          <a:stretch/>
        </p:blipFill>
        <p:spPr bwMode="auto">
          <a:xfrm>
            <a:off x="0" y="1417638"/>
            <a:ext cx="9144000" cy="442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05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Projekt grupowy cd.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72BE097-12E7-24D0-EAFE-FCBB02C87F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1" r="15001" b="4778"/>
          <a:stretch/>
        </p:blipFill>
        <p:spPr bwMode="auto">
          <a:xfrm>
            <a:off x="0" y="1415356"/>
            <a:ext cx="9152304" cy="44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6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Projekt grupowy cd.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893EE5B-535A-0990-38CA-7800C36C75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0" r="16751" b="4778"/>
          <a:stretch/>
        </p:blipFill>
        <p:spPr bwMode="auto">
          <a:xfrm>
            <a:off x="-3473" y="1449661"/>
            <a:ext cx="9144000" cy="442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7667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3E7FAFDE4FD546B2AD961CB65D8DA1" ma:contentTypeVersion="0" ma:contentTypeDescription="Utwórz nowy dokument." ma:contentTypeScope="" ma:versionID="7aa0521db9522946f0caccfeb31fd97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fdb080088ddf1bdd98b8e55b33ddc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79A57A-9636-4C11-AB5E-0E013A5311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A761D9-6905-40DF-A96B-0251541B5523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3D6F2E-B550-48B9-B896-24E183D9AA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6776</TotalTime>
  <Words>838</Words>
  <Application>Microsoft Office PowerPoint</Application>
  <PresentationFormat>Pokaz na ekranie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Calibri</vt:lpstr>
      <vt:lpstr>Motyw pakietu Office</vt:lpstr>
      <vt:lpstr>Riak omówienie bazy NoSQL i jej zastosowanie w projekcie grupowym</vt:lpstr>
      <vt:lpstr>Czym jest Riak?</vt:lpstr>
      <vt:lpstr>Replikacja w Riaku</vt:lpstr>
      <vt:lpstr>Zalety i wady baz danych NoSQL</vt:lpstr>
      <vt:lpstr>Zalety i wady Riak’a</vt:lpstr>
      <vt:lpstr>Projekt grupowy</vt:lpstr>
      <vt:lpstr>Projekt grupowy cd.</vt:lpstr>
      <vt:lpstr>Projekt grupowy cd.</vt:lpstr>
      <vt:lpstr>Projekt grupowy cd.</vt:lpstr>
      <vt:lpstr>Wnioski</vt:lpstr>
      <vt:lpstr>Wnioski cd.</vt:lpstr>
      <vt:lpstr>Bibliografia</vt:lpstr>
    </vt:vector>
  </TitlesOfParts>
  <Company>PJWSTK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Magdalena Kalamajska</dc:creator>
  <cp:lastModifiedBy>Grzegorz Sochaj</cp:lastModifiedBy>
  <cp:revision>29</cp:revision>
  <dcterms:created xsi:type="dcterms:W3CDTF">2013-03-13T14:09:29Z</dcterms:created>
  <dcterms:modified xsi:type="dcterms:W3CDTF">2022-05-18T18:26:15Z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0x010100503E7FAFDE4FD546B2AD961CB65D8DA1</vt:lpwstr>
  </property>
  <property fmtid="{D5CDD505-2E9C-101B-9397-08002B2CF9AE}" pid="3" name="Order">
    <vt:r8>317200</vt:r8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TemplateUrl">
    <vt:lpwstr/>
  </property>
</Properties>
</file>