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9B743-4CCF-4E9D-A612-45A565A2032C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8B48A-EFB2-4237-80F5-EE05E4462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55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8B48A-EFB2-4237-80F5-EE05E4462A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345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218B47-522B-6C67-08E7-CC5CF7EB4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AF0B2A-3DD4-C7A9-E8A3-EB19CE9DE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C9C38A-DA44-E5F4-68DB-BD9BA0E2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DB5B96-90A9-2B0D-9C68-9E419F44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991A27-698E-286C-6F38-FBFABE76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78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4187F-6034-11FB-2F1C-C5258377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F1EF3D-6833-416B-C458-4030CC0AD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01044-3E5E-83D4-1327-E8E750E1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441EF-290E-EBB7-FB41-679B019A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8F3261-E232-327D-3300-57515BC1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23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96BE54-D550-D994-FFFF-CE520159B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55401-A50A-E119-AD25-B2A3EC48C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263517-0723-B60B-B452-B90C104F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4C17F-CA38-9613-0A8C-6D3022E9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2A873B-F93E-C030-F18F-9265A3D7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2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B80AD-F74D-3250-DB70-2E256102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1674-EB87-1433-CE59-AAE058DBB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526161-FBCF-13E6-07C8-FDCBBA83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DDBE51-745E-6D5F-1464-0E14CA1E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C9989-9931-5FFF-A6F0-D77C88F2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02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BF42F-A19C-B1C5-B292-FAB9DD18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04725-BC08-6A4A-3461-50565DA5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2E5303-9255-4831-92D3-7E14B5A6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053B5-0AD1-3EF7-E36B-8FAF91D0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701320-836C-E0FE-8274-0B4BD58E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94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9CD7D-67FC-DC10-88B7-E736DDFD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3FE17-321D-03F0-424E-9AFC3DB5B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73D40D3-469F-45B2-0A43-9B69B7C31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4B01DE-EE4A-9E95-0312-38118742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A8D71D-EFAD-63B7-1403-E429492B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F72F69-C09E-D8EA-13AB-A7C40569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89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0E8B6-5BF3-1B4A-0EF9-D40DD4896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BAA20F-A8BA-750F-BDF4-653D67720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938A85-38C8-1B8E-6385-8A0041E91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57D6CD-5CA2-3B22-9BDB-2230526FE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F8757D-AAC0-E5D9-FBA3-61E869D97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F310F3-8E1B-5221-6AF1-8BFCE35C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E881E4-91F8-A3B1-F1FE-613A6541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FC54C6-AF38-A792-3BA9-755EC39A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82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EA365-E64D-12E0-4CB6-B0492938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40A413-39CC-883A-6453-9E542DE9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16456C-36D0-FA6E-C36C-795C8874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2FA633-002F-AF69-0CCF-8336CFB0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33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9C5100-0E77-7755-7184-90D591A29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AD64DF-8F94-873D-F62C-121BF5B6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B58FD7-13B6-279D-B063-74444619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87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8F49D-1BF2-BBEC-78A9-3EC73783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8E1D17-C469-3AD5-DFEA-3AE45222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DF2CF2-DFA2-8D7A-EE86-78CFD9D3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B39F80-01E7-145F-FA50-51C8C8BC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B8F8D8-E516-74E9-E746-975FD7E3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4980B9-B1AA-DE7E-8F1A-DEB9DC13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CE9E6-14A4-10C6-65A3-538E98E3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8B9606-F8B1-647B-A6EC-421EEB9A1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8C03B4-AB70-4EA7-C598-5C87F583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795C5-90AC-41CD-2E14-136FD2B0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77BA60-04F8-080D-2375-6E413EC6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E6396F-8DBF-E03B-D6AF-D1D22F8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5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F4C776-535C-45A5-2526-A884F186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FAF67D-3A57-1CFF-00E4-F0D1CDB11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18ABA-5463-40C3-D1A3-2CC1CA3BD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1AC4B-4CB7-4BB0-AAA2-48DE9F01CF26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68982-FF4B-ED2B-4889-6399E7E8C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58CE7E-7EAF-E98C-DF04-65F6057CB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7B41F-56E6-49AB-9B11-B62B19A5830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70BD2D9-EFEE-FAAC-D695-3A536EA9D0C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12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4B900B-E754-4F99-0BC9-01BA1F34EEA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1162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12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367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CCC4480-D1C0-86E0-6FBA-A38120A99DF3}"/>
              </a:ext>
            </a:extLst>
          </p:cNvPr>
          <p:cNvSpPr txBox="1"/>
          <p:nvPr/>
        </p:nvSpPr>
        <p:spPr>
          <a:xfrm>
            <a:off x="374114" y="699054"/>
            <a:ext cx="5721887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5192D"/>
                </a:solidFill>
                <a:effectLst/>
                <a:latin typeface="Studio-Feixen-Sans"/>
              </a:rPr>
              <a:t>A line chart of monthly sales filtered by major and minor categories.</a:t>
            </a:r>
          </a:p>
          <a:p>
            <a:pPr algn="l">
              <a:spcAft>
                <a:spcPts val="600"/>
              </a:spcAft>
            </a:pPr>
            <a:endParaRPr lang="en-US" altLang="zh-TW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5192D"/>
                </a:solidFill>
                <a:effectLst/>
                <a:latin typeface="Studio-Feixen-Sans"/>
              </a:rPr>
              <a:t>A dropdown for each category, where the minor options update based on the major selection.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5192D"/>
              </a:solidFill>
              <a:latin typeface="Studio-Feixen-Sans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5192D"/>
                </a:solidFill>
                <a:effectLst/>
                <a:latin typeface="Studio-Feixen-Sans"/>
              </a:rPr>
              <a:t>A table showing aggregated stats for those categories.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5192D"/>
              </a:solidFill>
              <a:latin typeface="Studio-Feixen-Sans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5192D"/>
                </a:solidFill>
                <a:effectLst/>
                <a:latin typeface="Studio-Feixen-Sans"/>
              </a:rPr>
              <a:t>A bar chart of total sales by country.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5192D"/>
              </a:solidFill>
              <a:latin typeface="Studio-Feixen-Sans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5192D"/>
                </a:solidFill>
                <a:effectLst/>
                <a:latin typeface="Studio-Feixen-Sans"/>
              </a:rPr>
              <a:t>Another bar chart showing minor category sales that updates when hovering over the country chart.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2FC654-DA7C-723B-6A1E-A3BD137D2F29}"/>
              </a:ext>
            </a:extLst>
          </p:cNvPr>
          <p:cNvSpPr/>
          <p:nvPr/>
        </p:nvSpPr>
        <p:spPr>
          <a:xfrm>
            <a:off x="270581" y="1676401"/>
            <a:ext cx="5825419" cy="644386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229CF5-DCC5-6678-E094-2D8637FA2D82}"/>
              </a:ext>
            </a:extLst>
          </p:cNvPr>
          <p:cNvSpPr/>
          <p:nvPr/>
        </p:nvSpPr>
        <p:spPr>
          <a:xfrm>
            <a:off x="270581" y="699054"/>
            <a:ext cx="5825419" cy="644386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BEF4AC-0460-DFD9-5EB4-6063B2B03331}"/>
              </a:ext>
            </a:extLst>
          </p:cNvPr>
          <p:cNvSpPr/>
          <p:nvPr/>
        </p:nvSpPr>
        <p:spPr>
          <a:xfrm>
            <a:off x="270581" y="2872409"/>
            <a:ext cx="5825419" cy="644387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163B3-08ED-F9B3-C3CB-4531CA5534AC}"/>
              </a:ext>
            </a:extLst>
          </p:cNvPr>
          <p:cNvSpPr/>
          <p:nvPr/>
        </p:nvSpPr>
        <p:spPr>
          <a:xfrm>
            <a:off x="270581" y="3964983"/>
            <a:ext cx="5825419" cy="199849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012E98E3-F3D2-D958-39DC-03039A1AD36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557" y="4489070"/>
            <a:ext cx="883657" cy="620671"/>
          </a:xfrm>
          <a:prstGeom prst="curvedConnector3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97DF2903-2053-2561-1874-61EEB141AF0C}"/>
              </a:ext>
            </a:extLst>
          </p:cNvPr>
          <p:cNvCxnSpPr>
            <a:cxnSpLocks/>
          </p:cNvCxnSpPr>
          <p:nvPr/>
        </p:nvCxnSpPr>
        <p:spPr>
          <a:xfrm flipV="1">
            <a:off x="4034199" y="2017644"/>
            <a:ext cx="537912" cy="23145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E6900D24-0EC5-70DD-8C69-A09D5EA6853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384" y="1092858"/>
            <a:ext cx="612547" cy="554540"/>
          </a:xfrm>
          <a:prstGeom prst="curvedConnector3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109733BF-23EB-02A9-3D7E-F853AB9B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598" y="0"/>
            <a:ext cx="5448821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3250FB9-A670-C52C-92D0-CE5859EFBD49}"/>
              </a:ext>
            </a:extLst>
          </p:cNvPr>
          <p:cNvSpPr/>
          <p:nvPr/>
        </p:nvSpPr>
        <p:spPr>
          <a:xfrm>
            <a:off x="6472598" y="669237"/>
            <a:ext cx="1747064" cy="1954694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A829B0-ABD6-6636-3FBF-D25B139CCD63}"/>
              </a:ext>
            </a:extLst>
          </p:cNvPr>
          <p:cNvSpPr/>
          <p:nvPr/>
        </p:nvSpPr>
        <p:spPr>
          <a:xfrm>
            <a:off x="8378686" y="669236"/>
            <a:ext cx="3542733" cy="1954694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60CEDAB-DE0A-E52D-004C-AE73C092E1A1}"/>
              </a:ext>
            </a:extLst>
          </p:cNvPr>
          <p:cNvSpPr/>
          <p:nvPr/>
        </p:nvSpPr>
        <p:spPr>
          <a:xfrm>
            <a:off x="6472597" y="2703443"/>
            <a:ext cx="5448821" cy="1451115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39E0EB-5F18-0EAF-2395-0F0C85CC48DF}"/>
              </a:ext>
            </a:extLst>
          </p:cNvPr>
          <p:cNvSpPr/>
          <p:nvPr/>
        </p:nvSpPr>
        <p:spPr>
          <a:xfrm>
            <a:off x="6472597" y="4710417"/>
            <a:ext cx="5448821" cy="199849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FC3F4301-B552-6BA2-58D0-0DE24BC301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99075" y="1843710"/>
            <a:ext cx="337928" cy="129207"/>
          </a:xfrm>
          <a:prstGeom prst="curvedConnector3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019808A-5278-EE2D-5BD5-52D089B4E815}"/>
              </a:ext>
            </a:extLst>
          </p:cNvPr>
          <p:cNvCxnSpPr>
            <a:cxnSpLocks/>
          </p:cNvCxnSpPr>
          <p:nvPr/>
        </p:nvCxnSpPr>
        <p:spPr>
          <a:xfrm>
            <a:off x="7996488" y="2147584"/>
            <a:ext cx="590923" cy="143385"/>
          </a:xfrm>
          <a:prstGeom prst="curvedConnector3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0F1F2B7A-001D-326A-5620-666616860ED7}"/>
              </a:ext>
            </a:extLst>
          </p:cNvPr>
          <p:cNvCxnSpPr>
            <a:cxnSpLocks/>
          </p:cNvCxnSpPr>
          <p:nvPr/>
        </p:nvCxnSpPr>
        <p:spPr>
          <a:xfrm>
            <a:off x="8113642" y="5963479"/>
            <a:ext cx="1083365" cy="364436"/>
          </a:xfrm>
          <a:prstGeom prst="curvedConnector3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7CB239A-F1A3-24F7-A6BF-ABC6FC75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5" y="0"/>
            <a:ext cx="5448821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FBBEAA-9921-5338-200F-C3F24F548C03}"/>
              </a:ext>
            </a:extLst>
          </p:cNvPr>
          <p:cNvSpPr/>
          <p:nvPr/>
        </p:nvSpPr>
        <p:spPr>
          <a:xfrm>
            <a:off x="177403" y="659298"/>
            <a:ext cx="1747064" cy="1954694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C98E27-5253-C743-40B4-ED539B0DB0EC}"/>
              </a:ext>
            </a:extLst>
          </p:cNvPr>
          <p:cNvSpPr/>
          <p:nvPr/>
        </p:nvSpPr>
        <p:spPr>
          <a:xfrm>
            <a:off x="2083491" y="659297"/>
            <a:ext cx="3542733" cy="1954694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FC5822-BC81-CB81-CB0D-2F6E0B0B69FF}"/>
              </a:ext>
            </a:extLst>
          </p:cNvPr>
          <p:cNvSpPr/>
          <p:nvPr/>
        </p:nvSpPr>
        <p:spPr>
          <a:xfrm>
            <a:off x="177402" y="2693504"/>
            <a:ext cx="5448821" cy="1451115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04E293-7677-BA31-4BB4-AD6B970B86F9}"/>
              </a:ext>
            </a:extLst>
          </p:cNvPr>
          <p:cNvSpPr/>
          <p:nvPr/>
        </p:nvSpPr>
        <p:spPr>
          <a:xfrm>
            <a:off x="177402" y="4700478"/>
            <a:ext cx="5448821" cy="199849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58F665-3C7B-C2D5-6E4A-3D9F7F21789F}"/>
              </a:ext>
            </a:extLst>
          </p:cNvPr>
          <p:cNvSpPr txBox="1"/>
          <p:nvPr/>
        </p:nvSpPr>
        <p:spPr>
          <a:xfrm>
            <a:off x="5967879" y="669236"/>
            <a:ext cx="6097656" cy="58268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  <a:buNone/>
            </a:pP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app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layout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Img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src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logo_link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style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'margin'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'30px 0px 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0px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0px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H1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'Sales breakdowns'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Div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([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H2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'Controls'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Br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H3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'Major Category Select'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dcc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Dropdown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id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major_cat_dd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         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options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label'</a:t>
            </a:r>
            <a:r>
              <a:rPr lang="en-US" altLang="zh-TW" sz="1200" b="0" dirty="0" err="1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category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value'</a:t>
            </a:r>
            <a:r>
              <a:rPr lang="en-US" altLang="zh-TW" sz="1200" b="0" dirty="0" err="1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category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for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category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major_categories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         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style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'width'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'200px'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'margin'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'0 auto'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Br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H3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'Minor Category Select'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dcc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Dropdown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id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minor_cat_dd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style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'width'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'200px'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'margin'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'0 auto'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})],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style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'width'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'350px'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'height'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'360px'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display'</a:t>
            </a:r>
            <a:r>
              <a:rPr lang="en-US" altLang="zh-TW" sz="1200" b="0" dirty="0" err="1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'inline-block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vertical-align'</a:t>
            </a:r>
            <a:r>
              <a:rPr lang="en-US" altLang="zh-TW" sz="1200" b="0" dirty="0" err="1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'top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'border'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'1px solid black'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'padding'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'20px'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Div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([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H3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id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chosen_major_cat_title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dcc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Graph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id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sales_line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)],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style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'width'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'700px'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'height'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'380px'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'display'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'inline-block'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'margin-bottom'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'5px'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</a:t>
            </a:r>
            <a:r>
              <a:rPr lang="en-US" altLang="zh-TW" sz="1200" b="0" dirty="0">
                <a:solidFill>
                  <a:srgbClr val="00C74E"/>
                </a:solidFill>
                <a:effectLst/>
                <a:latin typeface="JetBrainsMonoNL"/>
              </a:rPr>
              <a:t># Insert the AG Grid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grid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Div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([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Div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dcc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Graph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id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major_cat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figure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bar_fig_country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style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display'</a:t>
            </a:r>
            <a:r>
              <a:rPr lang="en-US" altLang="zh-TW" sz="1200" b="0" dirty="0" err="1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'inline-block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html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Div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dcc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Graph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id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minor_cat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style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display'</a:t>
            </a:r>
            <a:r>
              <a:rPr lang="en-US" altLang="zh-TW" sz="1200" b="0" dirty="0" err="1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'inline-block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})],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style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'width'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'1000px'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'height'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'650px'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'display'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'inline-block'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</a:pPr>
            <a:b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</a:b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6A06C5-85CD-15A5-7F8B-136998776D55}"/>
              </a:ext>
            </a:extLst>
          </p:cNvPr>
          <p:cNvSpPr/>
          <p:nvPr/>
        </p:nvSpPr>
        <p:spPr>
          <a:xfrm>
            <a:off x="6050137" y="1339139"/>
            <a:ext cx="5893904" cy="242514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124AB9-60BE-D73C-B64F-DF730BF54F39}"/>
              </a:ext>
            </a:extLst>
          </p:cNvPr>
          <p:cNvSpPr/>
          <p:nvPr/>
        </p:nvSpPr>
        <p:spPr>
          <a:xfrm>
            <a:off x="6050137" y="3833859"/>
            <a:ext cx="5893904" cy="755375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CE45F7-5219-D912-E107-B86C35D2F005}"/>
              </a:ext>
            </a:extLst>
          </p:cNvPr>
          <p:cNvSpPr/>
          <p:nvPr/>
        </p:nvSpPr>
        <p:spPr>
          <a:xfrm>
            <a:off x="6069755" y="4787286"/>
            <a:ext cx="5893904" cy="149818"/>
          </a:xfrm>
          <a:prstGeom prst="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F3AA5D-77EE-DF05-9F8D-D60578A85D3E}"/>
              </a:ext>
            </a:extLst>
          </p:cNvPr>
          <p:cNvSpPr/>
          <p:nvPr/>
        </p:nvSpPr>
        <p:spPr>
          <a:xfrm>
            <a:off x="6069755" y="5006679"/>
            <a:ext cx="5893904" cy="95342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57C3862-05C1-D749-F3C2-20D84E8F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12" y="0"/>
            <a:ext cx="5448821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FD78501-3EFC-A71B-3C7B-C82B6F90767C}"/>
              </a:ext>
            </a:extLst>
          </p:cNvPr>
          <p:cNvSpPr/>
          <p:nvPr/>
        </p:nvSpPr>
        <p:spPr>
          <a:xfrm>
            <a:off x="379912" y="669237"/>
            <a:ext cx="1747064" cy="1954694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6AD2A4-CDDC-9759-F27C-C3B1B3EF07D0}"/>
              </a:ext>
            </a:extLst>
          </p:cNvPr>
          <p:cNvSpPr/>
          <p:nvPr/>
        </p:nvSpPr>
        <p:spPr>
          <a:xfrm>
            <a:off x="2286000" y="669236"/>
            <a:ext cx="3542733" cy="1954694"/>
          </a:xfrm>
          <a:prstGeom prst="rect">
            <a:avLst/>
          </a:prstGeom>
          <a:noFill/>
          <a:ln w="285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D658F9FF-4F77-1FF6-403B-D0E28C936D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06389" y="1843710"/>
            <a:ext cx="337928" cy="129207"/>
          </a:xfrm>
          <a:prstGeom prst="curvedConnector3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接點: 弧形 7">
            <a:extLst>
              <a:ext uri="{FF2B5EF4-FFF2-40B4-BE49-F238E27FC236}">
                <a16:creationId xmlns:a16="http://schemas.microsoft.com/office/drawing/2014/main" id="{630A6320-1B97-19F6-626F-1AF7A3A5BC9E}"/>
              </a:ext>
            </a:extLst>
          </p:cNvPr>
          <p:cNvCxnSpPr>
            <a:cxnSpLocks/>
          </p:cNvCxnSpPr>
          <p:nvPr/>
        </p:nvCxnSpPr>
        <p:spPr>
          <a:xfrm>
            <a:off x="1903802" y="2147584"/>
            <a:ext cx="590923" cy="143385"/>
          </a:xfrm>
          <a:prstGeom prst="curvedConnector3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4D4E337-DD06-ECC6-D81C-4051C8016285}"/>
              </a:ext>
            </a:extLst>
          </p:cNvPr>
          <p:cNvSpPr txBox="1"/>
          <p:nvPr/>
        </p:nvSpPr>
        <p:spPr>
          <a:xfrm>
            <a:off x="6094344" y="359384"/>
            <a:ext cx="6097656" cy="64424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569CD6"/>
                </a:solidFill>
                <a:effectLst/>
                <a:latin typeface="JetBrainsMonoNL"/>
              </a:rPr>
              <a:t>@callback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Output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minor_cat_dd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'options'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Output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chosen_major_cat_title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'children'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Input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major_cat_dd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'value'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b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</a:b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def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update_dd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major_cat_dd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):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major_minor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ecom_sales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'Major Category'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'Minor Category'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]]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drop_duplicates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relevant_minor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major_minor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major_minor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'Major Category'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major_cat_dd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'Minor Category'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values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tolist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minor_options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</a:t>
            </a:r>
            <a:r>
              <a:rPr lang="en-US" altLang="zh-TW" sz="1200" b="0" dirty="0" err="1">
                <a:solidFill>
                  <a:srgbClr val="257DFE"/>
                </a:solidFill>
                <a:effectLst/>
                <a:latin typeface="JetBrainsMonoNL"/>
              </a:rPr>
              <a:t>dict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label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x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value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x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for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relevant_minor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not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major_cat_dd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major_cat_dd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'ALL'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major_cat_title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f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'This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 is in the Major Category of : {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major_cat_dd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}'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return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minor_options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major_cat_title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b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</a:br>
            <a:r>
              <a:rPr lang="en-US" altLang="zh-TW" sz="1200" b="0" dirty="0">
                <a:solidFill>
                  <a:srgbClr val="569CD6"/>
                </a:solidFill>
                <a:effectLst/>
                <a:latin typeface="JetBrainsMonoNL"/>
              </a:rPr>
              <a:t>@callback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Output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sales_line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'figure'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Input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minor_cat_dd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'value'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b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</a:b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def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update_line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):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minor_cat_title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'All'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ecom_line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ecom_sales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copy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minor_cat_title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ecom_line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ecom_line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ecom_line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'Minor Category'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ecom_line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ecom_line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groupby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'Year-Month'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OrderValue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agg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'sum'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reset_index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name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'Total Sales ($)'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line_graph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px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line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ecom_line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'Year-Month'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'Total Sales ($)'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title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f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'Total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 Sales by Month for Minor Category: {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minor_cat_title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}'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height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350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return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line_graph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</p:txBody>
      </p:sp>
      <p:sp>
        <p:nvSpPr>
          <p:cNvPr id="23" name="箭號: 迴轉箭號 22">
            <a:extLst>
              <a:ext uri="{FF2B5EF4-FFF2-40B4-BE49-F238E27FC236}">
                <a16:creationId xmlns:a16="http://schemas.microsoft.com/office/drawing/2014/main" id="{7525E991-ECC9-BDC3-6F00-BD08BC4AE7BE}"/>
              </a:ext>
            </a:extLst>
          </p:cNvPr>
          <p:cNvSpPr/>
          <p:nvPr/>
        </p:nvSpPr>
        <p:spPr>
          <a:xfrm rot="5400000" flipH="1">
            <a:off x="9140490" y="799718"/>
            <a:ext cx="260916" cy="396358"/>
          </a:xfrm>
          <a:prstGeom prst="uturnArrow">
            <a:avLst>
              <a:gd name="adj1" fmla="val 13572"/>
              <a:gd name="adj2" fmla="val 25000"/>
              <a:gd name="adj3" fmla="val 32619"/>
              <a:gd name="adj4" fmla="val 24703"/>
              <a:gd name="adj5" fmla="val 75000"/>
            </a:avLst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箭號: 迴轉箭號 24">
            <a:extLst>
              <a:ext uri="{FF2B5EF4-FFF2-40B4-BE49-F238E27FC236}">
                <a16:creationId xmlns:a16="http://schemas.microsoft.com/office/drawing/2014/main" id="{A150F367-24A9-8122-86BE-07BFADF6F9CA}"/>
              </a:ext>
            </a:extLst>
          </p:cNvPr>
          <p:cNvSpPr/>
          <p:nvPr/>
        </p:nvSpPr>
        <p:spPr>
          <a:xfrm rot="5400000" flipH="1">
            <a:off x="8398368" y="3655562"/>
            <a:ext cx="260916" cy="396358"/>
          </a:xfrm>
          <a:prstGeom prst="uturnArrow">
            <a:avLst>
              <a:gd name="adj1" fmla="val 13572"/>
              <a:gd name="adj2" fmla="val 25000"/>
              <a:gd name="adj3" fmla="val 32619"/>
              <a:gd name="adj4" fmla="val 24703"/>
              <a:gd name="adj5" fmla="val 75000"/>
            </a:avLst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01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2096F-25FC-D6A6-22B7-EAE81801C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A7DC53D-FE62-F862-078A-42499363B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2" y="0"/>
            <a:ext cx="5448821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6BF33B-2FA1-8BBE-0B79-07FFC1764354}"/>
              </a:ext>
            </a:extLst>
          </p:cNvPr>
          <p:cNvSpPr/>
          <p:nvPr/>
        </p:nvSpPr>
        <p:spPr>
          <a:xfrm>
            <a:off x="379911" y="4710417"/>
            <a:ext cx="5448821" cy="1998496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弧形 8">
            <a:extLst>
              <a:ext uri="{FF2B5EF4-FFF2-40B4-BE49-F238E27FC236}">
                <a16:creationId xmlns:a16="http://schemas.microsoft.com/office/drawing/2014/main" id="{3234CF47-C1BD-35F6-1418-F3FC7731C382}"/>
              </a:ext>
            </a:extLst>
          </p:cNvPr>
          <p:cNvCxnSpPr>
            <a:cxnSpLocks/>
          </p:cNvCxnSpPr>
          <p:nvPr/>
        </p:nvCxnSpPr>
        <p:spPr>
          <a:xfrm>
            <a:off x="1903802" y="5824327"/>
            <a:ext cx="1083365" cy="364436"/>
          </a:xfrm>
          <a:prstGeom prst="curvedConnector3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5DEC25C-A1C4-BCF6-556E-AAF9A1698160}"/>
              </a:ext>
            </a:extLst>
          </p:cNvPr>
          <p:cNvSpPr txBox="1"/>
          <p:nvPr/>
        </p:nvSpPr>
        <p:spPr>
          <a:xfrm>
            <a:off x="6096000" y="3344274"/>
            <a:ext cx="6097656" cy="33646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569CD6"/>
                </a:solidFill>
                <a:effectLst/>
                <a:latin typeface="JetBrainsMonoNL"/>
              </a:rPr>
              <a:t>@callback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Output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minor_cat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'figure'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),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Input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major_cat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hoverData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b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</a:b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def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update_min_cat_hover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hoverData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):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hover_country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'Australia'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if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hoverData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hover_country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hoverData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'points'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0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customdata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0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minor_cat_df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ecom_sales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ecom_sales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'Country'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hover_country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minor_cat_agg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minor_cat_df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groupby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'Minor Category'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)[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OrderValue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]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agg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'sum'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reset_index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name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'Total Sales ($)'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ecom_bar_minor_cat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=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px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bar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minor_cat_agg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x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'Total Sales ($)'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'Minor Category'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orientation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'h'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height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450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width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480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FFFFFF"/>
                </a:solidFill>
                <a:effectLst/>
                <a:latin typeface="JetBrainsMonoNL"/>
              </a:rPr>
              <a:t>title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=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f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'Sales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 by Minor Category for: {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hover_country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}'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  <a:buNone/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ecom_bar_minor_cat</a:t>
            </a:r>
            <a:r>
              <a:rPr lang="en-US" altLang="zh-TW" sz="1200" b="0" dirty="0" err="1">
                <a:solidFill>
                  <a:srgbClr val="D4D4D4"/>
                </a:solidFill>
                <a:effectLst/>
                <a:latin typeface="JetBrainsMonoNL"/>
              </a:rPr>
              <a:t>.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update_layout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({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yaxis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'dtick'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1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 err="1">
                <a:solidFill>
                  <a:srgbClr val="DC4D8B"/>
                </a:solidFill>
                <a:effectLst/>
                <a:latin typeface="JetBrainsMonoNL"/>
              </a:rPr>
              <a:t>categoryorder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'total ascending'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},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'title'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:{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'x'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:</a:t>
            </a:r>
            <a:r>
              <a:rPr lang="en-US" altLang="zh-TW" sz="1200" b="0" dirty="0">
                <a:solidFill>
                  <a:srgbClr val="DC4D8B"/>
                </a:solidFill>
                <a:effectLst/>
                <a:latin typeface="JetBrainsMonoNL"/>
              </a:rPr>
              <a:t>0.5</a:t>
            </a:r>
            <a:r>
              <a:rPr lang="en-US" altLang="zh-TW" sz="1200" b="0" dirty="0">
                <a:solidFill>
                  <a:srgbClr val="DCDCDC"/>
                </a:solidFill>
                <a:effectLst/>
                <a:latin typeface="JetBrainsMonoNL"/>
              </a:rPr>
              <a:t>}})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  <a:p>
            <a:pPr>
              <a:lnSpc>
                <a:spcPts val="1575"/>
              </a:lnSpc>
            </a:pP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   </a:t>
            </a:r>
            <a:r>
              <a:rPr lang="en-US" altLang="zh-TW" sz="1200" b="0" dirty="0">
                <a:solidFill>
                  <a:srgbClr val="257DFE"/>
                </a:solidFill>
                <a:effectLst/>
                <a:latin typeface="JetBrainsMonoNL"/>
              </a:rPr>
              <a:t>return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JetBrainsMonoNL"/>
              </a:rPr>
              <a:t> </a:t>
            </a:r>
            <a:r>
              <a:rPr lang="en-US" altLang="zh-TW" sz="1200" b="0" dirty="0" err="1">
                <a:solidFill>
                  <a:srgbClr val="FFFFFF"/>
                </a:solidFill>
                <a:effectLst/>
                <a:latin typeface="JetBrainsMonoNL"/>
              </a:rPr>
              <a:t>ecom_bar_minor_cat</a:t>
            </a:r>
            <a:endParaRPr lang="en-US" altLang="zh-TW" sz="1200" b="0" dirty="0">
              <a:solidFill>
                <a:srgbClr val="D4D4D4"/>
              </a:solidFill>
              <a:effectLst/>
              <a:latin typeface="JetBrainsMonoNL"/>
            </a:endParaRPr>
          </a:p>
        </p:txBody>
      </p:sp>
      <p:sp>
        <p:nvSpPr>
          <p:cNvPr id="10" name="箭號: 迴轉箭號 9">
            <a:extLst>
              <a:ext uri="{FF2B5EF4-FFF2-40B4-BE49-F238E27FC236}">
                <a16:creationId xmlns:a16="http://schemas.microsoft.com/office/drawing/2014/main" id="{50927B7B-04B2-0118-1BCC-46DBC2474072}"/>
              </a:ext>
            </a:extLst>
          </p:cNvPr>
          <p:cNvSpPr/>
          <p:nvPr/>
        </p:nvSpPr>
        <p:spPr>
          <a:xfrm rot="5400000" flipH="1">
            <a:off x="8398368" y="3655562"/>
            <a:ext cx="260916" cy="396358"/>
          </a:xfrm>
          <a:prstGeom prst="uturnArrow">
            <a:avLst>
              <a:gd name="adj1" fmla="val 13572"/>
              <a:gd name="adj2" fmla="val 25000"/>
              <a:gd name="adj3" fmla="val 32619"/>
              <a:gd name="adj4" fmla="val 24703"/>
              <a:gd name="adj5" fmla="val 75000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46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874100-6000-43b6-a204-2d77792600b9}" enabled="1" method="Standard" siteId="{f38a5ecd-2813-4862-b11b-ac1d563c806f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913</Words>
  <Application>Microsoft Office PowerPoint</Application>
  <PresentationFormat>寬螢幕</PresentationFormat>
  <Paragraphs>75</Paragraphs>
  <Slides>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JetBrainsMonoNL</vt:lpstr>
      <vt:lpstr>Studio-Feixen-Sans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 Ya Lin 林 柏亞 [ Intern ]</dc:creator>
  <cp:lastModifiedBy>Po Ya Lin 林 柏亞 [ Intern ]</cp:lastModifiedBy>
  <cp:revision>2</cp:revision>
  <dcterms:created xsi:type="dcterms:W3CDTF">2025-07-23T08:10:26Z</dcterms:created>
  <dcterms:modified xsi:type="dcterms:W3CDTF">2025-07-23T08:46:11Z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佈景主題:10</vt:lpwstr>
  </property>
  <property fmtid="{D5CDD505-2E9C-101B-9397-08002B2CF9AE}" pid="3" name="ClassificationContentMarkingFooterText">
    <vt:lpwstr>Micron Confidential</vt:lpwstr>
  </property>
  <property fmtid="{D5CDD505-2E9C-101B-9397-08002B2CF9AE}" pid="4" name="ClassificationContentMarkingHeaderLocations">
    <vt:lpwstr>Office 佈景主題:9</vt:lpwstr>
  </property>
  <property fmtid="{D5CDD505-2E9C-101B-9397-08002B2CF9AE}" pid="5" name="ClassificationContentMarkingHeaderText">
    <vt:lpwstr>Micron Confidential</vt:lpwstr>
  </property>
</Properties>
</file>